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91" r:id="rId2"/>
    <p:sldId id="317" r:id="rId3"/>
    <p:sldId id="326" r:id="rId4"/>
    <p:sldId id="319" r:id="rId5"/>
    <p:sldId id="320" r:id="rId6"/>
    <p:sldId id="318" r:id="rId7"/>
    <p:sldId id="321" r:id="rId8"/>
    <p:sldId id="322" r:id="rId9"/>
    <p:sldId id="256" r:id="rId10"/>
    <p:sldId id="257" r:id="rId11"/>
    <p:sldId id="258" r:id="rId12"/>
    <p:sldId id="259" r:id="rId13"/>
    <p:sldId id="263" r:id="rId14"/>
    <p:sldId id="264" r:id="rId15"/>
    <p:sldId id="265" r:id="rId16"/>
    <p:sldId id="266" r:id="rId17"/>
    <p:sldId id="267" r:id="rId18"/>
    <p:sldId id="268" r:id="rId19"/>
    <p:sldId id="323" r:id="rId20"/>
    <p:sldId id="324" r:id="rId21"/>
    <p:sldId id="325" r:id="rId22"/>
    <p:sldId id="271" r:id="rId23"/>
    <p:sldId id="270" r:id="rId24"/>
    <p:sldId id="273" r:id="rId25"/>
    <p:sldId id="274" r:id="rId26"/>
    <p:sldId id="275" r:id="rId27"/>
    <p:sldId id="276" r:id="rId28"/>
    <p:sldId id="278" r:id="rId29"/>
    <p:sldId id="277" r:id="rId30"/>
    <p:sldId id="279" r:id="rId31"/>
    <p:sldId id="280" r:id="rId32"/>
    <p:sldId id="290" r:id="rId33"/>
    <p:sldId id="281" r:id="rId34"/>
    <p:sldId id="282" r:id="rId35"/>
    <p:sldId id="260" r:id="rId36"/>
    <p:sldId id="283" r:id="rId37"/>
    <p:sldId id="284" r:id="rId38"/>
    <p:sldId id="286" r:id="rId39"/>
    <p:sldId id="285" r:id="rId40"/>
    <p:sldId id="287" r:id="rId41"/>
    <p:sldId id="288" r:id="rId42"/>
    <p:sldId id="261" r:id="rId43"/>
    <p:sldId id="26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p:restoredTop sz="94659"/>
  </p:normalViewPr>
  <p:slideViewPr>
    <p:cSldViewPr snapToGrid="0" snapToObjects="1">
      <p:cViewPr varScale="1">
        <p:scale>
          <a:sx n="210" d="100"/>
          <a:sy n="210" d="100"/>
        </p:scale>
        <p:origin x="9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7756B-EBDC-F643-A214-2105F11C0262}" type="datetimeFigureOut">
              <a:rPr lang="en-US" smtClean="0"/>
              <a:t>8/19/24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8EDA7-DD07-3F46-A04B-3818EB84174A}" type="slidenum">
              <a:rPr lang="en-US" smtClean="0"/>
              <a:t>‹#›</a:t>
            </a:fld>
            <a:endParaRPr lang="en-US"/>
          </a:p>
        </p:txBody>
      </p:sp>
    </p:spTree>
    <p:extLst>
      <p:ext uri="{BB962C8B-B14F-4D97-AF65-F5344CB8AC3E}">
        <p14:creationId xmlns:p14="http://schemas.microsoft.com/office/powerpoint/2010/main" val="258488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EC6D5-95C2-C242-A33E-5244F5359BC0}" type="slidenum">
              <a:rPr lang="en-US" smtClean="0"/>
              <a:t>1</a:t>
            </a:fld>
            <a:endParaRPr lang="en-US"/>
          </a:p>
        </p:txBody>
      </p:sp>
    </p:spTree>
    <p:extLst>
      <p:ext uri="{BB962C8B-B14F-4D97-AF65-F5344CB8AC3E}">
        <p14:creationId xmlns:p14="http://schemas.microsoft.com/office/powerpoint/2010/main" val="381956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98EDA7-DD07-3F46-A04B-3818EB84174A}" type="slidenum">
              <a:rPr lang="en-US" smtClean="0"/>
              <a:t>16</a:t>
            </a:fld>
            <a:endParaRPr lang="en-US"/>
          </a:p>
        </p:txBody>
      </p:sp>
    </p:spTree>
    <p:extLst>
      <p:ext uri="{BB962C8B-B14F-4D97-AF65-F5344CB8AC3E}">
        <p14:creationId xmlns:p14="http://schemas.microsoft.com/office/powerpoint/2010/main" val="251328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206FB-D095-804D-A431-4E083C648A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505044-EA1F-364C-8127-716AC575E3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D0A5ED-8BE8-474F-975B-F009563ABC1A}"/>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5" name="Footer Placeholder 4">
            <a:extLst>
              <a:ext uri="{FF2B5EF4-FFF2-40B4-BE49-F238E27FC236}">
                <a16:creationId xmlns:a16="http://schemas.microsoft.com/office/drawing/2014/main" id="{B36E1EDB-BE18-1D43-9FC9-3F38D601E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030CD-5F25-7144-A3AB-6E9A65D54016}"/>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273439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464D9-384C-204A-B39B-6F7D39EAD1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956381-A125-5249-B488-68AAC1ACBB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3BD00-15F9-4E4E-B094-18E84F42C344}"/>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5" name="Footer Placeholder 4">
            <a:extLst>
              <a:ext uri="{FF2B5EF4-FFF2-40B4-BE49-F238E27FC236}">
                <a16:creationId xmlns:a16="http://schemas.microsoft.com/office/drawing/2014/main" id="{B26FFBF7-33A2-3548-BA5F-AB2187B25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62867-A22D-7F44-9083-D54E5188F740}"/>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216341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4C6D8B-BAA0-2847-BF47-6D208038A4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625F1E-5522-6C41-96F3-0AE47FA7E7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DA5200-A987-714F-9A1D-21D954789507}"/>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5" name="Footer Placeholder 4">
            <a:extLst>
              <a:ext uri="{FF2B5EF4-FFF2-40B4-BE49-F238E27FC236}">
                <a16:creationId xmlns:a16="http://schemas.microsoft.com/office/drawing/2014/main" id="{5780D7A1-8222-6741-B354-5670E44C51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93905-4F47-F447-A97B-5182D6371A79}"/>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131424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19B3-3E0D-A744-B30D-5152788152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58D44-C3D8-B340-8ABF-2A457E74CD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4B995-355D-9F4D-BC23-9FC192940D40}"/>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5" name="Footer Placeholder 4">
            <a:extLst>
              <a:ext uri="{FF2B5EF4-FFF2-40B4-BE49-F238E27FC236}">
                <a16:creationId xmlns:a16="http://schemas.microsoft.com/office/drawing/2014/main" id="{47C7C01D-21E5-F74D-B4B7-23DB24587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E3FBB-2F83-C44B-89B9-47543D61D7D6}"/>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369145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5FFA8-9BCA-DF4E-AA95-22920F19A0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701DA1-4E3C-8848-8B54-99657275C4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28087B-B789-3943-BF51-37F7B11C95BB}"/>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5" name="Footer Placeholder 4">
            <a:extLst>
              <a:ext uri="{FF2B5EF4-FFF2-40B4-BE49-F238E27FC236}">
                <a16:creationId xmlns:a16="http://schemas.microsoft.com/office/drawing/2014/main" id="{14C56871-E7F7-8143-B0B7-C7D9AC753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5B059-7B6F-0F4C-A776-19B1451B3B1F}"/>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139975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D06DF-6B15-2540-8FC6-D4D8DEAF36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A77D9-8474-3F47-9848-4AEDE226BC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3FA427-E9DB-1641-9693-289A0A3905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DDC397-65F7-F345-B5CE-BB854061EB9B}"/>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6" name="Footer Placeholder 5">
            <a:extLst>
              <a:ext uri="{FF2B5EF4-FFF2-40B4-BE49-F238E27FC236}">
                <a16:creationId xmlns:a16="http://schemas.microsoft.com/office/drawing/2014/main" id="{C0411F70-C933-4949-A875-AD356D03E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AE1F39-415A-9243-82CA-37AB023016E2}"/>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2997551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DCFBC-9E6B-0447-B34A-4965B5EFB4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6316E0-242D-EC42-A24E-7FD8B3841C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1E6D39-63CC-A24E-881A-F3CF0E9660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6FEBE-27CE-734E-BB15-E30D34F29E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988BFC-A46B-3D48-96AB-F9F93F84FA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76BB7A-8250-7545-BD67-6DDADA1F7CA1}"/>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8" name="Footer Placeholder 7">
            <a:extLst>
              <a:ext uri="{FF2B5EF4-FFF2-40B4-BE49-F238E27FC236}">
                <a16:creationId xmlns:a16="http://schemas.microsoft.com/office/drawing/2014/main" id="{7B23F3F0-AE5C-1F4A-BCAC-E7B964B109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0D963B-328B-3543-B6D5-1B247DA39BA2}"/>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62333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0008-4913-ED45-BA2B-DD3901EAD2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783701-4D84-794C-A06C-D6D06D1C6CD1}"/>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4" name="Footer Placeholder 3">
            <a:extLst>
              <a:ext uri="{FF2B5EF4-FFF2-40B4-BE49-F238E27FC236}">
                <a16:creationId xmlns:a16="http://schemas.microsoft.com/office/drawing/2014/main" id="{D40DFB35-D417-2946-92CD-3781C5843A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CCF8D4-B3CC-C740-8BF8-A655166AF621}"/>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283677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F838D-B82A-F743-B0C9-81CF923E909E}"/>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3" name="Footer Placeholder 2">
            <a:extLst>
              <a:ext uri="{FF2B5EF4-FFF2-40B4-BE49-F238E27FC236}">
                <a16:creationId xmlns:a16="http://schemas.microsoft.com/office/drawing/2014/main" id="{C9F869FF-0E2C-574E-88E3-D594FEDB8C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68DE46-B3E9-0D4C-8741-3E3EFC7803CB}"/>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300634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2E49F-98BD-314B-8072-5C33641645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06300D-FF49-1640-8937-C8FC9ECAC0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22D3AB-69AB-484B-BD78-5A9C2AB74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FF0450-89B3-DF4A-814C-783477E85646}"/>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6" name="Footer Placeholder 5">
            <a:extLst>
              <a:ext uri="{FF2B5EF4-FFF2-40B4-BE49-F238E27FC236}">
                <a16:creationId xmlns:a16="http://schemas.microsoft.com/office/drawing/2014/main" id="{1E8BB718-6CAE-104D-A908-0B73A958F1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9368BC-DBC9-BC43-B62D-C1EF42659CCA}"/>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95291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051D9-6C57-2147-91A0-0A8A6AD44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2EA26F-1FE7-1B45-BB86-3F3266783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61C951-3AAA-BE48-BB9D-5C98130FE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AFEBE-FDAB-7D48-8C1F-4EF929CA2AE8}"/>
              </a:ext>
            </a:extLst>
          </p:cNvPr>
          <p:cNvSpPr>
            <a:spLocks noGrp="1"/>
          </p:cNvSpPr>
          <p:nvPr>
            <p:ph type="dt" sz="half" idx="10"/>
          </p:nvPr>
        </p:nvSpPr>
        <p:spPr/>
        <p:txBody>
          <a:bodyPr/>
          <a:lstStyle/>
          <a:p>
            <a:fld id="{927BD93C-A382-764E-98CA-1300384210F4}" type="datetimeFigureOut">
              <a:rPr lang="en-US" smtClean="0"/>
              <a:t>8/19/24</a:t>
            </a:fld>
            <a:endParaRPr lang="en-US"/>
          </a:p>
        </p:txBody>
      </p:sp>
      <p:sp>
        <p:nvSpPr>
          <p:cNvPr id="6" name="Footer Placeholder 5">
            <a:extLst>
              <a:ext uri="{FF2B5EF4-FFF2-40B4-BE49-F238E27FC236}">
                <a16:creationId xmlns:a16="http://schemas.microsoft.com/office/drawing/2014/main" id="{E23A2B6D-460A-DD44-A2FE-C4C875DB3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7DBC8A-2816-7048-80F7-BB97F96C310C}"/>
              </a:ext>
            </a:extLst>
          </p:cNvPr>
          <p:cNvSpPr>
            <a:spLocks noGrp="1"/>
          </p:cNvSpPr>
          <p:nvPr>
            <p:ph type="sldNum" sz="quarter" idx="12"/>
          </p:nvPr>
        </p:nvSpPr>
        <p:spPr/>
        <p:txBody>
          <a:bodyPr/>
          <a:lstStyle/>
          <a:p>
            <a:fld id="{53F8340F-0C41-D34C-8C24-4178B6A1EC00}" type="slidenum">
              <a:rPr lang="en-US" smtClean="0"/>
              <a:t>‹#›</a:t>
            </a:fld>
            <a:endParaRPr lang="en-US"/>
          </a:p>
        </p:txBody>
      </p:sp>
    </p:spTree>
    <p:extLst>
      <p:ext uri="{BB962C8B-B14F-4D97-AF65-F5344CB8AC3E}">
        <p14:creationId xmlns:p14="http://schemas.microsoft.com/office/powerpoint/2010/main" val="413606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2EE4D0-BBA3-B94A-8D33-D05AB9B9C9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AC74CF-5C2C-CC47-A48C-9048B91189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DFBF6-F505-C645-A775-64E7F8ADFC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BD93C-A382-764E-98CA-1300384210F4}" type="datetimeFigureOut">
              <a:rPr lang="en-US" smtClean="0"/>
              <a:t>8/19/24</a:t>
            </a:fld>
            <a:endParaRPr lang="en-US"/>
          </a:p>
        </p:txBody>
      </p:sp>
      <p:sp>
        <p:nvSpPr>
          <p:cNvPr id="5" name="Footer Placeholder 4">
            <a:extLst>
              <a:ext uri="{FF2B5EF4-FFF2-40B4-BE49-F238E27FC236}">
                <a16:creationId xmlns:a16="http://schemas.microsoft.com/office/drawing/2014/main" id="{82426FD2-46F0-3A46-B090-27180AFB8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154521-4A6F-024C-907C-4BE7EB0251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8340F-0C41-D34C-8C24-4178B6A1EC00}" type="slidenum">
              <a:rPr lang="en-US" smtClean="0"/>
              <a:t>‹#›</a:t>
            </a:fld>
            <a:endParaRPr lang="en-US"/>
          </a:p>
        </p:txBody>
      </p:sp>
    </p:spTree>
    <p:extLst>
      <p:ext uri="{BB962C8B-B14F-4D97-AF65-F5344CB8AC3E}">
        <p14:creationId xmlns:p14="http://schemas.microsoft.com/office/powerpoint/2010/main" val="1683947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Jonathan_Edwards_(theologia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press.princeton.edu/books/paperback/9780691126029/the-founding-fathers-and-the-place-of-religion-in-Americ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historynewsnetwork.org/article/george-whitefield-hero-of-the-revolutio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britannica.com/topic/Second-Great-Awakenin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facebook.com/TBN/videos/15996895906968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321873"/>
          </a:xfrm>
        </p:spPr>
        <p:style>
          <a:lnRef idx="2">
            <a:schemeClr val="accent1">
              <a:shade val="15000"/>
            </a:schemeClr>
          </a:lnRef>
          <a:fillRef idx="1">
            <a:schemeClr val="accent1"/>
          </a:fillRef>
          <a:effectRef idx="0">
            <a:schemeClr val="accent1"/>
          </a:effectRef>
          <a:fontRef idx="minor">
            <a:schemeClr val="lt1"/>
          </a:fontRef>
        </p:style>
        <p:txBody>
          <a:bodyPr/>
          <a:lstStyle/>
          <a:p>
            <a:r>
              <a:rPr lang="en-US" dirty="0">
                <a:solidFill>
                  <a:schemeClr val="bg1"/>
                </a:solidFill>
              </a:rPr>
              <a:t>EUROPEAN REFORMATIONS</a:t>
            </a:r>
          </a:p>
        </p:txBody>
      </p:sp>
      <p:sp>
        <p:nvSpPr>
          <p:cNvPr id="3" name="Subtitle 2"/>
          <p:cNvSpPr>
            <a:spLocks noGrp="1"/>
          </p:cNvSpPr>
          <p:nvPr>
            <p:ph type="subTitle" idx="1"/>
          </p:nvPr>
        </p:nvSpPr>
        <p:spPr/>
        <p:style>
          <a:lnRef idx="2">
            <a:schemeClr val="accent1">
              <a:shade val="15000"/>
            </a:schemeClr>
          </a:lnRef>
          <a:fillRef idx="1">
            <a:schemeClr val="accent1"/>
          </a:fillRef>
          <a:effectRef idx="0">
            <a:schemeClr val="accent1"/>
          </a:effectRef>
          <a:fontRef idx="minor">
            <a:schemeClr val="lt1"/>
          </a:fontRef>
        </p:style>
        <p:txBody>
          <a:bodyPr>
            <a:normAutofit/>
          </a:bodyPr>
          <a:lstStyle/>
          <a:p>
            <a:r>
              <a:rPr lang="en-US" sz="4800" dirty="0">
                <a:solidFill>
                  <a:schemeClr val="tx1"/>
                </a:solidFill>
              </a:rPr>
              <a:t>What is a protestant, and why are there so many different types? </a:t>
            </a:r>
          </a:p>
        </p:txBody>
      </p:sp>
    </p:spTree>
    <p:extLst>
      <p:ext uri="{BB962C8B-B14F-4D97-AF65-F5344CB8AC3E}">
        <p14:creationId xmlns:p14="http://schemas.microsoft.com/office/powerpoint/2010/main" val="158487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125EB-CEB5-4443-83DF-441A5D43886B}"/>
              </a:ext>
            </a:extLst>
          </p:cNvPr>
          <p:cNvSpPr>
            <a:spLocks noGrp="1"/>
          </p:cNvSpPr>
          <p:nvPr>
            <p:ph type="title"/>
          </p:nvPr>
        </p:nvSpPr>
        <p:spPr/>
        <p:txBody>
          <a:bodyPr/>
          <a:lstStyle/>
          <a:p>
            <a:r>
              <a:rPr lang="en-US" dirty="0"/>
              <a:t>Bebbington</a:t>
            </a:r>
          </a:p>
        </p:txBody>
      </p:sp>
      <p:sp>
        <p:nvSpPr>
          <p:cNvPr id="3" name="Content Placeholder 2">
            <a:extLst>
              <a:ext uri="{FF2B5EF4-FFF2-40B4-BE49-F238E27FC236}">
                <a16:creationId xmlns:a16="http://schemas.microsoft.com/office/drawing/2014/main" id="{BCD937D2-5D1F-8B4D-882A-09DAA2B5283B}"/>
              </a:ext>
            </a:extLst>
          </p:cNvPr>
          <p:cNvSpPr>
            <a:spLocks noGrp="1"/>
          </p:cNvSpPr>
          <p:nvPr>
            <p:ph idx="1"/>
          </p:nvPr>
        </p:nvSpPr>
        <p:spPr/>
        <p:txBody>
          <a:bodyPr/>
          <a:lstStyle/>
          <a:p>
            <a:r>
              <a:rPr lang="en-US" sz="3200" dirty="0"/>
              <a:t>Bebbington writes that “there are . . . four qualities that have been the special marks of Evangelical religion: </a:t>
            </a:r>
            <a:r>
              <a:rPr lang="en-US" sz="3200" dirty="0" err="1"/>
              <a:t>conversionism</a:t>
            </a:r>
            <a:r>
              <a:rPr lang="en-US" sz="3200" dirty="0"/>
              <a:t>, the belief that lives need to be changed; activism, the expression of the gospel in effort; biblicism, a particular regard for the Bible; and what may be called </a:t>
            </a:r>
            <a:r>
              <a:rPr lang="en-US" sz="3200" dirty="0" err="1"/>
              <a:t>crucicentrism</a:t>
            </a:r>
            <a:r>
              <a:rPr lang="en-US" sz="3200" dirty="0"/>
              <a:t>, a stress on the sacrifice of Christ on the cross. Together they form a quadrilateral of priorities that is the basis of Evangelicalism.”</a:t>
            </a:r>
          </a:p>
          <a:p>
            <a:endParaRPr lang="en-US" dirty="0"/>
          </a:p>
        </p:txBody>
      </p:sp>
    </p:spTree>
    <p:extLst>
      <p:ext uri="{BB962C8B-B14F-4D97-AF65-F5344CB8AC3E}">
        <p14:creationId xmlns:p14="http://schemas.microsoft.com/office/powerpoint/2010/main" val="64733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CA81D-17A1-7845-A613-4F95DF904E27}"/>
              </a:ext>
            </a:extLst>
          </p:cNvPr>
          <p:cNvSpPr>
            <a:spLocks noGrp="1"/>
          </p:cNvSpPr>
          <p:nvPr>
            <p:ph type="title"/>
          </p:nvPr>
        </p:nvSpPr>
        <p:spPr/>
        <p:txBody>
          <a:bodyPr/>
          <a:lstStyle/>
          <a:p>
            <a:r>
              <a:rPr lang="en-US" dirty="0"/>
              <a:t>Sweeney</a:t>
            </a:r>
          </a:p>
        </p:txBody>
      </p:sp>
      <p:sp>
        <p:nvSpPr>
          <p:cNvPr id="3" name="Content Placeholder 2">
            <a:extLst>
              <a:ext uri="{FF2B5EF4-FFF2-40B4-BE49-F238E27FC236}">
                <a16:creationId xmlns:a16="http://schemas.microsoft.com/office/drawing/2014/main" id="{F08FAAB3-1BE7-9E4E-896C-A472B9423841}"/>
              </a:ext>
            </a:extLst>
          </p:cNvPr>
          <p:cNvSpPr>
            <a:spLocks noGrp="1"/>
          </p:cNvSpPr>
          <p:nvPr>
            <p:ph idx="1"/>
          </p:nvPr>
        </p:nvSpPr>
        <p:spPr/>
        <p:txBody>
          <a:bodyPr/>
          <a:lstStyle/>
          <a:p>
            <a:r>
              <a:rPr lang="en-US" dirty="0"/>
              <a:t>evangelicals are a movement of orthodox Protestants with an eighteenth-century twist. We are certainly not the only authentic Christians. Our uniqueness is best defined by our adherence to: (1) beliefs most clearly stated during the Protestant Reformation and (2) practices shaped by the revivals of the so-called Great Awakening. </a:t>
            </a:r>
          </a:p>
        </p:txBody>
      </p:sp>
    </p:spTree>
    <p:extLst>
      <p:ext uri="{BB962C8B-B14F-4D97-AF65-F5344CB8AC3E}">
        <p14:creationId xmlns:p14="http://schemas.microsoft.com/office/powerpoint/2010/main" val="354228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18518-CC71-944C-9430-0F90C725C81B}"/>
              </a:ext>
            </a:extLst>
          </p:cNvPr>
          <p:cNvSpPr>
            <a:spLocks noGrp="1"/>
          </p:cNvSpPr>
          <p:nvPr>
            <p:ph type="title"/>
          </p:nvPr>
        </p:nvSpPr>
        <p:spPr/>
        <p:txBody>
          <a:bodyPr>
            <a:normAutofit fontScale="90000"/>
          </a:bodyPr>
          <a:lstStyle/>
          <a:p>
            <a:pPr algn="ctr"/>
            <a:br>
              <a:rPr lang="en-US" b="1" dirty="0"/>
            </a:br>
            <a:br>
              <a:rPr lang="en-US" b="1" dirty="0"/>
            </a:br>
            <a:r>
              <a:rPr lang="en-US" b="1" dirty="0"/>
              <a:t>The Big Four</a:t>
            </a:r>
            <a:br>
              <a:rPr lang="en-US" b="1" dirty="0"/>
            </a:br>
            <a:r>
              <a:rPr lang="en-US" b="1" dirty="0"/>
              <a:t>“The Founding Fathers”</a:t>
            </a:r>
            <a:br>
              <a:rPr lang="en-US" b="1" dirty="0"/>
            </a:br>
            <a:br>
              <a:rPr lang="en-US" dirty="0"/>
            </a:br>
            <a:endParaRPr lang="en-US" dirty="0"/>
          </a:p>
        </p:txBody>
      </p:sp>
      <p:sp>
        <p:nvSpPr>
          <p:cNvPr id="3" name="Content Placeholder 2">
            <a:extLst>
              <a:ext uri="{FF2B5EF4-FFF2-40B4-BE49-F238E27FC236}">
                <a16:creationId xmlns:a16="http://schemas.microsoft.com/office/drawing/2014/main" id="{CB7C6774-DE60-854A-BBFD-1798746844D4}"/>
              </a:ext>
            </a:extLst>
          </p:cNvPr>
          <p:cNvSpPr>
            <a:spLocks noGrp="1"/>
          </p:cNvSpPr>
          <p:nvPr>
            <p:ph idx="1"/>
          </p:nvPr>
        </p:nvSpPr>
        <p:spPr/>
        <p:txBody>
          <a:bodyPr/>
          <a:lstStyle/>
          <a:p>
            <a:r>
              <a:rPr lang="en-US" sz="4400" dirty="0"/>
              <a:t>John Wesley</a:t>
            </a:r>
          </a:p>
          <a:p>
            <a:r>
              <a:rPr lang="en-US" sz="4400" dirty="0"/>
              <a:t>Charles Wesley</a:t>
            </a:r>
          </a:p>
          <a:p>
            <a:r>
              <a:rPr lang="en-US" sz="4400" dirty="0"/>
              <a:t>George Whitefield</a:t>
            </a:r>
          </a:p>
          <a:p>
            <a:r>
              <a:rPr lang="en-US" sz="4400" dirty="0"/>
              <a:t>Jonathan Edwards</a:t>
            </a:r>
          </a:p>
          <a:p>
            <a:endParaRPr lang="en-US" dirty="0"/>
          </a:p>
        </p:txBody>
      </p:sp>
    </p:spTree>
    <p:extLst>
      <p:ext uri="{BB962C8B-B14F-4D97-AF65-F5344CB8AC3E}">
        <p14:creationId xmlns:p14="http://schemas.microsoft.com/office/powerpoint/2010/main" val="3737037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A01AC-E4CD-5DDF-0614-2AA2E23C62A9}"/>
              </a:ext>
            </a:extLst>
          </p:cNvPr>
          <p:cNvSpPr>
            <a:spLocks noGrp="1"/>
          </p:cNvSpPr>
          <p:nvPr>
            <p:ph type="title"/>
          </p:nvPr>
        </p:nvSpPr>
        <p:spPr>
          <a:xfrm>
            <a:off x="838200" y="139701"/>
            <a:ext cx="10515600" cy="1550988"/>
          </a:xfrm>
        </p:spPr>
        <p:txBody>
          <a:bodyPr>
            <a:normAutofit fontScale="90000"/>
          </a:bodyPr>
          <a:lstStyle/>
          <a:p>
            <a:pPr algn="ctr"/>
            <a:r>
              <a:rPr lang="en-US" sz="3600" b="1" dirty="0">
                <a:effectLst/>
                <a:latin typeface="Arial" panose="020B0604020202020204" pitchFamily="34" charset="0"/>
                <a:ea typeface="Times New Roman" panose="02020603050405020304" pitchFamily="18" charset="0"/>
                <a:cs typeface="Arial" panose="020B0604020202020204" pitchFamily="34" charset="0"/>
              </a:rPr>
              <a:t>JOHN WESLEY--Father of Methodism---1703-1791--England </a:t>
            </a:r>
            <a:br>
              <a:rPr lang="en-US" sz="1800" dirty="0">
                <a:effectLst/>
                <a:latin typeface="New York"/>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0188311-33DE-5CF1-81AF-3180CCA3E246}"/>
              </a:ext>
            </a:extLst>
          </p:cNvPr>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a:bodyPr>
          <a:lstStyle/>
          <a:p>
            <a:pPr marR="57150" hangingPunct="0">
              <a:spcBef>
                <a:spcPts val="0"/>
              </a:spcBef>
              <a:tabLst>
                <a:tab pos="4000500" algn="l"/>
                <a:tab pos="5428615" algn="l"/>
              </a:tabLst>
            </a:pPr>
            <a:r>
              <a:rPr lang="en-US" sz="1900" dirty="0">
                <a:effectLst/>
                <a:latin typeface="Arial" panose="020B0604020202020204" pitchFamily="34" charset="0"/>
                <a:ea typeface="Times New Roman" panose="02020603050405020304" pitchFamily="18" charset="0"/>
                <a:cs typeface="Arial" panose="020B0604020202020204" pitchFamily="34" charset="0"/>
              </a:rPr>
              <a:t> Born to Samuel and Susanna Wesley -one of 19 children, only nine lived beyond infancy.</a:t>
            </a:r>
          </a:p>
          <a:p>
            <a:pPr marL="0" marR="57150" indent="0" hangingPunct="0">
              <a:spcBef>
                <a:spcPts val="0"/>
              </a:spcBef>
              <a:spcAft>
                <a:spcPts val="0"/>
              </a:spcAft>
              <a:buNone/>
              <a:tabLst>
                <a:tab pos="4000500" algn="l"/>
                <a:tab pos="5428615" algn="l"/>
              </a:tabLst>
            </a:pPr>
            <a:r>
              <a:rPr lang="en-US" sz="1900" dirty="0">
                <a:effectLst/>
                <a:latin typeface="Arial" panose="020B0604020202020204" pitchFamily="34" charset="0"/>
                <a:ea typeface="Times New Roman" panose="02020603050405020304" pitchFamily="18" charset="0"/>
                <a:cs typeface="Arial" panose="020B0604020202020204" pitchFamily="34" charset="0"/>
              </a:rPr>
              <a:t>Father / Anglican Minister.</a:t>
            </a:r>
          </a:p>
          <a:p>
            <a:pPr marR="57150" hangingPunct="0">
              <a:spcBef>
                <a:spcPts val="0"/>
              </a:spcBef>
              <a:tabLst>
                <a:tab pos="4000500" algn="l"/>
                <a:tab pos="5428615" algn="l"/>
              </a:tabLst>
            </a:pPr>
            <a:r>
              <a:rPr lang="en-US" sz="1900" dirty="0">
                <a:effectLst/>
                <a:latin typeface="Arial" panose="020B0604020202020204" pitchFamily="34" charset="0"/>
                <a:ea typeface="Times New Roman" panose="02020603050405020304" pitchFamily="18" charset="0"/>
                <a:cs typeface="Arial" panose="020B0604020202020204" pitchFamily="34" charset="0"/>
              </a:rPr>
              <a:t> As a 5-year-old boy, pulled from the 2</a:t>
            </a:r>
            <a:r>
              <a:rPr lang="en-US" sz="1900" baseline="30000" dirty="0">
                <a:effectLst/>
                <a:latin typeface="Arial" panose="020B0604020202020204" pitchFamily="34" charset="0"/>
                <a:ea typeface="Times New Roman" panose="02020603050405020304" pitchFamily="18" charset="0"/>
                <a:cs typeface="Arial" panose="020B0604020202020204" pitchFamily="34" charset="0"/>
              </a:rPr>
              <a:t>nd</a:t>
            </a:r>
            <a:r>
              <a:rPr lang="en-US" sz="1900" dirty="0">
                <a:effectLst/>
                <a:latin typeface="Arial" panose="020B0604020202020204" pitchFamily="34" charset="0"/>
                <a:ea typeface="Times New Roman" panose="02020603050405020304" pitchFamily="18" charset="0"/>
                <a:cs typeface="Arial" panose="020B0604020202020204" pitchFamily="34" charset="0"/>
              </a:rPr>
              <a:t> story of their burning house. Man stood on another's shoulders. Mom told him he was “a brand plucked from the burning; God has a special plan for you.</a:t>
            </a:r>
          </a:p>
          <a:p>
            <a:pPr marR="57150" hangingPunct="0">
              <a:spcBef>
                <a:spcPts val="0"/>
              </a:spcBef>
              <a:tabLst>
                <a:tab pos="4000500" algn="l"/>
                <a:tab pos="5428615" algn="l"/>
              </a:tabLst>
            </a:pPr>
            <a:r>
              <a:rPr lang="en-US" sz="1900" dirty="0">
                <a:latin typeface="Arial" panose="020B0604020202020204" pitchFamily="34" charset="0"/>
                <a:ea typeface="Times New Roman" panose="02020603050405020304" pitchFamily="18" charset="0"/>
                <a:cs typeface="Arial" panose="020B0604020202020204" pitchFamily="34" charset="0"/>
              </a:rPr>
              <a:t>Each child, including the girls, was taught to read at age 5. They were expected to become proficient in Greek and Latin and to memorize large portions of the New Testament. Susanna examined each child before the midday meal and evening prayers.</a:t>
            </a:r>
            <a:endParaRPr lang="en-US" sz="1900" dirty="0">
              <a:effectLst/>
              <a:latin typeface="Arial" panose="020B0604020202020204" pitchFamily="34" charset="0"/>
              <a:ea typeface="Times New Roman" panose="02020603050405020304" pitchFamily="18" charset="0"/>
              <a:cs typeface="Arial" panose="020B0604020202020204" pitchFamily="34" charset="0"/>
            </a:endParaRPr>
          </a:p>
          <a:p>
            <a:pPr marR="57150" hangingPunct="0">
              <a:spcBef>
                <a:spcPts val="0"/>
              </a:spcBef>
              <a:tabLst>
                <a:tab pos="4000500" algn="l"/>
                <a:tab pos="5428615" algn="l"/>
              </a:tabLst>
            </a:pPr>
            <a:r>
              <a:rPr lang="en-US" sz="1900" dirty="0">
                <a:effectLst/>
                <a:latin typeface="Arial" panose="020B0604020202020204" pitchFamily="34" charset="0"/>
                <a:ea typeface="Times New Roman" panose="02020603050405020304" pitchFamily="18" charset="0"/>
                <a:cs typeface="Arial" panose="020B0604020202020204" pitchFamily="34" charset="0"/>
              </a:rPr>
              <a:t>BA Oxford, 1724</a:t>
            </a:r>
            <a:r>
              <a:rPr lang="en-US" sz="1900" dirty="0">
                <a:latin typeface="Arial" panose="020B0604020202020204" pitchFamily="34" charset="0"/>
                <a:ea typeface="Times New Roman" panose="02020603050405020304" pitchFamily="18" charset="0"/>
                <a:cs typeface="Arial" panose="020B0604020202020204" pitchFamily="34" charset="0"/>
              </a:rPr>
              <a:t>; Ordained 1725; Fellow at Oxford, 1726; MA Oxford 17</a:t>
            </a:r>
            <a:r>
              <a:rPr lang="en-US" sz="1900" dirty="0">
                <a:effectLst/>
                <a:latin typeface="Arial" panose="020B0604020202020204" pitchFamily="34" charset="0"/>
                <a:ea typeface="Times New Roman" panose="02020603050405020304" pitchFamily="18" charset="0"/>
                <a:cs typeface="Arial" panose="020B0604020202020204" pitchFamily="34" charset="0"/>
              </a:rPr>
              <a:t>27.</a:t>
            </a:r>
            <a:endParaRPr lang="en-US" sz="1900" dirty="0">
              <a:latin typeface="Arial" panose="020B0604020202020204" pitchFamily="34" charset="0"/>
              <a:cs typeface="Arial" panose="020B0604020202020204" pitchFamily="34" charset="0"/>
            </a:endParaRPr>
          </a:p>
          <a:p>
            <a:pPr marL="0" marR="57150" hangingPunct="0">
              <a:spcBef>
                <a:spcPts val="0"/>
              </a:spcBef>
              <a:tabLst>
                <a:tab pos="4000500" algn="l"/>
                <a:tab pos="5428615" algn="l"/>
              </a:tabLst>
            </a:pPr>
            <a:r>
              <a:rPr lang="en-US" sz="1900" dirty="0">
                <a:latin typeface="Arial" panose="020B0604020202020204" pitchFamily="34" charset="0"/>
                <a:cs typeface="Arial" panose="020B0604020202020204" pitchFamily="34" charset="0"/>
              </a:rPr>
              <a:t>He returned to Oxford and, along with his brother Charles and several classmates, including George Whitefield, formed the “Holy Club,” or "Methodists.” The group met daily from six to nine for prayers, psalms, and the reading of the Greek NT. They fasted on Wednesday and Friday until 3:00 p.m. In 1730, the group began the practice of visiting prisoners. They preached, educated,</a:t>
            </a:r>
            <a:r>
              <a:rPr lang="en-US" sz="1900" dirty="0">
                <a:effectLst/>
                <a:latin typeface="Arial" panose="020B0604020202020204" pitchFamily="34" charset="0"/>
                <a:ea typeface="Times New Roman" panose="02020603050405020304" pitchFamily="18" charset="0"/>
                <a:cs typeface="Arial" panose="020B0604020202020204" pitchFamily="34" charset="0"/>
              </a:rPr>
              <a:t> and relieved jailed debtors when possible and cared for the sick.</a:t>
            </a:r>
          </a:p>
          <a:p>
            <a:pPr marL="0" marR="57150" hangingPunct="0">
              <a:spcBef>
                <a:spcPts val="0"/>
              </a:spcBef>
              <a:spcAft>
                <a:spcPts val="0"/>
              </a:spcAft>
              <a:tabLst>
                <a:tab pos="4000500" algn="l"/>
                <a:tab pos="5428615" algn="l"/>
              </a:tabLst>
            </a:pPr>
            <a:endParaRPr lang="en-US" dirty="0"/>
          </a:p>
        </p:txBody>
      </p:sp>
    </p:spTree>
    <p:extLst>
      <p:ext uri="{BB962C8B-B14F-4D97-AF65-F5344CB8AC3E}">
        <p14:creationId xmlns:p14="http://schemas.microsoft.com/office/powerpoint/2010/main" val="948366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607141-DD13-305F-D842-B98197FE72D3}"/>
              </a:ext>
            </a:extLst>
          </p:cNvPr>
          <p:cNvSpPr txBox="1"/>
          <p:nvPr/>
        </p:nvSpPr>
        <p:spPr>
          <a:xfrm>
            <a:off x="847493" y="602166"/>
            <a:ext cx="10660566" cy="5355312"/>
          </a:xfrm>
          <a:prstGeom prst="rect">
            <a:avLst/>
          </a:prstGeom>
          <a:noFill/>
        </p:spPr>
        <p:txBody>
          <a:bodyPr wrap="square">
            <a:spAutoFit/>
          </a:bodyPr>
          <a:lstStyle/>
          <a:p>
            <a:pPr marL="285750" marR="57150" indent="-285750" hangingPunct="0">
              <a:spcBef>
                <a:spcPts val="0"/>
              </a:spcBef>
              <a:spcAft>
                <a:spcPts val="0"/>
              </a:spcAft>
              <a:buFont typeface="Arial" panose="020B0604020202020204" pitchFamily="34" charset="0"/>
              <a:buChar char="•"/>
              <a:tabLst>
                <a:tab pos="4000500" algn="l"/>
                <a:tab pos="5428615" algn="l"/>
              </a:tabLst>
            </a:pPr>
            <a:r>
              <a:rPr lang="en-US" sz="1800" dirty="0">
                <a:effectLst/>
                <a:latin typeface="Times"/>
                <a:ea typeface="Times New Roman" panose="02020603050405020304" pitchFamily="18" charset="0"/>
                <a:cs typeface="Times New Roman" panose="02020603050405020304" pitchFamily="18" charset="0"/>
              </a:rPr>
              <a:t> 1735 / Goes to Georgia to evangelize </a:t>
            </a:r>
            <a:r>
              <a:rPr lang="en-US" dirty="0">
                <a:latin typeface="Times"/>
                <a:ea typeface="Times New Roman" panose="02020603050405020304" pitchFamily="18" charset="0"/>
                <a:cs typeface="Times New Roman" panose="02020603050405020304" pitchFamily="18" charset="0"/>
              </a:rPr>
              <a:t>Native Americans</a:t>
            </a:r>
          </a:p>
          <a:p>
            <a:pPr marL="285750" marR="57150" indent="-285750" hangingPunct="0">
              <a:buFont typeface="Arial" panose="020B0604020202020204" pitchFamily="34" charset="0"/>
              <a:buChar char="•"/>
              <a:tabLst>
                <a:tab pos="4000500" algn="l"/>
                <a:tab pos="5428615" algn="l"/>
              </a:tabLst>
            </a:pPr>
            <a:r>
              <a:rPr lang="en-US" sz="1800" dirty="0">
                <a:effectLst/>
                <a:latin typeface="Times"/>
                <a:ea typeface="Times New Roman" panose="02020603050405020304" pitchFamily="18" charset="0"/>
                <a:cs typeface="Times New Roman" panose="02020603050405020304" pitchFamily="18" charset="0"/>
              </a:rPr>
              <a:t> During the crossing, he meets Moravians (Lutheran Pietists), impressed with their calm during a storm they hit on the crossing. </a:t>
            </a:r>
            <a:r>
              <a:rPr lang="en-US" dirty="0">
                <a:latin typeface="Times"/>
                <a:ea typeface="Times New Roman" panose="02020603050405020304" pitchFamily="18" charset="0"/>
                <a:cs typeface="Times New Roman" panose="02020603050405020304" pitchFamily="18" charset="0"/>
              </a:rPr>
              <a:t>T</a:t>
            </a:r>
            <a:r>
              <a:rPr lang="en-US" sz="1800" dirty="0">
                <a:effectLst/>
                <a:latin typeface="Times"/>
                <a:ea typeface="Times New Roman" panose="02020603050405020304" pitchFamily="18" charset="0"/>
                <a:cs typeface="Times New Roman" panose="02020603050405020304" pitchFamily="18" charset="0"/>
              </a:rPr>
              <a:t>hey introduce him to justification by faith</a:t>
            </a:r>
            <a:endParaRPr lang="en-US" sz="1800" dirty="0">
              <a:effectLst/>
              <a:latin typeface="New York"/>
              <a:ea typeface="Times New Roman" panose="02020603050405020304" pitchFamily="18" charset="0"/>
              <a:cs typeface="Times New Roman" panose="02020603050405020304" pitchFamily="18" charset="0"/>
            </a:endParaRPr>
          </a:p>
          <a:p>
            <a:pPr marL="285750" marR="57150" indent="-285750" hangingPunct="0">
              <a:spcBef>
                <a:spcPts val="0"/>
              </a:spcBef>
              <a:spcAft>
                <a:spcPts val="0"/>
              </a:spcAft>
              <a:buFont typeface="Arial" panose="020B0604020202020204" pitchFamily="34" charset="0"/>
              <a:buChar char="•"/>
              <a:tabLst>
                <a:tab pos="4000500" algn="l"/>
                <a:tab pos="5428615" algn="l"/>
              </a:tabLst>
            </a:pPr>
            <a:r>
              <a:rPr lang="en-US" dirty="0">
                <a:latin typeface="Times"/>
                <a:ea typeface="Times New Roman" panose="02020603050405020304" pitchFamily="18" charset="0"/>
                <a:cs typeface="Times New Roman" panose="02020603050405020304" pitchFamily="18" charset="0"/>
              </a:rPr>
              <a:t>He was largely unsuccessful in working with Native Americans and ended up working with European settlers.</a:t>
            </a:r>
          </a:p>
          <a:p>
            <a:pPr marL="285750" marR="57150" indent="-285750" hangingPunct="0">
              <a:spcBef>
                <a:spcPts val="0"/>
              </a:spcBef>
              <a:spcAft>
                <a:spcPts val="0"/>
              </a:spcAft>
              <a:buFont typeface="Arial" panose="020B0604020202020204" pitchFamily="34" charset="0"/>
              <a:buChar char="•"/>
              <a:tabLst>
                <a:tab pos="4000500" algn="l"/>
                <a:tab pos="5428615" algn="l"/>
              </a:tabLst>
            </a:pPr>
            <a:r>
              <a:rPr lang="en-US" dirty="0">
                <a:latin typeface="Times"/>
                <a:ea typeface="Times New Roman" panose="02020603050405020304" pitchFamily="18" charset="0"/>
                <a:cs typeface="Times New Roman" panose="02020603050405020304" pitchFamily="18" charset="0"/>
              </a:rPr>
              <a:t>He had a scandalous love affair. He fell in love with a young woman but hesitated to marry her because he felt a priority to ministry and was interested in celibacy. She marries another man, and Wesley believes her spirituality begins to wane. So, he refuses to serve her communion.</a:t>
            </a:r>
            <a:endParaRPr lang="en-US" sz="1800" dirty="0">
              <a:effectLst/>
              <a:latin typeface="New York"/>
              <a:ea typeface="Times New Roman" panose="02020603050405020304" pitchFamily="18" charset="0"/>
              <a:cs typeface="Times New Roman" panose="02020603050405020304" pitchFamily="18" charset="0"/>
            </a:endParaRPr>
          </a:p>
          <a:p>
            <a:pPr marL="285750" marR="57150" indent="-285750" hangingPunct="0">
              <a:spcBef>
                <a:spcPts val="0"/>
              </a:spcBef>
              <a:spcAft>
                <a:spcPts val="0"/>
              </a:spcAft>
              <a:buFont typeface="Arial" panose="020B0604020202020204" pitchFamily="34" charset="0"/>
              <a:buChar char="•"/>
              <a:tabLst>
                <a:tab pos="4000500" algn="l"/>
                <a:tab pos="5428615" algn="l"/>
              </a:tabLst>
            </a:pPr>
            <a:r>
              <a:rPr lang="en-US" dirty="0">
                <a:latin typeface="Times"/>
                <a:ea typeface="Times New Roman" panose="02020603050405020304" pitchFamily="18" charset="0"/>
                <a:cs typeface="Times New Roman" panose="02020603050405020304" pitchFamily="18" charset="0"/>
              </a:rPr>
              <a:t>Defeated and discouraged, he returned home. In his journal, he writes, “ I went to America, to convert the Indians; but oh! Who shall convert me? Who, what is he that will deliver me from this evil heart of mischief? I have a fair summer religion. I can talk well; nay, and believe myself, while no danger is near , but let death me in the face, and my spirit is troubled. Nor can I say, “To die is gain!” </a:t>
            </a:r>
            <a:endParaRPr lang="en-US" dirty="0">
              <a:latin typeface="New York"/>
              <a:ea typeface="Times New Roman" panose="02020603050405020304" pitchFamily="18" charset="0"/>
              <a:cs typeface="Times New Roman" panose="02020603050405020304" pitchFamily="18" charset="0"/>
            </a:endParaRPr>
          </a:p>
          <a:p>
            <a:pPr marL="285750" indent="-285750" algn="l" fontAlgn="base">
              <a:buFont typeface="Arial" panose="020B0604020202020204" pitchFamily="34" charset="0"/>
              <a:buChar char="•"/>
            </a:pPr>
            <a:r>
              <a:rPr lang="en-US" dirty="0">
                <a:latin typeface="Times"/>
                <a:ea typeface="Times New Roman" panose="02020603050405020304" pitchFamily="18" charset="0"/>
                <a:cs typeface="Times New Roman" panose="02020603050405020304" pitchFamily="18" charset="0"/>
              </a:rPr>
              <a:t>C</a:t>
            </a:r>
            <a:r>
              <a:rPr lang="en-US" sz="1800" dirty="0">
                <a:effectLst/>
                <a:latin typeface="Times"/>
                <a:ea typeface="Times New Roman" panose="02020603050405020304" pitchFamily="18" charset="0"/>
                <a:cs typeface="Times New Roman" panose="02020603050405020304" pitchFamily="18" charset="0"/>
              </a:rPr>
              <a:t>ontinued contact with Moravians. On may 24, 1738, some of Wesley’s friends compelled him to </a:t>
            </a:r>
            <a:r>
              <a:rPr lang="en-US" sz="1800" dirty="0" err="1">
                <a:effectLst/>
                <a:latin typeface="Times"/>
                <a:ea typeface="Times New Roman" panose="02020603050405020304" pitchFamily="18" charset="0"/>
                <a:cs typeface="Times New Roman" panose="02020603050405020304" pitchFamily="18" charset="0"/>
              </a:rPr>
              <a:t>accompamy</a:t>
            </a:r>
            <a:r>
              <a:rPr lang="en-US" sz="1800" dirty="0">
                <a:effectLst/>
                <a:latin typeface="Times"/>
                <a:ea typeface="Times New Roman" panose="02020603050405020304" pitchFamily="18" charset="0"/>
                <a:cs typeface="Times New Roman" panose="02020603050405020304" pitchFamily="18" charset="0"/>
              </a:rPr>
              <a:t> them to a Moravian society meeting in a room on </a:t>
            </a:r>
            <a:r>
              <a:rPr lang="en-US" sz="1800" dirty="0" err="1">
                <a:effectLst/>
                <a:latin typeface="Times"/>
                <a:ea typeface="Times New Roman" panose="02020603050405020304" pitchFamily="18" charset="0"/>
                <a:cs typeface="Times New Roman" panose="02020603050405020304" pitchFamily="18" charset="0"/>
              </a:rPr>
              <a:t>Aldersgate</a:t>
            </a:r>
            <a:r>
              <a:rPr lang="en-US" sz="1800" dirty="0">
                <a:effectLst/>
                <a:latin typeface="Times"/>
                <a:ea typeface="Times New Roman" panose="02020603050405020304" pitchFamily="18" charset="0"/>
                <a:cs typeface="Times New Roman" panose="02020603050405020304" pitchFamily="18" charset="0"/>
              </a:rPr>
              <a:t> Street, a few blocks away from St. Paul’s. He wrote in his journal: “In the evening I went very unwillingly to a society in </a:t>
            </a:r>
            <a:r>
              <a:rPr lang="en-US" sz="1800" dirty="0" err="1">
                <a:effectLst/>
                <a:latin typeface="Times"/>
                <a:ea typeface="Times New Roman" panose="02020603050405020304" pitchFamily="18" charset="0"/>
                <a:cs typeface="Times New Roman" panose="02020603050405020304" pitchFamily="18" charset="0"/>
              </a:rPr>
              <a:t>Adlersgate</a:t>
            </a:r>
            <a:r>
              <a:rPr lang="en-US" sz="1800" dirty="0">
                <a:effectLst/>
                <a:latin typeface="Times"/>
                <a:ea typeface="Times New Roman" panose="02020603050405020304" pitchFamily="18" charset="0"/>
                <a:cs typeface="Times New Roman" panose="02020603050405020304" pitchFamily="18" charset="0"/>
              </a:rPr>
              <a:t> Street, where on was reading Luther’s preface to the Epistle to the Romans. </a:t>
            </a:r>
            <a:r>
              <a:rPr lang="en-US" dirty="0">
                <a:latin typeface="Times"/>
                <a:ea typeface="Times New Roman" panose="02020603050405020304" pitchFamily="18" charset="0"/>
                <a:cs typeface="Times New Roman" panose="02020603050405020304" pitchFamily="18" charset="0"/>
              </a:rPr>
              <a:t>About a quarter before nine, while the leader was describing the change which God works in the heart through faith in Christ, I felt mt heart strangely warmed. I felt I did trust in Christ alone for salvation; and an assurance was given me the He has taken away my sins, </a:t>
            </a:r>
            <a:r>
              <a:rPr lang="en-US" dirty="0" err="1">
                <a:latin typeface="Times"/>
                <a:ea typeface="Times New Roman" panose="02020603050405020304" pitchFamily="18" charset="0"/>
                <a:cs typeface="Times New Roman" panose="02020603050405020304" pitchFamily="18" charset="0"/>
              </a:rPr>
              <a:t>evem</a:t>
            </a:r>
            <a:r>
              <a:rPr lang="en-US" dirty="0">
                <a:latin typeface="Times"/>
                <a:ea typeface="Times New Roman" panose="02020603050405020304" pitchFamily="18" charset="0"/>
                <a:cs typeface="Times New Roman" panose="02020603050405020304" pitchFamily="18" charset="0"/>
              </a:rPr>
              <a:t> mine, and saved me from the law of sin and death.</a:t>
            </a:r>
            <a:br>
              <a:rPr lang="en-US" b="0" i="0" dirty="0">
                <a:solidFill>
                  <a:srgbClr val="343434"/>
                </a:solidFill>
                <a:effectLst/>
                <a:highlight>
                  <a:srgbClr val="FFFFFF"/>
                </a:highlight>
                <a:latin typeface="Merriweather" pitchFamily="2" charset="77"/>
              </a:rPr>
            </a:br>
            <a:endParaRPr lang="en-US" b="0" i="0" dirty="0">
              <a:solidFill>
                <a:srgbClr val="343434"/>
              </a:solidFill>
              <a:effectLst/>
              <a:highlight>
                <a:srgbClr val="FFFFFF"/>
              </a:highlight>
              <a:latin typeface="Merriweather" pitchFamily="2" charset="77"/>
            </a:endParaRPr>
          </a:p>
        </p:txBody>
      </p:sp>
    </p:spTree>
    <p:extLst>
      <p:ext uri="{BB962C8B-B14F-4D97-AF65-F5344CB8AC3E}">
        <p14:creationId xmlns:p14="http://schemas.microsoft.com/office/powerpoint/2010/main" val="169137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EBED89-D836-8B0D-C0C4-35BF9FBF6883}"/>
              </a:ext>
            </a:extLst>
          </p:cNvPr>
          <p:cNvSpPr txBox="1"/>
          <p:nvPr/>
        </p:nvSpPr>
        <p:spPr>
          <a:xfrm>
            <a:off x="444500" y="469900"/>
            <a:ext cx="11544300" cy="6124754"/>
          </a:xfrm>
          <a:prstGeom prst="rect">
            <a:avLst/>
          </a:prstGeom>
          <a:noFill/>
        </p:spPr>
        <p:txBody>
          <a:bodyPr wrap="square">
            <a:spAutoFit/>
          </a:bodyPr>
          <a:lstStyle/>
          <a:p>
            <a:pPr marR="57150" algn="ctr" hangingPunct="0">
              <a:spcBef>
                <a:spcPts val="0"/>
              </a:spcBef>
              <a:spcAft>
                <a:spcPts val="0"/>
              </a:spcAft>
              <a:tabLst>
                <a:tab pos="4000500" algn="l"/>
                <a:tab pos="5428615" algn="l"/>
              </a:tabLst>
            </a:pPr>
            <a:r>
              <a:rPr lang="en-US" sz="2800" b="1" dirty="0">
                <a:effectLst/>
                <a:latin typeface="Arial" panose="020B0604020202020204" pitchFamily="34" charset="0"/>
                <a:ea typeface="Times New Roman" panose="02020603050405020304" pitchFamily="18" charset="0"/>
                <a:cs typeface="Arial" panose="020B0604020202020204" pitchFamily="34" charset="0"/>
              </a:rPr>
              <a:t>Wesley’s Triumphs</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285750" marR="57150" indent="-285750" hangingPunct="0">
              <a:spcBef>
                <a:spcPts val="0"/>
              </a:spcBef>
              <a:spcAft>
                <a:spcPts val="0"/>
              </a:spcAft>
              <a:buFont typeface="Arial" panose="020B0604020202020204" pitchFamily="34" charset="0"/>
              <a:buChar char="•"/>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Began Preaching – outside the Church. “The Whole World is My Parish”</a:t>
            </a:r>
          </a:p>
          <a:p>
            <a:pPr marL="350838" marR="57150" indent="-350838" hangingPunct="0">
              <a:buFont typeface="Arial" panose="020B0604020202020204" pitchFamily="34" charset="0"/>
              <a:buChar char="•"/>
              <a:tabLst>
                <a:tab pos="4000500" algn="l"/>
                <a:tab pos="5427663" algn="l"/>
              </a:tabLst>
            </a:pPr>
            <a:r>
              <a:rPr lang="en-US" sz="2800" dirty="0">
                <a:latin typeface="Arial" panose="020B0604020202020204" pitchFamily="34" charset="0"/>
                <a:ea typeface="Times New Roman" panose="02020603050405020304" pitchFamily="18" charset="0"/>
                <a:cs typeface="Arial" panose="020B0604020202020204" pitchFamily="34" charset="0"/>
              </a:rPr>
              <a:t>He</a:t>
            </a:r>
            <a:r>
              <a:rPr lang="en-US" sz="2800" dirty="0">
                <a:effectLst/>
                <a:latin typeface="Arial" panose="020B0604020202020204" pitchFamily="34" charset="0"/>
                <a:ea typeface="Times New Roman" panose="02020603050405020304" pitchFamily="18" charset="0"/>
                <a:cs typeface="Arial" panose="020B0604020202020204" pitchFamily="34" charset="0"/>
              </a:rPr>
              <a:t> traveled throughout England, preaching and organizing societies or bands to meet outside established churches. These were the forerunners of the Methodist church.</a:t>
            </a:r>
          </a:p>
          <a:p>
            <a:pPr marL="285750" marR="57150" indent="-285750" hangingPunct="0">
              <a:spcBef>
                <a:spcPts val="0"/>
              </a:spcBef>
              <a:spcAft>
                <a:spcPts val="0"/>
              </a:spcAft>
              <a:buFont typeface="Arial" panose="020B0604020202020204" pitchFamily="34" charset="0"/>
              <a:buChar char="•"/>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Continued preaching throughout his life, leading revivals among the working class and those scorned by the church. </a:t>
            </a:r>
          </a:p>
          <a:p>
            <a:pPr marL="285750" marR="57150" indent="-285750" hangingPunct="0">
              <a:spcBef>
                <a:spcPts val="0"/>
              </a:spcBef>
              <a:spcAft>
                <a:spcPts val="0"/>
              </a:spcAft>
              <a:buFont typeface="Arial" panose="020B0604020202020204" pitchFamily="34" charset="0"/>
              <a:buChar char="•"/>
              <a:tabLst>
                <a:tab pos="4000500" algn="l"/>
                <a:tab pos="5428615" algn="l"/>
              </a:tabLst>
            </a:pPr>
            <a:r>
              <a:rPr lang="en-US" sz="2800" dirty="0">
                <a:latin typeface="Arial" panose="020B0604020202020204" pitchFamily="34" charset="0"/>
                <a:cs typeface="Arial" panose="020B0604020202020204" pitchFamily="34" charset="0"/>
              </a:rPr>
              <a:t>Abolitionist, set up schools for the poor, orphanages,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288925" marR="57150" indent="-288925" hangingPunct="0">
              <a:buFont typeface="Arial" panose="020B0604020202020204" pitchFamily="34" charset="0"/>
              <a:buChar char="•"/>
              <a:tabLst>
                <a:tab pos="4000500" algn="l"/>
                <a:tab pos="5427663" algn="l"/>
              </a:tabLst>
            </a:pPr>
            <a:r>
              <a:rPr lang="en-US" sz="2800" dirty="0">
                <a:latin typeface="Arial" panose="020B0604020202020204" pitchFamily="34" charset="0"/>
                <a:ea typeface="Times New Roman" panose="02020603050405020304" pitchFamily="18" charset="0"/>
                <a:cs typeface="Arial" panose="020B0604020202020204" pitchFamily="34" charset="0"/>
              </a:rPr>
              <a:t>It is estimated he traveled about</a:t>
            </a:r>
            <a:r>
              <a:rPr lang="en-US" sz="2800" dirty="0">
                <a:effectLst/>
                <a:latin typeface="Arial" panose="020B0604020202020204" pitchFamily="34" charset="0"/>
                <a:ea typeface="Times New Roman" panose="02020603050405020304" pitchFamily="18" charset="0"/>
                <a:cs typeface="Arial" panose="020B0604020202020204" pitchFamily="34" charset="0"/>
              </a:rPr>
              <a:t> 250,000 miles and about 40,000 sermons. Typically, Wesley would leave before dawn and preach multiple times, covering, on average,</a:t>
            </a:r>
            <a:r>
              <a:rPr lang="en-US" sz="2800" dirty="0">
                <a:latin typeface="Arial" panose="020B0604020202020204" pitchFamily="34" charset="0"/>
                <a:ea typeface="Times New Roman" panose="02020603050405020304" pitchFamily="18" charset="0"/>
                <a:cs typeface="Arial" panose="020B0604020202020204" pitchFamily="34" charset="0"/>
              </a:rPr>
              <a:t> around </a:t>
            </a:r>
            <a:r>
              <a:rPr lang="en-US" sz="2800" dirty="0">
                <a:effectLst/>
                <a:latin typeface="Arial" panose="020B0604020202020204" pitchFamily="34" charset="0"/>
                <a:ea typeface="Times New Roman" panose="02020603050405020304" pitchFamily="18" charset="0"/>
                <a:cs typeface="Arial" panose="020B0604020202020204" pitchFamily="34" charset="0"/>
              </a:rPr>
              <a:t>50 miles. Wel</a:t>
            </a:r>
            <a:r>
              <a:rPr lang="en-US" sz="2800" dirty="0">
                <a:latin typeface="Arial" panose="020B0604020202020204" pitchFamily="34" charset="0"/>
                <a:ea typeface="Times New Roman" panose="02020603050405020304" pitchFamily="18" charset="0"/>
                <a:cs typeface="Arial" panose="020B0604020202020204" pitchFamily="34" charset="0"/>
              </a:rPr>
              <a:t>l into his 80s, his daily schedule was three sermons a day, traveling around 40 miles each day. </a:t>
            </a:r>
            <a:r>
              <a:rPr lang="en-US" dirty="0">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157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A9F9DF-D35F-29D6-4FD8-234C9DFE8ACB}"/>
              </a:ext>
            </a:extLst>
          </p:cNvPr>
          <p:cNvSpPr txBox="1"/>
          <p:nvPr/>
        </p:nvSpPr>
        <p:spPr>
          <a:xfrm>
            <a:off x="1003300" y="609600"/>
            <a:ext cx="10109200" cy="5509200"/>
          </a:xfrm>
          <a:prstGeom prst="rect">
            <a:avLst/>
          </a:prstGeom>
          <a:noFill/>
        </p:spPr>
        <p:txBody>
          <a:bodyPr wrap="square">
            <a:spAutoFit/>
          </a:bodyPr>
          <a:lstStyle/>
          <a:p>
            <a:r>
              <a:rPr lang="en-US" sz="2800" dirty="0"/>
              <a:t>“Wesley...demanded that those active in the social work of his fellowship must deliver help to the poor, not merely send it. To him, the gulf between the strata of society appeared too great for the wealthier people to know the gravity of the poor’s actual situation.” Wesley was concerned that the normal methods used to dispense charity perpetuated the conditions the charity was meant to eliminate.</a:t>
            </a:r>
          </a:p>
          <a:p>
            <a:r>
              <a:rPr lang="en-US" sz="2800" dirty="0"/>
              <a:t>In most cases, Wesley appealed to people, either individually or as members of groups, to act out of love for God and for neighbor. He did not urge structural changes in either society or government, and usually did not urge passage of specific legislation. The exception was slavery. He aggressively supported Wilberforce.</a:t>
            </a:r>
          </a:p>
          <a:p>
            <a:r>
              <a:rPr lang="en-US" sz="1600" dirty="0"/>
              <a:t>Source - John Wesley's Social Ethics: Praxis and Principles by Manfred Marquardt, Abingdon Press.</a:t>
            </a:r>
          </a:p>
        </p:txBody>
      </p:sp>
    </p:spTree>
    <p:extLst>
      <p:ext uri="{BB962C8B-B14F-4D97-AF65-F5344CB8AC3E}">
        <p14:creationId xmlns:p14="http://schemas.microsoft.com/office/powerpoint/2010/main" val="3409796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BCB6F4-3858-CA2C-73F3-54FD2DF05A66}"/>
              </a:ext>
            </a:extLst>
          </p:cNvPr>
          <p:cNvSpPr txBox="1"/>
          <p:nvPr/>
        </p:nvSpPr>
        <p:spPr>
          <a:xfrm>
            <a:off x="698500" y="1270000"/>
            <a:ext cx="10642600" cy="5386090"/>
          </a:xfrm>
          <a:prstGeom prst="rect">
            <a:avLst/>
          </a:prstGeom>
          <a:noFill/>
        </p:spPr>
        <p:txBody>
          <a:bodyPr wrap="square">
            <a:spAutoFit/>
          </a:bodyPr>
          <a:lstStyle/>
          <a:p>
            <a:r>
              <a:rPr lang="en-US" sz="2800" dirty="0">
                <a:latin typeface="Arial" panose="020B0604020202020204" pitchFamily="34" charset="0"/>
                <a:cs typeface="Arial" panose="020B0604020202020204" pitchFamily="34" charset="0"/>
              </a:rPr>
              <a:t>Wesley had seemed to adopt celibacy while in Georgia. However, he later married at the age of 48. She was a widow with four children. They had no children of their own. It was a bad decision and a poor marriage. John Singleton writes: "By 1758, she had left him—unable to cope, it is said, with the competition for his time and devotion presented by the ever-burgeoning Methodist movement. Molly, as she was known, was to return and leave him again on several occasions before their final separation." Wesley reported in his journal, "I did not forsake her, I did not dismiss her, I will not recall her.”</a:t>
            </a:r>
          </a:p>
          <a:p>
            <a:endParaRPr lang="en-US" sz="2800" dirty="0">
              <a:latin typeface="Arial" panose="020B0604020202020204" pitchFamily="34" charset="0"/>
              <a:cs typeface="Arial" panose="020B0604020202020204" pitchFamily="34" charset="0"/>
            </a:endParaRPr>
          </a:p>
          <a:p>
            <a:r>
              <a:rPr lang="en-US" dirty="0" err="1"/>
              <a:t>Busenitz</a:t>
            </a:r>
            <a:r>
              <a:rPr lang="en-US" dirty="0"/>
              <a:t>, Nathan (2013). "John Wesley's Failed Marriage". the </a:t>
            </a:r>
            <a:r>
              <a:rPr lang="en-US" dirty="0" err="1"/>
              <a:t>Cripplegate</a:t>
            </a:r>
            <a:r>
              <a:rPr lang="en-US" dirty="0"/>
              <a:t>. Retrieved April 21, 2024.</a:t>
            </a:r>
          </a:p>
          <a:p>
            <a:endParaRPr lang="en-US" dirty="0"/>
          </a:p>
        </p:txBody>
      </p:sp>
      <p:sp>
        <p:nvSpPr>
          <p:cNvPr id="2" name="Title 1">
            <a:extLst>
              <a:ext uri="{FF2B5EF4-FFF2-40B4-BE49-F238E27FC236}">
                <a16:creationId xmlns:a16="http://schemas.microsoft.com/office/drawing/2014/main" id="{ADB482F3-1CDF-5696-F70A-522AC6C8FA53}"/>
              </a:ext>
            </a:extLst>
          </p:cNvPr>
          <p:cNvSpPr>
            <a:spLocks noGrp="1"/>
          </p:cNvSpPr>
          <p:nvPr>
            <p:ph type="title" idx="4294967295"/>
          </p:nvPr>
        </p:nvSpPr>
        <p:spPr>
          <a:xfrm>
            <a:off x="0" y="365125"/>
            <a:ext cx="10515600" cy="1325563"/>
          </a:xfrm>
        </p:spPr>
        <p:txBody>
          <a:bodyPr>
            <a:normAutofit/>
          </a:bodyPr>
          <a:lstStyle/>
          <a:p>
            <a:pPr algn="ctr"/>
            <a:r>
              <a:rPr lang="en-US" sz="3600" b="1" dirty="0">
                <a:latin typeface="Arial" panose="020B0604020202020204" pitchFamily="34" charset="0"/>
                <a:cs typeface="Arial" panose="020B0604020202020204" pitchFamily="34" charset="0"/>
              </a:rPr>
              <a:t>Wesley’s Failure</a:t>
            </a:r>
          </a:p>
        </p:txBody>
      </p:sp>
    </p:spTree>
    <p:extLst>
      <p:ext uri="{BB962C8B-B14F-4D97-AF65-F5344CB8AC3E}">
        <p14:creationId xmlns:p14="http://schemas.microsoft.com/office/powerpoint/2010/main" val="2332563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99BF3E3-5FCD-339A-64A6-87B8ED209196}"/>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Wesley’s Theological Distinctives</a:t>
            </a:r>
          </a:p>
        </p:txBody>
      </p:sp>
      <p:sp>
        <p:nvSpPr>
          <p:cNvPr id="7" name="Content Placeholder 6">
            <a:extLst>
              <a:ext uri="{FF2B5EF4-FFF2-40B4-BE49-F238E27FC236}">
                <a16:creationId xmlns:a16="http://schemas.microsoft.com/office/drawing/2014/main" id="{3C570A69-5AA9-DA15-EEA1-E05B2B7F84CE}"/>
              </a:ext>
            </a:extLst>
          </p:cNvPr>
          <p:cNvSpPr>
            <a:spLocks noGrp="1"/>
          </p:cNvSpPr>
          <p:nvPr>
            <p:ph idx="1"/>
          </p:nvPr>
        </p:nvSpPr>
        <p:spPr>
          <a:xfrm>
            <a:off x="838200" y="1690688"/>
            <a:ext cx="10515600" cy="4351338"/>
          </a:xfrm>
        </p:spPr>
        <p:txBody>
          <a:bodyPr>
            <a:normAutofit/>
          </a:bodyPr>
          <a:lstStyle/>
          <a:p>
            <a:pPr marL="0" marR="57150" indent="0" hangingPunct="0">
              <a:spcBef>
                <a:spcPts val="0"/>
              </a:spcBef>
              <a:spcAft>
                <a:spcPts val="0"/>
              </a:spcAft>
              <a:buNone/>
              <a:tabLst>
                <a:tab pos="4000500" algn="l"/>
                <a:tab pos="5428615" algn="l"/>
              </a:tabLst>
            </a:pPr>
            <a:r>
              <a:rPr lang="en-US" b="1" dirty="0">
                <a:effectLst/>
                <a:latin typeface="Arial" panose="020B0604020202020204" pitchFamily="34" charset="0"/>
                <a:ea typeface="Times New Roman" panose="02020603050405020304" pitchFamily="18" charset="0"/>
                <a:cs typeface="Arial" panose="020B0604020202020204" pitchFamily="34" charset="0"/>
              </a:rPr>
              <a:t>Free will</a:t>
            </a:r>
            <a:r>
              <a:rPr lang="en-US" sz="1800" dirty="0">
                <a:effectLst/>
                <a:latin typeface="Arial" panose="020B0604020202020204" pitchFamily="34" charset="0"/>
                <a:ea typeface="Times New Roman" panose="02020603050405020304" pitchFamily="18" charset="0"/>
                <a:cs typeface="Arial" panose="020B0604020202020204" pitchFamily="34" charset="0"/>
              </a:rPr>
              <a:t> - humans have the power </a:t>
            </a:r>
            <a:r>
              <a:rPr lang="en-US" sz="1800" dirty="0">
                <a:latin typeface="Arial" panose="020B0604020202020204" pitchFamily="34" charset="0"/>
                <a:ea typeface="Times New Roman" panose="02020603050405020304" pitchFamily="18" charset="0"/>
                <a:cs typeface="Arial" panose="020B0604020202020204" pitchFamily="34" charset="0"/>
              </a:rPr>
              <a:t>to </a:t>
            </a:r>
            <a:r>
              <a:rPr lang="en-US" sz="1800" dirty="0">
                <a:effectLst/>
                <a:latin typeface="Arial" panose="020B0604020202020204" pitchFamily="34" charset="0"/>
                <a:ea typeface="Times New Roman" panose="02020603050405020304" pitchFamily="18" charset="0"/>
                <a:cs typeface="Arial" panose="020B0604020202020204" pitchFamily="34" charset="0"/>
              </a:rPr>
              <a:t>choose to be saved. They can also choose to be unsaved.</a:t>
            </a:r>
          </a:p>
          <a:p>
            <a:pPr marL="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a:p>
            <a:pPr marL="0" marR="57150" indent="0" hangingPunct="0">
              <a:spcBef>
                <a:spcPts val="0"/>
              </a:spcBef>
              <a:spcAft>
                <a:spcPts val="0"/>
              </a:spcAft>
              <a:buNone/>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0312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99BF3E3-5FCD-339A-64A6-87B8ED209196}"/>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Wesley’s Theological Distinctives</a:t>
            </a:r>
          </a:p>
        </p:txBody>
      </p:sp>
      <p:sp>
        <p:nvSpPr>
          <p:cNvPr id="7" name="Content Placeholder 6">
            <a:extLst>
              <a:ext uri="{FF2B5EF4-FFF2-40B4-BE49-F238E27FC236}">
                <a16:creationId xmlns:a16="http://schemas.microsoft.com/office/drawing/2014/main" id="{3C570A69-5AA9-DA15-EEA1-E05B2B7F84CE}"/>
              </a:ext>
            </a:extLst>
          </p:cNvPr>
          <p:cNvSpPr>
            <a:spLocks noGrp="1"/>
          </p:cNvSpPr>
          <p:nvPr>
            <p:ph idx="1"/>
          </p:nvPr>
        </p:nvSpPr>
        <p:spPr>
          <a:xfrm>
            <a:off x="838200" y="1690688"/>
            <a:ext cx="10515600" cy="4351338"/>
          </a:xfrm>
        </p:spPr>
        <p:txBody>
          <a:bodyPr>
            <a:normAutofit/>
          </a:bodyPr>
          <a:lstStyle/>
          <a:p>
            <a:pPr marL="0" marR="57150" indent="0" hangingPunct="0">
              <a:spcBef>
                <a:spcPts val="0"/>
              </a:spcBef>
              <a:spcAft>
                <a:spcPts val="0"/>
              </a:spcAft>
              <a:buNone/>
              <a:tabLst>
                <a:tab pos="4000500" algn="l"/>
                <a:tab pos="5428615" algn="l"/>
              </a:tabLst>
            </a:pPr>
            <a:r>
              <a:rPr lang="en-US" b="1" dirty="0">
                <a:effectLst/>
                <a:latin typeface="Arial" panose="020B0604020202020204" pitchFamily="34" charset="0"/>
                <a:ea typeface="Times New Roman" panose="02020603050405020304" pitchFamily="18" charset="0"/>
                <a:cs typeface="Arial" panose="020B0604020202020204" pitchFamily="34" charset="0"/>
              </a:rPr>
              <a:t>Free will</a:t>
            </a:r>
            <a:r>
              <a:rPr lang="en-US" sz="1800" dirty="0">
                <a:effectLst/>
                <a:latin typeface="Arial" panose="020B0604020202020204" pitchFamily="34" charset="0"/>
                <a:ea typeface="Times New Roman" panose="02020603050405020304" pitchFamily="18" charset="0"/>
                <a:cs typeface="Arial" panose="020B0604020202020204" pitchFamily="34" charset="0"/>
              </a:rPr>
              <a:t> - humans have the power </a:t>
            </a:r>
            <a:r>
              <a:rPr lang="en-US" sz="1800" dirty="0">
                <a:latin typeface="Arial" panose="020B0604020202020204" pitchFamily="34" charset="0"/>
                <a:ea typeface="Times New Roman" panose="02020603050405020304" pitchFamily="18" charset="0"/>
                <a:cs typeface="Arial" panose="020B0604020202020204" pitchFamily="34" charset="0"/>
              </a:rPr>
              <a:t>to </a:t>
            </a:r>
            <a:r>
              <a:rPr lang="en-US" sz="1800" dirty="0">
                <a:effectLst/>
                <a:latin typeface="Arial" panose="020B0604020202020204" pitchFamily="34" charset="0"/>
                <a:ea typeface="Times New Roman" panose="02020603050405020304" pitchFamily="18" charset="0"/>
                <a:cs typeface="Arial" panose="020B0604020202020204" pitchFamily="34" charset="0"/>
              </a:rPr>
              <a:t>choose to be saved. They can also choose to be unsaved.</a:t>
            </a:r>
          </a:p>
          <a:p>
            <a:pPr marL="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u="sng" dirty="0">
                <a:effectLst/>
                <a:latin typeface="Arial" panose="020B0604020202020204" pitchFamily="34" charset="0"/>
                <a:ea typeface="Times New Roman" panose="02020603050405020304" pitchFamily="18" charset="0"/>
                <a:cs typeface="Arial" panose="020B0604020202020204" pitchFamily="34" charset="0"/>
              </a:rPr>
              <a:t>Christ’s Death does </a:t>
            </a:r>
            <a:r>
              <a:rPr lang="en-US" sz="1800" u="sng" dirty="0">
                <a:latin typeface="Arial" panose="020B0604020202020204" pitchFamily="34" charset="0"/>
                <a:ea typeface="Times New Roman" panose="02020603050405020304" pitchFamily="18" charset="0"/>
                <a:cs typeface="Arial" panose="020B0604020202020204" pitchFamily="34" charset="0"/>
              </a:rPr>
              <a:t>THREE Things.</a:t>
            </a:r>
          </a:p>
          <a:p>
            <a:pPr marL="0" marR="57150" indent="0" hangingPunct="0">
              <a:spcBef>
                <a:spcPts val="0"/>
              </a:spcBef>
              <a:spcAft>
                <a:spcPts val="0"/>
              </a:spcAft>
              <a:buNone/>
              <a:tabLst>
                <a:tab pos="4000500" algn="l"/>
                <a:tab pos="5428615" algn="l"/>
              </a:tabLst>
            </a:pPr>
            <a:endParaRPr lang="en-US" sz="1800" u="sng" dirty="0">
              <a:effectLst/>
              <a:latin typeface="New York"/>
              <a:ea typeface="Times New Roman" panose="02020603050405020304" pitchFamily="18" charset="0"/>
              <a:cs typeface="Times New Roman" panose="02020603050405020304" pitchFamily="18" charset="0"/>
            </a:endParaRPr>
          </a:p>
          <a:p>
            <a:pPr marL="342900" marR="57150" indent="-342900" hangingPunct="0">
              <a:spcBef>
                <a:spcPts val="0"/>
              </a:spcBef>
              <a:spcAft>
                <a:spcPts val="0"/>
              </a:spcAft>
              <a:buAutoNum type="arabicPeriod"/>
              <a:tabLst>
                <a:tab pos="4000500" algn="l"/>
                <a:tab pos="542861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Removes the guilt inherited from Adam for ALL. You are only condemned by YOUR personal choice to sin.</a:t>
            </a:r>
          </a:p>
          <a:p>
            <a:pPr marR="57150" lvl="1"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(age of accountability) Christ’s death covers </a:t>
            </a:r>
            <a:r>
              <a:rPr lang="en-US" sz="1800" dirty="0">
                <a:latin typeface="Arial" panose="020B0604020202020204" pitchFamily="34" charset="0"/>
                <a:ea typeface="Times New Roman" panose="02020603050405020304" pitchFamily="18" charset="0"/>
                <a:cs typeface="Arial" panose="020B0604020202020204" pitchFamily="34" charset="0"/>
              </a:rPr>
              <a:t>unintentional sin AND sins done in ignorance.</a:t>
            </a:r>
          </a:p>
          <a:p>
            <a:pPr marL="457200" marR="57150" lvl="1" indent="0" hangingPunct="0">
              <a:spcBef>
                <a:spcPts val="0"/>
              </a:spcBef>
              <a:buNone/>
              <a:tabLst>
                <a:tab pos="4000500" algn="l"/>
                <a:tab pos="5428615" algn="l"/>
              </a:tabLs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endParaRPr lang="en-US" sz="1800" dirty="0">
              <a:latin typeface="New York"/>
              <a:ea typeface="Times New Roman" panose="02020603050405020304" pitchFamily="18" charset="0"/>
              <a:cs typeface="Times New Roman" panose="02020603050405020304" pitchFamily="18" charset="0"/>
            </a:endParaRPr>
          </a:p>
          <a:p>
            <a:pPr marL="342900" marR="57150" indent="-342900" hangingPunct="0">
              <a:spcBef>
                <a:spcPts val="0"/>
              </a:spcBef>
              <a:spcAft>
                <a:spcPts val="0"/>
              </a:spcAft>
              <a:buAutoNum type="arabicPeriod"/>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a:p>
            <a:pPr marL="0" marR="57150" indent="0" hangingPunct="0">
              <a:spcBef>
                <a:spcPts val="0"/>
              </a:spcBef>
              <a:spcAft>
                <a:spcPts val="0"/>
              </a:spcAft>
              <a:buNone/>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356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anim calcmode="lin" valueType="num">
                                      <p:cBhvr additive="base">
                                        <p:cTn id="1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6D80-10AC-1850-F0E0-9D70CCB93E11}"/>
              </a:ext>
            </a:extLst>
          </p:cNvPr>
          <p:cNvSpPr>
            <a:spLocks noGrp="1"/>
          </p:cNvSpPr>
          <p:nvPr>
            <p:ph type="title"/>
          </p:nvPr>
        </p:nvSpPr>
        <p:spPr>
          <a:ln/>
        </p:spPr>
        <p:style>
          <a:lnRef idx="2">
            <a:schemeClr val="accent1">
              <a:shade val="15000"/>
            </a:schemeClr>
          </a:lnRef>
          <a:fillRef idx="1">
            <a:schemeClr val="accent1"/>
          </a:fillRef>
          <a:effectRef idx="0">
            <a:schemeClr val="accent1"/>
          </a:effectRef>
          <a:fontRef idx="minor">
            <a:schemeClr val="lt1"/>
          </a:fontRef>
        </p:style>
        <p:txBody>
          <a:bodyPr>
            <a:noAutofit/>
          </a:bodyPr>
          <a:lstStyle/>
          <a:p>
            <a:pPr algn="ctr"/>
            <a:r>
              <a:rPr lang="en-US" sz="4800" dirty="0"/>
              <a:t>The Division of Western or Catholic Christianity</a:t>
            </a:r>
          </a:p>
        </p:txBody>
      </p:sp>
      <p:sp>
        <p:nvSpPr>
          <p:cNvPr id="3" name="Content Placeholder 2">
            <a:extLst>
              <a:ext uri="{FF2B5EF4-FFF2-40B4-BE49-F238E27FC236}">
                <a16:creationId xmlns:a16="http://schemas.microsoft.com/office/drawing/2014/main" id="{58B61E02-F0CD-7744-95BB-037B5D9D2535}"/>
              </a:ext>
            </a:extLst>
          </p:cNvPr>
          <p:cNvSpPr>
            <a:spLocks noGrp="1"/>
          </p:cNvSpPr>
          <p:nvPr>
            <p:ph idx="1"/>
          </p:nvPr>
        </p:nvSpPr>
        <p:spPr/>
        <p:txBody>
          <a:bodyPr>
            <a:normAutofit lnSpcReduction="10000"/>
          </a:bodyPr>
          <a:lstStyle/>
          <a:p>
            <a:pPr marL="0" indent="0" algn="ctr">
              <a:buNone/>
            </a:pPr>
            <a:r>
              <a:rPr lang="en-US" sz="4000" dirty="0"/>
              <a:t>This is the SECOND major division in the Church</a:t>
            </a:r>
          </a:p>
          <a:p>
            <a:pPr marL="0" indent="0" algn="ctr">
              <a:buNone/>
            </a:pPr>
            <a:r>
              <a:rPr lang="en-US" sz="4000" i="1" dirty="0"/>
              <a:t>1054 – The “East-West Split”</a:t>
            </a:r>
          </a:p>
          <a:p>
            <a:pPr marL="0" indent="0" algn="ctr">
              <a:buNone/>
            </a:pPr>
            <a:r>
              <a:rPr lang="en-US" sz="3000" i="1" dirty="0"/>
              <a:t>This produced “Eastern” or Orthodox” Christianity and the “Western” or “Catholic” Christianity</a:t>
            </a:r>
          </a:p>
          <a:p>
            <a:pPr marL="0" indent="0" algn="ctr">
              <a:buNone/>
            </a:pPr>
            <a:endParaRPr lang="en-US" sz="4000" i="1" dirty="0"/>
          </a:p>
          <a:p>
            <a:pPr marL="0" indent="0" algn="ctr">
              <a:buNone/>
            </a:pPr>
            <a:r>
              <a:rPr lang="en-US" sz="4000" dirty="0"/>
              <a:t>Sixteenth Century – The European Reformations</a:t>
            </a:r>
          </a:p>
          <a:p>
            <a:pPr marL="0" indent="0" algn="ctr">
              <a:buNone/>
            </a:pPr>
            <a:r>
              <a:rPr lang="en-US" sz="3000" i="1" dirty="0"/>
              <a:t>The Western Church split into “Roman Catholic” and “Protestant” Christianity in the sixteenth century</a:t>
            </a:r>
          </a:p>
        </p:txBody>
      </p:sp>
    </p:spTree>
    <p:extLst>
      <p:ext uri="{BB962C8B-B14F-4D97-AF65-F5344CB8AC3E}">
        <p14:creationId xmlns:p14="http://schemas.microsoft.com/office/powerpoint/2010/main" val="129756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99BF3E3-5FCD-339A-64A6-87B8ED209196}"/>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Wesley’s Theological Distinctives</a:t>
            </a:r>
          </a:p>
        </p:txBody>
      </p:sp>
      <p:sp>
        <p:nvSpPr>
          <p:cNvPr id="7" name="Content Placeholder 6">
            <a:extLst>
              <a:ext uri="{FF2B5EF4-FFF2-40B4-BE49-F238E27FC236}">
                <a16:creationId xmlns:a16="http://schemas.microsoft.com/office/drawing/2014/main" id="{3C570A69-5AA9-DA15-EEA1-E05B2B7F84CE}"/>
              </a:ext>
            </a:extLst>
          </p:cNvPr>
          <p:cNvSpPr>
            <a:spLocks noGrp="1"/>
          </p:cNvSpPr>
          <p:nvPr>
            <p:ph idx="1"/>
          </p:nvPr>
        </p:nvSpPr>
        <p:spPr>
          <a:xfrm>
            <a:off x="838200" y="1690688"/>
            <a:ext cx="10515600" cy="4351338"/>
          </a:xfrm>
        </p:spPr>
        <p:txBody>
          <a:bodyPr>
            <a:normAutofit/>
          </a:bodyPr>
          <a:lstStyle/>
          <a:p>
            <a:pPr marL="0" marR="57150" indent="0" hangingPunct="0">
              <a:spcBef>
                <a:spcPts val="0"/>
              </a:spcBef>
              <a:spcAft>
                <a:spcPts val="0"/>
              </a:spcAft>
              <a:buNone/>
              <a:tabLst>
                <a:tab pos="4000500" algn="l"/>
                <a:tab pos="5428615" algn="l"/>
              </a:tabLst>
            </a:pPr>
            <a:r>
              <a:rPr lang="en-US" b="1" dirty="0">
                <a:effectLst/>
                <a:latin typeface="Arial" panose="020B0604020202020204" pitchFamily="34" charset="0"/>
                <a:ea typeface="Times New Roman" panose="02020603050405020304" pitchFamily="18" charset="0"/>
                <a:cs typeface="Arial" panose="020B0604020202020204" pitchFamily="34" charset="0"/>
              </a:rPr>
              <a:t>Free will</a:t>
            </a:r>
            <a:r>
              <a:rPr lang="en-US" sz="1800" dirty="0">
                <a:effectLst/>
                <a:latin typeface="Arial" panose="020B0604020202020204" pitchFamily="34" charset="0"/>
                <a:ea typeface="Times New Roman" panose="02020603050405020304" pitchFamily="18" charset="0"/>
                <a:cs typeface="Arial" panose="020B0604020202020204" pitchFamily="34" charset="0"/>
              </a:rPr>
              <a:t> - humans have the power </a:t>
            </a:r>
            <a:r>
              <a:rPr lang="en-US" sz="1800" dirty="0">
                <a:latin typeface="Arial" panose="020B0604020202020204" pitchFamily="34" charset="0"/>
                <a:ea typeface="Times New Roman" panose="02020603050405020304" pitchFamily="18" charset="0"/>
                <a:cs typeface="Arial" panose="020B0604020202020204" pitchFamily="34" charset="0"/>
              </a:rPr>
              <a:t>to </a:t>
            </a:r>
            <a:r>
              <a:rPr lang="en-US" sz="1800" dirty="0">
                <a:effectLst/>
                <a:latin typeface="Arial" panose="020B0604020202020204" pitchFamily="34" charset="0"/>
                <a:ea typeface="Times New Roman" panose="02020603050405020304" pitchFamily="18" charset="0"/>
                <a:cs typeface="Arial" panose="020B0604020202020204" pitchFamily="34" charset="0"/>
              </a:rPr>
              <a:t>choose to be saved. They can also choose to be unsaved.</a:t>
            </a:r>
          </a:p>
          <a:p>
            <a:pPr marL="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u="sng" dirty="0">
                <a:effectLst/>
                <a:latin typeface="Arial" panose="020B0604020202020204" pitchFamily="34" charset="0"/>
                <a:ea typeface="Times New Roman" panose="02020603050405020304" pitchFamily="18" charset="0"/>
                <a:cs typeface="Arial" panose="020B0604020202020204" pitchFamily="34" charset="0"/>
              </a:rPr>
              <a:t>Christ’s Death does </a:t>
            </a:r>
            <a:r>
              <a:rPr lang="en-US" sz="1800" u="sng" dirty="0">
                <a:latin typeface="Arial" panose="020B0604020202020204" pitchFamily="34" charset="0"/>
                <a:ea typeface="Times New Roman" panose="02020603050405020304" pitchFamily="18" charset="0"/>
                <a:cs typeface="Arial" panose="020B0604020202020204" pitchFamily="34" charset="0"/>
              </a:rPr>
              <a:t>THREE Things.</a:t>
            </a:r>
          </a:p>
          <a:p>
            <a:pPr marL="0" marR="57150" indent="0" hangingPunct="0">
              <a:spcBef>
                <a:spcPts val="0"/>
              </a:spcBef>
              <a:spcAft>
                <a:spcPts val="0"/>
              </a:spcAft>
              <a:buNone/>
              <a:tabLst>
                <a:tab pos="4000500" algn="l"/>
                <a:tab pos="5428615" algn="l"/>
              </a:tabLst>
            </a:pPr>
            <a:endParaRPr lang="en-US" sz="1800" u="sng" dirty="0">
              <a:effectLst/>
              <a:latin typeface="New York"/>
              <a:ea typeface="Times New Roman" panose="02020603050405020304" pitchFamily="18" charset="0"/>
              <a:cs typeface="Times New Roman" panose="02020603050405020304" pitchFamily="18" charset="0"/>
            </a:endParaRPr>
          </a:p>
          <a:p>
            <a:pPr marL="342900" marR="57150" indent="-342900" hangingPunct="0">
              <a:spcBef>
                <a:spcPts val="0"/>
              </a:spcBef>
              <a:spcAft>
                <a:spcPts val="0"/>
              </a:spcAft>
              <a:buAutoNum type="arabicPeriod"/>
              <a:tabLst>
                <a:tab pos="4000500" algn="l"/>
                <a:tab pos="542861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Removes the guilt inherited from Adam for ALL. You are only condemned by YOUR personal choice to sin.</a:t>
            </a:r>
          </a:p>
          <a:p>
            <a:pPr marR="57150" lvl="1"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(age of accountability) Christ’s death covers </a:t>
            </a:r>
            <a:r>
              <a:rPr lang="en-US" sz="1800" dirty="0">
                <a:latin typeface="Arial" panose="020B0604020202020204" pitchFamily="34" charset="0"/>
                <a:ea typeface="Times New Roman" panose="02020603050405020304" pitchFamily="18" charset="0"/>
                <a:cs typeface="Arial" panose="020B0604020202020204" pitchFamily="34" charset="0"/>
              </a:rPr>
              <a:t>unintentional sin AND sins done in ignorance.</a:t>
            </a:r>
          </a:p>
          <a:p>
            <a:pPr marL="457200" marR="57150" lvl="1" indent="0" hangingPunct="0">
              <a:spcBef>
                <a:spcPts val="0"/>
              </a:spcBef>
              <a:buNone/>
              <a:tabLst>
                <a:tab pos="4000500" algn="l"/>
                <a:tab pos="5428615" algn="l"/>
              </a:tabLs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57150" indent="-342900" hangingPunct="0">
              <a:spcBef>
                <a:spcPts val="0"/>
              </a:spcBef>
              <a:spcAft>
                <a:spcPts val="0"/>
              </a:spcAft>
              <a:buAutoNum type="arabicPeriod"/>
              <a:tabLst>
                <a:tab pos="4000500" algn="l"/>
                <a:tab pos="5428615" algn="l"/>
              </a:tabLst>
            </a:pPr>
            <a:r>
              <a:rPr lang="en-US" sz="2000" dirty="0">
                <a:latin typeface="Arial" panose="020B0604020202020204" pitchFamily="34" charset="0"/>
                <a:ea typeface="Times New Roman" panose="02020603050405020304" pitchFamily="18" charset="0"/>
                <a:cs typeface="Arial" panose="020B0604020202020204" pitchFamily="34" charset="0"/>
              </a:rPr>
              <a:t>Restores freedom to choose</a:t>
            </a:r>
          </a:p>
          <a:p>
            <a:pPr marL="365760" marR="57150" indent="0" hangingPunct="0">
              <a:spcBef>
                <a:spcPts val="0"/>
              </a:spcBef>
              <a:buNone/>
              <a:tabLst>
                <a:tab pos="4000500" algn="l"/>
                <a:tab pos="5428615" algn="l"/>
              </a:tabLst>
            </a:pPr>
            <a:r>
              <a:rPr lang="en-US" sz="1800" dirty="0">
                <a:latin typeface="Arial" panose="020B0604020202020204" pitchFamily="34" charset="0"/>
                <a:ea typeface="Times New Roman" panose="02020603050405020304" pitchFamily="18" charset="0"/>
                <a:cs typeface="Arial" panose="020B0604020202020204" pitchFamily="34" charset="0"/>
              </a:rPr>
              <a:t>THESE TWO ARE THE RESULT OF A UNIVERSAL APPLICATION OF THE ATONEMENT – all    are saved by grace alone. THIS IS CALLED </a:t>
            </a:r>
            <a:r>
              <a:rPr lang="en-US" sz="1800" dirty="0">
                <a:latin typeface="Arial" panose="020B0604020202020204" pitchFamily="34" charset="0"/>
                <a:cs typeface="Arial" panose="020B0604020202020204" pitchFamily="34" charset="0"/>
              </a:rPr>
              <a:t>PREVENIENT (BEFORE)</a:t>
            </a:r>
            <a:r>
              <a:rPr lang="en-US" sz="1800" dirty="0">
                <a:latin typeface="Arial" panose="020B0604020202020204" pitchFamily="34" charset="0"/>
                <a:ea typeface="Times New Roman" panose="02020603050405020304" pitchFamily="18" charset="0"/>
                <a:cs typeface="Arial" panose="020B0604020202020204" pitchFamily="34" charset="0"/>
              </a:rPr>
              <a:t>GRACE.</a:t>
            </a:r>
          </a:p>
          <a:p>
            <a:pPr marL="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endParaRPr lang="en-US" sz="1800" dirty="0">
              <a:latin typeface="New York"/>
              <a:ea typeface="Times New Roman" panose="02020603050405020304" pitchFamily="18" charset="0"/>
              <a:cs typeface="Times New Roman" panose="02020603050405020304" pitchFamily="18" charset="0"/>
            </a:endParaRPr>
          </a:p>
          <a:p>
            <a:pPr marL="342900" marR="57150" indent="-342900" hangingPunct="0">
              <a:spcBef>
                <a:spcPts val="0"/>
              </a:spcBef>
              <a:spcAft>
                <a:spcPts val="0"/>
              </a:spcAft>
              <a:buAutoNum type="arabicPeriod"/>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a:p>
            <a:pPr marL="0" marR="57150" indent="0" hangingPunct="0">
              <a:spcBef>
                <a:spcPts val="0"/>
              </a:spcBef>
              <a:spcAft>
                <a:spcPts val="0"/>
              </a:spcAft>
              <a:buNone/>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62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anim calcmode="lin" valueType="num">
                                      <p:cBhvr additive="base">
                                        <p:cTn id="1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 calcmode="lin" valueType="num">
                                      <p:cBhvr additive="base">
                                        <p:cTn id="1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anim calcmode="lin" valueType="num">
                                      <p:cBhvr additive="base">
                                        <p:cTn id="2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99BF3E3-5FCD-339A-64A6-87B8ED209196}"/>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Wesley’s Theological Distinctives</a:t>
            </a:r>
          </a:p>
        </p:txBody>
      </p:sp>
      <p:sp>
        <p:nvSpPr>
          <p:cNvPr id="7" name="Content Placeholder 6">
            <a:extLst>
              <a:ext uri="{FF2B5EF4-FFF2-40B4-BE49-F238E27FC236}">
                <a16:creationId xmlns:a16="http://schemas.microsoft.com/office/drawing/2014/main" id="{3C570A69-5AA9-DA15-EEA1-E05B2B7F84CE}"/>
              </a:ext>
            </a:extLst>
          </p:cNvPr>
          <p:cNvSpPr>
            <a:spLocks noGrp="1"/>
          </p:cNvSpPr>
          <p:nvPr>
            <p:ph idx="1"/>
          </p:nvPr>
        </p:nvSpPr>
        <p:spPr>
          <a:xfrm>
            <a:off x="838200" y="1690688"/>
            <a:ext cx="10515600" cy="4351338"/>
          </a:xfrm>
        </p:spPr>
        <p:txBody>
          <a:bodyPr>
            <a:normAutofit/>
          </a:bodyPr>
          <a:lstStyle/>
          <a:p>
            <a:pPr marL="0" marR="57150" indent="0" hangingPunct="0">
              <a:spcBef>
                <a:spcPts val="0"/>
              </a:spcBef>
              <a:spcAft>
                <a:spcPts val="0"/>
              </a:spcAft>
              <a:buNone/>
              <a:tabLst>
                <a:tab pos="4000500" algn="l"/>
                <a:tab pos="5428615" algn="l"/>
              </a:tabLst>
            </a:pPr>
            <a:r>
              <a:rPr lang="en-US" b="1" dirty="0">
                <a:effectLst/>
                <a:latin typeface="Arial" panose="020B0604020202020204" pitchFamily="34" charset="0"/>
                <a:ea typeface="Times New Roman" panose="02020603050405020304" pitchFamily="18" charset="0"/>
                <a:cs typeface="Arial" panose="020B0604020202020204" pitchFamily="34" charset="0"/>
              </a:rPr>
              <a:t>Free will</a:t>
            </a:r>
            <a:r>
              <a:rPr lang="en-US" sz="1800" dirty="0">
                <a:effectLst/>
                <a:latin typeface="Arial" panose="020B0604020202020204" pitchFamily="34" charset="0"/>
                <a:ea typeface="Times New Roman" panose="02020603050405020304" pitchFamily="18" charset="0"/>
                <a:cs typeface="Arial" panose="020B0604020202020204" pitchFamily="34" charset="0"/>
              </a:rPr>
              <a:t> - humans have the power </a:t>
            </a:r>
            <a:r>
              <a:rPr lang="en-US" sz="1800" dirty="0">
                <a:latin typeface="Arial" panose="020B0604020202020204" pitchFamily="34" charset="0"/>
                <a:ea typeface="Times New Roman" panose="02020603050405020304" pitchFamily="18" charset="0"/>
                <a:cs typeface="Arial" panose="020B0604020202020204" pitchFamily="34" charset="0"/>
              </a:rPr>
              <a:t>to </a:t>
            </a:r>
            <a:r>
              <a:rPr lang="en-US" sz="1800" dirty="0">
                <a:effectLst/>
                <a:latin typeface="Arial" panose="020B0604020202020204" pitchFamily="34" charset="0"/>
                <a:ea typeface="Times New Roman" panose="02020603050405020304" pitchFamily="18" charset="0"/>
                <a:cs typeface="Arial" panose="020B0604020202020204" pitchFamily="34" charset="0"/>
              </a:rPr>
              <a:t>choose to be saved. They can also choose to be unsaved.</a:t>
            </a:r>
          </a:p>
          <a:p>
            <a:pPr marL="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u="sng" dirty="0">
                <a:effectLst/>
                <a:latin typeface="Arial" panose="020B0604020202020204" pitchFamily="34" charset="0"/>
                <a:ea typeface="Times New Roman" panose="02020603050405020304" pitchFamily="18" charset="0"/>
                <a:cs typeface="Arial" panose="020B0604020202020204" pitchFamily="34" charset="0"/>
              </a:rPr>
              <a:t>Christ’s Death does </a:t>
            </a:r>
            <a:r>
              <a:rPr lang="en-US" sz="1800" u="sng" dirty="0">
                <a:latin typeface="Arial" panose="020B0604020202020204" pitchFamily="34" charset="0"/>
                <a:ea typeface="Times New Roman" panose="02020603050405020304" pitchFamily="18" charset="0"/>
                <a:cs typeface="Arial" panose="020B0604020202020204" pitchFamily="34" charset="0"/>
              </a:rPr>
              <a:t>THREE Things.</a:t>
            </a:r>
          </a:p>
          <a:p>
            <a:pPr marL="0" marR="57150" indent="0" hangingPunct="0">
              <a:spcBef>
                <a:spcPts val="0"/>
              </a:spcBef>
              <a:spcAft>
                <a:spcPts val="0"/>
              </a:spcAft>
              <a:buNone/>
              <a:tabLst>
                <a:tab pos="4000500" algn="l"/>
                <a:tab pos="5428615" algn="l"/>
              </a:tabLst>
            </a:pPr>
            <a:endParaRPr lang="en-US" sz="1800" u="sng" dirty="0">
              <a:effectLst/>
              <a:latin typeface="New York"/>
              <a:ea typeface="Times New Roman" panose="02020603050405020304" pitchFamily="18" charset="0"/>
              <a:cs typeface="Times New Roman" panose="02020603050405020304" pitchFamily="18" charset="0"/>
            </a:endParaRPr>
          </a:p>
          <a:p>
            <a:pPr marL="342900" marR="57150" indent="-342900" hangingPunct="0">
              <a:spcBef>
                <a:spcPts val="0"/>
              </a:spcBef>
              <a:spcAft>
                <a:spcPts val="0"/>
              </a:spcAft>
              <a:buAutoNum type="arabicPeriod"/>
              <a:tabLst>
                <a:tab pos="4000500" algn="l"/>
                <a:tab pos="542861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Removes the guilt inherited from Adam for ALL. You are only condemned by YOUR personal choice to sin.</a:t>
            </a:r>
          </a:p>
          <a:p>
            <a:pPr marR="57150" lvl="1"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(age of accountability) Christ’s death covers </a:t>
            </a:r>
            <a:r>
              <a:rPr lang="en-US" sz="1800" dirty="0">
                <a:latin typeface="Arial" panose="020B0604020202020204" pitchFamily="34" charset="0"/>
                <a:ea typeface="Times New Roman" panose="02020603050405020304" pitchFamily="18" charset="0"/>
                <a:cs typeface="Arial" panose="020B0604020202020204" pitchFamily="34" charset="0"/>
              </a:rPr>
              <a:t>unintentional sin AND sins done in ignorance.</a:t>
            </a:r>
          </a:p>
          <a:p>
            <a:pPr marL="457200" marR="57150" lvl="1" indent="0" hangingPunct="0">
              <a:spcBef>
                <a:spcPts val="0"/>
              </a:spcBef>
              <a:buNone/>
              <a:tabLst>
                <a:tab pos="4000500" algn="l"/>
                <a:tab pos="5428615" algn="l"/>
              </a:tabLs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57150" indent="-342900" hangingPunct="0">
              <a:spcBef>
                <a:spcPts val="0"/>
              </a:spcBef>
              <a:spcAft>
                <a:spcPts val="0"/>
              </a:spcAft>
              <a:buAutoNum type="arabicPeriod"/>
              <a:tabLst>
                <a:tab pos="4000500" algn="l"/>
                <a:tab pos="5428615" algn="l"/>
              </a:tabLst>
            </a:pPr>
            <a:r>
              <a:rPr lang="en-US" sz="2000" dirty="0">
                <a:latin typeface="Arial" panose="020B0604020202020204" pitchFamily="34" charset="0"/>
                <a:ea typeface="Times New Roman" panose="02020603050405020304" pitchFamily="18" charset="0"/>
                <a:cs typeface="Arial" panose="020B0604020202020204" pitchFamily="34" charset="0"/>
              </a:rPr>
              <a:t>Restores freedom to choose</a:t>
            </a:r>
          </a:p>
          <a:p>
            <a:pPr marL="365760" marR="57150" indent="0" hangingPunct="0">
              <a:spcBef>
                <a:spcPts val="0"/>
              </a:spcBef>
              <a:buNone/>
              <a:tabLst>
                <a:tab pos="4000500" algn="l"/>
                <a:tab pos="5428615" algn="l"/>
              </a:tabLst>
            </a:pPr>
            <a:r>
              <a:rPr lang="en-US" sz="1800" dirty="0">
                <a:latin typeface="Arial" panose="020B0604020202020204" pitchFamily="34" charset="0"/>
                <a:ea typeface="Times New Roman" panose="02020603050405020304" pitchFamily="18" charset="0"/>
                <a:cs typeface="Arial" panose="020B0604020202020204" pitchFamily="34" charset="0"/>
              </a:rPr>
              <a:t>THESE TWO ARE THE RESULT OF A UNIVERSAL APPLICATION OF THE ATONEMENT – all are saved by grace alone. THIS IS CALLED </a:t>
            </a:r>
            <a:r>
              <a:rPr lang="en-US" sz="1800" dirty="0">
                <a:latin typeface="Arial" panose="020B0604020202020204" pitchFamily="34" charset="0"/>
                <a:cs typeface="Arial" panose="020B0604020202020204" pitchFamily="34" charset="0"/>
              </a:rPr>
              <a:t>PREVENIENT (BEFORE)</a:t>
            </a:r>
            <a:r>
              <a:rPr lang="en-US" sz="1800" dirty="0">
                <a:latin typeface="Arial" panose="020B0604020202020204" pitchFamily="34" charset="0"/>
                <a:ea typeface="Times New Roman" panose="02020603050405020304" pitchFamily="18" charset="0"/>
                <a:cs typeface="Arial" panose="020B0604020202020204" pitchFamily="34" charset="0"/>
              </a:rPr>
              <a:t>GRACE.</a:t>
            </a:r>
          </a:p>
          <a:p>
            <a:pPr marL="36576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3</a:t>
            </a:r>
            <a:r>
              <a:rPr lang="en-US" sz="2000" dirty="0">
                <a:effectLst/>
                <a:latin typeface="Arial" panose="020B0604020202020204" pitchFamily="34" charset="0"/>
                <a:ea typeface="Times New Roman" panose="02020603050405020304" pitchFamily="18" charset="0"/>
                <a:cs typeface="Arial" panose="020B0604020202020204" pitchFamily="34" charset="0"/>
              </a:rPr>
              <a:t>.  Provides forgiveness for confessed personal sins.</a:t>
            </a:r>
          </a:p>
          <a:p>
            <a:pPr marL="365760" marR="57150" indent="0" hangingPunct="0">
              <a:spcBef>
                <a:spcPts val="0"/>
              </a:spcBef>
              <a:spcAft>
                <a:spcPts val="0"/>
              </a:spcAft>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THIS IS A PERSONAL AND LIMITED APPLICATION OF THE ATONEMENT – it is limited by human choice.</a:t>
            </a:r>
          </a:p>
          <a:p>
            <a:pPr marL="342900" marR="57150" indent="-342900" hangingPunct="0">
              <a:spcBef>
                <a:spcPts val="0"/>
              </a:spcBef>
              <a:spcAft>
                <a:spcPts val="0"/>
              </a:spcAft>
              <a:buAutoNum type="arabicPeriod"/>
              <a:tabLst>
                <a:tab pos="4000500" algn="l"/>
                <a:tab pos="5428615" algn="l"/>
              </a:tabLst>
            </a:pPr>
            <a:endParaRPr lang="en-US" sz="1800" dirty="0">
              <a:latin typeface="New York"/>
              <a:ea typeface="Times New Roman" panose="02020603050405020304" pitchFamily="18" charset="0"/>
              <a:cs typeface="Times New Roman" panose="02020603050405020304" pitchFamily="18" charset="0"/>
            </a:endParaRPr>
          </a:p>
          <a:p>
            <a:pPr marL="342900" marR="57150" indent="-342900" hangingPunct="0">
              <a:spcBef>
                <a:spcPts val="0"/>
              </a:spcBef>
              <a:spcAft>
                <a:spcPts val="0"/>
              </a:spcAft>
              <a:buAutoNum type="arabicPeriod"/>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a:p>
            <a:pPr marL="0" marR="57150" indent="0" hangingPunct="0">
              <a:spcBef>
                <a:spcPts val="0"/>
              </a:spcBef>
              <a:spcAft>
                <a:spcPts val="0"/>
              </a:spcAft>
              <a:buNone/>
              <a:tabLst>
                <a:tab pos="4000500" algn="l"/>
                <a:tab pos="5428615" algn="l"/>
              </a:tabLst>
            </a:pPr>
            <a:endParaRPr lang="en-US" sz="1800" dirty="0">
              <a:effectLst/>
              <a:latin typeface="New York"/>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81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anim calcmode="lin" valueType="num">
                                      <p:cBhvr additive="base">
                                        <p:cTn id="1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 calcmode="lin" valueType="num">
                                      <p:cBhvr additive="base">
                                        <p:cTn id="1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anim calcmode="lin" valueType="num">
                                      <p:cBhvr additive="base">
                                        <p:cTn id="2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anim calcmode="lin" valueType="num">
                                      <p:cBhvr additive="base">
                                        <p:cTn id="29"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11" end="11"/>
                                            </p:txEl>
                                          </p:spTgt>
                                        </p:tgtEl>
                                        <p:attrNameLst>
                                          <p:attrName>style.visibility</p:attrName>
                                        </p:attrNameLst>
                                      </p:cBhvr>
                                      <p:to>
                                        <p:strVal val="visible"/>
                                      </p:to>
                                    </p:set>
                                    <p:anim calcmode="lin" valueType="num">
                                      <p:cBhvr additive="base">
                                        <p:cTn id="35"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2456-0910-70EE-0F95-825BCF268DE6}"/>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Wesley’s Perfectionism</a:t>
            </a:r>
          </a:p>
        </p:txBody>
      </p:sp>
      <p:sp>
        <p:nvSpPr>
          <p:cNvPr id="3" name="Content Placeholder 2">
            <a:extLst>
              <a:ext uri="{FF2B5EF4-FFF2-40B4-BE49-F238E27FC236}">
                <a16:creationId xmlns:a16="http://schemas.microsoft.com/office/drawing/2014/main" id="{2508FDD7-F41D-BB33-A1AA-93F1EDAE223A}"/>
              </a:ext>
            </a:extLst>
          </p:cNvPr>
          <p:cNvSpPr>
            <a:spLocks noGrp="1"/>
          </p:cNvSpPr>
          <p:nvPr>
            <p:ph idx="1"/>
          </p:nvPr>
        </p:nvSpPr>
        <p:spPr/>
        <p:txBody>
          <a:bodyPr/>
          <a:lstStyle/>
          <a:p>
            <a:pPr marL="0" marR="57150" indent="0" hangingPunct="0">
              <a:spcBef>
                <a:spcPts val="0"/>
              </a:spcBef>
              <a:spcAft>
                <a:spcPts val="0"/>
              </a:spcAft>
              <a:buNone/>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Perfection </a:t>
            </a:r>
          </a:p>
          <a:p>
            <a:pPr marL="401638" marR="57150" lvl="1" indent="-390525" hangingPunct="0">
              <a:spcBef>
                <a:spcPts val="0"/>
              </a:spcBef>
              <a:tabLst>
                <a:tab pos="4000500" algn="l"/>
                <a:tab pos="5427663"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It is possible not to reach objective, but subjective perfection </a:t>
            </a:r>
          </a:p>
          <a:p>
            <a:pPr marL="0" marR="57150" indent="0" hangingPunct="0">
              <a:spcBef>
                <a:spcPts val="0"/>
              </a:spcBef>
              <a:spcAft>
                <a:spcPts val="0"/>
              </a:spcAft>
              <a:buNone/>
              <a:tabLst>
                <a:tab pos="4000500" algn="l"/>
                <a:tab pos="5428615" algn="l"/>
              </a:tabLst>
            </a:pPr>
            <a:r>
              <a:rPr lang="en-US" dirty="0">
                <a:effectLst/>
                <a:latin typeface="Arial" panose="020B0604020202020204" pitchFamily="34" charset="0"/>
                <a:ea typeface="Times New Roman" panose="02020603050405020304" pitchFamily="18" charset="0"/>
                <a:cs typeface="Arial" panose="020B0604020202020204" pitchFamily="34" charset="0"/>
              </a:rPr>
              <a:t>                  a.  perfect love or pure motives </a:t>
            </a:r>
          </a:p>
          <a:p>
            <a:pPr marL="0" marR="57150" indent="0" hangingPunct="0">
              <a:spcBef>
                <a:spcPts val="0"/>
              </a:spcBef>
              <a:spcAft>
                <a:spcPts val="0"/>
              </a:spcAft>
              <a:buNone/>
              <a:tabLst>
                <a:tab pos="4000500" algn="l"/>
                <a:tab pos="5428615" algn="l"/>
              </a:tabLst>
            </a:pPr>
            <a:r>
              <a:rPr lang="en-US" dirty="0">
                <a:effectLst/>
                <a:latin typeface="Arial" panose="020B0604020202020204" pitchFamily="34" charset="0"/>
                <a:ea typeface="Times New Roman" panose="02020603050405020304" pitchFamily="18" charset="0"/>
                <a:cs typeface="Arial" panose="020B0604020202020204" pitchFamily="34" charset="0"/>
              </a:rPr>
              <a:t>                  b.  total sanctification </a:t>
            </a:r>
          </a:p>
          <a:p>
            <a:pPr marL="0" marR="57150" indent="0" hangingPunct="0">
              <a:spcBef>
                <a:spcPts val="0"/>
              </a:spcBef>
              <a:spcAft>
                <a:spcPts val="0"/>
              </a:spcAft>
              <a:buNone/>
              <a:tabLst>
                <a:tab pos="4000500" algn="l"/>
                <a:tab pos="5428615" algn="l"/>
              </a:tabLst>
            </a:pPr>
            <a:r>
              <a:rPr lang="en-US" dirty="0">
                <a:effectLst/>
                <a:latin typeface="Arial" panose="020B0604020202020204" pitchFamily="34" charset="0"/>
                <a:ea typeface="Times New Roman" panose="02020603050405020304" pitchFamily="18" charset="0"/>
                <a:cs typeface="Arial" panose="020B0604020202020204" pitchFamily="34" charset="0"/>
              </a:rPr>
              <a:t>                  c.  It is a process leading to event</a:t>
            </a:r>
          </a:p>
          <a:p>
            <a:pPr marL="0" marR="57150" indent="0" hangingPunct="0">
              <a:spcBef>
                <a:spcPts val="0"/>
              </a:spcBef>
              <a:spcAft>
                <a:spcPts val="0"/>
              </a:spcAft>
              <a:buNone/>
              <a:tabLst>
                <a:tab pos="4000500" algn="l"/>
                <a:tab pos="5428615" algn="l"/>
              </a:tabLst>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R="57150" hangingPunct="0">
              <a:spcBef>
                <a:spcPts val="0"/>
              </a:spcBef>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  Total perfection is impossible because of sin in the world, i.e., </a:t>
            </a:r>
            <a:r>
              <a:rPr lang="en-US" dirty="0">
                <a:latin typeface="Arial" panose="020B0604020202020204" pitchFamily="34" charset="0"/>
                <a:ea typeface="Times New Roman" panose="02020603050405020304" pitchFamily="18" charset="0"/>
                <a:cs typeface="Arial" panose="020B0604020202020204" pitchFamily="34" charset="0"/>
              </a:rPr>
              <a:t>unintended </a:t>
            </a:r>
            <a:r>
              <a:rPr lang="en-US" sz="2800" dirty="0">
                <a:effectLst/>
                <a:latin typeface="Arial" panose="020B0604020202020204" pitchFamily="34" charset="0"/>
                <a:ea typeface="Times New Roman" panose="02020603050405020304" pitchFamily="18" charset="0"/>
                <a:cs typeface="Arial" panose="020B0604020202020204" pitchFamily="34" charset="0"/>
              </a:rPr>
              <a:t>consequences  </a:t>
            </a:r>
          </a:p>
          <a:p>
            <a:pPr marL="0" marR="57150" indent="0" hangingPunct="0">
              <a:spcBef>
                <a:spcPts val="0"/>
              </a:spcBef>
              <a:spcAft>
                <a:spcPts val="0"/>
              </a:spcAft>
              <a:buNone/>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                a.  pure intent is possible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You can grow in perfection as a result of increased knowledge</a:t>
            </a:r>
          </a:p>
        </p:txBody>
      </p:sp>
    </p:spTree>
    <p:extLst>
      <p:ext uri="{BB962C8B-B14F-4D97-AF65-F5344CB8AC3E}">
        <p14:creationId xmlns:p14="http://schemas.microsoft.com/office/powerpoint/2010/main" val="20379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39C8-63B9-A8DE-D337-88EEF06798BE}"/>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Wesley’s System</a:t>
            </a:r>
          </a:p>
        </p:txBody>
      </p:sp>
      <p:sp>
        <p:nvSpPr>
          <p:cNvPr id="3" name="Content Placeholder 2">
            <a:extLst>
              <a:ext uri="{FF2B5EF4-FFF2-40B4-BE49-F238E27FC236}">
                <a16:creationId xmlns:a16="http://schemas.microsoft.com/office/drawing/2014/main" id="{7BCEF006-E48E-0F04-6FAE-6D7E197178D1}"/>
              </a:ext>
            </a:extLst>
          </p:cNvPr>
          <p:cNvSpPr>
            <a:spLocks noGrp="1"/>
          </p:cNvSpPr>
          <p:nvPr>
            <p:ph idx="1"/>
          </p:nvPr>
        </p:nvSpPr>
        <p:spPr/>
        <p:txBody>
          <a:bodyPr>
            <a:normAutofit/>
          </a:bodyPr>
          <a:lstStyle/>
          <a:p>
            <a:pPr marL="514350" marR="57150" indent="-514350" hangingPunct="0">
              <a:spcBef>
                <a:spcPts val="0"/>
              </a:spcBef>
              <a:spcAft>
                <a:spcPts val="0"/>
              </a:spcAft>
              <a:buAutoNum type="arabicPeriod"/>
              <a:tabLst>
                <a:tab pos="4000500" algn="l"/>
                <a:tab pos="5428615" algn="l"/>
              </a:tabLst>
            </a:pPr>
            <a:r>
              <a:rPr lang="en-US" dirty="0">
                <a:latin typeface="Arial" panose="020B0604020202020204" pitchFamily="34" charset="0"/>
                <a:cs typeface="Arial" panose="020B0604020202020204" pitchFamily="34" charset="0"/>
              </a:rPr>
              <a:t>Prevenient grace</a:t>
            </a:r>
          </a:p>
          <a:p>
            <a:pPr marL="514350" marR="57150" indent="-514350" hangingPunct="0">
              <a:spcBef>
                <a:spcPts val="0"/>
              </a:spcBef>
              <a:spcAft>
                <a:spcPts val="0"/>
              </a:spcAft>
              <a:buAutoNum type="arabicPeriod"/>
              <a:tabLst>
                <a:tab pos="4000500" algn="l"/>
                <a:tab pos="5428615" algn="l"/>
              </a:tabLst>
            </a:pPr>
            <a:endParaRPr lang="en-US" dirty="0">
              <a:latin typeface="Arial" panose="020B0604020202020204" pitchFamily="34" charset="0"/>
              <a:cs typeface="Arial" panose="020B0604020202020204" pitchFamily="34" charset="0"/>
            </a:endParaRPr>
          </a:p>
          <a:p>
            <a:pPr marL="514350" marR="57150" indent="-514350" hangingPunct="0">
              <a:spcBef>
                <a:spcPts val="0"/>
              </a:spcBef>
              <a:spcAft>
                <a:spcPts val="0"/>
              </a:spcAft>
              <a:buAutoNum type="arabicPeriod"/>
              <a:tabLst>
                <a:tab pos="4000500" algn="l"/>
                <a:tab pos="5428615" algn="l"/>
              </a:tabLst>
            </a:pPr>
            <a:r>
              <a:rPr lang="en-US" dirty="0">
                <a:latin typeface="Arial" panose="020B0604020202020204" pitchFamily="34" charset="0"/>
                <a:cs typeface="Arial" panose="020B0604020202020204" pitchFamily="34" charset="0"/>
              </a:rPr>
              <a:t>Saving grace</a:t>
            </a:r>
          </a:p>
          <a:p>
            <a:pPr marL="0" marR="57150" indent="0" hangingPunct="0">
              <a:spcBef>
                <a:spcPts val="0"/>
              </a:spcBef>
              <a:spcAft>
                <a:spcPts val="0"/>
              </a:spcAft>
              <a:buNone/>
              <a:tabLst>
                <a:tab pos="4000500" algn="l"/>
                <a:tab pos="5428615" algn="l"/>
              </a:tabLst>
            </a:pPr>
            <a:endParaRPr lang="en-US" dirty="0">
              <a:latin typeface="Arial" panose="020B0604020202020204" pitchFamily="34" charset="0"/>
              <a:cs typeface="Arial" panose="020B0604020202020204" pitchFamily="34" charset="0"/>
            </a:endParaRPr>
          </a:p>
          <a:p>
            <a:pPr marL="577850" marR="57150" indent="-566738" hangingPunct="0">
              <a:spcBef>
                <a:spcPts val="0"/>
              </a:spcBef>
              <a:spcAft>
                <a:spcPts val="0"/>
              </a:spcAft>
              <a:buNone/>
              <a:tabLst>
                <a:tab pos="4000500" algn="l"/>
                <a:tab pos="5427663" algn="l"/>
              </a:tabLst>
            </a:pPr>
            <a:r>
              <a:rPr lang="en-US" dirty="0">
                <a:latin typeface="Arial" panose="020B0604020202020204" pitchFamily="34" charset="0"/>
                <a:cs typeface="Arial" panose="020B0604020202020204" pitchFamily="34" charset="0"/>
              </a:rPr>
              <a:t>3.	Perfecting grace – you are being made righteous</a:t>
            </a:r>
          </a:p>
          <a:p>
            <a:pPr marL="514350" marR="57150" indent="-514350" hangingPunct="0">
              <a:spcBef>
                <a:spcPts val="0"/>
              </a:spcBef>
              <a:spcAft>
                <a:spcPts val="0"/>
              </a:spcAft>
              <a:buAutoNum type="arabicPeriod"/>
              <a:tabLst>
                <a:tab pos="4000500" algn="l"/>
                <a:tab pos="5428615" algn="l"/>
              </a:tabLst>
            </a:pPr>
            <a:endParaRPr lang="en-US" dirty="0">
              <a:latin typeface="Arial" panose="020B0604020202020204" pitchFamily="34"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dirty="0">
                <a:latin typeface="Arial" panose="020B0604020202020204" pitchFamily="34" charset="0"/>
                <a:cs typeface="Arial" panose="020B0604020202020204" pitchFamily="34" charset="0"/>
              </a:rPr>
              <a:t>Christians do not sin, at least not repeatedly and deliberately.    </a:t>
            </a:r>
          </a:p>
          <a:p>
            <a:pPr marR="57150" hangingPunct="0">
              <a:spcBef>
                <a:spcPts val="0"/>
              </a:spcBef>
              <a:tabLst>
                <a:tab pos="4000500" algn="l"/>
                <a:tab pos="5428615" algn="l"/>
              </a:tabLst>
            </a:pPr>
            <a:r>
              <a:rPr lang="en-US" dirty="0">
                <a:latin typeface="Arial" panose="020B0604020202020204" pitchFamily="34" charset="0"/>
                <a:cs typeface="Arial" panose="020B0604020202020204" pitchFamily="34" charset="0"/>
              </a:rPr>
              <a:t>Similar to the Roman Catholic  system</a:t>
            </a:r>
          </a:p>
          <a:p>
            <a:pPr marL="971550" marR="57150" lvl="1" indent="-514350" hangingPunct="0">
              <a:spcBef>
                <a:spcPts val="0"/>
              </a:spcBef>
              <a:buAutoNum type="arabicPeriod"/>
              <a:tabLst>
                <a:tab pos="4000500" algn="l"/>
                <a:tab pos="5428615" algn="l"/>
              </a:tabLst>
            </a:pPr>
            <a:r>
              <a:rPr lang="en-US" dirty="0">
                <a:latin typeface="Arial" panose="020B0604020202020204" pitchFamily="34" charset="0"/>
                <a:cs typeface="Arial" panose="020B0604020202020204" pitchFamily="34" charset="0"/>
              </a:rPr>
              <a:t>Baptism does what prevenient grace does</a:t>
            </a:r>
          </a:p>
          <a:p>
            <a:pPr marL="971550" marR="57150" lvl="1" indent="-514350" hangingPunct="0">
              <a:spcBef>
                <a:spcPts val="0"/>
              </a:spcBef>
              <a:buAutoNum type="arabicPeriod"/>
              <a:tabLst>
                <a:tab pos="4000500" algn="l"/>
                <a:tab pos="5428615" algn="l"/>
              </a:tabLst>
            </a:pPr>
            <a:r>
              <a:rPr lang="en-US" dirty="0">
                <a:latin typeface="Arial" panose="020B0604020202020204" pitchFamily="34" charset="0"/>
                <a:cs typeface="Arial" panose="020B0604020202020204" pitchFamily="34" charset="0"/>
              </a:rPr>
              <a:t>Being made righteous</a:t>
            </a:r>
          </a:p>
          <a:p>
            <a:pPr marL="971550" marR="57150" lvl="1" indent="-514350" hangingPunct="0">
              <a:spcBef>
                <a:spcPts val="0"/>
              </a:spcBef>
              <a:buAutoNum type="arabicPeriod"/>
              <a:tabLst>
                <a:tab pos="4000500" algn="l"/>
                <a:tab pos="5428615" algn="l"/>
              </a:tabLst>
            </a:pPr>
            <a:r>
              <a:rPr lang="en-US" dirty="0">
                <a:latin typeface="Arial" panose="020B0604020202020204" pitchFamily="34" charset="0"/>
                <a:cs typeface="Arial" panose="020B0604020202020204" pitchFamily="34" charset="0"/>
              </a:rPr>
              <a:t>Can fall away</a:t>
            </a:r>
          </a:p>
        </p:txBody>
      </p:sp>
    </p:spTree>
    <p:extLst>
      <p:ext uri="{BB962C8B-B14F-4D97-AF65-F5344CB8AC3E}">
        <p14:creationId xmlns:p14="http://schemas.microsoft.com/office/powerpoint/2010/main" val="2680609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1C2703-242E-06A2-12B7-B0F356FFC477}"/>
              </a:ext>
            </a:extLst>
          </p:cNvPr>
          <p:cNvSpPr txBox="1"/>
          <p:nvPr/>
        </p:nvSpPr>
        <p:spPr>
          <a:xfrm>
            <a:off x="520700" y="127001"/>
            <a:ext cx="10960100" cy="5293757"/>
          </a:xfrm>
          <a:prstGeom prst="rect">
            <a:avLst/>
          </a:prstGeom>
          <a:noFill/>
        </p:spPr>
        <p:txBody>
          <a:bodyPr wrap="square">
            <a:spAutoFit/>
          </a:bodyPr>
          <a:lstStyle/>
          <a:p>
            <a:r>
              <a:rPr lang="en-US" sz="3200" dirty="0"/>
              <a:t>1. What is the relationship between justification and sanctification – faith and works?</a:t>
            </a:r>
          </a:p>
          <a:p>
            <a:endParaRPr lang="en-US" sz="3200" dirty="0"/>
          </a:p>
          <a:p>
            <a:r>
              <a:rPr lang="en-US" sz="3200" dirty="0"/>
              <a:t>2. Second work of grace</a:t>
            </a:r>
          </a:p>
          <a:p>
            <a:pPr marL="742950" lvl="1" indent="-285750">
              <a:buFont typeface="Arial" panose="020B0604020202020204" pitchFamily="34" charset="0"/>
              <a:buChar char="•"/>
            </a:pPr>
            <a:r>
              <a:rPr lang="en-US" sz="3200" dirty="0"/>
              <a:t>Perfectionism – Wesleyans</a:t>
            </a:r>
          </a:p>
          <a:p>
            <a:pPr marL="742950" lvl="1" indent="-285750">
              <a:buFont typeface="Arial" panose="020B0604020202020204" pitchFamily="34" charset="0"/>
              <a:buChar char="•"/>
            </a:pPr>
            <a:r>
              <a:rPr lang="en-US" sz="3200"/>
              <a:t>Deeper Life and  </a:t>
            </a:r>
            <a:r>
              <a:rPr lang="en-US" sz="3200" dirty="0"/>
              <a:t>Healing C&amp;MA – A. B. Simpson</a:t>
            </a:r>
          </a:p>
          <a:p>
            <a:pPr marL="742950" lvl="1" indent="-285750">
              <a:buFont typeface="Arial" panose="020B0604020202020204" pitchFamily="34" charset="0"/>
              <a:buChar char="•"/>
            </a:pPr>
            <a:r>
              <a:rPr lang="en-US" sz="3200" dirty="0"/>
              <a:t>Gift of Tongues etc. Pentecostals</a:t>
            </a:r>
          </a:p>
          <a:p>
            <a:pPr marL="742950" lvl="1" indent="-285750">
              <a:buFont typeface="Arial" panose="020B0604020202020204" pitchFamily="34" charset="0"/>
              <a:buChar char="•"/>
            </a:pPr>
            <a:r>
              <a:rPr lang="en-US" sz="3200" dirty="0"/>
              <a:t>Power for Christian Service – Dwight Moody – Keswick</a:t>
            </a:r>
          </a:p>
          <a:p>
            <a:pPr marL="742950" lvl="1" indent="-285750">
              <a:buFont typeface="Arial" panose="020B0604020202020204" pitchFamily="34" charset="0"/>
              <a:buChar char="•"/>
            </a:pPr>
            <a:r>
              <a:rPr lang="en-US" sz="3200" dirty="0"/>
              <a:t>Making Jesus Lord </a:t>
            </a:r>
          </a:p>
          <a:p>
            <a:pPr marL="742950" lvl="1" indent="-285750">
              <a:buFont typeface="Arial" panose="020B0604020202020204" pitchFamily="34" charset="0"/>
              <a:buChar char="•"/>
            </a:pPr>
            <a:r>
              <a:rPr lang="en-US" sz="3200" dirty="0"/>
              <a:t>No such thing – Reformed.</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947855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2156C-59ED-9E1B-A033-3A179EC86B58}"/>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8900000" scaled="1"/>
            <a:tileRect/>
          </a:gradFill>
        </p:spPr>
        <p:txBody>
          <a:bodyPr/>
          <a:lstStyle/>
          <a:p>
            <a:pPr algn="ctr"/>
            <a:r>
              <a:rPr lang="en-US" b="1" dirty="0"/>
              <a:t>Back in the Colonies….</a:t>
            </a:r>
          </a:p>
        </p:txBody>
      </p:sp>
      <p:sp>
        <p:nvSpPr>
          <p:cNvPr id="3" name="Content Placeholder 2">
            <a:extLst>
              <a:ext uri="{FF2B5EF4-FFF2-40B4-BE49-F238E27FC236}">
                <a16:creationId xmlns:a16="http://schemas.microsoft.com/office/drawing/2014/main" id="{A5BAD8A7-2C74-FAFC-B5C3-2F17F9591855}"/>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normAutofit/>
          </a:bodyPr>
          <a:lstStyle/>
          <a:p>
            <a:pPr marL="0" indent="0">
              <a:buNone/>
            </a:pPr>
            <a:r>
              <a:rPr lang="en-US" sz="4800" dirty="0"/>
              <a:t>First Great Awakening – 1730s-50s</a:t>
            </a:r>
          </a:p>
          <a:p>
            <a:r>
              <a:rPr lang="en-US" sz="3200" dirty="0"/>
              <a:t>Definition--Wide spread revival, especially active in the New England	</a:t>
            </a:r>
          </a:p>
          <a:p>
            <a:pPr lvl="1"/>
            <a:r>
              <a:rPr lang="en-US" sz="3200" dirty="0"/>
              <a:t>Typified by Mass Evangelism </a:t>
            </a:r>
          </a:p>
        </p:txBody>
      </p:sp>
    </p:spTree>
    <p:extLst>
      <p:ext uri="{BB962C8B-B14F-4D97-AF65-F5344CB8AC3E}">
        <p14:creationId xmlns:p14="http://schemas.microsoft.com/office/powerpoint/2010/main" val="2748284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5B9A-B744-086D-440F-308DF033C826}"/>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The Preacher</a:t>
            </a:r>
          </a:p>
        </p:txBody>
      </p:sp>
      <p:sp>
        <p:nvSpPr>
          <p:cNvPr id="3" name="Content Placeholder 2">
            <a:extLst>
              <a:ext uri="{FF2B5EF4-FFF2-40B4-BE49-F238E27FC236}">
                <a16:creationId xmlns:a16="http://schemas.microsoft.com/office/drawing/2014/main" id="{16680ACE-6E18-EED7-7988-8AC01681D58F}"/>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normAutofit fontScale="92500" lnSpcReduction="20000"/>
          </a:bodyPr>
          <a:lstStyle/>
          <a:p>
            <a:pPr marL="0" indent="0">
              <a:buNone/>
            </a:pPr>
            <a:r>
              <a:rPr lang="en-US" sz="3600" dirty="0"/>
              <a:t>George Whitefield   1714-1770</a:t>
            </a:r>
          </a:p>
          <a:p>
            <a:r>
              <a:rPr lang="en-US" sz="3600" dirty="0"/>
              <a:t>Anglican  Itinerant preacher </a:t>
            </a:r>
          </a:p>
          <a:p>
            <a:r>
              <a:rPr lang="en-US" sz="3600" dirty="0"/>
              <a:t>Educated at Oxford with Wesley </a:t>
            </a:r>
          </a:p>
          <a:p>
            <a:r>
              <a:rPr lang="en-US" sz="3600" dirty="0"/>
              <a:t>Superb preacher</a:t>
            </a:r>
          </a:p>
          <a:p>
            <a:r>
              <a:rPr lang="en-US" sz="3600" dirty="0"/>
              <a:t>Trained as an actor </a:t>
            </a:r>
          </a:p>
          <a:p>
            <a:r>
              <a:rPr lang="en-US" sz="3600" dirty="0"/>
              <a:t>Strict Calvinist  (which caused a split with </a:t>
            </a:r>
            <a:r>
              <a:rPr lang="en-US" sz="3600" dirty="0" err="1"/>
              <a:t>Wesleys</a:t>
            </a:r>
            <a:r>
              <a:rPr lang="en-US" sz="3600" dirty="0"/>
              <a:t>)</a:t>
            </a:r>
          </a:p>
          <a:p>
            <a:r>
              <a:rPr lang="en-US" sz="3600" dirty="0"/>
              <a:t>Seven trips to America--died here </a:t>
            </a:r>
          </a:p>
          <a:p>
            <a:pPr marL="457200" lvl="1" indent="0">
              <a:buNone/>
            </a:pPr>
            <a:r>
              <a:rPr lang="en-US" sz="3200" dirty="0"/>
              <a:t>- Also Scotland </a:t>
            </a:r>
          </a:p>
          <a:p>
            <a:r>
              <a:rPr lang="en-US" sz="3600" dirty="0"/>
              <a:t>Preached 15,000 sermons in 33 years </a:t>
            </a:r>
          </a:p>
          <a:p>
            <a:pPr marL="0" indent="0">
              <a:buNone/>
            </a:pPr>
            <a:endParaRPr lang="en-US" sz="3600" dirty="0"/>
          </a:p>
        </p:txBody>
      </p:sp>
    </p:spTree>
    <p:extLst>
      <p:ext uri="{BB962C8B-B14F-4D97-AF65-F5344CB8AC3E}">
        <p14:creationId xmlns:p14="http://schemas.microsoft.com/office/powerpoint/2010/main" val="1585110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8A6BC-DEA1-995A-3CB1-EABCF0F2E6B7}"/>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The Theologian</a:t>
            </a:r>
          </a:p>
        </p:txBody>
      </p:sp>
      <p:sp>
        <p:nvSpPr>
          <p:cNvPr id="3" name="Content Placeholder 2">
            <a:extLst>
              <a:ext uri="{FF2B5EF4-FFF2-40B4-BE49-F238E27FC236}">
                <a16:creationId xmlns:a16="http://schemas.microsoft.com/office/drawing/2014/main" id="{C8FC3221-CF99-E9FC-4241-BC5F7C6B7628}"/>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marL="0" indent="0">
              <a:buNone/>
            </a:pPr>
            <a:r>
              <a:rPr lang="en-US" dirty="0"/>
              <a:t>Jonathan Edwards  (Congregationalist)  1703-1758</a:t>
            </a:r>
          </a:p>
          <a:p>
            <a:r>
              <a:rPr lang="en-US" dirty="0"/>
              <a:t>Greatest American Theologian</a:t>
            </a:r>
          </a:p>
          <a:p>
            <a:r>
              <a:rPr lang="en-US" dirty="0"/>
              <a:t>Active in Massachusetts </a:t>
            </a:r>
          </a:p>
          <a:p>
            <a:r>
              <a:rPr lang="en-US" dirty="0"/>
              <a:t>Calvinist and Augustinian </a:t>
            </a:r>
          </a:p>
          <a:p>
            <a:r>
              <a:rPr lang="en-US" dirty="0"/>
              <a:t>Emphasis on both the heart and head  -No Separation</a:t>
            </a:r>
          </a:p>
          <a:p>
            <a:r>
              <a:rPr lang="en-US" dirty="0"/>
              <a:t> Deeply learned, deeply committed</a:t>
            </a:r>
          </a:p>
          <a:p>
            <a:r>
              <a:rPr lang="en-US" dirty="0"/>
              <a:t>Fired from Church – “the halfway covenant.”</a:t>
            </a:r>
          </a:p>
          <a:p>
            <a:r>
              <a:rPr lang="en-US" dirty="0"/>
              <a:t>First President of Princeton</a:t>
            </a:r>
          </a:p>
          <a:p>
            <a:endParaRPr lang="en-US" dirty="0"/>
          </a:p>
        </p:txBody>
      </p:sp>
    </p:spTree>
    <p:extLst>
      <p:ext uri="{BB962C8B-B14F-4D97-AF65-F5344CB8AC3E}">
        <p14:creationId xmlns:p14="http://schemas.microsoft.com/office/powerpoint/2010/main" val="2145465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08E7-D3E6-0FD8-BB03-7D4BCB4BDC72}"/>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Slavery</a:t>
            </a:r>
          </a:p>
        </p:txBody>
      </p:sp>
      <p:sp>
        <p:nvSpPr>
          <p:cNvPr id="3" name="Content Placeholder 2">
            <a:extLst>
              <a:ext uri="{FF2B5EF4-FFF2-40B4-BE49-F238E27FC236}">
                <a16:creationId xmlns:a16="http://schemas.microsoft.com/office/drawing/2014/main" id="{EE01D89E-3EB3-67BD-2E71-B40EF3A3C8F5}"/>
              </a:ext>
            </a:extLst>
          </p:cNvPr>
          <p:cNvSpPr>
            <a:spLocks noGrp="1"/>
          </p:cNvSpPr>
          <p:nvPr>
            <p:ph idx="1"/>
          </p:nvPr>
        </p:nvSpPr>
        <p:spPr>
          <a:xfrm>
            <a:off x="838200" y="1690688"/>
            <a:ext cx="10515600" cy="4486275"/>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normAutofit/>
          </a:bodyPr>
          <a:lstStyle/>
          <a:p>
            <a:pPr marL="0" indent="0">
              <a:buNone/>
            </a:pPr>
            <a:r>
              <a:rPr lang="en-US" sz="2400" dirty="0"/>
              <a:t>“Edwards was involved with slavery during his lifetime. In June 1731, he purchased a young black teenager named Venus. In subsequent years, he acquired at least five more slaves: Joab and Rose Binney, Titus, Joseph, and Sue. Edwards married Joab and Rose in 1751; Titus was their son. Joseph and Sue were also a married couple. Edwards also owned a slave by the name of Leah, though this is likely the biblical name given to Venus as she was admitted as a full member to Edwards' church by 1736. In a 1741 pamphlet, Edwards defended the institution for those who were debtors, war captives, or were born enslaved in North America, but rejected the Atlantic Slave trade.” </a:t>
            </a:r>
          </a:p>
          <a:p>
            <a:pPr marL="0" indent="0">
              <a:buNone/>
            </a:pPr>
            <a:r>
              <a:rPr lang="en-US" sz="1200" dirty="0"/>
              <a:t>From Wikipedia - </a:t>
            </a:r>
            <a:r>
              <a:rPr lang="en-US" sz="1200" dirty="0">
                <a:hlinkClick r:id="rId2"/>
              </a:rPr>
              <a:t>https://en.wikipedia.org/wiki/Jonathan_Edwards_(theologian)</a:t>
            </a:r>
            <a:r>
              <a:rPr lang="en-US" sz="1200" dirty="0"/>
              <a:t>. Accessed 4/27/2024 </a:t>
            </a:r>
          </a:p>
          <a:p>
            <a:pPr marL="0" indent="0">
              <a:lnSpc>
                <a:spcPct val="100000"/>
              </a:lnSpc>
              <a:spcBef>
                <a:spcPts val="0"/>
              </a:spcBef>
              <a:buNone/>
            </a:pPr>
            <a:r>
              <a:rPr lang="en-US" sz="1200" dirty="0"/>
              <a:t>See also</a:t>
            </a:r>
          </a:p>
          <a:p>
            <a:pPr marL="0" indent="0">
              <a:lnSpc>
                <a:spcPct val="100000"/>
              </a:lnSpc>
              <a:spcBef>
                <a:spcPts val="0"/>
              </a:spcBef>
              <a:buNone/>
            </a:pPr>
            <a:r>
              <a:rPr lang="en-US" sz="1000" b="1" dirty="0"/>
              <a:t>Stinson, Susan (April 5, 2012). "The Other Side of the Paper: Jonathan Edwards as Slave-Owner". </a:t>
            </a:r>
            <a:r>
              <a:rPr lang="en-US" sz="1000" dirty="0"/>
              <a:t>Valley Advocate. Retrieved October 5, 2017.</a:t>
            </a:r>
          </a:p>
          <a:p>
            <a:pPr marL="0" indent="0">
              <a:lnSpc>
                <a:spcPct val="100000"/>
              </a:lnSpc>
              <a:spcBef>
                <a:spcPts val="0"/>
              </a:spcBef>
              <a:buNone/>
            </a:pPr>
            <a:r>
              <a:rPr lang="en-US" sz="1000" b="1" dirty="0"/>
              <a:t>Sweeney, Douglas A. (2010). Jonathan Edwards and the Ministry of the Word: A Model of Faith and Thought. </a:t>
            </a:r>
            <a:r>
              <a:rPr lang="en-US" sz="1000" dirty="0"/>
              <a:t>Downers</a:t>
            </a:r>
            <a:r>
              <a:rPr lang="en-US" sz="1000" b="1" dirty="0"/>
              <a:t> </a:t>
            </a:r>
            <a:r>
              <a:rPr lang="en-US" sz="1000" dirty="0"/>
              <a:t>Grove: InterVarsity Press. pp. 66–68. ISBN 978-0-8308-7941-0. ...they owned several slaves. Beginning in June 1731, Edwards joined the slave trade, buying 'a Negro Girl named Venus ages Fourteen years or thereabout' in Newport, at an auction, for 'the Sum of Eighty pounds.'</a:t>
            </a:r>
          </a:p>
          <a:p>
            <a:pPr marL="0" indent="0">
              <a:lnSpc>
                <a:spcPct val="100000"/>
              </a:lnSpc>
              <a:spcBef>
                <a:spcPts val="0"/>
              </a:spcBef>
              <a:buNone/>
            </a:pPr>
            <a:r>
              <a:rPr lang="en-US" sz="1000" b="1" dirty="0" err="1"/>
              <a:t>Minkema</a:t>
            </a:r>
            <a:r>
              <a:rPr lang="en-US" sz="1000" b="1" dirty="0"/>
              <a:t>, Kenneth P. (2002). "Jonathan Edwards's Defense of Slavery" (PDF). </a:t>
            </a:r>
            <a:r>
              <a:rPr lang="en-US" sz="1000" dirty="0"/>
              <a:t>Massachusetts Historical Review (Race &amp; Slavery). 4: 23–59. ISSN 1526-3894. Edwards defended the traditional definition of slaves as those who were debtors, children of slaves, and war captives; for him, the trade in slaves born in North America remained legitimate.</a:t>
            </a:r>
          </a:p>
          <a:p>
            <a:pPr marL="0" indent="0">
              <a:lnSpc>
                <a:spcPct val="100000"/>
              </a:lnSpc>
              <a:spcBef>
                <a:spcPts val="0"/>
              </a:spcBef>
              <a:buNone/>
            </a:pPr>
            <a:endParaRPr lang="en-US" sz="2400" dirty="0"/>
          </a:p>
          <a:p>
            <a:pPr marL="0" indent="0">
              <a:buNone/>
            </a:pPr>
            <a:endParaRPr lang="en-US" sz="2400" dirty="0"/>
          </a:p>
        </p:txBody>
      </p:sp>
    </p:spTree>
    <p:extLst>
      <p:ext uri="{BB962C8B-B14F-4D97-AF65-F5344CB8AC3E}">
        <p14:creationId xmlns:p14="http://schemas.microsoft.com/office/powerpoint/2010/main" val="3792568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45F17-867E-5D9E-81AD-EAAF5AFCF83A}"/>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Edwards Major Works</a:t>
            </a:r>
          </a:p>
        </p:txBody>
      </p:sp>
      <p:sp>
        <p:nvSpPr>
          <p:cNvPr id="3" name="Content Placeholder 2">
            <a:extLst>
              <a:ext uri="{FF2B5EF4-FFF2-40B4-BE49-F238E27FC236}">
                <a16:creationId xmlns:a16="http://schemas.microsoft.com/office/drawing/2014/main" id="{03E76075-8B15-3F51-94CE-4D6C99DE84CA}"/>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normAutofit fontScale="32500" lnSpcReduction="20000"/>
          </a:bodyPr>
          <a:lstStyle/>
          <a:p>
            <a:pPr marL="0" indent="0">
              <a:buNone/>
            </a:pPr>
            <a:r>
              <a:rPr lang="en-US" sz="4300" dirty="0">
                <a:latin typeface="Arial" panose="020B0604020202020204" pitchFamily="34" charset="0"/>
                <a:cs typeface="Arial" panose="020B0604020202020204" pitchFamily="34" charset="0"/>
              </a:rPr>
              <a:t>Charity and its Fruits</a:t>
            </a:r>
          </a:p>
          <a:p>
            <a:pPr marL="0" indent="0">
              <a:buNone/>
            </a:pPr>
            <a:r>
              <a:rPr lang="en-US" sz="4300" dirty="0">
                <a:latin typeface="Arial" panose="020B0604020202020204" pitchFamily="34" charset="0"/>
                <a:cs typeface="Arial" panose="020B0604020202020204" pitchFamily="34" charset="0"/>
              </a:rPr>
              <a:t>Protestant Charity or The Duty of Charity to the Poor, Explained and Enforced (1732)</a:t>
            </a:r>
          </a:p>
          <a:p>
            <a:pPr marL="0" indent="0">
              <a:buNone/>
            </a:pPr>
            <a:r>
              <a:rPr lang="en-US" sz="4300" dirty="0">
                <a:latin typeface="Arial" panose="020B0604020202020204" pitchFamily="34" charset="0"/>
                <a:cs typeface="Arial" panose="020B0604020202020204" pitchFamily="34" charset="0"/>
              </a:rPr>
              <a:t>A Dissertation Concerning the End for Which God Created the World</a:t>
            </a:r>
          </a:p>
          <a:p>
            <a:pPr marL="0" indent="0">
              <a:buNone/>
            </a:pPr>
            <a:r>
              <a:rPr lang="en-US" sz="4300" dirty="0">
                <a:latin typeface="Arial" panose="020B0604020202020204" pitchFamily="34" charset="0"/>
                <a:cs typeface="Arial" panose="020B0604020202020204" pitchFamily="34" charset="0"/>
              </a:rPr>
              <a:t>Contains Freedom of the Will and Dissertation on Virtue, slightly modified for easier reading</a:t>
            </a:r>
          </a:p>
          <a:p>
            <a:pPr marL="0" indent="0">
              <a:buNone/>
            </a:pPr>
            <a:r>
              <a:rPr lang="en-US" sz="4300" dirty="0">
                <a:latin typeface="Arial" panose="020B0604020202020204" pitchFamily="34" charset="0"/>
                <a:cs typeface="Arial" panose="020B0604020202020204" pitchFamily="34" charset="0"/>
              </a:rPr>
              <a:t>Distinguishing Marks of a Work of the Spirit of God</a:t>
            </a:r>
          </a:p>
          <a:p>
            <a:pPr marL="0" indent="0">
              <a:buNone/>
            </a:pPr>
            <a:r>
              <a:rPr lang="en-US" sz="4300" dirty="0">
                <a:latin typeface="Arial" panose="020B0604020202020204" pitchFamily="34" charset="0"/>
                <a:cs typeface="Arial" panose="020B0604020202020204" pitchFamily="34" charset="0"/>
              </a:rPr>
              <a:t>A Divine and Supernatural Light, Immediately Imparted to the Soul by the Spirit of God (1734)</a:t>
            </a:r>
          </a:p>
          <a:p>
            <a:pPr marL="0" indent="0">
              <a:buNone/>
            </a:pPr>
            <a:r>
              <a:rPr lang="en-US" sz="4300" dirty="0">
                <a:latin typeface="Arial" panose="020B0604020202020204" pitchFamily="34" charset="0"/>
                <a:cs typeface="Arial" panose="020B0604020202020204" pitchFamily="34" charset="0"/>
              </a:rPr>
              <a:t>A Faithful Narrative of the Surprising Work of God in the Conversion of Many Hundred Souls in Northampton</a:t>
            </a:r>
          </a:p>
          <a:p>
            <a:pPr marL="0" indent="0">
              <a:buNone/>
            </a:pPr>
            <a:r>
              <a:rPr lang="en-US" sz="4300" dirty="0">
                <a:latin typeface="Arial" panose="020B0604020202020204" pitchFamily="34" charset="0"/>
                <a:cs typeface="Arial" panose="020B0604020202020204" pitchFamily="34" charset="0"/>
              </a:rPr>
              <a:t>The Freedom of the Will</a:t>
            </a:r>
          </a:p>
          <a:p>
            <a:pPr marL="0" indent="0">
              <a:buNone/>
            </a:pPr>
            <a:r>
              <a:rPr lang="en-US" sz="4300" dirty="0">
                <a:latin typeface="Arial" panose="020B0604020202020204" pitchFamily="34" charset="0"/>
                <a:cs typeface="Arial" panose="020B0604020202020204" pitchFamily="34" charset="0"/>
              </a:rPr>
              <a:t>A History of the Work of Redemption including a View of Church History</a:t>
            </a:r>
          </a:p>
          <a:p>
            <a:pPr marL="0" indent="0">
              <a:buNone/>
            </a:pPr>
            <a:r>
              <a:rPr lang="en-US" sz="4300" dirty="0">
                <a:latin typeface="Arial" panose="020B0604020202020204" pitchFamily="34" charset="0"/>
                <a:cs typeface="Arial" panose="020B0604020202020204" pitchFamily="34" charset="0"/>
              </a:rPr>
              <a:t>The Life of David Brainerd</a:t>
            </a:r>
          </a:p>
          <a:p>
            <a:pPr marL="0" indent="0">
              <a:buNone/>
            </a:pPr>
            <a:r>
              <a:rPr lang="en-US" sz="4300" dirty="0">
                <a:latin typeface="Arial" panose="020B0604020202020204" pitchFamily="34" charset="0"/>
                <a:cs typeface="Arial" panose="020B0604020202020204" pitchFamily="34" charset="0"/>
              </a:rPr>
              <a:t>The Nature of True Virtue</a:t>
            </a:r>
          </a:p>
          <a:p>
            <a:pPr marL="0" indent="0">
              <a:buNone/>
            </a:pPr>
            <a:r>
              <a:rPr lang="en-US" sz="4300" dirty="0">
                <a:latin typeface="Arial" panose="020B0604020202020204" pitchFamily="34" charset="0"/>
                <a:cs typeface="Arial" panose="020B0604020202020204" pitchFamily="34" charset="0"/>
              </a:rPr>
              <a:t>Original Sin</a:t>
            </a:r>
          </a:p>
          <a:p>
            <a:pPr marL="0" indent="0">
              <a:buNone/>
            </a:pPr>
            <a:r>
              <a:rPr lang="en-US" sz="4300" dirty="0">
                <a:latin typeface="Arial" panose="020B0604020202020204" pitchFamily="34" charset="0"/>
                <a:cs typeface="Arial" panose="020B0604020202020204" pitchFamily="34" charset="0"/>
              </a:rPr>
              <a:t>Some Thoughts Concerning the Present Revival in New England and the Way it Ought to be Acknowledged and Promoted</a:t>
            </a:r>
          </a:p>
          <a:p>
            <a:pPr marL="0" indent="0">
              <a:buNone/>
            </a:pPr>
            <a:r>
              <a:rPr lang="en-US" sz="4300" dirty="0">
                <a:latin typeface="Arial" panose="020B0604020202020204" pitchFamily="34" charset="0"/>
                <a:cs typeface="Arial" panose="020B0604020202020204" pitchFamily="34" charset="0"/>
              </a:rPr>
              <a:t>Religious Affections</a:t>
            </a:r>
          </a:p>
          <a:p>
            <a:pPr marL="0" indent="0">
              <a:buNone/>
            </a:pPr>
            <a:br>
              <a:rPr lang="en-US" dirty="0"/>
            </a:br>
            <a:endParaRPr lang="en-US" dirty="0"/>
          </a:p>
        </p:txBody>
      </p:sp>
    </p:spTree>
    <p:extLst>
      <p:ext uri="{BB962C8B-B14F-4D97-AF65-F5344CB8AC3E}">
        <p14:creationId xmlns:p14="http://schemas.microsoft.com/office/powerpoint/2010/main" val="9759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6D80-10AC-1850-F0E0-9D70CCB93E11}"/>
              </a:ext>
            </a:extLst>
          </p:cNvPr>
          <p:cNvSpPr>
            <a:spLocks noGrp="1"/>
          </p:cNvSpPr>
          <p:nvPr>
            <p:ph type="title"/>
          </p:nvPr>
        </p:nvSpPr>
        <p:spPr>
          <a:ln/>
        </p:spPr>
        <p:style>
          <a:lnRef idx="2">
            <a:schemeClr val="accent1">
              <a:shade val="15000"/>
            </a:schemeClr>
          </a:lnRef>
          <a:fillRef idx="1">
            <a:schemeClr val="accent1"/>
          </a:fillRef>
          <a:effectRef idx="0">
            <a:schemeClr val="accent1"/>
          </a:effectRef>
          <a:fontRef idx="minor">
            <a:schemeClr val="lt1"/>
          </a:fontRef>
        </p:style>
        <p:txBody>
          <a:bodyPr>
            <a:normAutofit/>
          </a:bodyPr>
          <a:lstStyle/>
          <a:p>
            <a:pPr algn="ctr"/>
            <a:r>
              <a:rPr lang="en-US" sz="7200"/>
              <a:t>Why ?</a:t>
            </a:r>
          </a:p>
        </p:txBody>
      </p:sp>
      <p:sp>
        <p:nvSpPr>
          <p:cNvPr id="3" name="Content Placeholder 2">
            <a:extLst>
              <a:ext uri="{FF2B5EF4-FFF2-40B4-BE49-F238E27FC236}">
                <a16:creationId xmlns:a16="http://schemas.microsoft.com/office/drawing/2014/main" id="{58B61E02-F0CD-7744-95BB-037B5D9D2535}"/>
              </a:ext>
            </a:extLst>
          </p:cNvPr>
          <p:cNvSpPr>
            <a:spLocks noGrp="1"/>
          </p:cNvSpPr>
          <p:nvPr>
            <p:ph idx="1"/>
          </p:nvPr>
        </p:nvSpPr>
        <p:spPr/>
        <p:txBody>
          <a:bodyPr>
            <a:normAutofit/>
          </a:bodyPr>
          <a:lstStyle/>
          <a:p>
            <a:r>
              <a:rPr lang="en-US" sz="4000"/>
              <a:t>Corruption – BUT not the ultimate cause!!!  Even the Roman Church acknowledge corruption was a problem! The council of Trent addressed that!</a:t>
            </a:r>
          </a:p>
          <a:p>
            <a:r>
              <a:rPr lang="en-US" sz="4000"/>
              <a:t>REAL ISSUE – Was the corruption the problem or the symptom of a deeper problem?</a:t>
            </a:r>
          </a:p>
        </p:txBody>
      </p:sp>
    </p:spTree>
    <p:extLst>
      <p:ext uri="{BB962C8B-B14F-4D97-AF65-F5344CB8AC3E}">
        <p14:creationId xmlns:p14="http://schemas.microsoft.com/office/powerpoint/2010/main" val="65861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D4476-B1CE-09F6-9057-76D6F35B7A26}"/>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Defense of revivals</a:t>
            </a:r>
          </a:p>
        </p:txBody>
      </p:sp>
      <p:sp>
        <p:nvSpPr>
          <p:cNvPr id="3" name="Content Placeholder 2">
            <a:extLst>
              <a:ext uri="{FF2B5EF4-FFF2-40B4-BE49-F238E27FC236}">
                <a16:creationId xmlns:a16="http://schemas.microsoft.com/office/drawing/2014/main" id="{88CD52A9-7B24-ABDC-FC9E-569531064A28}"/>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marL="0" indent="0">
              <a:buNone/>
            </a:pPr>
            <a:r>
              <a:rPr lang="en-US" dirty="0"/>
              <a:t>Anti revival – “Old Lights” – Charles Chauncy – “the old brick”</a:t>
            </a:r>
          </a:p>
          <a:p>
            <a:pPr marL="0" indent="0">
              <a:buNone/>
            </a:pPr>
            <a:r>
              <a:rPr lang="en-US" dirty="0"/>
              <a:t>Pro revival – “New Lights” </a:t>
            </a:r>
          </a:p>
          <a:p>
            <a:pPr marL="0" indent="0">
              <a:buNone/>
            </a:pPr>
            <a:r>
              <a:rPr lang="en-US" dirty="0"/>
              <a:t>Extreme “New lights” – James Davenport</a:t>
            </a:r>
          </a:p>
          <a:p>
            <a:pPr marL="0" indent="0">
              <a:buNone/>
            </a:pPr>
            <a:endParaRPr lang="en-US" dirty="0"/>
          </a:p>
          <a:p>
            <a:pPr marL="0" indent="0">
              <a:buNone/>
            </a:pPr>
            <a:r>
              <a:rPr lang="en-US" dirty="0"/>
              <a:t>Edwards two works </a:t>
            </a:r>
          </a:p>
          <a:p>
            <a:pPr marL="0" indent="0">
              <a:buNone/>
            </a:pPr>
            <a:r>
              <a:rPr lang="en-US" dirty="0"/>
              <a:t>sermon – “Divine and Supernatural Light” Role of Holy Spirit and Bible</a:t>
            </a:r>
          </a:p>
          <a:p>
            <a:pPr marL="0" indent="0">
              <a:buNone/>
            </a:pPr>
            <a:r>
              <a:rPr lang="en-US" dirty="0"/>
              <a:t>Book – Treatise Concerning Religious Affections – How can I tell if this is God, emotions or the Devil?</a:t>
            </a:r>
          </a:p>
        </p:txBody>
      </p:sp>
    </p:spTree>
    <p:extLst>
      <p:ext uri="{BB962C8B-B14F-4D97-AF65-F5344CB8AC3E}">
        <p14:creationId xmlns:p14="http://schemas.microsoft.com/office/powerpoint/2010/main" val="222533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21402-1561-A954-AD46-EF7E00A50DB4}"/>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What Made the Great Awakening Great?</a:t>
            </a:r>
          </a:p>
        </p:txBody>
      </p:sp>
      <p:sp>
        <p:nvSpPr>
          <p:cNvPr id="3" name="Content Placeholder 2">
            <a:extLst>
              <a:ext uri="{FF2B5EF4-FFF2-40B4-BE49-F238E27FC236}">
                <a16:creationId xmlns:a16="http://schemas.microsoft.com/office/drawing/2014/main" id="{A3BB976F-4DD9-1876-6438-95244E61B286}"/>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marL="0" marR="57150" indent="0" hangingPunct="0">
              <a:spcBef>
                <a:spcPts val="0"/>
              </a:spcBef>
              <a:spcAft>
                <a:spcPts val="0"/>
              </a:spcAft>
              <a:buNone/>
              <a:tabLst>
                <a:tab pos="4000500" algn="l"/>
                <a:tab pos="5428615" algn="l"/>
              </a:tabLst>
            </a:pPr>
            <a:r>
              <a:rPr lang="en-US" sz="3600" b="1" dirty="0">
                <a:effectLst/>
                <a:latin typeface="Arial" panose="020B0604020202020204" pitchFamily="34" charset="0"/>
                <a:ea typeface="Times New Roman" panose="02020603050405020304" pitchFamily="18" charset="0"/>
                <a:cs typeface="Arial" panose="020B0604020202020204" pitchFamily="34" charset="0"/>
              </a:rPr>
              <a:t>Impact</a:t>
            </a:r>
          </a:p>
          <a:p>
            <a:pPr marL="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R="57150" hangingPunct="0">
              <a:spcBef>
                <a:spcPts val="0"/>
              </a:spcBef>
              <a:tabLst>
                <a:tab pos="4000500" algn="l"/>
                <a:tab pos="5428615" algn="l"/>
              </a:tabLst>
            </a:pPr>
            <a:r>
              <a:rPr lang="en-US" dirty="0">
                <a:latin typeface="Arial" panose="020B0604020202020204" pitchFamily="34" charset="0"/>
                <a:ea typeface="Times New Roman" panose="02020603050405020304" pitchFamily="18" charset="0"/>
                <a:cs typeface="Arial" panose="020B0604020202020204" pitchFamily="34" charset="0"/>
              </a:rPr>
              <a:t>S</a:t>
            </a:r>
            <a:r>
              <a:rPr lang="en-US" dirty="0">
                <a:effectLst/>
                <a:latin typeface="Arial" panose="020B0604020202020204" pitchFamily="34" charset="0"/>
                <a:ea typeface="Times New Roman" panose="02020603050405020304" pitchFamily="18" charset="0"/>
                <a:cs typeface="Arial" panose="020B0604020202020204" pitchFamily="34" charset="0"/>
              </a:rPr>
              <a:t>ocial - democratizing</a:t>
            </a:r>
          </a:p>
          <a:p>
            <a:pPr marR="57150" hangingPunct="0">
              <a:spcBef>
                <a:spcPts val="0"/>
              </a:spcBef>
              <a:tabLst>
                <a:tab pos="4000500" algn="l"/>
                <a:tab pos="5428615" algn="l"/>
              </a:tabLst>
            </a:pPr>
            <a:r>
              <a:rPr lang="en-US" dirty="0">
                <a:effectLst/>
                <a:latin typeface="Arial" panose="020B0604020202020204" pitchFamily="34" charset="0"/>
                <a:ea typeface="Times New Roman" panose="02020603050405020304" pitchFamily="18" charset="0"/>
                <a:cs typeface="Arial" panose="020B0604020202020204" pitchFamily="34" charset="0"/>
              </a:rPr>
              <a:t>Theological - New and Old lights</a:t>
            </a:r>
          </a:p>
          <a:p>
            <a:pPr marR="57150" hangingPunct="0">
              <a:spcBef>
                <a:spcPts val="0"/>
              </a:spcBef>
              <a:tabLst>
                <a:tab pos="4000500" algn="l"/>
                <a:tab pos="5428615" algn="l"/>
              </a:tabLst>
            </a:pPr>
            <a:r>
              <a:rPr lang="en-US" dirty="0">
                <a:latin typeface="Arial" panose="020B0604020202020204" pitchFamily="34" charset="0"/>
                <a:ea typeface="Times New Roman" panose="02020603050405020304" pitchFamily="18" charset="0"/>
                <a:cs typeface="Arial" panose="020B0604020202020204" pitchFamily="34" charset="0"/>
              </a:rPr>
              <a:t>Religious - Revivals</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R="57150" hangingPunct="0">
              <a:spcBef>
                <a:spcPts val="0"/>
              </a:spcBef>
              <a:tabLst>
                <a:tab pos="4000500" algn="l"/>
                <a:tab pos="5428615" algn="l"/>
              </a:tabLst>
            </a:pPr>
            <a:r>
              <a:rPr lang="en-US" dirty="0">
                <a:effectLst/>
                <a:latin typeface="Arial" panose="020B0604020202020204" pitchFamily="34" charset="0"/>
                <a:ea typeface="Times New Roman" panose="02020603050405020304" pitchFamily="18" charset="0"/>
                <a:cs typeface="Arial" panose="020B0604020202020204" pitchFamily="34" charset="0"/>
              </a:rPr>
              <a:t>Institutional –</a:t>
            </a:r>
          </a:p>
          <a:p>
            <a:pPr marR="57150" lvl="1" hangingPunct="0">
              <a:spcBef>
                <a:spcPts val="0"/>
              </a:spcBef>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New Denominations - Baptists </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R="57150" lvl="1" hangingPunct="0">
              <a:spcBef>
                <a:spcPts val="0"/>
              </a:spcBef>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Colleges- Brown, Princeton, Dartmouth, </a:t>
            </a:r>
            <a:endParaRPr lang="en-US" sz="2800" dirty="0">
              <a:latin typeface="Arial" panose="020B0604020202020204" pitchFamily="34" charset="0"/>
              <a:ea typeface="Times New Roman" panose="02020603050405020304" pitchFamily="18" charset="0"/>
              <a:cs typeface="Arial" panose="020B0604020202020204" pitchFamily="34" charset="0"/>
            </a:endParaRPr>
          </a:p>
          <a:p>
            <a:r>
              <a:rPr lang="en-US" dirty="0">
                <a:latin typeface="Arial" panose="020B0604020202020204" pitchFamily="34" charset="0"/>
                <a:cs typeface="Arial" panose="020B0604020202020204" pitchFamily="34" charset="0"/>
              </a:rPr>
              <a:t>Political - American Revolution </a:t>
            </a:r>
          </a:p>
          <a:p>
            <a:pPr marL="0" indent="0">
              <a:buNone/>
            </a:pPr>
            <a:endParaRPr lang="en-US" dirty="0"/>
          </a:p>
        </p:txBody>
      </p:sp>
    </p:spTree>
    <p:extLst>
      <p:ext uri="{BB962C8B-B14F-4D97-AF65-F5344CB8AC3E}">
        <p14:creationId xmlns:p14="http://schemas.microsoft.com/office/powerpoint/2010/main" val="3081534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E26A5D1-63F0-3D48-F288-FA3C7C29B1A8}"/>
              </a:ext>
            </a:extLst>
          </p:cNvPr>
          <p:cNvPicPr>
            <a:picLocks noChangeAspect="1"/>
          </p:cNvPicPr>
          <p:nvPr/>
        </p:nvPicPr>
        <p:blipFill rotWithShape="1">
          <a:blip r:embed="rId2"/>
          <a:srcRect t="15825" r="-1" b="1354"/>
          <a:stretch/>
        </p:blipFill>
        <p:spPr>
          <a:xfrm>
            <a:off x="1818932" y="567559"/>
            <a:ext cx="7167413" cy="5330321"/>
          </a:xfrm>
          <a:prstGeom prst="rect">
            <a:avLst/>
          </a:prstGeom>
        </p:spPr>
      </p:pic>
    </p:spTree>
    <p:extLst>
      <p:ext uri="{BB962C8B-B14F-4D97-AF65-F5344CB8AC3E}">
        <p14:creationId xmlns:p14="http://schemas.microsoft.com/office/powerpoint/2010/main" val="2441701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077D6-3E28-FCE2-2675-C9C32DB1A9F3}"/>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WHY?</a:t>
            </a:r>
          </a:p>
        </p:txBody>
      </p:sp>
      <p:sp>
        <p:nvSpPr>
          <p:cNvPr id="3" name="Content Placeholder 2">
            <a:extLst>
              <a:ext uri="{FF2B5EF4-FFF2-40B4-BE49-F238E27FC236}">
                <a16:creationId xmlns:a16="http://schemas.microsoft.com/office/drawing/2014/main" id="{5FA6A461-EFD2-A146-04B3-BD8DC359F57C}"/>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normAutofit/>
          </a:bodyPr>
          <a:lstStyle/>
          <a:p>
            <a:pPr marL="0" marR="57150" indent="0" hangingPunct="0">
              <a:spcBef>
                <a:spcPts val="0"/>
              </a:spcBef>
              <a:spcAft>
                <a:spcPts val="0"/>
              </a:spcAft>
              <a:buNone/>
              <a:tabLst>
                <a:tab pos="4000500" algn="l"/>
                <a:tab pos="5428615" algn="l"/>
              </a:tabLst>
            </a:pPr>
            <a:r>
              <a:rPr lang="en-US" sz="1800" b="1" u="sng" dirty="0">
                <a:effectLst/>
                <a:latin typeface="Arial" panose="020B0604020202020204" pitchFamily="34" charset="0"/>
                <a:ea typeface="Times New Roman" panose="02020603050405020304" pitchFamily="18" charset="0"/>
                <a:cs typeface="Arial" panose="020B0604020202020204" pitchFamily="34" charset="0"/>
              </a:rPr>
              <a:t>TRADITIONAL    </a:t>
            </a:r>
            <a:r>
              <a:rPr lang="en-US" sz="1800" dirty="0">
                <a:effectLst/>
                <a:latin typeface="Arial" panose="020B0604020202020204" pitchFamily="34" charset="0"/>
                <a:ea typeface="Times New Roman" panose="02020603050405020304" pitchFamily="18" charset="0"/>
                <a:cs typeface="Arial" panose="020B0604020202020204" pitchFamily="34" charset="0"/>
              </a:rPr>
              <a:t>       	SPEAKERS                	</a:t>
            </a:r>
            <a:r>
              <a:rPr lang="en-US" sz="1800" b="1" u="sng" dirty="0">
                <a:effectLst/>
                <a:latin typeface="Arial" panose="020B0604020202020204" pitchFamily="34" charset="0"/>
                <a:ea typeface="Times New Roman" panose="02020603050405020304" pitchFamily="18" charset="0"/>
                <a:cs typeface="Arial" panose="020B0604020202020204" pitchFamily="34" charset="0"/>
              </a:rPr>
              <a:t>REVIVAL </a:t>
            </a:r>
          </a:p>
          <a:p>
            <a:pPr marL="0" marR="57150" indent="0" hangingPunct="0">
              <a:spcBef>
                <a:spcPts val="0"/>
              </a:spcBef>
              <a:spcAft>
                <a:spcPts val="0"/>
              </a:spcAft>
              <a:buNone/>
              <a:tabLst>
                <a:tab pos="4000500" algn="l"/>
                <a:tab pos="5428615" algn="l"/>
              </a:tabLst>
            </a:pPr>
            <a:endParaRPr lang="en-US" sz="1800" u="sng" dirty="0">
              <a:effectLst/>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Patriarchal – age venerated			</a:t>
            </a:r>
            <a:r>
              <a:rPr lang="en-US" sz="1800" b="1"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Very young</a:t>
            </a:r>
            <a:r>
              <a:rPr lang="en-US" sz="1800" b="1" dirty="0">
                <a:latin typeface="Arial" panose="020B0604020202020204" pitchFamily="34" charset="0"/>
                <a:ea typeface="Times New Roman" panose="02020603050405020304" pitchFamily="18" charset="0"/>
                <a:cs typeface="Arial" panose="020B0604020202020204" pitchFamily="34" charset="0"/>
              </a:rPr>
              <a:t> </a:t>
            </a:r>
            <a:r>
              <a:rPr lang="en-US" sz="1800" dirty="0">
                <a:latin typeface="Arial" panose="020B0604020202020204" pitchFamily="34" charset="0"/>
                <a:ea typeface="Times New Roman" panose="02020603050405020304" pitchFamily="18" charset="0"/>
                <a:cs typeface="Arial" panose="020B0604020202020204" pitchFamily="34" charset="0"/>
              </a:rPr>
              <a:t>Whitefield in his </a:t>
            </a:r>
            <a:r>
              <a:rPr lang="en-US" sz="1800" dirty="0">
                <a:effectLst/>
                <a:latin typeface="Arial" panose="020B0604020202020204" pitchFamily="34" charset="0"/>
                <a:ea typeface="Times New Roman" panose="02020603050405020304" pitchFamily="18" charset="0"/>
                <a:cs typeface="Arial" panose="020B0604020202020204" pitchFamily="34" charset="0"/>
              </a:rPr>
              <a:t>20'</a:t>
            </a:r>
            <a:endParaRPr lang="en-US" sz="1800" b="1"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society-speaker known                                			unknown to audience </a:t>
            </a:r>
          </a:p>
          <a:p>
            <a:pPr marL="0" marR="57150" indent="0" hangingPunct="0">
              <a:spcBef>
                <a:spcPts val="0"/>
              </a:spcBef>
              <a:spcAft>
                <a:spcPts val="0"/>
              </a:spcAft>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salary from taxes                                        			itinerant, no title or formal office 					support by donation </a:t>
            </a:r>
          </a:p>
          <a:p>
            <a:pPr marL="0" marR="57150" indent="0" hangingPunct="0">
              <a:spcBef>
                <a:spcPts val="0"/>
              </a:spcBef>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obligatory attendance 				volunteer audience </a:t>
            </a:r>
          </a:p>
          <a:p>
            <a:pPr marL="0" marR="57150" indent="0" hangingPunct="0">
              <a:spcBef>
                <a:spcPts val="0"/>
              </a:spcBef>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Sermon read				NO NOTES</a:t>
            </a:r>
          </a:p>
          <a:p>
            <a:pPr marL="0" marR="57150" indent="0" hangingPunct="0">
              <a:spcBef>
                <a:spcPts val="0"/>
              </a:spcBef>
              <a:spcAft>
                <a:spcPts val="0"/>
              </a:spcAft>
              <a:buNone/>
              <a:tabLst>
                <a:tab pos="4000500" algn="l"/>
                <a:tab pos="5428615" algn="l"/>
              </a:tabLst>
            </a:pPr>
            <a:r>
              <a:rPr lang="en-US" sz="1800" b="1" dirty="0">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AUDIENCES                 </a:t>
            </a: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local church                                                			t</a:t>
            </a:r>
            <a:r>
              <a:rPr lang="en-US" sz="1800" dirty="0">
                <a:latin typeface="Arial" panose="020B0604020202020204" pitchFamily="34" charset="0"/>
                <a:ea typeface="Times New Roman" panose="02020603050405020304" pitchFamily="18" charset="0"/>
                <a:cs typeface="Arial" panose="020B0604020202020204" pitchFamily="34" charset="0"/>
              </a:rPr>
              <a:t>hey are </a:t>
            </a:r>
            <a:r>
              <a:rPr lang="en-US" sz="1800" dirty="0">
                <a:effectLst/>
                <a:latin typeface="Arial" panose="020B0604020202020204" pitchFamily="34" charset="0"/>
                <a:ea typeface="Times New Roman" panose="02020603050405020304" pitchFamily="18" charset="0"/>
                <a:cs typeface="Arial" panose="020B0604020202020204" pitchFamily="34" charset="0"/>
              </a:rPr>
              <a:t>huge – never seen before	 				power &amp; sense of signif</a:t>
            </a:r>
            <a:r>
              <a:rPr lang="en-US" sz="1800" dirty="0">
                <a:latin typeface="Arial" panose="020B0604020202020204" pitchFamily="34" charset="0"/>
                <a:ea typeface="Times New Roman" panose="02020603050405020304" pitchFamily="18" charset="0"/>
                <a:cs typeface="Arial" panose="020B0604020202020204" pitchFamily="34" charset="0"/>
              </a:rPr>
              <a:t>icance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seated church                                            			often outdoors </a:t>
            </a:r>
          </a:p>
          <a:p>
            <a:pPr marL="0" marR="57150" indent="0" hangingPunct="0">
              <a:spcBef>
                <a:spcPts val="0"/>
              </a:spcBef>
              <a:buNone/>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social dynamic                                                                             no social ordering</a:t>
            </a:r>
          </a:p>
          <a:p>
            <a:pPr marL="0" marR="57150" indent="0" hangingPunct="0">
              <a:spcBef>
                <a:spcPts val="0"/>
              </a:spcBef>
              <a:spcAft>
                <a:spcPts val="0"/>
              </a:spcAft>
              <a:buNone/>
              <a:tabLst>
                <a:tab pos="3592513" algn="l"/>
                <a:tab pos="5427663" algn="l"/>
              </a:tabLst>
            </a:pPr>
            <a:r>
              <a:rPr lang="en-US" sz="1800" dirty="0">
                <a:latin typeface="Arial" panose="020B0604020202020204" pitchFamily="34" charset="0"/>
                <a:ea typeface="Times New Roman" panose="02020603050405020304" pitchFamily="18" charset="0"/>
                <a:cs typeface="Arial" panose="020B0604020202020204" pitchFamily="34" charset="0"/>
              </a:rPr>
              <a:t>	RELIGION IN DECLINE</a:t>
            </a:r>
          </a:p>
          <a:p>
            <a:pPr marL="0" marR="57150" indent="0" hangingPunct="0">
              <a:spcBef>
                <a:spcPts val="0"/>
              </a:spcBef>
              <a:spcAft>
                <a:spcPts val="0"/>
              </a:spcAft>
              <a:buNone/>
              <a:tabLst>
                <a:tab pos="4000500" algn="l"/>
                <a:tab pos="5428615" algn="l"/>
              </a:tabLst>
            </a:pPr>
            <a:r>
              <a:rPr lang="en-US" sz="1800" dirty="0">
                <a:latin typeface="Arial" panose="020B0604020202020204" pitchFamily="34" charset="0"/>
                <a:ea typeface="Times New Roman" panose="02020603050405020304" pitchFamily="18" charset="0"/>
                <a:cs typeface="Arial" panose="020B0604020202020204" pitchFamily="34" charset="0"/>
              </a:rPr>
              <a:t>Peoples’ fault				Pastors’ and Colleges’ fault	</a:t>
            </a:r>
          </a:p>
          <a:p>
            <a:pPr marL="0" marR="57150" indent="0" hangingPunct="0">
              <a:spcBef>
                <a:spcPts val="0"/>
              </a:spcBef>
              <a:spcAft>
                <a:spcPts val="0"/>
              </a:spcAft>
              <a:buNone/>
              <a:tabLst>
                <a:tab pos="4000500" algn="l"/>
                <a:tab pos="5428615" algn="l"/>
              </a:tabLst>
            </a:pPr>
            <a:r>
              <a:rPr lang="en-US" sz="1800" dirty="0">
                <a:latin typeface="Arial" panose="020B0604020202020204" pitchFamily="34" charset="0"/>
                <a:ea typeface="Times New Roman" panose="02020603050405020304" pitchFamily="18" charset="0"/>
                <a:cs typeface="Arial" panose="020B0604020202020204" pitchFamily="34" charset="0"/>
              </a:rPr>
              <a:t>				“Follow Holy Spirit not Pastor”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86065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0DDA6-D443-7B91-9563-F254D4D272BB}"/>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Effects</a:t>
            </a:r>
          </a:p>
        </p:txBody>
      </p:sp>
      <p:sp>
        <p:nvSpPr>
          <p:cNvPr id="3" name="Content Placeholder 2">
            <a:extLst>
              <a:ext uri="{FF2B5EF4-FFF2-40B4-BE49-F238E27FC236}">
                <a16:creationId xmlns:a16="http://schemas.microsoft.com/office/drawing/2014/main" id="{89D3B7D2-1C05-4B80-CF45-582DB63D1588}"/>
              </a:ext>
            </a:extLst>
          </p:cNvPr>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normAutofit lnSpcReduction="10000"/>
          </a:bodyPr>
          <a:lstStyle/>
          <a:p>
            <a:pPr marL="0" marR="57150" indent="0" hangingPunct="0">
              <a:spcBef>
                <a:spcPts val="0"/>
              </a:spcBef>
              <a:spcAft>
                <a:spcPts val="0"/>
              </a:spcAft>
              <a:buNone/>
              <a:tabLst>
                <a:tab pos="4000500" algn="l"/>
                <a:tab pos="5428615" algn="l"/>
              </a:tabLst>
            </a:pPr>
            <a:r>
              <a:rPr lang="en-US" sz="2400" b="1" dirty="0">
                <a:effectLst/>
                <a:latin typeface="Arial" panose="020B0604020202020204" pitchFamily="34" charset="0"/>
                <a:ea typeface="Times New Roman" panose="02020603050405020304" pitchFamily="18" charset="0"/>
                <a:cs typeface="Arial" panose="020B0604020202020204" pitchFamily="34" charset="0"/>
              </a:rPr>
              <a:t>New Style of Leadership - </a:t>
            </a:r>
            <a:r>
              <a:rPr lang="en-US" sz="2400" dirty="0">
                <a:latin typeface="Arial" panose="020B0604020202020204" pitchFamily="34" charset="0"/>
                <a:ea typeface="Times New Roman" panose="02020603050405020304" pitchFamily="18" charset="0"/>
                <a:cs typeface="Arial" panose="020B0604020202020204" pitchFamily="34" charset="0"/>
              </a:rPr>
              <a:t>i</a:t>
            </a:r>
            <a:r>
              <a:rPr lang="en-US" sz="2400" dirty="0">
                <a:effectLst/>
                <a:latin typeface="Arial" panose="020B0604020202020204" pitchFamily="34" charset="0"/>
                <a:ea typeface="Times New Roman" panose="02020603050405020304" pitchFamily="18" charset="0"/>
                <a:cs typeface="Arial" panose="020B0604020202020204" pitchFamily="34" charset="0"/>
              </a:rPr>
              <a:t>n keeping with democratization </a:t>
            </a:r>
          </a:p>
          <a:p>
            <a:pPr marL="0" marR="57150" hangingPunct="0">
              <a:spcBef>
                <a:spcPts val="0"/>
              </a:spcBef>
              <a:spcAft>
                <a:spcPts val="0"/>
              </a:spcAft>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Popularity, not superior learning, is now the key</a:t>
            </a:r>
          </a:p>
          <a:p>
            <a:pPr marR="57150"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Breaks down the old authority of clergy - Heeding the H.S. more important than obeying the minister </a:t>
            </a:r>
          </a:p>
          <a:p>
            <a:pPr marR="57150" lvl="1"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Exalted the rights of regenerated individuals </a:t>
            </a:r>
          </a:p>
          <a:p>
            <a:pPr marL="0" marR="57150" hangingPunct="0">
              <a:spcBef>
                <a:spcPts val="0"/>
              </a:spcBef>
              <a:spcAft>
                <a:spcPts val="0"/>
              </a:spcAft>
              <a:tabLst>
                <a:tab pos="4000500" algn="l"/>
                <a:tab pos="5428615" algn="l"/>
              </a:tabLst>
            </a:pPr>
            <a:r>
              <a:rPr lang="en-US" sz="1800" dirty="0">
                <a:latin typeface="Arial" panose="020B0604020202020204" pitchFamily="34" charset="0"/>
                <a:ea typeface="Times New Roman" panose="02020603050405020304" pitchFamily="18" charset="0"/>
                <a:cs typeface="Arial" panose="020B0604020202020204" pitchFamily="34" charset="0"/>
              </a:rPr>
              <a:t>This l</a:t>
            </a:r>
            <a:r>
              <a:rPr lang="en-US" sz="1800" dirty="0">
                <a:effectLst/>
                <a:latin typeface="Arial" panose="020B0604020202020204" pitchFamily="34" charset="0"/>
                <a:ea typeface="Times New Roman" panose="02020603050405020304" pitchFamily="18" charset="0"/>
                <a:cs typeface="Arial" panose="020B0604020202020204" pitchFamily="34" charset="0"/>
              </a:rPr>
              <a:t>eads to authority breakdown </a:t>
            </a:r>
          </a:p>
          <a:p>
            <a:pPr marL="0" marR="57150" indent="0" hangingPunct="0">
              <a:spcBef>
                <a:spcPts val="0"/>
              </a:spcBef>
              <a:buNone/>
              <a:tabLst>
                <a:tab pos="4000500" algn="l"/>
                <a:tab pos="5428615" algn="l"/>
              </a:tabLs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2400" b="1" dirty="0">
                <a:effectLst/>
                <a:latin typeface="Arial" panose="020B0604020202020204" pitchFamily="34" charset="0"/>
                <a:ea typeface="Times New Roman" panose="02020603050405020304" pitchFamily="18" charset="0"/>
                <a:cs typeface="Arial" panose="020B0604020202020204" pitchFamily="34" charset="0"/>
              </a:rPr>
              <a:t>Unified Colonies – </a:t>
            </a:r>
            <a:r>
              <a:rPr lang="en-US" sz="2400" dirty="0">
                <a:effectLst/>
                <a:latin typeface="Arial" panose="020B0604020202020204" pitchFamily="34" charset="0"/>
                <a:ea typeface="Times New Roman" panose="02020603050405020304" pitchFamily="18" charset="0"/>
                <a:cs typeface="Arial" panose="020B0604020202020204" pitchFamily="34" charset="0"/>
              </a:rPr>
              <a:t>American Consciousness develops</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ea typeface="Times New Roman" panose="02020603050405020304" pitchFamily="18" charset="0"/>
                <a:cs typeface="Arial" panose="020B0604020202020204" pitchFamily="34" charset="0"/>
              </a:rPr>
              <a:t>Paves the way for the American Revolution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457200" marR="57150" lvl="1"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common experience</a:t>
            </a:r>
          </a:p>
          <a:p>
            <a:pPr marL="457200" marR="57150" lvl="1"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travels of Whitfield's first colony-wide reported event </a:t>
            </a: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457200" marR="57150" lvl="1" hangingPunct="0">
              <a:spcBef>
                <a:spcPts val="0"/>
              </a:spcBef>
              <a:tabLst>
                <a:tab pos="4000500" algn="l"/>
                <a:tab pos="5428615" algn="l"/>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American experience, not European </a:t>
            </a:r>
          </a:p>
          <a:p>
            <a:pPr marL="0" marR="57150" indent="0" hangingPunct="0">
              <a:spcBef>
                <a:spcPts val="0"/>
              </a:spcBef>
              <a:spcAft>
                <a:spcPts val="0"/>
              </a:spcAft>
              <a:buNone/>
              <a:tabLst>
                <a:tab pos="4000500" algn="l"/>
                <a:tab pos="5428615" algn="l"/>
              </a:tabLst>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2400" b="1" dirty="0">
                <a:effectLst/>
                <a:latin typeface="Arial" panose="020B0604020202020204" pitchFamily="34" charset="0"/>
                <a:ea typeface="Times New Roman" panose="02020603050405020304" pitchFamily="18" charset="0"/>
                <a:cs typeface="Arial" panose="020B0604020202020204" pitchFamily="34" charset="0"/>
              </a:rPr>
              <a:t>Establishes Mass Evangelism and Revivalism in the American psyche</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57150" indent="0" hangingPunct="0">
              <a:spcBef>
                <a:spcPts val="0"/>
              </a:spcBef>
              <a:spcAft>
                <a:spcPts val="0"/>
              </a:spcAft>
              <a:buNone/>
              <a:tabLst>
                <a:tab pos="4000500" algn="l"/>
                <a:tab pos="5428615" algn="l"/>
              </a:tabLst>
            </a:pPr>
            <a:r>
              <a:rPr lang="en-US" sz="2400" b="1" dirty="0">
                <a:effectLst/>
                <a:latin typeface="Arial" panose="020B0604020202020204" pitchFamily="34" charset="0"/>
                <a:ea typeface="Times New Roman" panose="02020603050405020304" pitchFamily="18" charset="0"/>
                <a:cs typeface="Arial" panose="020B0604020202020204" pitchFamily="34" charset="0"/>
              </a:rPr>
              <a:t>Undercuts Puritanism</a:t>
            </a:r>
          </a:p>
          <a:p>
            <a:pPr marL="0" indent="0">
              <a:buNone/>
            </a:pPr>
            <a:endParaRPr lang="en-US" dirty="0"/>
          </a:p>
        </p:txBody>
      </p:sp>
    </p:spTree>
    <p:extLst>
      <p:ext uri="{BB962C8B-B14F-4D97-AF65-F5344CB8AC3E}">
        <p14:creationId xmlns:p14="http://schemas.microsoft.com/office/powerpoint/2010/main" val="604470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48BB5-CF58-1C46-9E5C-6C947F039905}"/>
              </a:ext>
            </a:extLst>
          </p:cNvPr>
          <p:cNvSpPr>
            <a:spLocks noGrp="1"/>
          </p:cNvSpPr>
          <p:nvPr>
            <p:ph type="title"/>
          </p:nvPr>
        </p:nvSpPr>
        <p:spPr/>
        <p:txBody>
          <a:bodyPr/>
          <a:lstStyle/>
          <a:p>
            <a:pPr algn="ctr"/>
            <a:r>
              <a:rPr lang="en-US" dirty="0"/>
              <a:t>Revivals</a:t>
            </a:r>
          </a:p>
        </p:txBody>
      </p:sp>
      <p:sp>
        <p:nvSpPr>
          <p:cNvPr id="3" name="Content Placeholder 2">
            <a:extLst>
              <a:ext uri="{FF2B5EF4-FFF2-40B4-BE49-F238E27FC236}">
                <a16:creationId xmlns:a16="http://schemas.microsoft.com/office/drawing/2014/main" id="{4AFEC339-1929-0B4A-8071-C64040AAA196}"/>
              </a:ext>
            </a:extLst>
          </p:cNvPr>
          <p:cNvSpPr>
            <a:spLocks noGrp="1"/>
          </p:cNvSpPr>
          <p:nvPr>
            <p:ph idx="1"/>
          </p:nvPr>
        </p:nvSpPr>
        <p:spPr/>
        <p:txBody>
          <a:bodyPr>
            <a:normAutofit fontScale="92500" lnSpcReduction="20000"/>
          </a:bodyPr>
          <a:lstStyle/>
          <a:p>
            <a:pPr marL="0" indent="0">
              <a:buNone/>
            </a:pPr>
            <a:r>
              <a:rPr lang="en-US" b="1" dirty="0"/>
              <a:t>The Wesleyan Revivals in Great Britain </a:t>
            </a:r>
            <a:r>
              <a:rPr lang="en-US" dirty="0"/>
              <a:t>- Early to middle 18</a:t>
            </a:r>
            <a:r>
              <a:rPr lang="en-US" baseline="30000" dirty="0"/>
              <a:t>th</a:t>
            </a:r>
            <a:r>
              <a:rPr lang="en-US" dirty="0"/>
              <a:t> century</a:t>
            </a:r>
          </a:p>
          <a:p>
            <a:pPr marL="0" indent="0">
              <a:buNone/>
            </a:pPr>
            <a:r>
              <a:rPr lang="en-US" b="1" dirty="0"/>
              <a:t>The First Great Awakening in Colonial America </a:t>
            </a:r>
            <a:r>
              <a:rPr lang="en-US" dirty="0"/>
              <a:t>– 1730s – 1750s</a:t>
            </a:r>
          </a:p>
          <a:p>
            <a:pPr marL="0" indent="0">
              <a:buNone/>
            </a:pPr>
            <a:r>
              <a:rPr lang="en-US" b="1" dirty="0"/>
              <a:t>The Second Great Awakening</a:t>
            </a:r>
            <a:r>
              <a:rPr lang="en-US" dirty="0"/>
              <a:t> -1790s – 1830s</a:t>
            </a:r>
          </a:p>
          <a:p>
            <a:pPr marL="0" indent="0">
              <a:buNone/>
            </a:pPr>
            <a:r>
              <a:rPr lang="en-US" dirty="0"/>
              <a:t>	Charles Finney, Camp Meetings, Baptists, Methodists, Mormons, Adventists</a:t>
            </a:r>
          </a:p>
          <a:p>
            <a:pPr marL="0" indent="0">
              <a:buNone/>
            </a:pPr>
            <a:r>
              <a:rPr lang="en-US" b="1" dirty="0"/>
              <a:t>Moody Revivals - </a:t>
            </a:r>
            <a:r>
              <a:rPr lang="en-US" dirty="0"/>
              <a:t>1870s -1900s</a:t>
            </a:r>
          </a:p>
          <a:p>
            <a:pPr marL="0" indent="0">
              <a:buNone/>
            </a:pPr>
            <a:r>
              <a:rPr lang="en-US" b="1" dirty="0"/>
              <a:t>Billy Sunday and Amie Semple MacPherson Revivals - </a:t>
            </a:r>
            <a:r>
              <a:rPr lang="en-US" dirty="0"/>
              <a:t>1920s to 1940s – Fundamentalists, Pentecostals</a:t>
            </a:r>
          </a:p>
          <a:p>
            <a:pPr marL="0" indent="0">
              <a:buNone/>
            </a:pPr>
            <a:r>
              <a:rPr lang="en-US" b="1" dirty="0"/>
              <a:t>Billy Graham and Oral Roberts </a:t>
            </a:r>
            <a:r>
              <a:rPr lang="en-US" dirty="0"/>
              <a:t>– 1950s – 1990s – Evangelicals and Charismatics</a:t>
            </a:r>
          </a:p>
          <a:p>
            <a:pPr marL="0" indent="0">
              <a:buNone/>
            </a:pPr>
            <a:r>
              <a:rPr lang="en-US" dirty="0"/>
              <a:t>Promise Keepers etc. </a:t>
            </a:r>
          </a:p>
          <a:p>
            <a:pPr marL="0" indent="0">
              <a:buNone/>
            </a:pPr>
            <a:endParaRPr lang="en-US" sz="2000" dirty="0"/>
          </a:p>
        </p:txBody>
      </p:sp>
    </p:spTree>
    <p:extLst>
      <p:ext uri="{BB962C8B-B14F-4D97-AF65-F5344CB8AC3E}">
        <p14:creationId xmlns:p14="http://schemas.microsoft.com/office/powerpoint/2010/main" val="1250221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2579-76BB-1BE7-7402-8DB195F2ED2A}"/>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normAutofit fontScale="90000"/>
          </a:bodyPr>
          <a:lstStyle/>
          <a:p>
            <a:pPr algn="ctr"/>
            <a:br>
              <a:rPr lang="en-US" dirty="0"/>
            </a:br>
            <a:r>
              <a:rPr lang="en-US" b="1" dirty="0">
                <a:latin typeface="Arial" panose="020B0604020202020204" pitchFamily="34" charset="0"/>
                <a:cs typeface="Arial" panose="020B0604020202020204" pitchFamily="34" charset="0"/>
              </a:rPr>
              <a:t>AMERICAN REVOLUTION AND DEVELOPMENT OF CIVIL RELIGION </a:t>
            </a:r>
            <a:br>
              <a:rPr lang="en-US" b="1" dirty="0"/>
            </a:br>
            <a:endParaRPr lang="en-US" b="1" dirty="0"/>
          </a:p>
        </p:txBody>
      </p:sp>
      <p:sp>
        <p:nvSpPr>
          <p:cNvPr id="3" name="Content Placeholder 2">
            <a:extLst>
              <a:ext uri="{FF2B5EF4-FFF2-40B4-BE49-F238E27FC236}">
                <a16:creationId xmlns:a16="http://schemas.microsoft.com/office/drawing/2014/main" id="{AFB2957D-B4D6-F765-95CE-FDE545B233EA}"/>
              </a:ext>
            </a:extLst>
          </p:cNvPr>
          <p:cNvSpPr>
            <a:spLocks noGrp="1"/>
          </p:cNvSpPr>
          <p:nvPr>
            <p:ph idx="1"/>
          </p:nvPr>
        </p:nvSpPr>
        <p:spPr>
          <a:xfrm>
            <a:off x="838200" y="1825625"/>
            <a:ext cx="10515600" cy="4667250"/>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How did the United States, founded as colonies with explicitly religious aspirations, come to be the first modern state whose commitment to the separation of church and state was reflected in its constitution? </a:t>
            </a:r>
          </a:p>
          <a:p>
            <a:pPr marL="0" indent="0">
              <a:buNone/>
            </a:pPr>
            <a:r>
              <a:rPr lang="en-US" dirty="0">
                <a:latin typeface="Arial" panose="020B0604020202020204" pitchFamily="34" charset="0"/>
                <a:cs typeface="Arial" panose="020B0604020202020204" pitchFamily="34" charset="0"/>
              </a:rPr>
              <a:t>Lambert recognizes that two sets of spiritual fathers defined the place of religion in early America: what Lambert calls the Planting Fathers, who brought Old World ideas and dreams of building a “City upon a Hill,” and the Founding Fathers, who determined the constitutional arrangement of religion in the new republic. While the former proselytized the “one true faith,” the latter emphasized religious freedom over religious purity.</a:t>
            </a:r>
          </a:p>
          <a:p>
            <a:pPr fontAlgn="base"/>
            <a:r>
              <a:rPr lang="en-US" sz="1600" dirty="0">
                <a:latin typeface="Arial" panose="020B0604020202020204" pitchFamily="34" charset="0"/>
                <a:cs typeface="Arial" panose="020B0604020202020204" pitchFamily="34" charset="0"/>
              </a:rPr>
              <a:t>From Princeton University Press description </a:t>
            </a:r>
            <a:r>
              <a:rPr lang="en-US" sz="1600" i="1" dirty="0">
                <a:latin typeface="Arial" panose="020B0604020202020204" pitchFamily="34" charset="0"/>
                <a:cs typeface="Arial" panose="020B0604020202020204" pitchFamily="34" charset="0"/>
              </a:rPr>
              <a:t>of  </a:t>
            </a:r>
            <a:r>
              <a:rPr lang="en-US" sz="1600" b="0" i="1" dirty="0">
                <a:effectLst/>
                <a:latin typeface="Arial" panose="020B0604020202020204" pitchFamily="34" charset="0"/>
                <a:cs typeface="Arial" panose="020B0604020202020204" pitchFamily="34" charset="0"/>
              </a:rPr>
              <a:t>The Founding Fathers and the Place of Religion in America </a:t>
            </a:r>
            <a:r>
              <a:rPr lang="en-US" sz="1600" b="0" dirty="0">
                <a:effectLst/>
                <a:latin typeface="Arial" panose="020B0604020202020204" pitchFamily="34" charset="0"/>
                <a:cs typeface="Arial" panose="020B0604020202020204" pitchFamily="34" charset="0"/>
              </a:rPr>
              <a:t>by Frank Lambert. </a:t>
            </a:r>
            <a:r>
              <a:rPr lang="en-US" sz="1600" b="0" dirty="0">
                <a:effectLst/>
                <a:latin typeface="Arial" panose="020B0604020202020204" pitchFamily="34" charset="0"/>
                <a:cs typeface="Arial" panose="020B0604020202020204" pitchFamily="34" charset="0"/>
                <a:hlinkClick r:id="rId2"/>
              </a:rPr>
              <a:t>https://press.princeton.edu/books/paperback/9780691126029/the-founding-fathers-and-the-place-of-religion-in-America</a:t>
            </a:r>
            <a:r>
              <a:rPr lang="en-US" sz="1600" b="0" dirty="0">
                <a:effectLst/>
                <a:latin typeface="Arial" panose="020B0604020202020204" pitchFamily="34" charset="0"/>
                <a:cs typeface="Arial" panose="020B0604020202020204" pitchFamily="34" charset="0"/>
              </a:rPr>
              <a:t>. Accessed 4/28/2024.</a:t>
            </a:r>
            <a:endParaRPr lang="en-US" sz="1600" b="0" i="1" dirty="0">
              <a:effectLst/>
              <a:latin typeface="Arial" panose="020B0604020202020204" pitchFamily="34" charset="0"/>
              <a:cs typeface="Arial" panose="020B0604020202020204" pitchFamily="34" charset="0"/>
            </a:endParaRPr>
          </a:p>
          <a:p>
            <a:pPr marL="0" indent="0" algn="l" fontAlgn="base">
              <a:buNone/>
            </a:pPr>
            <a:endParaRPr lang="en-US" b="0" i="0" dirty="0">
              <a:solidFill>
                <a:srgbClr val="2E2E2E"/>
              </a:solidFill>
              <a:effectLst/>
              <a:highlight>
                <a:srgbClr val="FFFFFF"/>
              </a:highlight>
              <a:latin typeface="inherit"/>
            </a:endParaRPr>
          </a:p>
          <a:p>
            <a:pPr marL="0" indent="0">
              <a:buNone/>
            </a:pPr>
            <a:endParaRPr lang="en-US" dirty="0"/>
          </a:p>
        </p:txBody>
      </p:sp>
    </p:spTree>
    <p:extLst>
      <p:ext uri="{BB962C8B-B14F-4D97-AF65-F5344CB8AC3E}">
        <p14:creationId xmlns:p14="http://schemas.microsoft.com/office/powerpoint/2010/main" val="1702125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D6E19-BC0E-43D2-18DF-FEA550F49F28}"/>
              </a:ext>
            </a:extLst>
          </p:cNvPr>
          <p:cNvSpPr>
            <a:spLocks noGrp="1"/>
          </p:cNvSpPr>
          <p:nvPr>
            <p:ph type="title"/>
          </p:nvPr>
        </p:nvSpPr>
        <p:spPr>
          <a:xfrm>
            <a:off x="838200" y="500062"/>
            <a:ext cx="10515600" cy="1325563"/>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latin typeface="Arial" panose="020B0604020202020204" pitchFamily="34" charset="0"/>
                <a:cs typeface="Arial" panose="020B0604020202020204" pitchFamily="34" charset="0"/>
              </a:rPr>
              <a:t>Key Event</a:t>
            </a:r>
          </a:p>
        </p:txBody>
      </p:sp>
      <p:sp>
        <p:nvSpPr>
          <p:cNvPr id="3" name="Content Placeholder 2">
            <a:extLst>
              <a:ext uri="{FF2B5EF4-FFF2-40B4-BE49-F238E27FC236}">
                <a16:creationId xmlns:a16="http://schemas.microsoft.com/office/drawing/2014/main" id="{54AA706B-6915-C087-B7FF-30194E66FBC7}"/>
              </a:ext>
            </a:extLst>
          </p:cNvPr>
          <p:cNvSpPr>
            <a:spLocks noGrp="1"/>
          </p:cNvSpPr>
          <p:nvPr>
            <p:ph idx="1"/>
          </p:nvPr>
        </p:nvSpPr>
        <p:spPr/>
        <p:txBody>
          <a:bodyPr/>
          <a:lstStyle/>
          <a:p>
            <a:pPr marL="0" marR="57150" indent="0">
              <a:spcBef>
                <a:spcPts val="0"/>
              </a:spcBef>
              <a:spcAft>
                <a:spcPts val="0"/>
              </a:spcAft>
              <a:buNone/>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1775 --Newburyport, Mass.</a:t>
            </a:r>
          </a:p>
          <a:p>
            <a:pPr marR="57150">
              <a:spcBef>
                <a:spcPts val="0"/>
              </a:spcBef>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Whitefield's Grave </a:t>
            </a:r>
          </a:p>
          <a:p>
            <a:pPr marR="57150">
              <a:spcBef>
                <a:spcPts val="0"/>
              </a:spcBef>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Troops gathering for Canadian campaign – lead by Benedict Arnold	</a:t>
            </a:r>
          </a:p>
          <a:p>
            <a:pPr marR="57150">
              <a:spcBef>
                <a:spcPts val="0"/>
              </a:spcBef>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Samuel Spring Sermon </a:t>
            </a:r>
          </a:p>
          <a:p>
            <a:pPr marL="0" marR="57150">
              <a:spcBef>
                <a:spcPts val="0"/>
              </a:spcBef>
              <a:spcAft>
                <a:spcPts val="0"/>
              </a:spcAft>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Open tomb cut up W's clerical collar and cuffs, and take into battle with them in Canada</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0" marR="57150">
              <a:spcBef>
                <a:spcPts val="0"/>
              </a:spcBef>
              <a:spcAft>
                <a:spcPts val="0"/>
              </a:spcAft>
              <a:tabLst>
                <a:tab pos="4000500" algn="l"/>
                <a:tab pos="5428615" algn="l"/>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Political and Religious concerns combined </a:t>
            </a:r>
          </a:p>
          <a:p>
            <a:pPr marL="0" indent="0">
              <a:buNone/>
            </a:pPr>
            <a:endParaRPr lang="en-US" dirty="0"/>
          </a:p>
        </p:txBody>
      </p:sp>
    </p:spTree>
    <p:extLst>
      <p:ext uri="{BB962C8B-B14F-4D97-AF65-F5344CB8AC3E}">
        <p14:creationId xmlns:p14="http://schemas.microsoft.com/office/powerpoint/2010/main" val="2364976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44AC4-94F0-10B5-DF9C-FED624D1A972}"/>
              </a:ext>
            </a:extLst>
          </p:cNvPr>
          <p:cNvSpPr>
            <a:spLocks noGrp="1"/>
          </p:cNvSpPr>
          <p:nvPr>
            <p:ph type="title"/>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Whitefield’s Ghost</a:t>
            </a:r>
          </a:p>
        </p:txBody>
      </p:sp>
      <p:sp>
        <p:nvSpPr>
          <p:cNvPr id="3" name="Content Placeholder 2">
            <a:extLst>
              <a:ext uri="{FF2B5EF4-FFF2-40B4-BE49-F238E27FC236}">
                <a16:creationId xmlns:a16="http://schemas.microsoft.com/office/drawing/2014/main" id="{6497AC7E-9122-A56E-5F7D-1FCABACBE424}"/>
              </a:ext>
            </a:extLst>
          </p:cNvPr>
          <p:cNvSpPr>
            <a:spLocks noGrp="1"/>
          </p:cNvSpPr>
          <p:nvPr>
            <p:ph idx="1"/>
          </p:nvPr>
        </p:nvSpPr>
        <p:spPr/>
        <p:txBody>
          <a:bodyPr>
            <a:normAutofit fontScale="92500"/>
          </a:bodyPr>
          <a:lstStyle/>
          <a:p>
            <a:pPr marL="0" indent="0">
              <a:buNone/>
            </a:pPr>
            <a:r>
              <a:rPr lang="en-US" dirty="0">
                <a:latin typeface="Arial" panose="020B0604020202020204" pitchFamily="34" charset="0"/>
                <a:cs typeface="Arial" panose="020B0604020202020204" pitchFamily="34" charset="0"/>
              </a:rPr>
              <a:t>“In 1781, as the American Revolution raged, a Connecticut magazine reported that a spectral George Whitefield had appeared over a regiment of British troops. So frightened were these British regulars, the magazine claimed, that they burned their British finery.</a:t>
            </a:r>
          </a:p>
          <a:p>
            <a:pPr marL="0" indent="0">
              <a:buNone/>
            </a:pPr>
            <a:r>
              <a:rPr lang="en-US" dirty="0">
                <a:latin typeface="Arial" panose="020B0604020202020204" pitchFamily="34" charset="0"/>
                <a:cs typeface="Arial" panose="020B0604020202020204" pitchFamily="34" charset="0"/>
              </a:rPr>
              <a:t>This “event” was significant for two reasons. Whitefield had been well-known in life for criticizing material excess, from his classmates at Pembroke College, Oxford, to English planters in the southern British American colonies. The “vision” implied a lack of piety and virtue on the part of the terrified soldiers. The second was in claiming Whitefield as a defender of the American cause.”</a:t>
            </a:r>
          </a:p>
          <a:p>
            <a:pPr marL="0" indent="0">
              <a:buNone/>
            </a:pPr>
            <a:r>
              <a:rPr lang="en-US" sz="1300" dirty="0">
                <a:latin typeface="Arial" panose="020B0604020202020204" pitchFamily="34" charset="0"/>
                <a:cs typeface="Arial" panose="020B0604020202020204" pitchFamily="34" charset="0"/>
              </a:rPr>
              <a:t> George Whitefield, Hero of the Revolution? by Jessica M. Parr accessed at </a:t>
            </a:r>
            <a:r>
              <a:rPr lang="en-US" sz="1300" dirty="0">
                <a:latin typeface="Arial" panose="020B0604020202020204" pitchFamily="34" charset="0"/>
                <a:cs typeface="Arial" panose="020B0604020202020204" pitchFamily="34" charset="0"/>
                <a:hlinkClick r:id="rId2"/>
              </a:rPr>
              <a:t>https://historynewsnetwork.org/article/george-whitefield-hero-of-the-revolution</a:t>
            </a:r>
            <a:r>
              <a:rPr lang="en-US" sz="1300" dirty="0">
                <a:latin typeface="Arial" panose="020B0604020202020204" pitchFamily="34" charset="0"/>
                <a:cs typeface="Arial" panose="020B0604020202020204" pitchFamily="34" charset="0"/>
              </a:rPr>
              <a:t> on 4/28/2024</a:t>
            </a:r>
          </a:p>
        </p:txBody>
      </p:sp>
    </p:spTree>
    <p:extLst>
      <p:ext uri="{BB962C8B-B14F-4D97-AF65-F5344CB8AC3E}">
        <p14:creationId xmlns:p14="http://schemas.microsoft.com/office/powerpoint/2010/main" val="2836520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0199-360D-9A16-D8AE-C27510E1691C}"/>
              </a:ext>
            </a:extLst>
          </p:cNvPr>
          <p:cNvSpPr>
            <a:spLocks noGrp="1"/>
          </p:cNvSpPr>
          <p:nvPr>
            <p:ph type="title"/>
          </p:nvPr>
        </p:nvSpPr>
        <p:spPr>
          <a:xfrm>
            <a:off x="838200" y="378773"/>
            <a:ext cx="10515600" cy="1325563"/>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latin typeface="Arial" panose="020B0604020202020204" pitchFamily="34" charset="0"/>
                <a:cs typeface="Arial" panose="020B0604020202020204" pitchFamily="34" charset="0"/>
              </a:rPr>
              <a:t>Why?</a:t>
            </a:r>
          </a:p>
        </p:txBody>
      </p:sp>
      <p:sp>
        <p:nvSpPr>
          <p:cNvPr id="3" name="Content Placeholder 2">
            <a:extLst>
              <a:ext uri="{FF2B5EF4-FFF2-40B4-BE49-F238E27FC236}">
                <a16:creationId xmlns:a16="http://schemas.microsoft.com/office/drawing/2014/main" id="{FB93FEC1-894B-7228-77C6-46353C87907E}"/>
              </a:ext>
            </a:extLst>
          </p:cNvPr>
          <p:cNvSpPr>
            <a:spLocks noGrp="1"/>
          </p:cNvSpPr>
          <p:nvPr>
            <p:ph idx="1"/>
          </p:nvPr>
        </p:nvSpPr>
        <p:spPr/>
        <p:txBody>
          <a:bodyPr>
            <a:normAutofit lnSpcReduction="10000"/>
          </a:bodyPr>
          <a:lstStyle/>
          <a:p>
            <a:pPr marL="0" marR="57150" indent="0">
              <a:spcBef>
                <a:spcPts val="0"/>
              </a:spcBef>
              <a:spcAft>
                <a:spcPts val="0"/>
              </a:spcAft>
              <a:buNone/>
              <a:tabLst>
                <a:tab pos="4000500" algn="l"/>
                <a:tab pos="542861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Rhetoric </a:t>
            </a:r>
          </a:p>
          <a:p>
            <a:pPr marL="458788" marR="57150" indent="-446088">
              <a:spcBef>
                <a:spcPts val="0"/>
              </a:spcBef>
              <a:tabLst>
                <a:tab pos="850900" algn="l"/>
                <a:tab pos="5427663"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Great Awakening makes terms like virtue, “liberty” and “tyranny” popular terms. </a:t>
            </a:r>
          </a:p>
          <a:p>
            <a:pPr marL="458788" marR="57150" indent="-446088">
              <a:spcBef>
                <a:spcPts val="0"/>
              </a:spcBef>
              <a:spcAft>
                <a:spcPts val="0"/>
              </a:spcAft>
              <a:buNone/>
              <a:tabLst>
                <a:tab pos="850900" algn="l"/>
                <a:tab pos="5427663"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		These terms were reinterpreted in the American Revolution . </a:t>
            </a:r>
          </a:p>
          <a:p>
            <a:pPr marL="458788" marR="57150" indent="-446088">
              <a:spcBef>
                <a:spcPts val="0"/>
              </a:spcBef>
              <a:spcAft>
                <a:spcPts val="0"/>
              </a:spcAft>
              <a:buNone/>
              <a:tabLst>
                <a:tab pos="850900" algn="l"/>
                <a:tab pos="5427663" algn="l"/>
              </a:tabLst>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8788" marR="57150" indent="-446088">
              <a:spcBef>
                <a:spcPts val="0"/>
              </a:spcBef>
              <a:spcAft>
                <a:spcPts val="0"/>
              </a:spcAft>
              <a:buNone/>
              <a:tabLst>
                <a:tab pos="850900" algn="l"/>
                <a:tab pos="5427663" algn="l"/>
              </a:tabLst>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8788" marR="57150" indent="-446088">
              <a:spcBef>
                <a:spcPts val="0"/>
              </a:spcBef>
              <a:spcAft>
                <a:spcPts val="0"/>
              </a:spcAft>
              <a:buNone/>
              <a:tabLst>
                <a:tab pos="850900" algn="l"/>
                <a:tab pos="5427663"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Model of Leadership </a:t>
            </a:r>
          </a:p>
          <a:p>
            <a:pPr marL="458788" marR="57150" indent="-446088">
              <a:spcBef>
                <a:spcPts val="0"/>
              </a:spcBef>
              <a:spcAft>
                <a:spcPts val="0"/>
              </a:spcAft>
              <a:tabLst>
                <a:tab pos="850900" algn="l"/>
                <a:tab pos="5427663"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 Whitefield--copied by Adams, etc. </a:t>
            </a:r>
          </a:p>
          <a:p>
            <a:pPr marL="458788" marR="57150" indent="-446088">
              <a:spcBef>
                <a:spcPts val="0"/>
              </a:spcBef>
              <a:spcAft>
                <a:spcPts val="0"/>
              </a:spcAft>
              <a:buNone/>
              <a:tabLst>
                <a:tab pos="850900" algn="l"/>
                <a:tab pos="5427663"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8788" marR="57150" indent="-446088">
              <a:spcBef>
                <a:spcPts val="0"/>
              </a:spcBef>
              <a:spcAft>
                <a:spcPts val="0"/>
              </a:spcAft>
              <a:buNone/>
              <a:tabLst>
                <a:tab pos="850900" algn="l"/>
                <a:tab pos="5427663" algn="l"/>
              </a:tabLst>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8788" marR="57150" indent="-446088">
              <a:spcBef>
                <a:spcPts val="0"/>
              </a:spcBef>
              <a:spcAft>
                <a:spcPts val="0"/>
              </a:spcAft>
              <a:buNone/>
              <a:tabLst>
                <a:tab pos="850900" algn="l"/>
                <a:tab pos="5427663"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The church was replaced as the center of society </a:t>
            </a:r>
          </a:p>
          <a:p>
            <a:pPr marL="458788" marR="57150" indent="-446088">
              <a:spcBef>
                <a:spcPts val="0"/>
              </a:spcBef>
              <a:spcAft>
                <a:spcPts val="0"/>
              </a:spcAft>
              <a:tabLst>
                <a:tab pos="850900" algn="l"/>
                <a:tab pos="5427663"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 Great Awakening encourages private conversion and pure church </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69900" marR="57150" lvl="1" indent="0">
              <a:spcBef>
                <a:spcPts val="0"/>
              </a:spcBef>
              <a:buNone/>
              <a:tabLst>
                <a:tab pos="850900" algn="l"/>
                <a:tab pos="5427663" algn="l"/>
              </a:tabLst>
            </a:pPr>
            <a:r>
              <a:rPr lang="en-US" dirty="0">
                <a:effectLst/>
                <a:latin typeface="Arial" panose="020B0604020202020204" pitchFamily="34" charset="0"/>
                <a:ea typeface="Times New Roman" panose="02020603050405020304" pitchFamily="18" charset="0"/>
                <a:cs typeface="Arial" panose="020B0604020202020204" pitchFamily="34" charset="0"/>
              </a:rPr>
              <a:t>	Republican ideology replaces church </a:t>
            </a:r>
          </a:p>
          <a:p>
            <a:endParaRPr lang="en-US" dirty="0"/>
          </a:p>
        </p:txBody>
      </p:sp>
    </p:spTree>
    <p:extLst>
      <p:ext uri="{BB962C8B-B14F-4D97-AF65-F5344CB8AC3E}">
        <p14:creationId xmlns:p14="http://schemas.microsoft.com/office/powerpoint/2010/main" val="11857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C597-7DFA-86C8-0DBD-CAFF7DF4FF59}"/>
              </a:ext>
            </a:extLst>
          </p:cNvPr>
          <p:cNvSpPr>
            <a:spLocks noGrp="1"/>
          </p:cNvSpPr>
          <p:nvPr>
            <p:ph type="title"/>
          </p:nvPr>
        </p:nvSpPr>
        <p:spPr/>
        <p:txBody>
          <a:bodyPr/>
          <a:lstStyle/>
          <a:p>
            <a:pPr algn="ctr"/>
            <a:endParaRPr lang="en-US"/>
          </a:p>
        </p:txBody>
      </p:sp>
      <p:sp>
        <p:nvSpPr>
          <p:cNvPr id="3" name="Content Placeholder 2">
            <a:extLst>
              <a:ext uri="{FF2B5EF4-FFF2-40B4-BE49-F238E27FC236}">
                <a16:creationId xmlns:a16="http://schemas.microsoft.com/office/drawing/2014/main" id="{7E0A7CA4-F56B-A62E-EEAE-47D2761A30B6}"/>
              </a:ext>
            </a:extLst>
          </p:cNvPr>
          <p:cNvSpPr>
            <a:spLocks noGrp="1"/>
          </p:cNvSpPr>
          <p:nvPr>
            <p:ph idx="1"/>
          </p:nvPr>
        </p:nvSpPr>
        <p:spPr/>
        <p:txBody>
          <a:bodyPr>
            <a:normAutofit/>
          </a:bodyPr>
          <a:lstStyle/>
          <a:p>
            <a:pPr algn="ctr"/>
            <a:r>
              <a:rPr lang="en-US" sz="6000"/>
              <a:t>PROTESTANTS SAY CORRUPTION IS A SYMPTOM OF DEEPER THEOLOGICAL PROBLEMS</a:t>
            </a:r>
          </a:p>
        </p:txBody>
      </p:sp>
    </p:spTree>
    <p:extLst>
      <p:ext uri="{BB962C8B-B14F-4D97-AF65-F5344CB8AC3E}">
        <p14:creationId xmlns:p14="http://schemas.microsoft.com/office/powerpoint/2010/main" val="4666425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63499-D74A-E82E-EDF2-4CE34C3327CA}"/>
              </a:ext>
            </a:extLst>
          </p:cNvPr>
          <p:cNvSpPr>
            <a:spLocks noGrp="1"/>
          </p:cNvSpPr>
          <p:nvPr>
            <p:ph type="title"/>
          </p:nvPr>
        </p:nvSpPr>
        <p:spPr>
          <a:xfrm>
            <a:off x="838200" y="365125"/>
            <a:ext cx="10515600" cy="890469"/>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txBody>
          <a:bodyPr/>
          <a:lstStyle/>
          <a:p>
            <a:pPr algn="ctr"/>
            <a:r>
              <a:rPr lang="en-US" b="1" dirty="0"/>
              <a:t>Impact</a:t>
            </a:r>
          </a:p>
        </p:txBody>
      </p:sp>
      <p:sp>
        <p:nvSpPr>
          <p:cNvPr id="3" name="Content Placeholder 2">
            <a:extLst>
              <a:ext uri="{FF2B5EF4-FFF2-40B4-BE49-F238E27FC236}">
                <a16:creationId xmlns:a16="http://schemas.microsoft.com/office/drawing/2014/main" id="{59296E56-9A94-D493-C456-C44C85D4EE14}"/>
              </a:ext>
            </a:extLst>
          </p:cNvPr>
          <p:cNvSpPr>
            <a:spLocks noGrp="1"/>
          </p:cNvSpPr>
          <p:nvPr>
            <p:ph idx="1"/>
          </p:nvPr>
        </p:nvSpPr>
        <p:spPr>
          <a:xfrm>
            <a:off x="838200" y="1255594"/>
            <a:ext cx="10515600" cy="4921369"/>
          </a:xfrm>
        </p:spPr>
        <p:txBody>
          <a:bodyPr>
            <a:normAutofit fontScale="55000" lnSpcReduction="20000"/>
          </a:bodyPr>
          <a:lstStyle/>
          <a:p>
            <a:pPr marL="0" indent="0">
              <a:buNone/>
            </a:pPr>
            <a:endParaRPr lang="en-US" dirty="0"/>
          </a:p>
          <a:p>
            <a:pPr marL="0" indent="0">
              <a:buNone/>
            </a:pPr>
            <a:r>
              <a:rPr lang="en-US" b="1" dirty="0">
                <a:latin typeface="Arial" panose="020B0604020202020204" pitchFamily="34" charset="0"/>
                <a:cs typeface="Arial" panose="020B0604020202020204" pitchFamily="34" charset="0"/>
              </a:rPr>
              <a:t>1.  No distinction between Christian and American ideals </a:t>
            </a:r>
          </a:p>
          <a:p>
            <a:pPr marL="0" indent="0">
              <a:buNone/>
            </a:pPr>
            <a:r>
              <a:rPr lang="en-US" dirty="0">
                <a:latin typeface="Arial" panose="020B0604020202020204" pitchFamily="34" charset="0"/>
                <a:cs typeface="Arial" panose="020B0604020202020204" pitchFamily="34" charset="0"/>
              </a:rPr>
              <a:t>     a.  To be Christian is to be American., and to be American is to be Christian </a:t>
            </a:r>
          </a:p>
          <a:p>
            <a:pPr marL="0" indent="0">
              <a:buNone/>
            </a:pPr>
            <a:r>
              <a:rPr lang="en-US" dirty="0">
                <a:latin typeface="Arial" panose="020B0604020202020204" pitchFamily="34" charset="0"/>
                <a:cs typeface="Arial" panose="020B0604020202020204" pitchFamily="34" charset="0"/>
              </a:rPr>
              <a:t>     b.  Anything non-American is non-Christian </a:t>
            </a:r>
          </a:p>
          <a:p>
            <a:pPr marL="0" indent="0">
              <a:buNone/>
            </a:pPr>
            <a:r>
              <a:rPr lang="en-US" b="1" dirty="0">
                <a:latin typeface="Arial" panose="020B0604020202020204" pitchFamily="34" charset="0"/>
                <a:cs typeface="Arial" panose="020B0604020202020204" pitchFamily="34" charset="0"/>
              </a:rPr>
              <a:t>2. The Church becomes Democratized </a:t>
            </a:r>
          </a:p>
          <a:p>
            <a:pPr marL="0" indent="0">
              <a:buNone/>
            </a:pPr>
            <a:r>
              <a:rPr lang="en-US" dirty="0">
                <a:latin typeface="Arial" panose="020B0604020202020204" pitchFamily="34" charset="0"/>
                <a:cs typeface="Arial" panose="020B0604020202020204" pitchFamily="34" charset="0"/>
              </a:rPr>
              <a:t>     a.  Run on social ideals</a:t>
            </a:r>
          </a:p>
          <a:p>
            <a:pPr marL="0" indent="0">
              <a:buNone/>
            </a:pPr>
            <a:r>
              <a:rPr lang="en-US" dirty="0">
                <a:latin typeface="Arial" panose="020B0604020202020204" pitchFamily="34" charset="0"/>
                <a:cs typeface="Arial" panose="020B0604020202020204" pitchFamily="34" charset="0"/>
              </a:rPr>
              <a:t>     c.  No intrinsic authority in clergy </a:t>
            </a:r>
          </a:p>
          <a:p>
            <a:pPr marL="0" indent="0">
              <a:buNone/>
            </a:pPr>
            <a:r>
              <a:rPr lang="en-US" dirty="0">
                <a:latin typeface="Arial" panose="020B0604020202020204" pitchFamily="34" charset="0"/>
                <a:cs typeface="Arial" panose="020B0604020202020204" pitchFamily="34" charset="0"/>
              </a:rPr>
              <a:t>     d.  Fragmentation\individualism </a:t>
            </a:r>
          </a:p>
          <a:p>
            <a:pPr marL="0" indent="0">
              <a:buNone/>
            </a:pPr>
            <a:r>
              <a:rPr lang="en-US" b="1" dirty="0">
                <a:latin typeface="Arial" panose="020B0604020202020204" pitchFamily="34" charset="0"/>
                <a:cs typeface="Arial" panose="020B0604020202020204" pitchFamily="34" charset="0"/>
              </a:rPr>
              <a:t>3.  Development of Messianic Complex – American Exceptionalism</a:t>
            </a:r>
          </a:p>
          <a:p>
            <a:pPr marL="0" indent="0">
              <a:buNone/>
            </a:pPr>
            <a:r>
              <a:rPr lang="en-US" dirty="0">
                <a:latin typeface="Arial" panose="020B0604020202020204" pitchFamily="34" charset="0"/>
                <a:cs typeface="Arial" panose="020B0604020202020204" pitchFamily="34" charset="0"/>
              </a:rPr>
              <a:t>     a.  We are the New Israel--God's chosen nation </a:t>
            </a:r>
          </a:p>
          <a:p>
            <a:pPr marL="0" indent="0">
              <a:buNone/>
            </a:pPr>
            <a:r>
              <a:rPr lang="en-US" b="1" dirty="0">
                <a:latin typeface="Arial" panose="020B0604020202020204" pitchFamily="34" charset="0"/>
                <a:cs typeface="Arial" panose="020B0604020202020204" pitchFamily="34" charset="0"/>
              </a:rPr>
              <a:t>4.  Popularization of Sermon </a:t>
            </a:r>
          </a:p>
          <a:p>
            <a:pPr marL="0" indent="0">
              <a:buNone/>
            </a:pPr>
            <a:r>
              <a:rPr lang="en-US" dirty="0">
                <a:latin typeface="Arial" panose="020B0604020202020204" pitchFamily="34" charset="0"/>
                <a:cs typeface="Arial" panose="020B0604020202020204" pitchFamily="34" charset="0"/>
              </a:rPr>
              <a:t>     a.  Aimed at the common man </a:t>
            </a:r>
          </a:p>
          <a:p>
            <a:pPr marL="0" indent="0">
              <a:buNone/>
            </a:pPr>
            <a:r>
              <a:rPr lang="en-US" dirty="0">
                <a:latin typeface="Arial" panose="020B0604020202020204" pitchFamily="34" charset="0"/>
                <a:cs typeface="Arial" panose="020B0604020202020204" pitchFamily="34" charset="0"/>
              </a:rPr>
              <a:t>     b. Evangelists, not theologians </a:t>
            </a:r>
          </a:p>
          <a:p>
            <a:pPr marL="0" indent="0">
              <a:buNone/>
            </a:pPr>
            <a:r>
              <a:rPr lang="en-US" dirty="0">
                <a:latin typeface="Arial" panose="020B0604020202020204" pitchFamily="34" charset="0"/>
                <a:cs typeface="Arial" panose="020B0604020202020204" pitchFamily="34" charset="0"/>
              </a:rPr>
              <a:t>     c.  Religion is widespread but shallow </a:t>
            </a:r>
          </a:p>
          <a:p>
            <a:pPr marL="0" indent="0">
              <a:buNone/>
            </a:pPr>
            <a:r>
              <a:rPr lang="en-US" b="1" dirty="0">
                <a:latin typeface="Arial" panose="020B0604020202020204" pitchFamily="34" charset="0"/>
                <a:cs typeface="Arial" panose="020B0604020202020204" pitchFamily="34" charset="0"/>
              </a:rPr>
              <a:t>5.  Death of Calvinism as the majority viewpoint</a:t>
            </a:r>
          </a:p>
          <a:p>
            <a:pPr marL="0" indent="0">
              <a:buNone/>
            </a:pPr>
            <a:r>
              <a:rPr lang="en-US" dirty="0">
                <a:latin typeface="Arial" panose="020B0604020202020204" pitchFamily="34" charset="0"/>
                <a:cs typeface="Arial" panose="020B0604020202020204" pitchFamily="34" charset="0"/>
              </a:rPr>
              <a:t>     a.  American Arminian for more social reasons than theological </a:t>
            </a:r>
          </a:p>
          <a:p>
            <a:pPr marL="0" indent="0">
              <a:buNone/>
            </a:pPr>
            <a:endParaRPr lang="en-US" dirty="0"/>
          </a:p>
        </p:txBody>
      </p:sp>
    </p:spTree>
    <p:extLst>
      <p:ext uri="{BB962C8B-B14F-4D97-AF65-F5344CB8AC3E}">
        <p14:creationId xmlns:p14="http://schemas.microsoft.com/office/powerpoint/2010/main" val="29156542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3EAFE-0884-6765-73CC-6C55FDC79424}"/>
              </a:ext>
            </a:extLst>
          </p:cNvPr>
          <p:cNvSpPr>
            <a:spLocks noGrp="1"/>
          </p:cNvSpPr>
          <p:nvPr>
            <p:ph type="title"/>
          </p:nvPr>
        </p:nvSpPr>
        <p: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p:spPr>
        <p:txBody>
          <a:bodyPr/>
          <a:lstStyle/>
          <a:p>
            <a:pPr algn="ctr"/>
            <a:r>
              <a:rPr lang="en-US" dirty="0"/>
              <a:t>Second Great Awakening 1795 to 1835.</a:t>
            </a:r>
          </a:p>
        </p:txBody>
      </p:sp>
      <p:sp>
        <p:nvSpPr>
          <p:cNvPr id="3" name="Content Placeholder 2">
            <a:extLst>
              <a:ext uri="{FF2B5EF4-FFF2-40B4-BE49-F238E27FC236}">
                <a16:creationId xmlns:a16="http://schemas.microsoft.com/office/drawing/2014/main" id="{2A111896-EE33-1FD1-49D0-5439378DB709}"/>
              </a:ext>
            </a:extLst>
          </p:cNvPr>
          <p:cNvSpPr>
            <a:spLocks noGrp="1"/>
          </p:cNvSpPr>
          <p:nvPr>
            <p:ph idx="1"/>
          </p:nvPr>
        </p:nvSpPr>
        <p:spPr/>
        <p:txBody>
          <a:bodyPr>
            <a:normAutofit fontScale="62500" lnSpcReduction="20000"/>
          </a:bodyPr>
          <a:lstStyle/>
          <a:p>
            <a:pPr marL="514350" indent="-514350">
              <a:buAutoNum type="arabicPeriod"/>
            </a:pPr>
            <a:r>
              <a:rPr lang="en-US" sz="4000" dirty="0">
                <a:latin typeface="Arial" panose="020B0604020202020204" pitchFamily="34" charset="0"/>
                <a:cs typeface="Arial" panose="020B0604020202020204" pitchFamily="34" charset="0"/>
              </a:rPr>
              <a:t>Frontier – Cane Ridge Revival</a:t>
            </a:r>
          </a:p>
          <a:p>
            <a:pPr lvl="1"/>
            <a:r>
              <a:rPr lang="en-US" sz="4000" dirty="0">
                <a:latin typeface="Arial" panose="020B0604020202020204" pitchFamily="34" charset="0"/>
                <a:cs typeface="Arial" panose="020B0604020202020204" pitchFamily="34" charset="0"/>
              </a:rPr>
              <a:t>frontier camp meetings conducted by American preachers James </a:t>
            </a:r>
            <a:r>
              <a:rPr lang="en-US" sz="4000" dirty="0" err="1">
                <a:latin typeface="Arial" panose="020B0604020202020204" pitchFamily="34" charset="0"/>
                <a:cs typeface="Arial" panose="020B0604020202020204" pitchFamily="34" charset="0"/>
              </a:rPr>
              <a:t>McGready</a:t>
            </a:r>
            <a:r>
              <a:rPr lang="en-US" sz="4000" dirty="0">
                <a:latin typeface="Arial" panose="020B0604020202020204" pitchFamily="34" charset="0"/>
                <a:cs typeface="Arial" panose="020B0604020202020204" pitchFamily="34" charset="0"/>
              </a:rPr>
              <a:t>, John McGee, and Barton W. Stone in Kentucky and Tennessee. </a:t>
            </a:r>
          </a:p>
          <a:p>
            <a:pPr marL="514350" indent="-514350">
              <a:buAutoNum type="arabicPeriod"/>
            </a:pPr>
            <a:r>
              <a:rPr lang="en-US" sz="4000" dirty="0">
                <a:latin typeface="Arial" panose="020B0604020202020204" pitchFamily="34" charset="0"/>
                <a:cs typeface="Arial" panose="020B0604020202020204" pitchFamily="34" charset="0"/>
              </a:rPr>
              <a:t>New England – Yale University</a:t>
            </a:r>
          </a:p>
          <a:p>
            <a:pPr lvl="1"/>
            <a:r>
              <a:rPr lang="en-US" sz="4000" dirty="0">
                <a:latin typeface="Arial" panose="020B0604020202020204" pitchFamily="34" charset="0"/>
                <a:cs typeface="Arial" panose="020B0604020202020204" pitchFamily="34" charset="0"/>
              </a:rPr>
              <a:t>The second phase of the awakening centered on the Congregational churches of New England, led by theologians Timothy Dwight, Lyman Beecher, Nathaniel W. Taylor, and Asahel Nettleton.</a:t>
            </a:r>
          </a:p>
          <a:p>
            <a:pPr marL="514350" indent="-514350">
              <a:buAutoNum type="arabicPeriod"/>
            </a:pPr>
            <a:r>
              <a:rPr lang="en-US" sz="4000" dirty="0">
                <a:latin typeface="Arial" panose="020B0604020202020204" pitchFamily="34" charset="0"/>
                <a:cs typeface="Arial" panose="020B0604020202020204" pitchFamily="34" charset="0"/>
              </a:rPr>
              <a:t>Upstate New York – “the burned over district”</a:t>
            </a:r>
          </a:p>
          <a:p>
            <a:pPr lvl="1"/>
            <a:r>
              <a:rPr lang="en-US" sz="4000" dirty="0">
                <a:latin typeface="Arial" panose="020B0604020202020204" pitchFamily="34" charset="0"/>
                <a:cs typeface="Arial" panose="020B0604020202020204" pitchFamily="34" charset="0"/>
              </a:rPr>
              <a:t>The third phase stemmed from Charles Grandison Finney, who began his revivalism in small towns in western New York in the 1820s but eventually conducted revival meetings in the largest cities in the United States and Britain.</a:t>
            </a:r>
            <a:endParaRPr lang="en-US" sz="1200" dirty="0">
              <a:latin typeface="Arial" panose="020B0604020202020204" pitchFamily="34" charset="0"/>
              <a:cs typeface="Arial" panose="020B0604020202020204" pitchFamily="34" charset="0"/>
              <a:hlinkClick r:id="rId2"/>
            </a:endParaRPr>
          </a:p>
          <a:p>
            <a:pPr lvl="1"/>
            <a:r>
              <a:rPr lang="en-US" sz="1200" dirty="0">
                <a:latin typeface="Arial" panose="020B0604020202020204" pitchFamily="34" charset="0"/>
                <a:cs typeface="Arial" panose="020B0604020202020204" pitchFamily="34" charset="0"/>
                <a:hlinkClick r:id="rId2"/>
              </a:rPr>
              <a:t>https://www.britannica.com/topic/Second-Great-Awakening</a:t>
            </a:r>
            <a:r>
              <a:rPr lang="en-US" sz="1200" dirty="0">
                <a:latin typeface="Arial" panose="020B0604020202020204" pitchFamily="34" charset="0"/>
                <a:cs typeface="Arial" panose="020B0604020202020204" pitchFamily="34" charset="0"/>
              </a:rPr>
              <a:t>. Accessed 4/28/2024.</a:t>
            </a:r>
          </a:p>
        </p:txBody>
      </p:sp>
    </p:spTree>
    <p:extLst>
      <p:ext uri="{BB962C8B-B14F-4D97-AF65-F5344CB8AC3E}">
        <p14:creationId xmlns:p14="http://schemas.microsoft.com/office/powerpoint/2010/main" val="2811785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0A6A1-E3CD-5846-B9B0-F7D269229B8C}"/>
              </a:ext>
            </a:extLst>
          </p:cNvPr>
          <p:cNvSpPr>
            <a:spLocks noGrp="1"/>
          </p:cNvSpPr>
          <p:nvPr>
            <p:ph type="title"/>
          </p:nvPr>
        </p:nvSpPr>
        <p:spPr/>
        <p:txBody>
          <a:bodyPr/>
          <a:lstStyle/>
          <a:p>
            <a:pPr algn="ctr"/>
            <a:r>
              <a:rPr lang="en-US" dirty="0"/>
              <a:t>Event</a:t>
            </a:r>
          </a:p>
        </p:txBody>
      </p:sp>
      <p:sp>
        <p:nvSpPr>
          <p:cNvPr id="3" name="Content Placeholder 2">
            <a:extLst>
              <a:ext uri="{FF2B5EF4-FFF2-40B4-BE49-F238E27FC236}">
                <a16:creationId xmlns:a16="http://schemas.microsoft.com/office/drawing/2014/main" id="{EC8019EC-61B9-CC46-98DE-7EFFB5A000FA}"/>
              </a:ext>
            </a:extLst>
          </p:cNvPr>
          <p:cNvSpPr>
            <a:spLocks noGrp="1"/>
          </p:cNvSpPr>
          <p:nvPr>
            <p:ph idx="1"/>
          </p:nvPr>
        </p:nvSpPr>
        <p:spPr/>
        <p:txBody>
          <a:bodyPr/>
          <a:lstStyle/>
          <a:p>
            <a:pPr lvl="0"/>
            <a:r>
              <a:rPr lang="en-US" sz="3600" dirty="0"/>
              <a:t>Division of the Baptists, Methodists and Presbyterian Churches over slavery</a:t>
            </a:r>
          </a:p>
          <a:p>
            <a:pPr lvl="0"/>
            <a:r>
              <a:rPr lang="en-US" sz="3600" dirty="0"/>
              <a:t>Between 600,000 and 800,000 KILLED. Equivalent to 6 million today.</a:t>
            </a:r>
          </a:p>
          <a:p>
            <a:pPr lvl="0"/>
            <a:r>
              <a:rPr lang="en-US" sz="3600" dirty="0"/>
              <a:t>Frederick Douglas</a:t>
            </a:r>
          </a:p>
          <a:p>
            <a:pPr lvl="0"/>
            <a:r>
              <a:rPr lang="en-US" sz="3600" dirty="0"/>
              <a:t>Abraham Lincoln</a:t>
            </a:r>
          </a:p>
          <a:p>
            <a:endParaRPr lang="en-US" dirty="0"/>
          </a:p>
        </p:txBody>
      </p:sp>
    </p:spTree>
    <p:extLst>
      <p:ext uri="{BB962C8B-B14F-4D97-AF65-F5344CB8AC3E}">
        <p14:creationId xmlns:p14="http://schemas.microsoft.com/office/powerpoint/2010/main" val="2528732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02A67-8441-AC41-A0D9-1DE76AFF5B46}"/>
              </a:ext>
            </a:extLst>
          </p:cNvPr>
          <p:cNvSpPr>
            <a:spLocks noGrp="1"/>
          </p:cNvSpPr>
          <p:nvPr>
            <p:ph type="title"/>
          </p:nvPr>
        </p:nvSpPr>
        <p:spPr/>
        <p:txBody>
          <a:bodyPr/>
          <a:lstStyle/>
          <a:p>
            <a:pPr algn="ctr"/>
            <a:r>
              <a:rPr lang="en-US" dirty="0"/>
              <a:t>Sources</a:t>
            </a:r>
          </a:p>
        </p:txBody>
      </p:sp>
      <p:sp>
        <p:nvSpPr>
          <p:cNvPr id="3" name="Content Placeholder 2">
            <a:extLst>
              <a:ext uri="{FF2B5EF4-FFF2-40B4-BE49-F238E27FC236}">
                <a16:creationId xmlns:a16="http://schemas.microsoft.com/office/drawing/2014/main" id="{CE055CF9-19F2-BE48-A117-FB7BC7E24938}"/>
              </a:ext>
            </a:extLst>
          </p:cNvPr>
          <p:cNvSpPr>
            <a:spLocks noGrp="1"/>
          </p:cNvSpPr>
          <p:nvPr>
            <p:ph idx="1"/>
          </p:nvPr>
        </p:nvSpPr>
        <p:spPr/>
        <p:txBody>
          <a:bodyPr/>
          <a:lstStyle/>
          <a:p>
            <a:r>
              <a:rPr lang="en-US" dirty="0"/>
              <a:t>Excellent series from PBS – “God in America” a 6-part series.</a:t>
            </a:r>
          </a:p>
          <a:p>
            <a:endParaRPr lang="en-US" dirty="0"/>
          </a:p>
          <a:p>
            <a:endParaRPr lang="en-US" dirty="0"/>
          </a:p>
          <a:p>
            <a:r>
              <a:rPr lang="en-US"/>
              <a:t>Also, </a:t>
            </a:r>
            <a:r>
              <a:rPr lang="en-US" dirty="0"/>
              <a:t>excellent </a:t>
            </a:r>
            <a:r>
              <a:rPr lang="en-US"/>
              <a:t>but shorter, </a:t>
            </a:r>
            <a:r>
              <a:rPr lang="en-US" dirty="0"/>
              <a:t>“Inexplicable” series, part 4 on religion in America</a:t>
            </a:r>
          </a:p>
          <a:p>
            <a:pPr marL="0" indent="0">
              <a:buNone/>
            </a:pPr>
            <a:r>
              <a:rPr lang="en-US" u="sng" dirty="0">
                <a:hlinkClick r:id="rId2"/>
              </a:rPr>
              <a:t>https://www.facebook.com/TBN/videos/159968959069680/</a:t>
            </a:r>
            <a:r>
              <a:rPr lang="en-US" dirty="0"/>
              <a:t> . </a:t>
            </a:r>
          </a:p>
          <a:p>
            <a:endParaRPr lang="en-US" dirty="0"/>
          </a:p>
        </p:txBody>
      </p:sp>
    </p:spTree>
    <p:extLst>
      <p:ext uri="{BB962C8B-B14F-4D97-AF65-F5344CB8AC3E}">
        <p14:creationId xmlns:p14="http://schemas.microsoft.com/office/powerpoint/2010/main" val="36330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15000"/>
            </a:schemeClr>
          </a:lnRef>
          <a:fillRef idx="1">
            <a:schemeClr val="accent1"/>
          </a:fillRef>
          <a:effectRef idx="0">
            <a:schemeClr val="accent1"/>
          </a:effectRef>
          <a:fontRef idx="minor">
            <a:schemeClr val="lt1"/>
          </a:fontRef>
        </p:style>
        <p:txBody>
          <a:bodyPr>
            <a:normAutofit/>
          </a:bodyPr>
          <a:lstStyle/>
          <a:p>
            <a:pPr algn="ctr"/>
            <a:r>
              <a:rPr lang="en-US" sz="6600"/>
              <a:t>Three Theological Issues</a:t>
            </a:r>
          </a:p>
        </p:txBody>
      </p:sp>
      <p:graphicFrame>
        <p:nvGraphicFramePr>
          <p:cNvPr id="4" name="Content Placeholder 3"/>
          <p:cNvGraphicFramePr>
            <a:graphicFrameLocks noGrp="1"/>
          </p:cNvGraphicFramePr>
          <p:nvPr>
            <p:ph idx="1"/>
          </p:nvPr>
        </p:nvGraphicFramePr>
        <p:xfrm>
          <a:off x="1097280" y="2118281"/>
          <a:ext cx="10058400" cy="3756660"/>
        </p:xfrm>
        <a:graphic>
          <a:graphicData uri="http://schemas.openxmlformats.org/drawingml/2006/table">
            <a:tbl>
              <a:tblPr>
                <a:tableStyleId>{5C22544A-7EE6-4342-B048-85BDC9FD1C3A}</a:tableStyleId>
              </a:tblPr>
              <a:tblGrid>
                <a:gridCol w="2514600">
                  <a:extLst>
                    <a:ext uri="{9D8B030D-6E8A-4147-A177-3AD203B41FA5}">
                      <a16:colId xmlns:a16="http://schemas.microsoft.com/office/drawing/2014/main" val="20000"/>
                    </a:ext>
                  </a:extLst>
                </a:gridCol>
                <a:gridCol w="2451295">
                  <a:extLst>
                    <a:ext uri="{9D8B030D-6E8A-4147-A177-3AD203B41FA5}">
                      <a16:colId xmlns:a16="http://schemas.microsoft.com/office/drawing/2014/main" val="20001"/>
                    </a:ext>
                  </a:extLst>
                </a:gridCol>
                <a:gridCol w="2710253">
                  <a:extLst>
                    <a:ext uri="{9D8B030D-6E8A-4147-A177-3AD203B41FA5}">
                      <a16:colId xmlns:a16="http://schemas.microsoft.com/office/drawing/2014/main" val="20002"/>
                    </a:ext>
                  </a:extLst>
                </a:gridCol>
                <a:gridCol w="2382252">
                  <a:extLst>
                    <a:ext uri="{9D8B030D-6E8A-4147-A177-3AD203B41FA5}">
                      <a16:colId xmlns:a16="http://schemas.microsoft.com/office/drawing/2014/main" val="20003"/>
                    </a:ext>
                  </a:extLst>
                </a:gridCol>
              </a:tblGrid>
              <a:tr h="480160">
                <a:tc>
                  <a:txBody>
                    <a:bodyPr/>
                    <a:lstStyle/>
                    <a:p>
                      <a:pPr marL="0" marR="0">
                        <a:spcBef>
                          <a:spcPts val="0"/>
                        </a:spcBef>
                        <a:spcAft>
                          <a:spcPts val="0"/>
                        </a:spcAft>
                      </a:pPr>
                      <a:r>
                        <a:rPr lang="en-US" sz="1100">
                          <a:effectLst/>
                        </a:rPr>
                        <a:t> </a:t>
                      </a:r>
                      <a:endParaRPr lang="en-US" sz="1200">
                        <a:effectLst/>
                        <a:latin typeface="Times New Roman" charset="0"/>
                        <a:ea typeface="Times New Roman" charset="0"/>
                      </a:endParaRPr>
                    </a:p>
                  </a:txBody>
                  <a:tcPr marL="68580" marR="68580" marT="0" marB="0"/>
                </a:tc>
                <a:tc>
                  <a:txBody>
                    <a:bodyPr/>
                    <a:lstStyle/>
                    <a:p>
                      <a:pPr marL="0" marR="0">
                        <a:spcBef>
                          <a:spcPts val="600"/>
                        </a:spcBef>
                        <a:spcAft>
                          <a:spcPts val="300"/>
                        </a:spcAft>
                      </a:pPr>
                      <a:r>
                        <a:rPr lang="en-US" sz="3200" dirty="0">
                          <a:effectLst/>
                        </a:rPr>
                        <a:t>Salvation</a:t>
                      </a:r>
                      <a:endParaRPr lang="en-US" sz="3200" dirty="0">
                        <a:effectLst/>
                        <a:latin typeface="Times New Roman" charset="0"/>
                        <a:ea typeface="Times New Roman" charset="0"/>
                      </a:endParaRPr>
                    </a:p>
                  </a:txBody>
                  <a:tcPr marL="68580" marR="68580" marT="0" marB="0"/>
                </a:tc>
                <a:tc>
                  <a:txBody>
                    <a:bodyPr/>
                    <a:lstStyle/>
                    <a:p>
                      <a:pPr marL="0" marR="0">
                        <a:spcBef>
                          <a:spcPts val="600"/>
                        </a:spcBef>
                        <a:spcAft>
                          <a:spcPts val="300"/>
                        </a:spcAft>
                      </a:pPr>
                      <a:r>
                        <a:rPr lang="en-US" sz="3600" dirty="0">
                          <a:effectLst/>
                          <a:latin typeface="+mn-lt"/>
                          <a:ea typeface="Times New Roman" charset="0"/>
                        </a:rPr>
                        <a:t>Church</a:t>
                      </a:r>
                    </a:p>
                  </a:txBody>
                  <a:tcPr marL="68580" marR="68580" marT="0" marB="0"/>
                </a:tc>
                <a:tc>
                  <a:txBody>
                    <a:bodyPr/>
                    <a:lstStyle/>
                    <a:p>
                      <a:pPr marL="0" marR="0">
                        <a:spcBef>
                          <a:spcPts val="600"/>
                        </a:spcBef>
                        <a:spcAft>
                          <a:spcPts val="300"/>
                        </a:spcAft>
                      </a:pPr>
                      <a:r>
                        <a:rPr lang="en-US" sz="3600">
                          <a:effectLst/>
                        </a:rPr>
                        <a:t>Authority</a:t>
                      </a:r>
                      <a:endParaRPr lang="en-US" sz="3600">
                        <a:effectLst/>
                        <a:latin typeface="Times New Roman" charset="0"/>
                        <a:ea typeface="Times New Roman" charset="0"/>
                      </a:endParaRPr>
                    </a:p>
                  </a:txBody>
                  <a:tcPr marL="68580" marR="68580" marT="0" marB="0"/>
                </a:tc>
                <a:extLst>
                  <a:ext uri="{0D108BD9-81ED-4DB2-BD59-A6C34878D82A}">
                    <a16:rowId xmlns:a16="http://schemas.microsoft.com/office/drawing/2014/main" val="10000"/>
                  </a:ext>
                </a:extLst>
              </a:tr>
              <a:tr h="1695564">
                <a:tc>
                  <a:txBody>
                    <a:bodyPr/>
                    <a:lstStyle/>
                    <a:p>
                      <a:pPr marL="0" marR="0">
                        <a:spcBef>
                          <a:spcPts val="600"/>
                        </a:spcBef>
                        <a:spcAft>
                          <a:spcPts val="0"/>
                        </a:spcAft>
                      </a:pPr>
                      <a:endParaRPr lang="en-US" sz="3200" dirty="0">
                        <a:effectLst/>
                      </a:endParaRPr>
                    </a:p>
                    <a:p>
                      <a:pPr marL="0" marR="0">
                        <a:spcBef>
                          <a:spcPts val="600"/>
                        </a:spcBef>
                        <a:spcAft>
                          <a:spcPts val="0"/>
                        </a:spcAft>
                      </a:pPr>
                      <a:r>
                        <a:rPr lang="en-US" sz="3200" dirty="0">
                          <a:effectLst/>
                        </a:rPr>
                        <a:t>Roman Catholic</a:t>
                      </a:r>
                      <a:endParaRPr lang="en-US" sz="3200" dirty="0">
                        <a:effectLst/>
                        <a:latin typeface="Times New Roman" charset="0"/>
                        <a:ea typeface="Times New Roman" charset="0"/>
                      </a:endParaRPr>
                    </a:p>
                  </a:txBody>
                  <a:tcPr marL="68580" marR="68580" marT="0" marB="0"/>
                </a:tc>
                <a:tc>
                  <a:txBody>
                    <a:bodyPr/>
                    <a:lstStyle/>
                    <a:p>
                      <a:pPr marL="342900" marR="0" lvl="0" indent="-342900">
                        <a:spcBef>
                          <a:spcPts val="600"/>
                        </a:spcBef>
                        <a:spcAft>
                          <a:spcPts val="300"/>
                        </a:spcAft>
                        <a:buFont typeface="Symbol" charset="2"/>
                        <a:buChar char=""/>
                        <a:tabLst>
                          <a:tab pos="194310" algn="l"/>
                        </a:tabLst>
                      </a:pPr>
                      <a:r>
                        <a:rPr lang="en-US" sz="2800">
                          <a:effectLst/>
                        </a:rPr>
                        <a:t>Church-centered</a:t>
                      </a:r>
                    </a:p>
                    <a:p>
                      <a:pPr marL="342900" marR="0" lvl="0" indent="-342900">
                        <a:spcBef>
                          <a:spcPts val="0"/>
                        </a:spcBef>
                        <a:spcAft>
                          <a:spcPts val="300"/>
                        </a:spcAft>
                        <a:buFont typeface="Symbol" charset="2"/>
                        <a:buChar char=""/>
                        <a:tabLst>
                          <a:tab pos="194310" algn="l"/>
                        </a:tabLst>
                      </a:pPr>
                      <a:r>
                        <a:rPr lang="en-US" sz="2800">
                          <a:effectLst/>
                        </a:rPr>
                        <a:t>Sacramental</a:t>
                      </a:r>
                      <a:endParaRPr lang="en-US" sz="2800">
                        <a:effectLst/>
                        <a:latin typeface="Times New Roman" charset="0"/>
                        <a:ea typeface="Times New Roman" charset="0"/>
                      </a:endParaRPr>
                    </a:p>
                  </a:txBody>
                  <a:tcPr marL="68580" marR="68580" marT="0" marB="0"/>
                </a:tc>
                <a:tc>
                  <a:txBody>
                    <a:bodyPr/>
                    <a:lstStyle/>
                    <a:p>
                      <a:pPr marL="342900" marR="0" lvl="0" indent="-342900">
                        <a:spcBef>
                          <a:spcPts val="600"/>
                        </a:spcBef>
                        <a:spcAft>
                          <a:spcPts val="300"/>
                        </a:spcAft>
                        <a:buFont typeface="Symbol" charset="2"/>
                        <a:buChar char=""/>
                        <a:tabLst>
                          <a:tab pos="194310" algn="l"/>
                        </a:tabLst>
                      </a:pPr>
                      <a:r>
                        <a:rPr lang="en-US" sz="2800">
                          <a:effectLst/>
                        </a:rPr>
                        <a:t>Hierarchical</a:t>
                      </a:r>
                    </a:p>
                    <a:p>
                      <a:pPr marL="342900" marR="0" lvl="0" indent="-342900">
                        <a:spcBef>
                          <a:spcPts val="0"/>
                        </a:spcBef>
                        <a:spcAft>
                          <a:spcPts val="300"/>
                        </a:spcAft>
                        <a:buFont typeface="Symbol" charset="2"/>
                        <a:buChar char=""/>
                        <a:tabLst>
                          <a:tab pos="194310" algn="l"/>
                        </a:tabLst>
                      </a:pPr>
                      <a:r>
                        <a:rPr lang="en-US" sz="2800">
                          <a:effectLst/>
                        </a:rPr>
                        <a:t>Priest necessary for mediation</a:t>
                      </a:r>
                      <a:endParaRPr lang="en-US" sz="2800">
                        <a:effectLst/>
                        <a:latin typeface="Times New Roman" charset="0"/>
                        <a:ea typeface="Times New Roman" charset="0"/>
                      </a:endParaRPr>
                    </a:p>
                  </a:txBody>
                  <a:tcPr marL="68580" marR="68580" marT="0" marB="0"/>
                </a:tc>
                <a:tc>
                  <a:txBody>
                    <a:bodyPr/>
                    <a:lstStyle/>
                    <a:p>
                      <a:pPr marL="342900" marR="0" lvl="0" indent="-342900">
                        <a:spcBef>
                          <a:spcPts val="600"/>
                        </a:spcBef>
                        <a:spcAft>
                          <a:spcPts val="0"/>
                        </a:spcAft>
                        <a:buFont typeface="Symbol" charset="2"/>
                        <a:buChar char=""/>
                        <a:tabLst>
                          <a:tab pos="194310" algn="l"/>
                        </a:tabLst>
                      </a:pPr>
                      <a:r>
                        <a:rPr lang="en-US" sz="3200">
                          <a:effectLst/>
                        </a:rPr>
                        <a:t>Based on the Church hierarchy</a:t>
                      </a:r>
                      <a:endParaRPr lang="en-US" sz="3200">
                        <a:effectLst/>
                        <a:latin typeface="Times New Roman" charset="0"/>
                        <a:ea typeface="Times New Roman" charset="0"/>
                      </a:endParaRPr>
                    </a:p>
                  </a:txBody>
                  <a:tcPr marL="68580" marR="68580" marT="0" marB="0"/>
                </a:tc>
                <a:extLst>
                  <a:ext uri="{0D108BD9-81ED-4DB2-BD59-A6C34878D82A}">
                    <a16:rowId xmlns:a16="http://schemas.microsoft.com/office/drawing/2014/main" val="10001"/>
                  </a:ext>
                </a:extLst>
              </a:tr>
              <a:tr h="1417151">
                <a:tc>
                  <a:txBody>
                    <a:bodyPr/>
                    <a:lstStyle/>
                    <a:p>
                      <a:pPr marL="0" marR="0">
                        <a:spcBef>
                          <a:spcPts val="600"/>
                        </a:spcBef>
                        <a:spcAft>
                          <a:spcPts val="0"/>
                        </a:spcAft>
                      </a:pPr>
                      <a:r>
                        <a:rPr lang="en-US" sz="3200" dirty="0">
                          <a:effectLst/>
                        </a:rPr>
                        <a:t>Protestant</a:t>
                      </a:r>
                      <a:endParaRPr lang="en-US" sz="3200" dirty="0">
                        <a:effectLst/>
                        <a:latin typeface="Times New Roman" charset="0"/>
                        <a:ea typeface="Times New Roman" charset="0"/>
                      </a:endParaRPr>
                    </a:p>
                  </a:txBody>
                  <a:tcPr marL="68580" marR="68580" marT="0" marB="0"/>
                </a:tc>
                <a:tc>
                  <a:txBody>
                    <a:bodyPr/>
                    <a:lstStyle/>
                    <a:p>
                      <a:pPr marL="342900" marR="0" lvl="0" indent="-342900">
                        <a:spcBef>
                          <a:spcPts val="600"/>
                        </a:spcBef>
                        <a:spcAft>
                          <a:spcPts val="300"/>
                        </a:spcAft>
                        <a:buFont typeface="Symbol" charset="2"/>
                        <a:buChar char=""/>
                        <a:tabLst>
                          <a:tab pos="194310" algn="l"/>
                        </a:tabLst>
                      </a:pPr>
                      <a:r>
                        <a:rPr lang="en-US" sz="3200">
                          <a:effectLst/>
                        </a:rPr>
                        <a:t>Justification by faith alone</a:t>
                      </a:r>
                      <a:endParaRPr lang="en-US" sz="3200">
                        <a:effectLst/>
                        <a:latin typeface="Times New Roman" charset="0"/>
                        <a:ea typeface="Times New Roman" charset="0"/>
                      </a:endParaRPr>
                    </a:p>
                  </a:txBody>
                  <a:tcPr marL="68580" marR="68580" marT="0" marB="0"/>
                </a:tc>
                <a:tc>
                  <a:txBody>
                    <a:bodyPr/>
                    <a:lstStyle/>
                    <a:p>
                      <a:pPr marL="342900" marR="0" lvl="0" indent="-342900">
                        <a:spcBef>
                          <a:spcPts val="600"/>
                        </a:spcBef>
                        <a:spcAft>
                          <a:spcPts val="0"/>
                        </a:spcAft>
                        <a:buFont typeface="Symbol" charset="2"/>
                        <a:buChar char=""/>
                        <a:tabLst>
                          <a:tab pos="194310" algn="l"/>
                        </a:tabLst>
                      </a:pPr>
                      <a:r>
                        <a:rPr lang="en-US" sz="3200">
                          <a:effectLst/>
                        </a:rPr>
                        <a:t>Priesthood of all</a:t>
                      </a:r>
                      <a:r>
                        <a:rPr lang="en-US" sz="3200" baseline="0">
                          <a:effectLst/>
                        </a:rPr>
                        <a:t> </a:t>
                      </a:r>
                      <a:r>
                        <a:rPr lang="en-US" sz="3200">
                          <a:effectLst/>
                        </a:rPr>
                        <a:t>believers</a:t>
                      </a:r>
                      <a:endParaRPr lang="en-US" sz="3200">
                        <a:effectLst/>
                        <a:latin typeface="Times New Roman" charset="0"/>
                        <a:ea typeface="Times New Roman" charset="0"/>
                      </a:endParaRPr>
                    </a:p>
                  </a:txBody>
                  <a:tcPr marL="68580" marR="68580" marT="0" marB="0"/>
                </a:tc>
                <a:tc>
                  <a:txBody>
                    <a:bodyPr/>
                    <a:lstStyle/>
                    <a:p>
                      <a:pPr marL="342900" marR="0" lvl="0" indent="-342900">
                        <a:spcBef>
                          <a:spcPts val="600"/>
                        </a:spcBef>
                        <a:spcAft>
                          <a:spcPts val="0"/>
                        </a:spcAft>
                        <a:buFont typeface="Symbol" charset="2"/>
                        <a:buChar char=""/>
                        <a:tabLst>
                          <a:tab pos="194310" algn="l"/>
                        </a:tabLst>
                      </a:pPr>
                      <a:r>
                        <a:rPr lang="en-US" sz="3200" dirty="0">
                          <a:effectLst/>
                        </a:rPr>
                        <a:t>Sola Scripture</a:t>
                      </a:r>
                      <a:r>
                        <a:rPr lang="en-US" sz="1200" dirty="0">
                          <a:effectLst/>
                        </a:rPr>
                        <a:t>	</a:t>
                      </a:r>
                      <a:endParaRPr lang="en-US" sz="12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2949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38CE-42D6-C430-C422-BCED49BFA59D}"/>
              </a:ext>
            </a:extLst>
          </p:cNvPr>
          <p:cNvSpPr>
            <a:spLocks noGrp="1"/>
          </p:cNvSpPr>
          <p:nvPr>
            <p:ph type="title"/>
          </p:nvPr>
        </p:nvSpPr>
        <p:spPr>
          <a:xfrm>
            <a:off x="1097280" y="286604"/>
            <a:ext cx="10058400" cy="972354"/>
          </a:xfrm>
        </p:spPr>
        <p:style>
          <a:lnRef idx="2">
            <a:schemeClr val="accent1">
              <a:shade val="15000"/>
            </a:schemeClr>
          </a:lnRef>
          <a:fillRef idx="1">
            <a:schemeClr val="accent1"/>
          </a:fillRef>
          <a:effectRef idx="0">
            <a:schemeClr val="accent1"/>
          </a:effectRef>
          <a:fontRef idx="minor">
            <a:schemeClr val="lt1"/>
          </a:fontRef>
        </p:style>
        <p:txBody>
          <a:bodyPr/>
          <a:lstStyle/>
          <a:p>
            <a:pPr algn="ctr"/>
            <a:r>
              <a:rPr lang="en-US" dirty="0"/>
              <a:t>There were MANY Reformations</a:t>
            </a:r>
          </a:p>
        </p:txBody>
      </p:sp>
      <p:sp>
        <p:nvSpPr>
          <p:cNvPr id="3" name="Content Placeholder 2">
            <a:extLst>
              <a:ext uri="{FF2B5EF4-FFF2-40B4-BE49-F238E27FC236}">
                <a16:creationId xmlns:a16="http://schemas.microsoft.com/office/drawing/2014/main" id="{71C9C24F-6D19-5FAF-C67A-C8084C3FDE22}"/>
              </a:ext>
            </a:extLst>
          </p:cNvPr>
          <p:cNvSpPr>
            <a:spLocks noGrp="1"/>
          </p:cNvSpPr>
          <p:nvPr>
            <p:ph idx="1"/>
          </p:nvPr>
        </p:nvSpPr>
        <p:spPr>
          <a:xfrm>
            <a:off x="1097280" y="1736035"/>
            <a:ext cx="10058400" cy="4477616"/>
          </a:xfrm>
        </p:spPr>
        <p:txBody>
          <a:bodyPr>
            <a:normAutofit lnSpcReduction="10000"/>
          </a:bodyPr>
          <a:lstStyle/>
          <a:p>
            <a:pPr marL="457200" indent="-457200">
              <a:buFont typeface="+mj-lt"/>
              <a:buAutoNum type="arabicPeriod"/>
            </a:pPr>
            <a:r>
              <a:rPr lang="en-US" dirty="0"/>
              <a:t>Germany – Northern Germany with Luther</a:t>
            </a:r>
          </a:p>
          <a:p>
            <a:pPr marL="201168" lvl="1" indent="0">
              <a:buNone/>
            </a:pPr>
            <a:r>
              <a:rPr lang="en-US" dirty="0"/>
              <a:t>	</a:t>
            </a:r>
            <a:r>
              <a:rPr lang="en-US" sz="2000" dirty="0"/>
              <a:t>Eventually spreads to Scandinavia – Sweden, Norway, Denmark</a:t>
            </a:r>
          </a:p>
          <a:p>
            <a:pPr marL="457200" indent="-457200">
              <a:buFont typeface="+mj-lt"/>
              <a:buAutoNum type="arabicPeriod"/>
            </a:pPr>
            <a:r>
              <a:rPr lang="en-US" dirty="0"/>
              <a:t>German speaking Switzerland – Centered in Zurich with Zwingli</a:t>
            </a:r>
          </a:p>
          <a:p>
            <a:pPr marL="457200" indent="-457200">
              <a:buFont typeface="+mj-lt"/>
              <a:buAutoNum type="arabicPeriod"/>
            </a:pPr>
            <a:r>
              <a:rPr lang="en-US" dirty="0"/>
              <a:t>French speaking Switzerland – Centered in Geneva with Calvin</a:t>
            </a:r>
          </a:p>
          <a:p>
            <a:pPr marL="292608" lvl="1" indent="0">
              <a:buNone/>
            </a:pPr>
            <a:r>
              <a:rPr lang="en-US" sz="1800" dirty="0"/>
              <a:t>	</a:t>
            </a:r>
            <a:r>
              <a:rPr lang="en-US" sz="2000" dirty="0"/>
              <a:t>These movements eventually combine to form the “Reformed Churches” and expand to 	the Netherlands and parts of Germany.</a:t>
            </a:r>
          </a:p>
          <a:p>
            <a:pPr marL="457200" indent="-457200">
              <a:buFont typeface="+mj-lt"/>
              <a:buAutoNum type="arabicPeriod"/>
            </a:pPr>
            <a:r>
              <a:rPr lang="en-US" dirty="0"/>
              <a:t>English reformation – Driven by the Monarchy and form the Church of England or Anglican Church.</a:t>
            </a:r>
          </a:p>
          <a:p>
            <a:pPr marL="457200" indent="-457200">
              <a:buFont typeface="+mj-lt"/>
              <a:buAutoNum type="arabicPeriod"/>
            </a:pPr>
            <a:r>
              <a:rPr lang="en-US" dirty="0"/>
              <a:t>Radicals – largest group – Anabaptist (</a:t>
            </a:r>
            <a:r>
              <a:rPr lang="en-US" dirty="0" err="1"/>
              <a:t>Rebaptizers</a:t>
            </a:r>
            <a:r>
              <a:rPr lang="en-US"/>
              <a:t>) – Mennonites, Hutterites, Amish, etc.</a:t>
            </a:r>
          </a:p>
          <a:p>
            <a:pPr marL="457200" indent="-457200">
              <a:buFont typeface="+mj-lt"/>
              <a:buAutoNum type="arabicPeriod"/>
            </a:pPr>
            <a:r>
              <a:rPr lang="en-US"/>
              <a:t>Catholic Reformation – Council of Trent (Tridentine Catholicism)</a:t>
            </a:r>
          </a:p>
        </p:txBody>
      </p:sp>
    </p:spTree>
    <p:extLst>
      <p:ext uri="{BB962C8B-B14F-4D97-AF65-F5344CB8AC3E}">
        <p14:creationId xmlns:p14="http://schemas.microsoft.com/office/powerpoint/2010/main" val="3808329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ED9F8-2AC5-FBCD-7FD8-190D1BEB7067}"/>
              </a:ext>
            </a:extLst>
          </p:cNvPr>
          <p:cNvSpPr>
            <a:spLocks noGrp="1"/>
          </p:cNvSpPr>
          <p:nvPr>
            <p:ph type="title"/>
          </p:nvPr>
        </p:nvSpPr>
        <p:spPr>
          <a:solidFill>
            <a:schemeClr val="accent1"/>
          </a:solidFill>
          <a:ln>
            <a:solidFill>
              <a:schemeClr val="accent1"/>
            </a:solidFill>
          </a:ln>
        </p:spPr>
        <p:txBody>
          <a:bodyPr>
            <a:normAutofit/>
          </a:bodyPr>
          <a:lstStyle/>
          <a:p>
            <a:pPr algn="ctr"/>
            <a:r>
              <a:rPr lang="en-US" sz="6000" dirty="0">
                <a:solidFill>
                  <a:schemeClr val="bg1"/>
                </a:solidFill>
              </a:rPr>
              <a:t>What divided Protestants?</a:t>
            </a:r>
          </a:p>
        </p:txBody>
      </p:sp>
      <p:sp>
        <p:nvSpPr>
          <p:cNvPr id="3" name="Content Placeholder 2">
            <a:extLst>
              <a:ext uri="{FF2B5EF4-FFF2-40B4-BE49-F238E27FC236}">
                <a16:creationId xmlns:a16="http://schemas.microsoft.com/office/drawing/2014/main" id="{C85DACB9-3AAA-1CBA-1ED7-D97C60D0C6B0}"/>
              </a:ext>
            </a:extLst>
          </p:cNvPr>
          <p:cNvSpPr>
            <a:spLocks noGrp="1"/>
          </p:cNvSpPr>
          <p:nvPr>
            <p:ph idx="1"/>
          </p:nvPr>
        </p:nvSpPr>
        <p:spPr/>
        <p:txBody>
          <a:bodyPr>
            <a:normAutofit/>
          </a:bodyPr>
          <a:lstStyle/>
          <a:p>
            <a:pPr marL="1471400" lvl="8" indent="0" algn="ctr">
              <a:buNone/>
            </a:pPr>
            <a:r>
              <a:rPr lang="en-US" sz="7200" dirty="0"/>
              <a:t>The Bible! </a:t>
            </a:r>
          </a:p>
          <a:p>
            <a:pPr algn="ctr"/>
            <a:r>
              <a:rPr lang="en-US" sz="4800" dirty="0"/>
              <a:t>They all believe it is true and the only authority, but they cannot agree on what it teaches.</a:t>
            </a:r>
          </a:p>
        </p:txBody>
      </p:sp>
    </p:spTree>
    <p:extLst>
      <p:ext uri="{BB962C8B-B14F-4D97-AF65-F5344CB8AC3E}">
        <p14:creationId xmlns:p14="http://schemas.microsoft.com/office/powerpoint/2010/main" val="394545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ABAE-1D97-7BE7-D724-449D6BE1CF71}"/>
              </a:ext>
            </a:extLst>
          </p:cNvPr>
          <p:cNvSpPr>
            <a:spLocks noGrp="1"/>
          </p:cNvSpPr>
          <p:nvPr>
            <p:ph type="title"/>
          </p:nvPr>
        </p:nvSpPr>
        <p:spPr>
          <a:solidFill>
            <a:schemeClr val="accent1"/>
          </a:solidFill>
        </p:spPr>
        <p:txBody>
          <a:bodyPr>
            <a:normAutofit/>
          </a:bodyPr>
          <a:lstStyle/>
          <a:p>
            <a:pPr algn="ctr"/>
            <a:r>
              <a:rPr lang="en-US" sz="6000" dirty="0">
                <a:solidFill>
                  <a:schemeClr val="bg1"/>
                </a:solidFill>
              </a:rPr>
              <a:t>What specifically?</a:t>
            </a:r>
          </a:p>
        </p:txBody>
      </p:sp>
      <p:sp>
        <p:nvSpPr>
          <p:cNvPr id="3" name="Content Placeholder 2">
            <a:extLst>
              <a:ext uri="{FF2B5EF4-FFF2-40B4-BE49-F238E27FC236}">
                <a16:creationId xmlns:a16="http://schemas.microsoft.com/office/drawing/2014/main" id="{C1A91114-9BA0-FA64-E8BE-EE7432D830F4}"/>
              </a:ext>
            </a:extLst>
          </p:cNvPr>
          <p:cNvSpPr>
            <a:spLocks noGrp="1"/>
          </p:cNvSpPr>
          <p:nvPr>
            <p:ph idx="1"/>
          </p:nvPr>
        </p:nvSpPr>
        <p:spPr/>
        <p:txBody>
          <a:bodyPr>
            <a:normAutofit lnSpcReduction="10000"/>
          </a:bodyPr>
          <a:lstStyle/>
          <a:p>
            <a:pPr algn="ctr"/>
            <a:r>
              <a:rPr lang="en-US" sz="7200" dirty="0"/>
              <a:t>Sacraments / Ordinances</a:t>
            </a:r>
          </a:p>
          <a:p>
            <a:pPr algn="ctr"/>
            <a:r>
              <a:rPr lang="en-US" sz="7200" dirty="0"/>
              <a:t>Tradition</a:t>
            </a:r>
          </a:p>
          <a:p>
            <a:pPr algn="ctr"/>
            <a:r>
              <a:rPr lang="en-US" sz="7200" dirty="0"/>
              <a:t>Church and State</a:t>
            </a:r>
          </a:p>
          <a:p>
            <a:pPr algn="ctr"/>
            <a:r>
              <a:rPr lang="en-US" sz="7200" dirty="0"/>
              <a:t>Christian and Culture</a:t>
            </a:r>
            <a:endParaRPr lang="en-US" sz="5400" dirty="0"/>
          </a:p>
          <a:p>
            <a:pPr algn="ctr"/>
            <a:endParaRPr lang="en-US" sz="7200" dirty="0"/>
          </a:p>
        </p:txBody>
      </p:sp>
    </p:spTree>
    <p:extLst>
      <p:ext uri="{BB962C8B-B14F-4D97-AF65-F5344CB8AC3E}">
        <p14:creationId xmlns:p14="http://schemas.microsoft.com/office/powerpoint/2010/main" val="287494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8045F-05D7-D24E-817E-2EBA2356892F}"/>
              </a:ext>
            </a:extLst>
          </p:cNvPr>
          <p:cNvSpPr>
            <a:spLocks noGrp="1"/>
          </p:cNvSpPr>
          <p:nvPr>
            <p:ph type="ctrTitle"/>
          </p:nvPr>
        </p:nvSpPr>
        <p:spPr>
          <a:xfrm>
            <a:off x="1524000" y="1122363"/>
            <a:ext cx="9144000" cy="1655762"/>
          </a:xfrm>
        </p:spPr>
        <p:txBody>
          <a:bodyPr>
            <a:normAutofit/>
          </a:bodyPr>
          <a:lstStyle/>
          <a:p>
            <a:r>
              <a:rPr lang="en-US" sz="6600" dirty="0"/>
              <a:t>What is an Evangelical?</a:t>
            </a:r>
          </a:p>
        </p:txBody>
      </p:sp>
      <p:sp>
        <p:nvSpPr>
          <p:cNvPr id="3" name="Subtitle 2">
            <a:extLst>
              <a:ext uri="{FF2B5EF4-FFF2-40B4-BE49-F238E27FC236}">
                <a16:creationId xmlns:a16="http://schemas.microsoft.com/office/drawing/2014/main" id="{F72F0161-6FD0-C24D-BC89-ADB95EA0E91E}"/>
              </a:ext>
            </a:extLst>
          </p:cNvPr>
          <p:cNvSpPr>
            <a:spLocks noGrp="1"/>
          </p:cNvSpPr>
          <p:nvPr>
            <p:ph type="subTitle" idx="1"/>
          </p:nvPr>
        </p:nvSpPr>
        <p:spPr/>
        <p:txBody>
          <a:bodyPr>
            <a:normAutofit/>
          </a:bodyPr>
          <a:lstStyle/>
          <a:p>
            <a:r>
              <a:rPr lang="en-US" sz="3600" dirty="0"/>
              <a:t>The Development of Evangelicalism in the United States and the United Kingdom</a:t>
            </a:r>
          </a:p>
        </p:txBody>
      </p:sp>
    </p:spTree>
    <p:extLst>
      <p:ext uri="{BB962C8B-B14F-4D97-AF65-F5344CB8AC3E}">
        <p14:creationId xmlns:p14="http://schemas.microsoft.com/office/powerpoint/2010/main" val="3329909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2506</TotalTime>
  <Words>3813</Words>
  <Application>Microsoft Macintosh PowerPoint</Application>
  <PresentationFormat>Widescreen</PresentationFormat>
  <Paragraphs>321</Paragraphs>
  <Slides>43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43</vt:i4>
      </vt:variant>
    </vt:vector>
  </HeadingPairs>
  <TitlesOfParts>
    <vt:vector size="54" baseType="lpstr">
      <vt:lpstr>Aptos</vt:lpstr>
      <vt:lpstr>Arial</vt:lpstr>
      <vt:lpstr>Calibri</vt:lpstr>
      <vt:lpstr>Calibri Light</vt:lpstr>
      <vt:lpstr>inherit</vt:lpstr>
      <vt:lpstr>Merriweather</vt:lpstr>
      <vt:lpstr>New York</vt:lpstr>
      <vt:lpstr>Symbol</vt:lpstr>
      <vt:lpstr>Times</vt:lpstr>
      <vt:lpstr>Times New Roman</vt:lpstr>
      <vt:lpstr>Office Theme</vt:lpstr>
      <vt:lpstr>EUROPEAN REFORMATIONS</vt:lpstr>
      <vt:lpstr>The Division of Western or Catholic Christianity</vt:lpstr>
      <vt:lpstr>Why ?</vt:lpstr>
      <vt:lpstr>PowerPoint Presentation</vt:lpstr>
      <vt:lpstr>Three Theological Issues</vt:lpstr>
      <vt:lpstr>There were MANY Reformations</vt:lpstr>
      <vt:lpstr>What divided Protestants?</vt:lpstr>
      <vt:lpstr>What specifically?</vt:lpstr>
      <vt:lpstr>What is an Evangelical?</vt:lpstr>
      <vt:lpstr>Bebbington</vt:lpstr>
      <vt:lpstr>Sweeney</vt:lpstr>
      <vt:lpstr>  The Big Four “The Founding Fathers”  </vt:lpstr>
      <vt:lpstr>JOHN WESLEY--Father of Methodism---1703-1791--England  </vt:lpstr>
      <vt:lpstr>PowerPoint Presentation</vt:lpstr>
      <vt:lpstr>PowerPoint Presentation</vt:lpstr>
      <vt:lpstr>PowerPoint Presentation</vt:lpstr>
      <vt:lpstr>Wesley’s Failure</vt:lpstr>
      <vt:lpstr>Wesley’s Theological Distinctives</vt:lpstr>
      <vt:lpstr>Wesley’s Theological Distinctives</vt:lpstr>
      <vt:lpstr>Wesley’s Theological Distinctives</vt:lpstr>
      <vt:lpstr>Wesley’s Theological Distinctives</vt:lpstr>
      <vt:lpstr>Wesley’s Perfectionism</vt:lpstr>
      <vt:lpstr>Wesley’s System</vt:lpstr>
      <vt:lpstr>PowerPoint Presentation</vt:lpstr>
      <vt:lpstr>Back in the Colonies….</vt:lpstr>
      <vt:lpstr>The Preacher</vt:lpstr>
      <vt:lpstr>The Theologian</vt:lpstr>
      <vt:lpstr>Slavery</vt:lpstr>
      <vt:lpstr>Edwards Major Works</vt:lpstr>
      <vt:lpstr>Defense of revivals</vt:lpstr>
      <vt:lpstr>What Made the Great Awakening Great?</vt:lpstr>
      <vt:lpstr>PowerPoint Presentation</vt:lpstr>
      <vt:lpstr>WHY?</vt:lpstr>
      <vt:lpstr>Effects</vt:lpstr>
      <vt:lpstr>Revivals</vt:lpstr>
      <vt:lpstr> AMERICAN REVOLUTION AND DEVELOPMENT OF CIVIL RELIGION  </vt:lpstr>
      <vt:lpstr>Key Event</vt:lpstr>
      <vt:lpstr>Whitefield’s Ghost</vt:lpstr>
      <vt:lpstr>Why?</vt:lpstr>
      <vt:lpstr>Impact</vt:lpstr>
      <vt:lpstr>Second Great Awakening 1795 to 1835.</vt:lpstr>
      <vt:lpstr>Event</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Evangelical</dc:title>
  <dc:creator>Dr. Gregg Quiggle</dc:creator>
  <cp:lastModifiedBy>J Marr Miller</cp:lastModifiedBy>
  <cp:revision>11</cp:revision>
  <dcterms:created xsi:type="dcterms:W3CDTF">2022-01-23T13:11:28Z</dcterms:created>
  <dcterms:modified xsi:type="dcterms:W3CDTF">2024-08-19T23:25:41Z</dcterms:modified>
</cp:coreProperties>
</file>