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handoutMasterIdLst>
    <p:handoutMasterId r:id="rId20"/>
  </p:handoutMasterIdLst>
  <p:sldIdLst>
    <p:sldId id="278" r:id="rId5"/>
    <p:sldId id="292" r:id="rId6"/>
    <p:sldId id="293" r:id="rId7"/>
    <p:sldId id="279" r:id="rId8"/>
    <p:sldId id="280" r:id="rId9"/>
    <p:sldId id="283" r:id="rId10"/>
    <p:sldId id="282" r:id="rId11"/>
    <p:sldId id="284" r:id="rId12"/>
    <p:sldId id="257" r:id="rId13"/>
    <p:sldId id="285" r:id="rId14"/>
    <p:sldId id="291" r:id="rId15"/>
    <p:sldId id="287" r:id="rId16"/>
    <p:sldId id="288" r:id="rId17"/>
    <p:sldId id="28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6A6A6"/>
    <a:srgbClr val="595959"/>
    <a:srgbClr val="FFFF00"/>
    <a:srgbClr val="586EA6"/>
    <a:srgbClr val="81BCC7"/>
    <a:srgbClr val="80BBCA"/>
    <a:srgbClr val="92BECA"/>
    <a:srgbClr val="90BB23"/>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703" autoAdjust="0"/>
  </p:normalViewPr>
  <p:slideViewPr>
    <p:cSldViewPr snapToGrid="0">
      <p:cViewPr varScale="1">
        <p:scale>
          <a:sx n="128" d="100"/>
          <a:sy n="128" d="100"/>
        </p:scale>
        <p:origin x="520" y="176"/>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0F1F77-0FDD-4CEF-8CE3-6596D7ED62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F17D54E-8100-4872-8AF0-39F3727FB2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D1BDF1-0C23-4D6E-BDB6-D83614E7CB3F}" type="datetimeFigureOut">
              <a:rPr lang="en-US" smtClean="0"/>
              <a:t>10/20/24</a:t>
            </a:fld>
            <a:endParaRPr lang="en-US" dirty="0"/>
          </a:p>
        </p:txBody>
      </p:sp>
      <p:sp>
        <p:nvSpPr>
          <p:cNvPr id="4" name="Footer Placeholder 3">
            <a:extLst>
              <a:ext uri="{FF2B5EF4-FFF2-40B4-BE49-F238E27FC236}">
                <a16:creationId xmlns:a16="http://schemas.microsoft.com/office/drawing/2014/main" id="{F89D969E-2A1B-455E-95FB-AB399A2DE6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070D06-6511-4CAC-8503-A52685CE16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622E74-4A44-4A58-9D54-EB108DAECA6F}" type="slidenum">
              <a:rPr lang="en-US" smtClean="0"/>
              <a:t>‹#›</a:t>
            </a:fld>
            <a:endParaRPr lang="en-US" dirty="0"/>
          </a:p>
        </p:txBody>
      </p:sp>
    </p:spTree>
    <p:extLst>
      <p:ext uri="{BB962C8B-B14F-4D97-AF65-F5344CB8AC3E}">
        <p14:creationId xmlns:p14="http://schemas.microsoft.com/office/powerpoint/2010/main" val="3538855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58F17-591D-4FAE-B71A-8A081249D769}" type="datetimeFigureOut">
              <a:rPr lang="en-US" smtClean="0"/>
              <a:t>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F6859-042C-4B80-873A-544528B0ADA9}" type="slidenum">
              <a:rPr lang="en-US" smtClean="0"/>
              <a:t>‹#›</a:t>
            </a:fld>
            <a:endParaRPr lang="en-US" dirty="0"/>
          </a:p>
        </p:txBody>
      </p:sp>
    </p:spTree>
    <p:extLst>
      <p:ext uri="{BB962C8B-B14F-4D97-AF65-F5344CB8AC3E}">
        <p14:creationId xmlns:p14="http://schemas.microsoft.com/office/powerpoint/2010/main" val="274282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1">
                <a:lumMod val="75000"/>
              </a:schemeClr>
            </a:gs>
            <a:gs pos="28000">
              <a:schemeClr val="tx1">
                <a:lumMod val="50000"/>
                <a:lumOff val="50000"/>
              </a:schemeClr>
            </a:gs>
            <a:gs pos="98000">
              <a:schemeClr val="tx1">
                <a:lumMod val="75000"/>
                <a:lumOff val="2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EA8470-A4B0-4D85-98ED-0A822041BAB0}"/>
              </a:ext>
            </a:extLst>
          </p:cNvPr>
          <p:cNvSpPr/>
          <p:nvPr userDrawn="1"/>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4" name="Rectangle 13">
            <a:extLst>
              <a:ext uri="{FF2B5EF4-FFF2-40B4-BE49-F238E27FC236}">
                <a16:creationId xmlns:a16="http://schemas.microsoft.com/office/drawing/2014/main" id="{EA180598-73E8-41A4-A29B-4E29C2791D7E}"/>
              </a:ext>
            </a:extLst>
          </p:cNvPr>
          <p:cNvSpPr/>
          <p:nvPr userDrawn="1"/>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5" name="Rectangle 14">
            <a:extLst>
              <a:ext uri="{FF2B5EF4-FFF2-40B4-BE49-F238E27FC236}">
                <a16:creationId xmlns:a16="http://schemas.microsoft.com/office/drawing/2014/main" id="{A4C24467-2B73-4438-AD75-4AE0A86FA910}"/>
              </a:ext>
            </a:extLst>
          </p:cNvPr>
          <p:cNvSpPr/>
          <p:nvPr userDrawn="1"/>
        </p:nvSpPr>
        <p:spPr>
          <a:xfrm>
            <a:off x="0" y="761998"/>
            <a:ext cx="3200400" cy="5334001"/>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22622" y="1298448"/>
            <a:ext cx="7187529" cy="2922551"/>
          </a:xfrm>
        </p:spPr>
        <p:txBody>
          <a:bodyPr anchor="b">
            <a:normAutofit/>
          </a:bodyPr>
          <a:lstStyle>
            <a:lvl1pPr algn="l">
              <a:defRPr sz="5900" spc="-100" baseline="0">
                <a:solidFill>
                  <a:schemeClr val="tx1"/>
                </a:solidFill>
              </a:defRPr>
            </a:lvl1pPr>
          </a:lstStyle>
          <a:p>
            <a:r>
              <a:rPr lang="en-US" noProof="0"/>
              <a:t>Click to edit Master title style</a:t>
            </a:r>
          </a:p>
        </p:txBody>
      </p:sp>
      <p:sp>
        <p:nvSpPr>
          <p:cNvPr id="3" name="Subtitle 2"/>
          <p:cNvSpPr>
            <a:spLocks noGrp="1"/>
          </p:cNvSpPr>
          <p:nvPr>
            <p:ph type="subTitle" idx="1"/>
          </p:nvPr>
        </p:nvSpPr>
        <p:spPr>
          <a:xfrm>
            <a:off x="3722622" y="4876090"/>
            <a:ext cx="7187529" cy="914400"/>
          </a:xfrm>
        </p:spPr>
        <p:txBody>
          <a:bodyPr anchor="ctr" anchorCtr="0">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p:cNvSpPr>
            <a:spLocks noGrp="1"/>
          </p:cNvSpPr>
          <p:nvPr>
            <p:ph type="dt" sz="half" idx="10"/>
          </p:nvPr>
        </p:nvSpPr>
        <p:spPr/>
        <p:txBody>
          <a:bodyPr/>
          <a:lstStyle/>
          <a:p>
            <a:r>
              <a:rPr lang="en-US" noProof="0" dirty="0"/>
              <a:t>7/14/2018</a:t>
            </a:r>
          </a:p>
        </p:txBody>
      </p:sp>
      <p:sp>
        <p:nvSpPr>
          <p:cNvPr id="5" name="Footer Placeholder 4"/>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p>
            <a:fld id="{2F5601C1-348E-4149-A60A-012B14EBE97F}" type="slidenum">
              <a:rPr lang="en-US" noProof="0" smtClean="0"/>
              <a:t>‹#›</a:t>
            </a:fld>
            <a:endParaRPr lang="en-US" noProof="0" dirty="0"/>
          </a:p>
        </p:txBody>
      </p:sp>
    </p:spTree>
    <p:extLst>
      <p:ext uri="{BB962C8B-B14F-4D97-AF65-F5344CB8AC3E}">
        <p14:creationId xmlns:p14="http://schemas.microsoft.com/office/powerpoint/2010/main" val="33719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
        <p:nvSpPr>
          <p:cNvPr id="17" name="Text Placeholder 2">
            <a:extLst>
              <a:ext uri="{FF2B5EF4-FFF2-40B4-BE49-F238E27FC236}">
                <a16:creationId xmlns:a16="http://schemas.microsoft.com/office/drawing/2014/main" id="{BD1906FD-7264-467E-8A95-6A1598BBAE13}"/>
              </a:ext>
            </a:extLst>
          </p:cNvPr>
          <p:cNvSpPr>
            <a:spLocks noGrp="1"/>
          </p:cNvSpPr>
          <p:nvPr>
            <p:ph type="body" idx="1" hasCustomPrompt="1"/>
          </p:nvPr>
        </p:nvSpPr>
        <p:spPr>
          <a:xfrm>
            <a:off x="1783974" y="2684769"/>
            <a:ext cx="4213601" cy="52183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Text Placeholder 4">
            <a:extLst>
              <a:ext uri="{FF2B5EF4-FFF2-40B4-BE49-F238E27FC236}">
                <a16:creationId xmlns:a16="http://schemas.microsoft.com/office/drawing/2014/main" id="{1D9479BE-4889-4C54-8C9E-50648BC02381}"/>
              </a:ext>
            </a:extLst>
          </p:cNvPr>
          <p:cNvSpPr>
            <a:spLocks noGrp="1"/>
          </p:cNvSpPr>
          <p:nvPr>
            <p:ph type="body" sz="quarter" idx="3" hasCustomPrompt="1"/>
          </p:nvPr>
        </p:nvSpPr>
        <p:spPr>
          <a:xfrm>
            <a:off x="6172200" y="2684769"/>
            <a:ext cx="4731990" cy="52183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8CBEFBB2-2C32-4339-A0D7-FE21D732939B}"/>
              </a:ext>
            </a:extLst>
          </p:cNvPr>
          <p:cNvSpPr>
            <a:spLocks noGrp="1"/>
          </p:cNvSpPr>
          <p:nvPr>
            <p:ph sz="quarter" idx="4" hasCustomPrompt="1"/>
          </p:nvPr>
        </p:nvSpPr>
        <p:spPr>
          <a:xfrm>
            <a:off x="6172200" y="3225243"/>
            <a:ext cx="4731991" cy="27640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9D350AFD-FA04-40B5-BB0C-750B91312F93}"/>
              </a:ext>
            </a:extLst>
          </p:cNvPr>
          <p:cNvSpPr>
            <a:spLocks noGrp="1"/>
          </p:cNvSpPr>
          <p:nvPr>
            <p:ph sz="half" idx="2" hasCustomPrompt="1"/>
          </p:nvPr>
        </p:nvSpPr>
        <p:spPr>
          <a:xfrm>
            <a:off x="1783974" y="3225243"/>
            <a:ext cx="4213601" cy="27640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68119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
        <p:nvSpPr>
          <p:cNvPr id="16" name="Content Placeholder 2">
            <a:extLst>
              <a:ext uri="{FF2B5EF4-FFF2-40B4-BE49-F238E27FC236}">
                <a16:creationId xmlns:a16="http://schemas.microsoft.com/office/drawing/2014/main" id="{378439C3-2539-4484-8848-B8140826D7D9}"/>
              </a:ext>
            </a:extLst>
          </p:cNvPr>
          <p:cNvSpPr>
            <a:spLocks noGrp="1"/>
          </p:cNvSpPr>
          <p:nvPr>
            <p:ph sz="half" idx="1" hasCustomPrompt="1"/>
          </p:nvPr>
        </p:nvSpPr>
        <p:spPr>
          <a:xfrm>
            <a:off x="1783974" y="2684769"/>
            <a:ext cx="4235826" cy="33045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AC8FBFBF-CD25-4076-8A61-06DD30C0489B}"/>
              </a:ext>
            </a:extLst>
          </p:cNvPr>
          <p:cNvSpPr>
            <a:spLocks noGrp="1"/>
          </p:cNvSpPr>
          <p:nvPr>
            <p:ph sz="half" idx="2" hasCustomPrompt="1"/>
          </p:nvPr>
        </p:nvSpPr>
        <p:spPr>
          <a:xfrm>
            <a:off x="6172200" y="2684768"/>
            <a:ext cx="4731991" cy="33045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723231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252919" y="864110"/>
            <a:ext cx="2947482" cy="1822530"/>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
        <p:nvSpPr>
          <p:cNvPr id="16" name="Text Placeholder 3">
            <a:extLst>
              <a:ext uri="{FF2B5EF4-FFF2-40B4-BE49-F238E27FC236}">
                <a16:creationId xmlns:a16="http://schemas.microsoft.com/office/drawing/2014/main" id="{E54FB1F0-6244-4B59-A42E-7B0515D37C8B}"/>
              </a:ext>
            </a:extLst>
          </p:cNvPr>
          <p:cNvSpPr>
            <a:spLocks noGrp="1"/>
          </p:cNvSpPr>
          <p:nvPr>
            <p:ph type="body" sz="half" idx="2" hasCustomPrompt="1"/>
          </p:nvPr>
        </p:nvSpPr>
        <p:spPr>
          <a:xfrm>
            <a:off x="252920" y="2686640"/>
            <a:ext cx="2947481" cy="32441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7" name="Picture Placeholder 2">
            <a:extLst>
              <a:ext uri="{FF2B5EF4-FFF2-40B4-BE49-F238E27FC236}">
                <a16:creationId xmlns:a16="http://schemas.microsoft.com/office/drawing/2014/main" id="{52A72E56-7D9E-4CDE-9E60-7770E79CF66C}"/>
              </a:ext>
            </a:extLst>
          </p:cNvPr>
          <p:cNvSpPr>
            <a:spLocks noGrp="1"/>
          </p:cNvSpPr>
          <p:nvPr>
            <p:ph type="pic" idx="1"/>
          </p:nvPr>
        </p:nvSpPr>
        <p:spPr>
          <a:xfrm>
            <a:off x="3869268" y="864111"/>
            <a:ext cx="7486120" cy="5066714"/>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794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
        <p:nvSpPr>
          <p:cNvPr id="15" name="Text Placeholder 3">
            <a:extLst>
              <a:ext uri="{FF2B5EF4-FFF2-40B4-BE49-F238E27FC236}">
                <a16:creationId xmlns:a16="http://schemas.microsoft.com/office/drawing/2014/main" id="{465B3165-6F10-4D0F-9BC8-B4C451444D69}"/>
              </a:ext>
            </a:extLst>
          </p:cNvPr>
          <p:cNvSpPr>
            <a:spLocks noGrp="1"/>
          </p:cNvSpPr>
          <p:nvPr>
            <p:ph type="body" sz="half" idx="2" hasCustomPrompt="1"/>
          </p:nvPr>
        </p:nvSpPr>
        <p:spPr>
          <a:xfrm>
            <a:off x="262466" y="2684770"/>
            <a:ext cx="1259814" cy="33045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Content Placeholder 2">
            <a:extLst>
              <a:ext uri="{FF2B5EF4-FFF2-40B4-BE49-F238E27FC236}">
                <a16:creationId xmlns:a16="http://schemas.microsoft.com/office/drawing/2014/main" id="{C0EC084C-1181-4416-B55B-179995FCEE91}"/>
              </a:ext>
            </a:extLst>
          </p:cNvPr>
          <p:cNvSpPr>
            <a:spLocks noGrp="1"/>
          </p:cNvSpPr>
          <p:nvPr>
            <p:ph idx="1" hasCustomPrompt="1"/>
          </p:nvPr>
        </p:nvSpPr>
        <p:spPr>
          <a:xfrm>
            <a:off x="1783974" y="2684770"/>
            <a:ext cx="9120217" cy="3304548"/>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60952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3460072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8" name="Date Placeholder 3">
            <a:extLst>
              <a:ext uri="{FF2B5EF4-FFF2-40B4-BE49-F238E27FC236}">
                <a16:creationId xmlns:a16="http://schemas.microsoft.com/office/drawing/2014/main" id="{5AA5E670-4D55-43E7-A5BE-FE9C80961E4D}"/>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332163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8" name="Rectangle 7"/>
          <p:cNvSpPr/>
          <p:nvPr/>
        </p:nvSpPr>
        <p:spPr>
          <a:xfrm>
            <a:off x="9270263" y="761999"/>
            <a:ext cx="2925318" cy="5334001"/>
          </a:xfrm>
          <a:prstGeom prst="rect">
            <a:avLst/>
          </a:prstGeom>
          <a:solidFill>
            <a:schemeClr val="tx1">
              <a:lumMod val="6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chemeClr val="tx1"/>
                </a:solidFill>
              </a:defRPr>
            </a:lvl1pPr>
          </a:lstStyle>
          <a:p>
            <a:r>
              <a:rPr lang="en-US" noProof="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p:cNvSpPr>
            <a:spLocks noGrp="1"/>
          </p:cNvSpPr>
          <p:nvPr>
            <p:ph type="dt" sz="half" idx="10"/>
          </p:nvPr>
        </p:nvSpPr>
        <p:spPr/>
        <p:txBody>
          <a:bodyPr/>
          <a:lstStyle/>
          <a:p>
            <a:r>
              <a:rPr lang="en-US" noProof="0" dirty="0"/>
              <a:t>7/14/2018</a:t>
            </a:r>
          </a:p>
        </p:txBody>
      </p:sp>
      <p:sp>
        <p:nvSpPr>
          <p:cNvPr id="5" name="Footer Placeholder 4"/>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p>
            <a:fld id="{2F5601C1-348E-4149-A60A-012B14EBE97F}" type="slidenum">
              <a:rPr lang="en-US" noProof="0" smtClean="0"/>
              <a:t>‹#›</a:t>
            </a:fld>
            <a:endParaRPr lang="en-US" noProof="0" dirty="0"/>
          </a:p>
        </p:txBody>
      </p:sp>
    </p:spTree>
    <p:extLst>
      <p:ext uri="{BB962C8B-B14F-4D97-AF65-F5344CB8AC3E}">
        <p14:creationId xmlns:p14="http://schemas.microsoft.com/office/powerpoint/2010/main" val="349624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252919" y="2043953"/>
            <a:ext cx="2947482" cy="3681067"/>
          </a:xfrm>
        </p:spPr>
        <p:txBody>
          <a:bodyPr/>
          <a:lstStyle>
            <a:lvl1pPr>
              <a:defRPr>
                <a:solidFill>
                  <a:schemeClr val="tx1"/>
                </a:solidFill>
              </a:defRPr>
            </a:lvl1pPr>
          </a:lstStyle>
          <a:p>
            <a:r>
              <a:rPr lang="en-US" noProof="0"/>
              <a:t>Click to edit Master title style</a:t>
            </a:r>
          </a:p>
        </p:txBody>
      </p:sp>
      <p:sp>
        <p:nvSpPr>
          <p:cNvPr id="3" name="Content Placeholder 2"/>
          <p:cNvSpPr>
            <a:spLocks noGrp="1"/>
          </p:cNvSpPr>
          <p:nvPr>
            <p:ph idx="1" hasCustomPrompt="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Tree>
    <p:extLst>
      <p:ext uri="{BB962C8B-B14F-4D97-AF65-F5344CB8AC3E}">
        <p14:creationId xmlns:p14="http://schemas.microsoft.com/office/powerpoint/2010/main" val="390160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Top">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2">
            <a:extLst>
              <a:ext uri="{FF2B5EF4-FFF2-40B4-BE49-F238E27FC236}">
                <a16:creationId xmlns:a16="http://schemas.microsoft.com/office/drawing/2014/main" id="{F0772FB0-32ED-4DB8-9F56-587A5BEF3F2B}"/>
              </a:ext>
            </a:extLst>
          </p:cNvPr>
          <p:cNvSpPr>
            <a:spLocks noGrp="1"/>
          </p:cNvSpPr>
          <p:nvPr>
            <p:ph type="body" idx="1" hasCustomPrompt="1"/>
          </p:nvPr>
        </p:nvSpPr>
        <p:spPr>
          <a:xfrm>
            <a:off x="1783974" y="2684770"/>
            <a:ext cx="9120216" cy="3304549"/>
          </a:xfrm>
        </p:spPr>
        <p:txBody>
          <a:bodyPr anchor="ctr" anchorCtr="0">
            <a:normAutofit/>
          </a:bodyPr>
          <a:lstStyle>
            <a:lvl1pPr marL="342900" indent="-342900">
              <a:buFont typeface="Arial" panose="020B0604020202020204" pitchFamily="34" charset="0"/>
              <a:buChar char="•"/>
              <a:defRPr sz="2200" cap="none" spc="0" baseline="0">
                <a:solidFill>
                  <a:schemeClr val="bg2"/>
                </a:solidFill>
              </a:defRPr>
            </a:lvl1pPr>
            <a:lvl2pPr marL="742950" indent="-285750">
              <a:buFont typeface="Arial" panose="020B0604020202020204" pitchFamily="34" charset="0"/>
              <a:buChar char="•"/>
              <a:defRPr sz="1800">
                <a:solidFill>
                  <a:schemeClr val="bg2"/>
                </a:solidFill>
              </a:defRPr>
            </a:lvl2pPr>
            <a:lvl3pPr marL="1200150" indent="-285750">
              <a:buFont typeface="Arial" panose="020B0604020202020204" pitchFamily="34" charset="0"/>
              <a:buChar char="•"/>
              <a:defRPr sz="1600">
                <a:solidFill>
                  <a:schemeClr val="bg2"/>
                </a:solidFill>
              </a:defRPr>
            </a:lvl3pPr>
            <a:lvl4pPr marL="1657350" indent="-285750">
              <a:buFont typeface="Arial" panose="020B0604020202020204" pitchFamily="34" charset="0"/>
              <a:buChar char="•"/>
              <a:defRPr sz="1400">
                <a:solidFill>
                  <a:schemeClr val="bg2"/>
                </a:solidFill>
              </a:defRPr>
            </a:lvl4pPr>
            <a:lvl5pPr marL="2114550" indent="-285750">
              <a:buFont typeface="Arial" panose="020B0604020202020204" pitchFamily="34" charset="0"/>
              <a:buChar char="•"/>
              <a:defRPr sz="1400">
                <a:solidFill>
                  <a:schemeClr val="bg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23161944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0D47E-B3B8-440E-9F42-8E8BF157EBFB}"/>
              </a:ext>
            </a:extLst>
          </p:cNvPr>
          <p:cNvSpPr/>
          <p:nvPr userDrawn="1"/>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8983566" y="2345167"/>
            <a:ext cx="2947482" cy="3376355"/>
          </a:xfrm>
        </p:spPr>
        <p:txBody>
          <a:bodyPr/>
          <a:lstStyle>
            <a:lvl1pPr>
              <a:defRPr>
                <a:solidFill>
                  <a:schemeClr val="tx1"/>
                </a:solidFill>
              </a:defRPr>
            </a:lvl1pPr>
          </a:lstStyle>
          <a:p>
            <a:r>
              <a:rPr lang="en-US" noProof="0"/>
              <a:t>Click to edit Master title style</a:t>
            </a:r>
          </a:p>
        </p:txBody>
      </p:sp>
      <p:sp>
        <p:nvSpPr>
          <p:cNvPr id="9" name="Rectangle 8">
            <a:extLst>
              <a:ext uri="{FF2B5EF4-FFF2-40B4-BE49-F238E27FC236}">
                <a16:creationId xmlns:a16="http://schemas.microsoft.com/office/drawing/2014/main" id="{B1F71A73-3F86-47BC-8F23-CF55E86418C3}"/>
              </a:ext>
            </a:extLst>
          </p:cNvPr>
          <p:cNvSpPr/>
          <p:nvPr userDrawn="1"/>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3" name="Content Placeholder 2"/>
          <p:cNvSpPr>
            <a:spLocks noGrp="1"/>
          </p:cNvSpPr>
          <p:nvPr>
            <p:ph idx="1" hasCustomPrompt="1"/>
          </p:nvPr>
        </p:nvSpPr>
        <p:spPr>
          <a:xfrm>
            <a:off x="951134" y="860611"/>
            <a:ext cx="7315200" cy="512064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
        <p:nvSpPr>
          <p:cNvPr id="8" name="Rectangle 7">
            <a:extLst>
              <a:ext uri="{FF2B5EF4-FFF2-40B4-BE49-F238E27FC236}">
                <a16:creationId xmlns:a16="http://schemas.microsoft.com/office/drawing/2014/main" id="{65CA5BF5-DE7F-4460-817D-AE1BAC336C92}"/>
              </a:ext>
            </a:extLst>
          </p:cNvPr>
          <p:cNvSpPr/>
          <p:nvPr userDrawn="1"/>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1733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Title and 4 Content Box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252919" y="2043953"/>
            <a:ext cx="2947482" cy="3681067"/>
          </a:xfrm>
        </p:spPr>
        <p:txBody>
          <a:bodyPr/>
          <a:lstStyle>
            <a:lvl1pPr>
              <a:defRPr>
                <a:solidFill>
                  <a:schemeClr val="tx1"/>
                </a:solidFill>
              </a:defRPr>
            </a:lvl1pPr>
          </a:lstStyle>
          <a:p>
            <a:r>
              <a:rPr lang="en-US" noProof="0"/>
              <a:t>Click to edit Master title style</a:t>
            </a:r>
          </a:p>
        </p:txBody>
      </p:sp>
      <p:sp>
        <p:nvSpPr>
          <p:cNvPr id="3" name="Content Placeholder 2"/>
          <p:cNvSpPr>
            <a:spLocks noGrp="1"/>
          </p:cNvSpPr>
          <p:nvPr>
            <p:ph idx="1" hasCustomPrompt="1"/>
          </p:nvPr>
        </p:nvSpPr>
        <p:spPr>
          <a:xfrm>
            <a:off x="3869268" y="864108"/>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
        <p:nvSpPr>
          <p:cNvPr id="12" name="Content Placeholder 2">
            <a:extLst>
              <a:ext uri="{FF2B5EF4-FFF2-40B4-BE49-F238E27FC236}">
                <a16:creationId xmlns:a16="http://schemas.microsoft.com/office/drawing/2014/main" id="{671F6AA6-44A2-4F03-9FFE-66D0E2F0C922}"/>
              </a:ext>
            </a:extLst>
          </p:cNvPr>
          <p:cNvSpPr>
            <a:spLocks noGrp="1"/>
          </p:cNvSpPr>
          <p:nvPr>
            <p:ph idx="13" hasCustomPrompt="1"/>
          </p:nvPr>
        </p:nvSpPr>
        <p:spPr>
          <a:xfrm>
            <a:off x="7740240" y="864108"/>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a:extLst>
              <a:ext uri="{FF2B5EF4-FFF2-40B4-BE49-F238E27FC236}">
                <a16:creationId xmlns:a16="http://schemas.microsoft.com/office/drawing/2014/main" id="{81AAA51A-AC54-4EAF-98E6-2A338021A4D3}"/>
              </a:ext>
            </a:extLst>
          </p:cNvPr>
          <p:cNvSpPr>
            <a:spLocks noGrp="1"/>
          </p:cNvSpPr>
          <p:nvPr>
            <p:ph idx="14" hasCustomPrompt="1"/>
          </p:nvPr>
        </p:nvSpPr>
        <p:spPr>
          <a:xfrm>
            <a:off x="3869268" y="3481577"/>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2">
            <a:extLst>
              <a:ext uri="{FF2B5EF4-FFF2-40B4-BE49-F238E27FC236}">
                <a16:creationId xmlns:a16="http://schemas.microsoft.com/office/drawing/2014/main" id="{7525DB2A-A40E-4DE5-8DA6-5FB847C0F0D7}"/>
              </a:ext>
            </a:extLst>
          </p:cNvPr>
          <p:cNvSpPr>
            <a:spLocks noGrp="1"/>
          </p:cNvSpPr>
          <p:nvPr>
            <p:ph idx="15" hasCustomPrompt="1"/>
          </p:nvPr>
        </p:nvSpPr>
        <p:spPr>
          <a:xfrm>
            <a:off x="7740240" y="3481577"/>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4038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cons_Title ">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25CCA687-AB7D-4035-849A-4D9F7C0401C1}"/>
              </a:ext>
            </a:extLst>
          </p:cNvPr>
          <p:cNvSpPr/>
          <p:nvPr userDrawn="1"/>
        </p:nvSpPr>
        <p:spPr>
          <a:xfrm>
            <a:off x="-1" y="252652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C5B57C12-8635-490F-AC5E-880EE5EFB9F2}"/>
              </a:ext>
            </a:extLst>
          </p:cNvPr>
          <p:cNvSpPr/>
          <p:nvPr userDrawn="1"/>
        </p:nvSpPr>
        <p:spPr>
          <a:xfrm>
            <a:off x="3200401" y="2526525"/>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BF4D011-4812-426A-AF72-052AC843FFB5}"/>
              </a:ext>
            </a:extLst>
          </p:cNvPr>
          <p:cNvSpPr/>
          <p:nvPr userDrawn="1"/>
        </p:nvSpPr>
        <p:spPr>
          <a:xfrm>
            <a:off x="0" y="7589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5933F083-BCA0-42F4-BB66-81AD5A4DAF5E}"/>
              </a:ext>
            </a:extLst>
          </p:cNvPr>
          <p:cNvSpPr>
            <a:spLocks noGrp="1"/>
          </p:cNvSpPr>
          <p:nvPr>
            <p:ph type="title"/>
          </p:nvPr>
        </p:nvSpPr>
        <p:spPr>
          <a:xfrm>
            <a:off x="509954" y="2637691"/>
            <a:ext cx="2431210" cy="3347055"/>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A40193E2-84B1-4994-8F97-4A2EBCE6D1A5}"/>
              </a:ext>
            </a:extLst>
          </p:cNvPr>
          <p:cNvSpPr/>
          <p:nvPr userDrawn="1"/>
        </p:nvSpPr>
        <p:spPr>
          <a:xfrm>
            <a:off x="11815866" y="25265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3597275" y="2638425"/>
            <a:ext cx="8091488" cy="3346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Date Placeholder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390954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cons Title Right">
    <p:bg>
      <p:bgPr>
        <a:solidFill>
          <a:schemeClr val="bg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10" name="Rectangle 9">
            <a:extLst>
              <a:ext uri="{FF2B5EF4-FFF2-40B4-BE49-F238E27FC236}">
                <a16:creationId xmlns:a16="http://schemas.microsoft.com/office/drawing/2014/main" id="{C5B57C12-8635-490F-AC5E-880EE5EFB9F2}"/>
              </a:ext>
            </a:extLst>
          </p:cNvPr>
          <p:cNvSpPr/>
          <p:nvPr userDrawn="1"/>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25CCA687-AB7D-4035-849A-4D9F7C0401C1}"/>
              </a:ext>
            </a:extLst>
          </p:cNvPr>
          <p:cNvSpPr/>
          <p:nvPr userDrawn="1"/>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BF4D011-4812-426A-AF72-052AC843FFB5}"/>
              </a:ext>
            </a:extLst>
          </p:cNvPr>
          <p:cNvSpPr/>
          <p:nvPr userDrawn="1"/>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5933F083-BCA0-42F4-BB66-81AD5A4DAF5E}"/>
              </a:ext>
            </a:extLst>
          </p:cNvPr>
          <p:cNvSpPr>
            <a:spLocks noGrp="1"/>
          </p:cNvSpPr>
          <p:nvPr>
            <p:ph type="title"/>
          </p:nvPr>
        </p:nvSpPr>
        <p:spPr>
          <a:xfrm>
            <a:off x="9425958" y="2641544"/>
            <a:ext cx="2431210" cy="3347055"/>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A40193E2-84B1-4994-8F97-4A2EBCE6D1A5}"/>
              </a:ext>
            </a:extLst>
          </p:cNvPr>
          <p:cNvSpPr/>
          <p:nvPr userDrawn="1"/>
        </p:nvSpPr>
        <p:spPr>
          <a:xfrm>
            <a:off x="15348" y="2531097"/>
            <a:ext cx="376134" cy="35679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722203" y="2633375"/>
            <a:ext cx="8091488" cy="3346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Date Placeholder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66022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de_by_S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4FEA5CF-263B-4BE3-8A0F-4F64C91A3EAD}"/>
              </a:ext>
            </a:extLst>
          </p:cNvPr>
          <p:cNvSpPr>
            <a:spLocks noGrp="1"/>
          </p:cNvSpPr>
          <p:nvPr>
            <p:ph type="pic" sz="quarter" idx="13"/>
          </p:nvPr>
        </p:nvSpPr>
        <p:spPr>
          <a:xfrm>
            <a:off x="0" y="0"/>
            <a:ext cx="12192000" cy="6858000"/>
          </a:xfrm>
          <a:noFill/>
        </p:spPr>
        <p:txBody>
          <a:bodyPr/>
          <a:lstStyle/>
          <a:p>
            <a:r>
              <a:rPr lang="en-US" noProof="0"/>
              <a:t>Click icon to add picture</a:t>
            </a:r>
            <a:endParaRPr lang="en-US" noProof="0" dirty="0"/>
          </a:p>
        </p:txBody>
      </p:sp>
      <p:sp>
        <p:nvSpPr>
          <p:cNvPr id="9" name="Rectangle 8">
            <a:extLst>
              <a:ext uri="{FF2B5EF4-FFF2-40B4-BE49-F238E27FC236}">
                <a16:creationId xmlns:a16="http://schemas.microsoft.com/office/drawing/2014/main" id="{DB9B4BDF-0731-43A1-9FA4-B813CCABFFBD}"/>
              </a:ext>
            </a:extLst>
          </p:cNvPr>
          <p:cNvSpPr/>
          <p:nvPr userDrawn="1"/>
        </p:nvSpPr>
        <p:spPr>
          <a:xfrm>
            <a:off x="0" y="2661238"/>
            <a:ext cx="4044464" cy="3131310"/>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84E936B2-F67D-47E2-B4EF-BFB09DFAE723}"/>
              </a:ext>
            </a:extLst>
          </p:cNvPr>
          <p:cNvSpPr/>
          <p:nvPr userDrawn="1"/>
        </p:nvSpPr>
        <p:spPr>
          <a:xfrm>
            <a:off x="7746025" y="1065452"/>
            <a:ext cx="4445977" cy="472709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49D99AE2-0582-4909-A290-DE0718ED189B}"/>
              </a:ext>
            </a:extLst>
          </p:cNvPr>
          <p:cNvSpPr/>
          <p:nvPr userDrawn="1"/>
        </p:nvSpPr>
        <p:spPr>
          <a:xfrm>
            <a:off x="2" y="1065451"/>
            <a:ext cx="4044465" cy="147884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A0F68EA6-727E-4DCD-8AC2-A483CE5A60BA}"/>
              </a:ext>
            </a:extLst>
          </p:cNvPr>
          <p:cNvSpPr>
            <a:spLocks noGrp="1"/>
          </p:cNvSpPr>
          <p:nvPr>
            <p:ph type="title"/>
          </p:nvPr>
        </p:nvSpPr>
        <p:spPr>
          <a:xfrm>
            <a:off x="337476" y="2795380"/>
            <a:ext cx="3369512" cy="2880230"/>
          </a:xfrm>
        </p:spPr>
        <p:txBody>
          <a:bodyPr>
            <a:normAutofit/>
          </a:bodyPr>
          <a:lstStyle>
            <a:lvl1pPr>
              <a:defRPr>
                <a:solidFill>
                  <a:schemeClr val="tx1"/>
                </a:solidFill>
              </a:defRPr>
            </a:lvl1pPr>
          </a:lstStyle>
          <a:p>
            <a:r>
              <a:rPr lang="en-US" sz="3000" noProof="0"/>
              <a:t>Click to edit Master title style</a:t>
            </a:r>
          </a:p>
        </p:txBody>
      </p:sp>
      <p:sp>
        <p:nvSpPr>
          <p:cNvPr id="13" name="Content Placeholder 2">
            <a:extLst>
              <a:ext uri="{FF2B5EF4-FFF2-40B4-BE49-F238E27FC236}">
                <a16:creationId xmlns:a16="http://schemas.microsoft.com/office/drawing/2014/main" id="{FC504EF3-1237-4467-9FD5-E0E43C1BABF5}"/>
              </a:ext>
            </a:extLst>
          </p:cNvPr>
          <p:cNvSpPr>
            <a:spLocks noGrp="1"/>
          </p:cNvSpPr>
          <p:nvPr>
            <p:ph idx="1" hasCustomPrompt="1"/>
          </p:nvPr>
        </p:nvSpPr>
        <p:spPr>
          <a:xfrm>
            <a:off x="7929197" y="1206481"/>
            <a:ext cx="4079631" cy="4469129"/>
          </a:xfrm>
        </p:spPr>
        <p:txBody>
          <a:bodyPr/>
          <a:lstStyle>
            <a:lvl1pPr>
              <a:defRPr>
                <a:solidFill>
                  <a:schemeClr val="bg2"/>
                </a:solidFill>
              </a:defRPr>
            </a:lvl1pPr>
          </a:lstStyle>
          <a:p>
            <a:pPr lvl="0"/>
            <a:r>
              <a:rPr lang="en-US" noProof="0"/>
              <a:t>Edit Master text styles</a:t>
            </a:r>
          </a:p>
        </p:txBody>
      </p:sp>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24" name="Date Placeholder 3">
            <a:extLst>
              <a:ext uri="{FF2B5EF4-FFF2-40B4-BE49-F238E27FC236}">
                <a16:creationId xmlns:a16="http://schemas.microsoft.com/office/drawing/2014/main" id="{668056DE-DA3F-41EF-A93F-C50A4A789D7E}"/>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101814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solidFill>
              </a:defRPr>
            </a:lvl1pPr>
          </a:lstStyle>
          <a:p>
            <a:r>
              <a:rPr lang="en-US" noProof="0" dirty="0"/>
              <a:t>7/14/2018</a:t>
            </a: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bg2"/>
                </a:solidFill>
              </a:defRPr>
            </a:lvl1pPr>
          </a:lstStyle>
          <a:p>
            <a:fld id="{2F5601C1-348E-4149-A60A-012B14EBE97F}" type="slidenum">
              <a:rPr lang="en-US" noProof="0" smtClean="0"/>
              <a:pPr/>
              <a:t>‹#›</a:t>
            </a:fld>
            <a:endParaRPr lang="en-US" noProof="0" dirty="0"/>
          </a:p>
        </p:txBody>
      </p:sp>
    </p:spTree>
    <p:extLst>
      <p:ext uri="{BB962C8B-B14F-4D97-AF65-F5344CB8AC3E}">
        <p14:creationId xmlns:p14="http://schemas.microsoft.com/office/powerpoint/2010/main" val="262410087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2" r:id="rId4"/>
    <p:sldLayoutId id="2147483676" r:id="rId5"/>
    <p:sldLayoutId id="2147483677" r:id="rId6"/>
    <p:sldLayoutId id="2147483673" r:id="rId7"/>
    <p:sldLayoutId id="2147483678" r:id="rId8"/>
    <p:sldLayoutId id="2147483674" r:id="rId9"/>
    <p:sldLayoutId id="2147483682" r:id="rId10"/>
    <p:sldLayoutId id="2147483684" r:id="rId11"/>
    <p:sldLayoutId id="2147483680" r:id="rId12"/>
    <p:sldLayoutId id="2147483683" r:id="rId13"/>
    <p:sldLayoutId id="2147483679" r:id="rId14"/>
    <p:sldLayoutId id="2147483667" r:id="rId15"/>
  </p:sldLayoutIdLst>
  <p:txStyles>
    <p:title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books/edition/College_Students_at_Northfield/l903AQAAMAAJ?hl=en&amp;gbpv=1&amp;dq=College+Students+at+Northfield,+D.L.+Moody&amp;printsec=frontcover" TargetMode="External"/><Relationship Id="rId2" Type="http://schemas.openxmlformats.org/officeDocument/2006/relationships/hyperlink" Target="https://en.wikipedia.org/wiki/Student_Volunteer_Movement" TargetMode="External"/><Relationship Id="rId1" Type="http://schemas.openxmlformats.org/officeDocument/2006/relationships/slideLayout" Target="../slideLayouts/slideLayout1.xml"/><Relationship Id="rId4" Type="http://schemas.openxmlformats.org/officeDocument/2006/relationships/hyperlink" Target="https://archives.moodycenter.org/digital/collection/p17348coll1/id/235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9AC2C2-8572-458B-92E0-FCFC56DAF52B}"/>
              </a:ext>
              <a:ext uri="{C183D7F6-B498-43B3-948B-1728B52AA6E4}">
                <adec:decorative xmlns:adec="http://schemas.microsoft.com/office/drawing/2017/decorative" val="1"/>
              </a:ext>
            </a:extLst>
          </p:cNvPr>
          <p:cNvSpPr/>
          <p:nvPr/>
        </p:nvSpPr>
        <p:spPr>
          <a:xfrm>
            <a:off x="0" y="761998"/>
            <a:ext cx="3200400" cy="5334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902B5859-9D6F-46C0-ABF0-023C6B74126D}"/>
              </a:ext>
              <a:ext uri="{C183D7F6-B498-43B3-948B-1728B52AA6E4}">
                <adec:decorative xmlns:adec="http://schemas.microsoft.com/office/drawing/2017/decorative" val="1"/>
              </a:ext>
            </a:extLst>
          </p:cNvPr>
          <p:cNvSpPr/>
          <p:nvPr/>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121E24A-B45F-4E84-817F-A0D105887FBE}"/>
              </a:ext>
            </a:extLst>
          </p:cNvPr>
          <p:cNvSpPr>
            <a:spLocks noGrp="1"/>
          </p:cNvSpPr>
          <p:nvPr>
            <p:ph type="ctrTitle"/>
          </p:nvPr>
        </p:nvSpPr>
        <p:spPr>
          <a:xfrm>
            <a:off x="3722621" y="940639"/>
            <a:ext cx="7187529" cy="2922551"/>
          </a:xfrm>
        </p:spPr>
        <p:txBody>
          <a:bodyPr/>
          <a:lstStyle/>
          <a:p>
            <a:r>
              <a:rPr lang="en-US" dirty="0"/>
              <a:t>D.L. Moody and </a:t>
            </a:r>
            <a:br>
              <a:rPr lang="en-US" dirty="0"/>
            </a:br>
            <a:r>
              <a:rPr lang="en-US" dirty="0"/>
              <a:t>the Student Volunteer Movement</a:t>
            </a:r>
            <a:endParaRPr lang="en-ZA" dirty="0"/>
          </a:p>
        </p:txBody>
      </p:sp>
      <p:sp>
        <p:nvSpPr>
          <p:cNvPr id="11" name="Rectangle 10">
            <a:extLst>
              <a:ext uri="{FF2B5EF4-FFF2-40B4-BE49-F238E27FC236}">
                <a16:creationId xmlns:a16="http://schemas.microsoft.com/office/drawing/2014/main" id="{1C9E9A52-DC4D-4073-B101-9B4108DAAD42}"/>
              </a:ext>
              <a:ext uri="{C183D7F6-B498-43B3-948B-1728B52AA6E4}">
                <adec:decorative xmlns:adec="http://schemas.microsoft.com/office/drawing/2017/decorative" val="1"/>
              </a:ext>
            </a:extLst>
          </p:cNvPr>
          <p:cNvSpPr/>
          <p:nvPr/>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6" name="Subtitle 5">
            <a:extLst>
              <a:ext uri="{FF2B5EF4-FFF2-40B4-BE49-F238E27FC236}">
                <a16:creationId xmlns:a16="http://schemas.microsoft.com/office/drawing/2014/main" id="{346C793C-2B0F-4A5A-AE10-C8789444529C}"/>
              </a:ext>
            </a:extLst>
          </p:cNvPr>
          <p:cNvSpPr>
            <a:spLocks noGrp="1"/>
          </p:cNvSpPr>
          <p:nvPr>
            <p:ph type="subTitle" idx="1"/>
          </p:nvPr>
        </p:nvSpPr>
        <p:spPr>
          <a:xfrm>
            <a:off x="3722622" y="4174435"/>
            <a:ext cx="7187529" cy="1616055"/>
          </a:xfrm>
        </p:spPr>
        <p:txBody>
          <a:bodyPr/>
          <a:lstStyle/>
          <a:p>
            <a:r>
              <a:rPr lang="en-US" dirty="0"/>
              <a:t>In the History of modern missions, probably no single factor has wielded a greater influence in the world wide outreach of the Church than the Student Volunteer Movement.  --  David M. Howard (Perspectives)</a:t>
            </a:r>
          </a:p>
        </p:txBody>
      </p:sp>
    </p:spTree>
    <p:extLst>
      <p:ext uri="{BB962C8B-B14F-4D97-AF65-F5344CB8AC3E}">
        <p14:creationId xmlns:p14="http://schemas.microsoft.com/office/powerpoint/2010/main" val="335499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4400" dirty="0"/>
              <a:t>Decline…</a:t>
            </a:r>
          </a:p>
        </p:txBody>
      </p:sp>
      <p:sp>
        <p:nvSpPr>
          <p:cNvPr id="2" name="TextBox 1">
            <a:extLst>
              <a:ext uri="{FF2B5EF4-FFF2-40B4-BE49-F238E27FC236}">
                <a16:creationId xmlns:a16="http://schemas.microsoft.com/office/drawing/2014/main" id="{DFC94827-2326-44B9-AA58-01A44C189422}"/>
              </a:ext>
            </a:extLst>
          </p:cNvPr>
          <p:cNvSpPr txBox="1"/>
          <p:nvPr/>
        </p:nvSpPr>
        <p:spPr>
          <a:xfrm>
            <a:off x="1381539" y="2643809"/>
            <a:ext cx="10316818" cy="4154984"/>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chemeClr val="bg2">
                    <a:lumMod val="75000"/>
                  </a:schemeClr>
                </a:solidFill>
              </a:rPr>
              <a:t>The 1920 Des Moines Conference:</a:t>
            </a:r>
          </a:p>
          <a:p>
            <a:pPr marL="800100" lvl="1" indent="-342900">
              <a:buFont typeface="Courier New" panose="02070309020205020404" pitchFamily="49" charset="0"/>
              <a:buChar char="o"/>
            </a:pPr>
            <a:r>
              <a:rPr lang="en-US" sz="2400" dirty="0">
                <a:solidFill>
                  <a:schemeClr val="bg2">
                    <a:lumMod val="75000"/>
                  </a:schemeClr>
                </a:solidFill>
              </a:rPr>
              <a:t>Students revolting against the leadership of SVM</a:t>
            </a:r>
          </a:p>
          <a:p>
            <a:pPr marL="800100" lvl="1" indent="-342900">
              <a:buFont typeface="Courier New" panose="02070309020205020404" pitchFamily="49" charset="0"/>
              <a:buChar char="o"/>
            </a:pPr>
            <a:r>
              <a:rPr lang="en-US" sz="2400" dirty="0">
                <a:solidFill>
                  <a:schemeClr val="bg2">
                    <a:lumMod val="75000"/>
                  </a:schemeClr>
                </a:solidFill>
              </a:rPr>
              <a:t>Students were focused on the causes of the Great War</a:t>
            </a:r>
          </a:p>
          <a:p>
            <a:pPr marL="800100" lvl="1" indent="-342900">
              <a:buFont typeface="Courier New" panose="02070309020205020404" pitchFamily="49" charset="0"/>
              <a:buChar char="o"/>
            </a:pPr>
            <a:r>
              <a:rPr lang="en-US" sz="2400" dirty="0">
                <a:solidFill>
                  <a:schemeClr val="bg2">
                    <a:lumMod val="75000"/>
                  </a:schemeClr>
                </a:solidFill>
              </a:rPr>
              <a:t>Students desired to take over the State and the Church to avoid world war in the future…</a:t>
            </a:r>
          </a:p>
          <a:p>
            <a:pPr marL="342900" indent="-342900">
              <a:buFont typeface="Wingdings" panose="05000000000000000000" pitchFamily="2" charset="2"/>
              <a:buChar char="§"/>
            </a:pPr>
            <a:r>
              <a:rPr lang="en-US" sz="2400" dirty="0">
                <a:solidFill>
                  <a:schemeClr val="bg2">
                    <a:lumMod val="75000"/>
                  </a:schemeClr>
                </a:solidFill>
              </a:rPr>
              <a:t>The liberalism that was affecting the mainline denominations was making inroads into SVM.</a:t>
            </a:r>
          </a:p>
          <a:p>
            <a:pPr marL="342900" indent="-342900">
              <a:buFont typeface="Wingdings" panose="05000000000000000000" pitchFamily="2" charset="2"/>
              <a:buChar char="§"/>
            </a:pPr>
            <a:r>
              <a:rPr lang="en-US" sz="2400" dirty="0">
                <a:solidFill>
                  <a:schemeClr val="bg2">
                    <a:lumMod val="75000"/>
                  </a:schemeClr>
                </a:solidFill>
              </a:rPr>
              <a:t>By 1940 the emphasis of SVM had moved more and more toward political and social action.</a:t>
            </a:r>
          </a:p>
          <a:p>
            <a:pPr marL="342900" indent="-342900">
              <a:buFont typeface="Wingdings" panose="05000000000000000000" pitchFamily="2" charset="2"/>
              <a:buChar char="§"/>
            </a:pPr>
            <a:r>
              <a:rPr lang="en-US" sz="2400" dirty="0">
                <a:solidFill>
                  <a:schemeClr val="bg2">
                    <a:lumMod val="75000"/>
                  </a:schemeClr>
                </a:solidFill>
              </a:rPr>
              <a:t>Merged with other student movements in 1966 to form the University Christian Movement.</a:t>
            </a:r>
          </a:p>
        </p:txBody>
      </p:sp>
    </p:spTree>
    <p:extLst>
      <p:ext uri="{BB962C8B-B14F-4D97-AF65-F5344CB8AC3E}">
        <p14:creationId xmlns:p14="http://schemas.microsoft.com/office/powerpoint/2010/main" val="401173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BD999-EA89-E896-341A-A0DC84E817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E3A976-B216-6C68-4D02-2A14A347209A}"/>
              </a:ext>
            </a:extLst>
          </p:cNvPr>
          <p:cNvSpPr>
            <a:spLocks noGrp="1"/>
          </p:cNvSpPr>
          <p:nvPr>
            <p:ph type="ctrTitle"/>
          </p:nvPr>
        </p:nvSpPr>
        <p:spPr>
          <a:xfrm>
            <a:off x="254839" y="1092017"/>
            <a:ext cx="8819587" cy="1015079"/>
          </a:xfrm>
        </p:spPr>
        <p:txBody>
          <a:bodyPr>
            <a:normAutofit/>
          </a:bodyPr>
          <a:lstStyle/>
          <a:p>
            <a:r>
              <a:rPr lang="en-US" dirty="0"/>
              <a:t>D.L. Moody &amp; SVM</a:t>
            </a:r>
          </a:p>
        </p:txBody>
      </p:sp>
      <p:sp>
        <p:nvSpPr>
          <p:cNvPr id="3" name="Subtitle 2">
            <a:extLst>
              <a:ext uri="{FF2B5EF4-FFF2-40B4-BE49-F238E27FC236}">
                <a16:creationId xmlns:a16="http://schemas.microsoft.com/office/drawing/2014/main" id="{D23492ED-4D1B-5790-9E14-1B261B42A288}"/>
              </a:ext>
            </a:extLst>
          </p:cNvPr>
          <p:cNvSpPr>
            <a:spLocks noGrp="1"/>
          </p:cNvSpPr>
          <p:nvPr>
            <p:ph type="subTitle" idx="1"/>
          </p:nvPr>
        </p:nvSpPr>
        <p:spPr>
          <a:xfrm>
            <a:off x="404276" y="2107096"/>
            <a:ext cx="8739724" cy="3468755"/>
          </a:xfrm>
        </p:spPr>
        <p:txBody>
          <a:bodyPr>
            <a:normAutofit/>
          </a:bodyPr>
          <a:lstStyle/>
          <a:p>
            <a:pPr>
              <a:buClr>
                <a:srgbClr val="FFFFFF"/>
              </a:buClr>
            </a:pPr>
            <a:endParaRPr lang="en-US" sz="2400" dirty="0"/>
          </a:p>
          <a:p>
            <a:pPr marL="342900" indent="-342900">
              <a:buClr>
                <a:srgbClr val="FFFFFF"/>
              </a:buClr>
              <a:buFont typeface="Wingdings" panose="05000000000000000000" pitchFamily="2" charset="2"/>
              <a:buChar char="q"/>
            </a:pPr>
            <a:r>
              <a:rPr lang="en-US" sz="2400" dirty="0"/>
              <a:t>Like other ministries that D.L. Moody was instrumental in, it took on a life of its own…</a:t>
            </a:r>
          </a:p>
          <a:p>
            <a:pPr marL="342900" indent="-342900">
              <a:buClr>
                <a:srgbClr val="FFFFFF"/>
              </a:buClr>
              <a:buFont typeface="Wingdings" panose="05000000000000000000" pitchFamily="2" charset="2"/>
              <a:buChar char="q"/>
            </a:pPr>
            <a:r>
              <a:rPr lang="en-US" sz="2400" dirty="0"/>
              <a:t>Fund raising Letter for 4</a:t>
            </a:r>
            <a:r>
              <a:rPr lang="en-US" sz="2400" baseline="30000" dirty="0"/>
              <a:t>th</a:t>
            </a:r>
            <a:r>
              <a:rPr lang="en-US" sz="2400" dirty="0"/>
              <a:t> Mt. Hermon Bible Conference</a:t>
            </a:r>
          </a:p>
          <a:p>
            <a:pPr marL="342900" indent="-342900">
              <a:buClr>
                <a:srgbClr val="FFFFFF"/>
              </a:buClr>
              <a:buFont typeface="Wingdings" panose="05000000000000000000" pitchFamily="2" charset="2"/>
              <a:buChar char="q"/>
            </a:pPr>
            <a:r>
              <a:rPr lang="en-US" sz="2400" dirty="0"/>
              <a:t>Published </a:t>
            </a:r>
            <a:r>
              <a:rPr lang="en-US" sz="2400" u="sng" dirty="0"/>
              <a:t>College Stu</a:t>
            </a:r>
          </a:p>
        </p:txBody>
      </p:sp>
    </p:spTree>
    <p:extLst>
      <p:ext uri="{BB962C8B-B14F-4D97-AF65-F5344CB8AC3E}">
        <p14:creationId xmlns:p14="http://schemas.microsoft.com/office/powerpoint/2010/main" val="331694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9AC2C2-8572-458B-92E0-FCFC56DAF52B}"/>
              </a:ext>
              <a:ext uri="{C183D7F6-B498-43B3-948B-1728B52AA6E4}">
                <adec:decorative xmlns:adec="http://schemas.microsoft.com/office/drawing/2017/decorative" val="1"/>
              </a:ext>
            </a:extLst>
          </p:cNvPr>
          <p:cNvSpPr/>
          <p:nvPr/>
        </p:nvSpPr>
        <p:spPr>
          <a:xfrm>
            <a:off x="0" y="761998"/>
            <a:ext cx="3200400" cy="5334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902B5859-9D6F-46C0-ABF0-023C6B74126D}"/>
              </a:ext>
              <a:ext uri="{C183D7F6-B498-43B3-948B-1728B52AA6E4}">
                <adec:decorative xmlns:adec="http://schemas.microsoft.com/office/drawing/2017/decorative" val="1"/>
              </a:ext>
            </a:extLst>
          </p:cNvPr>
          <p:cNvSpPr/>
          <p:nvPr/>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1C9E9A52-DC4D-4073-B101-9B4108DAAD42}"/>
              </a:ext>
              <a:ext uri="{C183D7F6-B498-43B3-948B-1728B52AA6E4}">
                <adec:decorative xmlns:adec="http://schemas.microsoft.com/office/drawing/2017/decorative" val="1"/>
              </a:ext>
            </a:extLst>
          </p:cNvPr>
          <p:cNvSpPr/>
          <p:nvPr/>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pic>
        <p:nvPicPr>
          <p:cNvPr id="2" name="Picture 1">
            <a:extLst>
              <a:ext uri="{FF2B5EF4-FFF2-40B4-BE49-F238E27FC236}">
                <a16:creationId xmlns:a16="http://schemas.microsoft.com/office/drawing/2014/main" id="{20213416-19A3-45D5-84E5-8436453C54A0}"/>
              </a:ext>
            </a:extLst>
          </p:cNvPr>
          <p:cNvPicPr>
            <a:picLocks noChangeAspect="1"/>
          </p:cNvPicPr>
          <p:nvPr/>
        </p:nvPicPr>
        <p:blipFill>
          <a:blip r:embed="rId2"/>
          <a:stretch>
            <a:fillRect/>
          </a:stretch>
        </p:blipFill>
        <p:spPr>
          <a:xfrm>
            <a:off x="422399" y="0"/>
            <a:ext cx="5342946" cy="6858000"/>
          </a:xfrm>
          <a:prstGeom prst="rect">
            <a:avLst/>
          </a:prstGeom>
        </p:spPr>
      </p:pic>
      <p:pic>
        <p:nvPicPr>
          <p:cNvPr id="3" name="Picture 2">
            <a:extLst>
              <a:ext uri="{FF2B5EF4-FFF2-40B4-BE49-F238E27FC236}">
                <a16:creationId xmlns:a16="http://schemas.microsoft.com/office/drawing/2014/main" id="{5BFB0BCF-FA0E-49C1-A4F9-9CCF69F0501E}"/>
              </a:ext>
            </a:extLst>
          </p:cNvPr>
          <p:cNvPicPr>
            <a:picLocks noChangeAspect="1"/>
          </p:cNvPicPr>
          <p:nvPr/>
        </p:nvPicPr>
        <p:blipFill>
          <a:blip r:embed="rId3"/>
          <a:stretch>
            <a:fillRect/>
          </a:stretch>
        </p:blipFill>
        <p:spPr>
          <a:xfrm>
            <a:off x="6477487" y="0"/>
            <a:ext cx="5292114" cy="6858000"/>
          </a:xfrm>
          <a:prstGeom prst="rect">
            <a:avLst/>
          </a:prstGeom>
        </p:spPr>
      </p:pic>
    </p:spTree>
    <p:extLst>
      <p:ext uri="{BB962C8B-B14F-4D97-AF65-F5344CB8AC3E}">
        <p14:creationId xmlns:p14="http://schemas.microsoft.com/office/powerpoint/2010/main" val="180180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9AC2C2-8572-458B-92E0-FCFC56DAF52B}"/>
              </a:ext>
              <a:ext uri="{C183D7F6-B498-43B3-948B-1728B52AA6E4}">
                <adec:decorative xmlns:adec="http://schemas.microsoft.com/office/drawing/2017/decorative" val="1"/>
              </a:ext>
            </a:extLst>
          </p:cNvPr>
          <p:cNvSpPr/>
          <p:nvPr/>
        </p:nvSpPr>
        <p:spPr>
          <a:xfrm>
            <a:off x="0" y="761998"/>
            <a:ext cx="3200400" cy="5334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902B5859-9D6F-46C0-ABF0-023C6B74126D}"/>
              </a:ext>
              <a:ext uri="{C183D7F6-B498-43B3-948B-1728B52AA6E4}">
                <adec:decorative xmlns:adec="http://schemas.microsoft.com/office/drawing/2017/decorative" val="1"/>
              </a:ext>
            </a:extLst>
          </p:cNvPr>
          <p:cNvSpPr/>
          <p:nvPr/>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3" name="Picture 2">
            <a:extLst>
              <a:ext uri="{FF2B5EF4-FFF2-40B4-BE49-F238E27FC236}">
                <a16:creationId xmlns:a16="http://schemas.microsoft.com/office/drawing/2014/main" id="{374A2CED-B57E-43F6-9DCB-876D365A5BEE}"/>
              </a:ext>
            </a:extLst>
          </p:cNvPr>
          <p:cNvPicPr>
            <a:picLocks noChangeAspect="1"/>
          </p:cNvPicPr>
          <p:nvPr/>
        </p:nvPicPr>
        <p:blipFill>
          <a:blip r:embed="rId2"/>
          <a:stretch>
            <a:fillRect/>
          </a:stretch>
        </p:blipFill>
        <p:spPr>
          <a:xfrm>
            <a:off x="3866321" y="156545"/>
            <a:ext cx="4552121" cy="6681059"/>
          </a:xfrm>
          <a:prstGeom prst="rect">
            <a:avLst/>
          </a:prstGeom>
        </p:spPr>
      </p:pic>
      <p:sp>
        <p:nvSpPr>
          <p:cNvPr id="5" name="TextBox 4">
            <a:extLst>
              <a:ext uri="{FF2B5EF4-FFF2-40B4-BE49-F238E27FC236}">
                <a16:creationId xmlns:a16="http://schemas.microsoft.com/office/drawing/2014/main" id="{B67C8951-1019-49A9-A82B-6184ADFF91F8}"/>
              </a:ext>
            </a:extLst>
          </p:cNvPr>
          <p:cNvSpPr txBox="1"/>
          <p:nvPr/>
        </p:nvSpPr>
        <p:spPr>
          <a:xfrm>
            <a:off x="9084365" y="5049078"/>
            <a:ext cx="2623931" cy="369332"/>
          </a:xfrm>
          <a:prstGeom prst="rect">
            <a:avLst/>
          </a:prstGeom>
          <a:noFill/>
        </p:spPr>
        <p:txBody>
          <a:bodyPr wrap="square" rtlCol="0">
            <a:spAutoFit/>
          </a:bodyPr>
          <a:lstStyle/>
          <a:p>
            <a:r>
              <a:rPr lang="en-US" dirty="0"/>
              <a:t>Notice the speakers…</a:t>
            </a:r>
          </a:p>
        </p:txBody>
      </p:sp>
    </p:spTree>
    <p:extLst>
      <p:ext uri="{BB962C8B-B14F-4D97-AF65-F5344CB8AC3E}">
        <p14:creationId xmlns:p14="http://schemas.microsoft.com/office/powerpoint/2010/main" val="355554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9AC2C2-8572-458B-92E0-FCFC56DAF52B}"/>
              </a:ext>
              <a:ext uri="{C183D7F6-B498-43B3-948B-1728B52AA6E4}">
                <adec:decorative xmlns:adec="http://schemas.microsoft.com/office/drawing/2017/decorative" val="1"/>
              </a:ext>
            </a:extLst>
          </p:cNvPr>
          <p:cNvSpPr/>
          <p:nvPr/>
        </p:nvSpPr>
        <p:spPr>
          <a:xfrm>
            <a:off x="0" y="761998"/>
            <a:ext cx="3200400" cy="5334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902B5859-9D6F-46C0-ABF0-023C6B74126D}"/>
              </a:ext>
              <a:ext uri="{C183D7F6-B498-43B3-948B-1728B52AA6E4}">
                <adec:decorative xmlns:adec="http://schemas.microsoft.com/office/drawing/2017/decorative" val="1"/>
              </a:ext>
            </a:extLst>
          </p:cNvPr>
          <p:cNvSpPr/>
          <p:nvPr/>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extBox 1">
            <a:extLst>
              <a:ext uri="{FF2B5EF4-FFF2-40B4-BE49-F238E27FC236}">
                <a16:creationId xmlns:a16="http://schemas.microsoft.com/office/drawing/2014/main" id="{812F6C1E-75BA-4E8D-8A12-9FBCD73C9683}"/>
              </a:ext>
            </a:extLst>
          </p:cNvPr>
          <p:cNvSpPr txBox="1"/>
          <p:nvPr/>
        </p:nvSpPr>
        <p:spPr>
          <a:xfrm>
            <a:off x="544561" y="1008536"/>
            <a:ext cx="4278006" cy="1107996"/>
          </a:xfrm>
          <a:prstGeom prst="rect">
            <a:avLst/>
          </a:prstGeom>
          <a:noFill/>
        </p:spPr>
        <p:txBody>
          <a:bodyPr wrap="square" rtlCol="0">
            <a:spAutoFit/>
          </a:bodyPr>
          <a:lstStyle/>
          <a:p>
            <a:r>
              <a:rPr lang="en-US" sz="6600" dirty="0"/>
              <a:t>Sources:</a:t>
            </a:r>
          </a:p>
        </p:txBody>
      </p:sp>
      <p:sp>
        <p:nvSpPr>
          <p:cNvPr id="5" name="TextBox 4">
            <a:extLst>
              <a:ext uri="{FF2B5EF4-FFF2-40B4-BE49-F238E27FC236}">
                <a16:creationId xmlns:a16="http://schemas.microsoft.com/office/drawing/2014/main" id="{6D3C8CD5-3DE1-4A1D-A1CB-FA9FCD50ED4B}"/>
              </a:ext>
            </a:extLst>
          </p:cNvPr>
          <p:cNvSpPr txBox="1"/>
          <p:nvPr/>
        </p:nvSpPr>
        <p:spPr>
          <a:xfrm>
            <a:off x="1133062" y="2116532"/>
            <a:ext cx="10227365" cy="4401205"/>
          </a:xfrm>
          <a:prstGeom prst="rect">
            <a:avLst/>
          </a:prstGeom>
          <a:noFill/>
        </p:spPr>
        <p:txBody>
          <a:bodyPr wrap="square" rtlCol="0">
            <a:spAutoFit/>
          </a:bodyPr>
          <a:lstStyle/>
          <a:p>
            <a:r>
              <a:rPr lang="en-US" sz="2000" b="1" dirty="0"/>
              <a:t>General Sources:</a:t>
            </a:r>
          </a:p>
          <a:p>
            <a:pPr marL="285750" indent="-285750">
              <a:buFont typeface="Arial" panose="020B0604020202020204" pitchFamily="34" charset="0"/>
              <a:buChar char="•"/>
            </a:pPr>
            <a:r>
              <a:rPr lang="en-US" sz="2000" dirty="0"/>
              <a:t>Moody, William. 1900. </a:t>
            </a:r>
            <a:r>
              <a:rPr lang="en-US" sz="2000" i="1" dirty="0"/>
              <a:t>The Life of D.L. Moody, by His Son.</a:t>
            </a:r>
            <a:r>
              <a:rPr lang="en-US" sz="2000" dirty="0"/>
              <a:t> Sword of the Lord Press.    Murfreesboro, TN. (ISBN – 0-87398-508-7)</a:t>
            </a:r>
          </a:p>
          <a:p>
            <a:pPr marL="285750" indent="-285750">
              <a:buFont typeface="Arial" panose="020B0604020202020204" pitchFamily="34" charset="0"/>
              <a:buChar char="•"/>
            </a:pPr>
            <a:r>
              <a:rPr lang="en-US" sz="2000" dirty="0"/>
              <a:t>Winter, Ralph D., Steven C. Hawthorne, Darrell R. Dorr, D. Bruce Graham, and Bruce A. Koch. 1999. </a:t>
            </a:r>
            <a:r>
              <a:rPr lang="en-US" sz="2000" i="1" dirty="0"/>
              <a:t>Perspectives on the World Christian Movement : A Reader</a:t>
            </a:r>
            <a:r>
              <a:rPr lang="en-US" sz="2000" dirty="0"/>
              <a:t>. 3rd ed. William Carey Library. Pasadena, CA.</a:t>
            </a:r>
            <a:endParaRPr lang="en-US" sz="2000" dirty="0">
              <a:solidFill>
                <a:srgbClr val="B71E42"/>
              </a:solidFill>
              <a:hlinkClick r:id="rId2">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sz="2000" dirty="0">
                <a:hlinkClick r:id="rId2">
                  <a:extLst>
                    <a:ext uri="{A12FA001-AC4F-418D-AE19-62706E023703}">
                      <ahyp:hlinkClr xmlns:ahyp="http://schemas.microsoft.com/office/drawing/2018/hyperlinkcolor" val="tx"/>
                    </a:ext>
                  </a:extLst>
                </a:hlinkClick>
              </a:rPr>
              <a:t>https://moodycenter.org/articles/d-l-moody-and-the-genesis-of-the-student-volunteer-movement/</a:t>
            </a:r>
          </a:p>
          <a:p>
            <a:pPr marL="285750" indent="-285750">
              <a:buFont typeface="Arial" panose="020B0604020202020204" pitchFamily="34" charset="0"/>
              <a:buChar char="•"/>
            </a:pPr>
            <a:r>
              <a:rPr lang="en-US" sz="2000" dirty="0">
                <a:hlinkClick r:id="rId2">
                  <a:extLst>
                    <a:ext uri="{A12FA001-AC4F-418D-AE19-62706E023703}">
                      <ahyp:hlinkClr xmlns:ahyp="http://schemas.microsoft.com/office/drawing/2018/hyperlinkcolor" val="tx"/>
                    </a:ext>
                  </a:extLst>
                </a:hlinkClick>
              </a:rPr>
              <a:t>https://en.wikipedia.org/wiki/Student_Volunteer_Movement</a:t>
            </a:r>
            <a:r>
              <a:rPr lang="en-US" sz="2000" dirty="0"/>
              <a:t> </a:t>
            </a:r>
          </a:p>
          <a:p>
            <a:r>
              <a:rPr lang="en-US" sz="2000" b="1" dirty="0"/>
              <a:t>Students at Northfield:</a:t>
            </a:r>
          </a:p>
          <a:p>
            <a:r>
              <a:rPr lang="en-US" sz="2000" dirty="0">
                <a:hlinkClick r:id="rId3">
                  <a:extLst>
                    <a:ext uri="{A12FA001-AC4F-418D-AE19-62706E023703}">
                      <ahyp:hlinkClr xmlns:ahyp="http://schemas.microsoft.com/office/drawing/2018/hyperlinkcolor" val="tx"/>
                    </a:ext>
                  </a:extLst>
                </a:hlinkClick>
              </a:rPr>
              <a:t>https://www.google.com/books/edition/College_Students_at_Northfield/l903AQAAMAAJ?hl=en&amp;gbpv=1&amp;dq=College+Students+at+Northfield,+D.L.+Moody&amp;printsec=frontcover</a:t>
            </a:r>
            <a:r>
              <a:rPr lang="en-US" sz="2000" dirty="0"/>
              <a:t> </a:t>
            </a:r>
          </a:p>
          <a:p>
            <a:r>
              <a:rPr lang="en-US" sz="2000" b="1" dirty="0"/>
              <a:t>Fundraising Letter:</a:t>
            </a:r>
          </a:p>
          <a:p>
            <a:r>
              <a:rPr lang="en-US" sz="2000" dirty="0">
                <a:hlinkClick r:id="rId4">
                  <a:extLst>
                    <a:ext uri="{A12FA001-AC4F-418D-AE19-62706E023703}">
                      <ahyp:hlinkClr xmlns:ahyp="http://schemas.microsoft.com/office/drawing/2018/hyperlinkcolor" val="tx"/>
                    </a:ext>
                  </a:extLst>
                </a:hlinkClick>
              </a:rPr>
              <a:t>https://archives.moodycenter.org/digital/collection/p17348coll1/id/2359</a:t>
            </a:r>
            <a:r>
              <a:rPr lang="en-US" sz="2000" dirty="0"/>
              <a:t> </a:t>
            </a:r>
          </a:p>
        </p:txBody>
      </p:sp>
    </p:spTree>
    <p:extLst>
      <p:ext uri="{BB962C8B-B14F-4D97-AF65-F5344CB8AC3E}">
        <p14:creationId xmlns:p14="http://schemas.microsoft.com/office/powerpoint/2010/main" val="413640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D75A07-054A-3015-DA9C-A4F016E44A4E}"/>
              </a:ext>
            </a:extLst>
          </p:cNvPr>
          <p:cNvSpPr>
            <a:spLocks noGrp="1"/>
          </p:cNvSpPr>
          <p:nvPr>
            <p:ph type="ctrTitle"/>
          </p:nvPr>
        </p:nvSpPr>
        <p:spPr>
          <a:xfrm>
            <a:off x="997527" y="914399"/>
            <a:ext cx="7413298" cy="4025735"/>
          </a:xfrm>
        </p:spPr>
        <p:txBody>
          <a:bodyPr>
            <a:no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It is no exaggeration to claim that one of the seminal moments in the history of Evangelical Protestant missions was the Student Volunteer Movement. In fact, it has been described as, “… history’s single most potent mission organization.” At the center of this movement was Dwight Moody and his schools in Northfield. In fact, Ralph Winter, one of the leading Missiologists of the previous generation, goes so far as to say that the entire movement was indebted to three distinct movements, the most important Dwight’s Moody personal faith. As Winters put it, the Student Volunteer Movement was a, “striking illustrated in the simple authenticity of Moody’s spiritual life …”</a:t>
            </a:r>
            <a:endParaRPr lang="en-US" sz="2400" dirty="0"/>
          </a:p>
        </p:txBody>
      </p:sp>
      <p:sp>
        <p:nvSpPr>
          <p:cNvPr id="8" name="Subtitle 7">
            <a:extLst>
              <a:ext uri="{FF2B5EF4-FFF2-40B4-BE49-F238E27FC236}">
                <a16:creationId xmlns:a16="http://schemas.microsoft.com/office/drawing/2014/main" id="{8232FEA8-C513-8E1E-6142-7738A69CC665}"/>
              </a:ext>
            </a:extLst>
          </p:cNvPr>
          <p:cNvSpPr>
            <a:spLocks noGrp="1"/>
          </p:cNvSpPr>
          <p:nvPr>
            <p:ph type="subTitle" idx="1"/>
          </p:nvPr>
        </p:nvSpPr>
        <p:spPr>
          <a:xfrm>
            <a:off x="1100015" y="5153891"/>
            <a:ext cx="7315200" cy="430754"/>
          </a:xfrm>
        </p:spPr>
        <p:txBody>
          <a:bodyPr>
            <a:normAutofit fontScale="70000" lnSpcReduction="20000"/>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http://</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www.missionfrontiers.org</a:t>
            </a:r>
            <a:r>
              <a:rPr lang="en-US" sz="1400" dirty="0">
                <a:effectLst/>
                <a:latin typeface="Calibri" panose="020F0502020204030204" pitchFamily="34" charset="0"/>
                <a:ea typeface="Calibri" panose="020F0502020204030204" pitchFamily="34" charset="0"/>
                <a:cs typeface="Times New Roman" panose="02020603050405020304" pitchFamily="18" charset="0"/>
              </a:rPr>
              <a:t>/issue/article/four-men-three-eras</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Ralph Winter,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International Journal of Frontier Missions, </a:t>
            </a:r>
            <a:r>
              <a:rPr lang="en-US" sz="1400" dirty="0">
                <a:effectLst/>
                <a:latin typeface="Calibri" panose="020F0502020204030204" pitchFamily="34" charset="0"/>
                <a:ea typeface="Calibri" panose="020F0502020204030204" pitchFamily="34" charset="0"/>
                <a:cs typeface="Times New Roman" panose="02020603050405020304" pitchFamily="18" charset="0"/>
              </a:rPr>
              <a:t>vol. 2, no. 2 April 1985, 156. Winter’s article provides an excellent overview</a:t>
            </a:r>
            <a:endParaRPr lang="en-US" sz="1400" dirty="0"/>
          </a:p>
        </p:txBody>
      </p:sp>
    </p:spTree>
    <p:extLst>
      <p:ext uri="{BB962C8B-B14F-4D97-AF65-F5344CB8AC3E}">
        <p14:creationId xmlns:p14="http://schemas.microsoft.com/office/powerpoint/2010/main" val="153835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03FD-E37B-EFC1-22DB-08093817BDAF}"/>
              </a:ext>
            </a:extLst>
          </p:cNvPr>
          <p:cNvSpPr>
            <a:spLocks noGrp="1"/>
          </p:cNvSpPr>
          <p:nvPr>
            <p:ph type="ctrTitle"/>
          </p:nvPr>
        </p:nvSpPr>
        <p:spPr>
          <a:xfrm>
            <a:off x="1069848" y="985652"/>
            <a:ext cx="7315200" cy="3859480"/>
          </a:xfrm>
        </p:spPr>
        <p:txBody>
          <a:bodyPr>
            <a:noAutofit/>
          </a:bodyPr>
          <a:lstStyle/>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Sometime around 1885, Luther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Wishard</a:t>
            </a:r>
            <a:r>
              <a:rPr lang="en-US" sz="2200" dirty="0">
                <a:effectLst/>
                <a:latin typeface="Calibri" panose="020F0502020204030204" pitchFamily="34" charset="0"/>
                <a:ea typeface="Calibri" panose="020F0502020204030204" pitchFamily="34" charset="0"/>
                <a:cs typeface="Times New Roman" panose="02020603050405020304" pitchFamily="18" charset="0"/>
              </a:rPr>
              <a:t>, then college secretary of the International Committee of the Young Men's Christian Associations of the United States and Canada, began proposing to Moody a conference for young men.  That same year, during the conference at Northfield, Mr. Moody decided, unexpectedly, to hold a day of meetings dedicated to missions. The prominent missions advocate A. T. Pierson was present and Moody granted him control of the meetings that day. Pierson used the occasion to call for a united and concerted effort to share the Gospel throughout the world as quickly as possible.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Wishard</a:t>
            </a:r>
            <a:r>
              <a:rPr lang="en-US" sz="2200" dirty="0">
                <a:effectLst/>
                <a:latin typeface="Calibri" panose="020F0502020204030204" pitchFamily="34" charset="0"/>
                <a:ea typeface="Calibri" panose="020F0502020204030204" pitchFamily="34" charset="0"/>
                <a:cs typeface="Times New Roman" panose="02020603050405020304" pitchFamily="18" charset="0"/>
              </a:rPr>
              <a:t> was at the conference and heard Pierson’s plea. Also present was J. E. K.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Studd</a:t>
            </a:r>
            <a:r>
              <a:rPr lang="en-US" sz="2200" dirty="0">
                <a:effectLst/>
                <a:latin typeface="Calibri" panose="020F0502020204030204" pitchFamily="34" charset="0"/>
                <a:ea typeface="Calibri" panose="020F0502020204030204" pitchFamily="34" charset="0"/>
                <a:cs typeface="Times New Roman" panose="02020603050405020304" pitchFamily="18" charset="0"/>
              </a:rPr>
              <a:t>, older brother of C. 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Studd</a:t>
            </a:r>
            <a:r>
              <a:rPr lang="en-US" sz="2200" dirty="0">
                <a:effectLst/>
                <a:latin typeface="Calibri" panose="020F0502020204030204" pitchFamily="34" charset="0"/>
                <a:ea typeface="Calibri" panose="020F0502020204030204" pitchFamily="34" charset="0"/>
                <a:cs typeface="Times New Roman" panose="02020603050405020304" pitchFamily="18" charset="0"/>
              </a:rPr>
              <a:t>. C. 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Studd</a:t>
            </a:r>
            <a:r>
              <a:rPr lang="en-US" sz="2200" dirty="0">
                <a:effectLst/>
                <a:latin typeface="Calibri" panose="020F0502020204030204" pitchFamily="34" charset="0"/>
                <a:ea typeface="Calibri" panose="020F0502020204030204" pitchFamily="34" charset="0"/>
                <a:cs typeface="Times New Roman" panose="02020603050405020304" pitchFamily="18" charset="0"/>
              </a:rPr>
              <a:t> was one of the Cambridge seven. Both brothers had been impacted by Moody’s earlier work at Cambridge University.</a:t>
            </a:r>
            <a:endParaRPr lang="en-US" sz="2200" dirty="0"/>
          </a:p>
        </p:txBody>
      </p:sp>
      <p:sp>
        <p:nvSpPr>
          <p:cNvPr id="3" name="Subtitle 2">
            <a:extLst>
              <a:ext uri="{FF2B5EF4-FFF2-40B4-BE49-F238E27FC236}">
                <a16:creationId xmlns:a16="http://schemas.microsoft.com/office/drawing/2014/main" id="{2B828E19-5AC5-EF9F-B6DE-6EC5004E5BF8}"/>
              </a:ext>
            </a:extLst>
          </p:cNvPr>
          <p:cNvSpPr>
            <a:spLocks noGrp="1"/>
          </p:cNvSpPr>
          <p:nvPr>
            <p:ph type="subTitle" idx="1"/>
          </p:nvPr>
        </p:nvSpPr>
        <p:spPr>
          <a:xfrm>
            <a:off x="1100015" y="5118264"/>
            <a:ext cx="7315200" cy="466381"/>
          </a:xfrm>
        </p:spPr>
        <p:txBody>
          <a:bodyPr>
            <a:normAutofit fontScale="70000" lnSpcReduction="20000"/>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http://</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www.ubf.org</a:t>
            </a:r>
            <a:r>
              <a:rPr lang="en-US" sz="1400" dirty="0">
                <a:effectLst/>
                <a:latin typeface="Calibri" panose="020F0502020204030204" pitchFamily="34" charset="0"/>
                <a:ea typeface="Calibri" panose="020F0502020204030204" pitchFamily="34" charset="0"/>
                <a:cs typeface="Times New Roman" panose="02020603050405020304" pitchFamily="18" charset="0"/>
              </a:rPr>
              <a:t>/world-mission-news/north-</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america</a:t>
            </a:r>
            <a:r>
              <a:rPr lang="en-US" sz="1400" dirty="0">
                <a:effectLst/>
                <a:latin typeface="Calibri" panose="020F0502020204030204" pitchFamily="34" charset="0"/>
                <a:ea typeface="Calibri" panose="020F0502020204030204" pitchFamily="34" charset="0"/>
                <a:cs typeface="Times New Roman" panose="02020603050405020304" pitchFamily="18" charset="0"/>
              </a:rPr>
              <a:t>/historical-highlights-student-volunteer-movement-campus-night-mark</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220908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9230-BF35-4739-B10F-8E704EE348E0}"/>
              </a:ext>
            </a:extLst>
          </p:cNvPr>
          <p:cNvSpPr>
            <a:spLocks noGrp="1"/>
          </p:cNvSpPr>
          <p:nvPr>
            <p:ph type="ctrTitle"/>
          </p:nvPr>
        </p:nvSpPr>
        <p:spPr>
          <a:xfrm>
            <a:off x="479298" y="1136523"/>
            <a:ext cx="9845802" cy="914400"/>
          </a:xfrm>
        </p:spPr>
        <p:txBody>
          <a:bodyPr>
            <a:normAutofit/>
          </a:bodyPr>
          <a:lstStyle/>
          <a:p>
            <a:r>
              <a:rPr lang="en-US" sz="4800" dirty="0"/>
              <a:t>Mt. Hermon Bible Conference</a:t>
            </a:r>
          </a:p>
        </p:txBody>
      </p:sp>
      <p:sp>
        <p:nvSpPr>
          <p:cNvPr id="3" name="Subtitle 2">
            <a:extLst>
              <a:ext uri="{FF2B5EF4-FFF2-40B4-BE49-F238E27FC236}">
                <a16:creationId xmlns:a16="http://schemas.microsoft.com/office/drawing/2014/main" id="{F7B8710F-5388-4E60-8BD1-60289DA11D28}"/>
              </a:ext>
            </a:extLst>
          </p:cNvPr>
          <p:cNvSpPr>
            <a:spLocks noGrp="1"/>
          </p:cNvSpPr>
          <p:nvPr>
            <p:ph type="subTitle" idx="1"/>
          </p:nvPr>
        </p:nvSpPr>
        <p:spPr>
          <a:xfrm>
            <a:off x="623765" y="2050923"/>
            <a:ext cx="7315200" cy="3521202"/>
          </a:xfrm>
        </p:spPr>
        <p:txBody>
          <a:bodyPr/>
          <a:lstStyle/>
          <a:p>
            <a:pPr marL="342900" indent="-342900">
              <a:buClr>
                <a:srgbClr val="FFFFFF"/>
              </a:buClr>
              <a:buFont typeface="Wingdings" panose="05000000000000000000" pitchFamily="2" charset="2"/>
              <a:buChar char="q"/>
            </a:pPr>
            <a:r>
              <a:rPr lang="en-US" dirty="0"/>
              <a:t>July 7 – August 2, 1886</a:t>
            </a:r>
          </a:p>
          <a:p>
            <a:pPr marL="342900" indent="-342900">
              <a:buClr>
                <a:srgbClr val="FFFFFF"/>
              </a:buClr>
              <a:buFont typeface="Wingdings" panose="05000000000000000000" pitchFamily="2" charset="2"/>
              <a:buChar char="q"/>
            </a:pPr>
            <a:r>
              <a:rPr lang="en-US" dirty="0"/>
              <a:t>Held at Mt. Hermon Boys School</a:t>
            </a:r>
          </a:p>
          <a:p>
            <a:pPr marL="342900" indent="-342900">
              <a:buClr>
                <a:srgbClr val="FFFFFF"/>
              </a:buClr>
              <a:buFont typeface="Wingdings" panose="05000000000000000000" pitchFamily="2" charset="2"/>
              <a:buChar char="q"/>
            </a:pPr>
            <a:r>
              <a:rPr lang="en-US" dirty="0"/>
              <a:t>251 students from 89 colleges</a:t>
            </a:r>
          </a:p>
          <a:p>
            <a:pPr marL="342900" indent="-342900">
              <a:buClr>
                <a:srgbClr val="FFFFFF"/>
              </a:buClr>
              <a:buFont typeface="Wingdings" panose="05000000000000000000" pitchFamily="2" charset="2"/>
              <a:buChar char="q"/>
            </a:pPr>
            <a:r>
              <a:rPr lang="en-US" dirty="0"/>
              <a:t>Robert Wilder:</a:t>
            </a:r>
            <a:br>
              <a:rPr lang="en-US" dirty="0"/>
            </a:br>
            <a:r>
              <a:rPr lang="en-US" dirty="0"/>
              <a:t>- leader of Princeton Foreign Mission Society</a:t>
            </a:r>
            <a:br>
              <a:rPr lang="en-US" dirty="0"/>
            </a:br>
            <a:r>
              <a:rPr lang="en-US" dirty="0"/>
              <a:t>- recent graduate of Princeton</a:t>
            </a:r>
            <a:br>
              <a:rPr lang="en-US" dirty="0"/>
            </a:br>
            <a:r>
              <a:rPr lang="en-US" dirty="0"/>
              <a:t>- MK from India</a:t>
            </a:r>
            <a:br>
              <a:rPr lang="en-US" dirty="0"/>
            </a:br>
            <a:r>
              <a:rPr lang="en-US" dirty="0"/>
              <a:t>- let prayer meetings for missions</a:t>
            </a:r>
            <a:br>
              <a:rPr lang="en-US" dirty="0"/>
            </a:br>
            <a:r>
              <a:rPr lang="en-US" dirty="0"/>
              <a:t>- Meeting of the Ten Nations</a:t>
            </a:r>
          </a:p>
          <a:p>
            <a:pPr marL="800100" lvl="1" indent="-342900">
              <a:buClr>
                <a:srgbClr val="FFFFFF"/>
              </a:buClr>
              <a:buFont typeface="Wingdings" panose="05000000000000000000" pitchFamily="2" charset="2"/>
              <a:buChar char="q"/>
            </a:pPr>
            <a:endParaRPr lang="en-US" dirty="0"/>
          </a:p>
          <a:p>
            <a:pPr marL="342900" indent="-342900">
              <a:buClr>
                <a:srgbClr val="FFFFFF"/>
              </a:buClr>
              <a:buFont typeface="Wingdings" panose="05000000000000000000" pitchFamily="2" charset="2"/>
              <a:buChar char="q"/>
            </a:pPr>
            <a:endParaRPr lang="en-US" dirty="0"/>
          </a:p>
        </p:txBody>
      </p:sp>
      <p:pic>
        <p:nvPicPr>
          <p:cNvPr id="4" name="Picture 3">
            <a:extLst>
              <a:ext uri="{FF2B5EF4-FFF2-40B4-BE49-F238E27FC236}">
                <a16:creationId xmlns:a16="http://schemas.microsoft.com/office/drawing/2014/main" id="{433075EC-482B-402A-B880-0748697A32B7}"/>
              </a:ext>
            </a:extLst>
          </p:cNvPr>
          <p:cNvPicPr>
            <a:picLocks noChangeAspect="1"/>
          </p:cNvPicPr>
          <p:nvPr/>
        </p:nvPicPr>
        <p:blipFill>
          <a:blip r:embed="rId2"/>
          <a:stretch>
            <a:fillRect/>
          </a:stretch>
        </p:blipFill>
        <p:spPr>
          <a:xfrm>
            <a:off x="7693508" y="2247900"/>
            <a:ext cx="2891666" cy="3532676"/>
          </a:xfrm>
          <a:prstGeom prst="rect">
            <a:avLst/>
          </a:prstGeom>
        </p:spPr>
      </p:pic>
    </p:spTree>
    <p:extLst>
      <p:ext uri="{BB962C8B-B14F-4D97-AF65-F5344CB8AC3E}">
        <p14:creationId xmlns:p14="http://schemas.microsoft.com/office/powerpoint/2010/main" val="193778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3F47-8F36-4343-95C5-EE16A8B42C8F}"/>
              </a:ext>
            </a:extLst>
          </p:cNvPr>
          <p:cNvSpPr>
            <a:spLocks noGrp="1"/>
          </p:cNvSpPr>
          <p:nvPr>
            <p:ph type="ctrTitle"/>
          </p:nvPr>
        </p:nvSpPr>
        <p:spPr>
          <a:xfrm>
            <a:off x="254839" y="1092017"/>
            <a:ext cx="8511473" cy="1057126"/>
          </a:xfrm>
        </p:spPr>
        <p:txBody>
          <a:bodyPr>
            <a:normAutofit fontScale="90000"/>
          </a:bodyPr>
          <a:lstStyle/>
          <a:p>
            <a:r>
              <a:rPr lang="en-US" dirty="0"/>
              <a:t>Meeting of the Ten Nations</a:t>
            </a:r>
          </a:p>
        </p:txBody>
      </p:sp>
      <p:sp>
        <p:nvSpPr>
          <p:cNvPr id="3" name="Subtitle 2">
            <a:extLst>
              <a:ext uri="{FF2B5EF4-FFF2-40B4-BE49-F238E27FC236}">
                <a16:creationId xmlns:a16="http://schemas.microsoft.com/office/drawing/2014/main" id="{0C5F291C-4F12-41E8-814C-11E5C258DFC8}"/>
              </a:ext>
            </a:extLst>
          </p:cNvPr>
          <p:cNvSpPr>
            <a:spLocks noGrp="1"/>
          </p:cNvSpPr>
          <p:nvPr>
            <p:ph type="subTitle" idx="1"/>
          </p:nvPr>
        </p:nvSpPr>
        <p:spPr>
          <a:xfrm>
            <a:off x="404276" y="2177814"/>
            <a:ext cx="8212950" cy="3398038"/>
          </a:xfrm>
        </p:spPr>
        <p:txBody>
          <a:bodyPr>
            <a:normAutofit lnSpcReduction="10000"/>
          </a:bodyPr>
          <a:lstStyle/>
          <a:p>
            <a:pPr marL="342900" indent="-342900">
              <a:buClr>
                <a:srgbClr val="FFFFFF"/>
              </a:buClr>
              <a:buFont typeface="Wingdings" panose="05000000000000000000" pitchFamily="2" charset="2"/>
              <a:buChar char="q"/>
            </a:pPr>
            <a:r>
              <a:rPr lang="en-US" dirty="0"/>
              <a:t>Ten representatives of ten nations appealing for missionaries to bring the Gospel…</a:t>
            </a:r>
          </a:p>
          <a:p>
            <a:pPr marL="342900" indent="-342900">
              <a:buClr>
                <a:srgbClr val="FFFFFF"/>
              </a:buClr>
              <a:buFont typeface="Wingdings" panose="05000000000000000000" pitchFamily="2" charset="2"/>
              <a:buChar char="q"/>
            </a:pPr>
            <a:r>
              <a:rPr lang="en-US" dirty="0"/>
              <a:t>2 missionary speakers at the conference:</a:t>
            </a:r>
            <a:br>
              <a:rPr lang="en-US" dirty="0"/>
            </a:br>
            <a:r>
              <a:rPr lang="en-US" dirty="0"/>
              <a:t>- A.T. Pierson</a:t>
            </a:r>
            <a:br>
              <a:rPr lang="en-US" dirty="0"/>
            </a:br>
            <a:r>
              <a:rPr lang="en-US" dirty="0"/>
              <a:t>- Dr. William Ashmore</a:t>
            </a:r>
          </a:p>
          <a:p>
            <a:pPr marL="342900" indent="-342900">
              <a:buClr>
                <a:srgbClr val="FFFFFF"/>
              </a:buClr>
              <a:buFont typeface="Wingdings" panose="05000000000000000000" pitchFamily="2" charset="2"/>
              <a:buChar char="q"/>
            </a:pPr>
            <a:r>
              <a:rPr lang="en-US" dirty="0"/>
              <a:t>By the end of the conference 99 students had signed a pledge: “"We are willing and desirous, God permitting, to become foreign missionaries.“</a:t>
            </a:r>
          </a:p>
          <a:p>
            <a:pPr marL="342900" indent="-342900">
              <a:buClr>
                <a:srgbClr val="FFFFFF"/>
              </a:buClr>
              <a:buFont typeface="Wingdings" panose="05000000000000000000" pitchFamily="2" charset="2"/>
              <a:buChar char="q"/>
            </a:pPr>
            <a:r>
              <a:rPr lang="en-US" dirty="0"/>
              <a:t>And they were praying for 1 more… </a:t>
            </a:r>
            <a:br>
              <a:rPr lang="en-US" dirty="0"/>
            </a:br>
            <a:r>
              <a:rPr lang="en-US" dirty="0"/>
              <a:t>- THE MOUNT HERMON 100</a:t>
            </a:r>
          </a:p>
        </p:txBody>
      </p:sp>
    </p:spTree>
    <p:extLst>
      <p:ext uri="{BB962C8B-B14F-4D97-AF65-F5344CB8AC3E}">
        <p14:creationId xmlns:p14="http://schemas.microsoft.com/office/powerpoint/2010/main" val="367244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9AC2C2-8572-458B-92E0-FCFC56DAF52B}"/>
              </a:ext>
              <a:ext uri="{C183D7F6-B498-43B3-948B-1728B52AA6E4}">
                <adec:decorative xmlns:adec="http://schemas.microsoft.com/office/drawing/2017/decorative" val="1"/>
              </a:ext>
            </a:extLst>
          </p:cNvPr>
          <p:cNvSpPr/>
          <p:nvPr/>
        </p:nvSpPr>
        <p:spPr>
          <a:xfrm>
            <a:off x="0" y="761998"/>
            <a:ext cx="3200400" cy="5334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902B5859-9D6F-46C0-ABF0-023C6B74126D}"/>
              </a:ext>
              <a:ext uri="{C183D7F6-B498-43B3-948B-1728B52AA6E4}">
                <adec:decorative xmlns:adec="http://schemas.microsoft.com/office/drawing/2017/decorative" val="1"/>
              </a:ext>
            </a:extLst>
          </p:cNvPr>
          <p:cNvSpPr/>
          <p:nvPr/>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1C9E9A52-DC4D-4073-B101-9B4108DAAD42}"/>
              </a:ext>
              <a:ext uri="{C183D7F6-B498-43B3-948B-1728B52AA6E4}">
                <adec:decorative xmlns:adec="http://schemas.microsoft.com/office/drawing/2017/decorative" val="1"/>
              </a:ext>
            </a:extLst>
          </p:cNvPr>
          <p:cNvSpPr/>
          <p:nvPr/>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6" name="Subtitle 5">
            <a:extLst>
              <a:ext uri="{FF2B5EF4-FFF2-40B4-BE49-F238E27FC236}">
                <a16:creationId xmlns:a16="http://schemas.microsoft.com/office/drawing/2014/main" id="{346C793C-2B0F-4A5A-AE10-C8789444529C}"/>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AC2F6D9E-4A6C-40FF-B795-DDD6AE67B46C}"/>
              </a:ext>
            </a:extLst>
          </p:cNvPr>
          <p:cNvSpPr>
            <a:spLocks noGrp="1"/>
          </p:cNvSpPr>
          <p:nvPr>
            <p:ph type="ctrTitle"/>
          </p:nvPr>
        </p:nvSpPr>
        <p:spPr/>
        <p:txBody>
          <a:bodyPr/>
          <a:lstStyle/>
          <a:p>
            <a:endParaRPr lang="en-US" dirty="0"/>
          </a:p>
        </p:txBody>
      </p:sp>
      <p:pic>
        <p:nvPicPr>
          <p:cNvPr id="7" name="Picture 6">
            <a:extLst>
              <a:ext uri="{FF2B5EF4-FFF2-40B4-BE49-F238E27FC236}">
                <a16:creationId xmlns:a16="http://schemas.microsoft.com/office/drawing/2014/main" id="{80B32008-EDDE-412F-9081-9761D684AF0A}"/>
              </a:ext>
            </a:extLst>
          </p:cNvPr>
          <p:cNvPicPr>
            <a:picLocks noChangeAspect="1"/>
          </p:cNvPicPr>
          <p:nvPr/>
        </p:nvPicPr>
        <p:blipFill>
          <a:blip r:embed="rId2"/>
          <a:stretch>
            <a:fillRect/>
          </a:stretch>
        </p:blipFill>
        <p:spPr>
          <a:xfrm>
            <a:off x="3200400" y="435167"/>
            <a:ext cx="8386417" cy="5660831"/>
          </a:xfrm>
          <a:prstGeom prst="rect">
            <a:avLst/>
          </a:prstGeom>
        </p:spPr>
      </p:pic>
      <p:sp>
        <p:nvSpPr>
          <p:cNvPr id="8" name="TextBox 7">
            <a:extLst>
              <a:ext uri="{FF2B5EF4-FFF2-40B4-BE49-F238E27FC236}">
                <a16:creationId xmlns:a16="http://schemas.microsoft.com/office/drawing/2014/main" id="{09447EF5-EB60-48EC-90EE-086C4C75E5F4}"/>
              </a:ext>
            </a:extLst>
          </p:cNvPr>
          <p:cNvSpPr txBox="1"/>
          <p:nvPr/>
        </p:nvSpPr>
        <p:spPr>
          <a:xfrm>
            <a:off x="268357" y="1222513"/>
            <a:ext cx="2693504" cy="1938992"/>
          </a:xfrm>
          <a:prstGeom prst="rect">
            <a:avLst/>
          </a:prstGeom>
          <a:noFill/>
        </p:spPr>
        <p:txBody>
          <a:bodyPr wrap="square" rtlCol="0">
            <a:spAutoFit/>
          </a:bodyPr>
          <a:lstStyle/>
          <a:p>
            <a:r>
              <a:rPr lang="en-US" sz="4000" dirty="0"/>
              <a:t>Mount Hermon 100</a:t>
            </a:r>
          </a:p>
        </p:txBody>
      </p:sp>
    </p:spTree>
    <p:extLst>
      <p:ext uri="{BB962C8B-B14F-4D97-AF65-F5344CB8AC3E}">
        <p14:creationId xmlns:p14="http://schemas.microsoft.com/office/powerpoint/2010/main" val="43855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3F47-8F36-4343-95C5-EE16A8B42C8F}"/>
              </a:ext>
            </a:extLst>
          </p:cNvPr>
          <p:cNvSpPr>
            <a:spLocks noGrp="1"/>
          </p:cNvSpPr>
          <p:nvPr>
            <p:ph type="ctrTitle"/>
          </p:nvPr>
        </p:nvSpPr>
        <p:spPr>
          <a:xfrm>
            <a:off x="254839" y="1092017"/>
            <a:ext cx="8819587" cy="1057126"/>
          </a:xfrm>
        </p:spPr>
        <p:txBody>
          <a:bodyPr>
            <a:normAutofit fontScale="90000"/>
          </a:bodyPr>
          <a:lstStyle/>
          <a:p>
            <a:r>
              <a:rPr lang="en-US" dirty="0"/>
              <a:t>Student Volunteer Movement</a:t>
            </a:r>
          </a:p>
        </p:txBody>
      </p:sp>
      <p:sp>
        <p:nvSpPr>
          <p:cNvPr id="3" name="Subtitle 2">
            <a:extLst>
              <a:ext uri="{FF2B5EF4-FFF2-40B4-BE49-F238E27FC236}">
                <a16:creationId xmlns:a16="http://schemas.microsoft.com/office/drawing/2014/main" id="{0C5F291C-4F12-41E8-814C-11E5C258DFC8}"/>
              </a:ext>
            </a:extLst>
          </p:cNvPr>
          <p:cNvSpPr>
            <a:spLocks noGrp="1"/>
          </p:cNvSpPr>
          <p:nvPr>
            <p:ph type="subTitle" idx="1"/>
          </p:nvPr>
        </p:nvSpPr>
        <p:spPr>
          <a:xfrm>
            <a:off x="404276" y="2177814"/>
            <a:ext cx="8212950" cy="3398038"/>
          </a:xfrm>
        </p:spPr>
        <p:txBody>
          <a:bodyPr>
            <a:normAutofit/>
          </a:bodyPr>
          <a:lstStyle/>
          <a:p>
            <a:pPr marL="342900" indent="-342900">
              <a:buClr>
                <a:srgbClr val="FFFFFF"/>
              </a:buClr>
              <a:buFont typeface="Wingdings" panose="05000000000000000000" pitchFamily="2" charset="2"/>
              <a:buChar char="q"/>
            </a:pPr>
            <a:r>
              <a:rPr lang="en-US" sz="2400" dirty="0"/>
              <a:t>Robert Wilder and John Forman spread the message…</a:t>
            </a:r>
          </a:p>
          <a:p>
            <a:pPr marL="342900" indent="-342900">
              <a:buClr>
                <a:srgbClr val="FFFFFF"/>
              </a:buClr>
              <a:buFont typeface="Wingdings" panose="05000000000000000000" pitchFamily="2" charset="2"/>
              <a:buChar char="q"/>
            </a:pPr>
            <a:r>
              <a:rPr lang="en-US" sz="2400" dirty="0"/>
              <a:t>1886 – 1887 school year</a:t>
            </a:r>
          </a:p>
          <a:p>
            <a:pPr marL="342900" indent="-342900">
              <a:buClr>
                <a:srgbClr val="FFFFFF"/>
              </a:buClr>
              <a:buFont typeface="Wingdings" panose="05000000000000000000" pitchFamily="2" charset="2"/>
              <a:buChar char="q"/>
            </a:pPr>
            <a:r>
              <a:rPr lang="en-US" sz="2400" dirty="0"/>
              <a:t>Visited 167 schools</a:t>
            </a:r>
          </a:p>
          <a:p>
            <a:pPr marL="342900" indent="-342900">
              <a:buClr>
                <a:srgbClr val="FFFFFF"/>
              </a:buClr>
              <a:buFont typeface="Wingdings" panose="05000000000000000000" pitchFamily="2" charset="2"/>
              <a:buChar char="q"/>
            </a:pPr>
            <a:r>
              <a:rPr lang="en-US" sz="2400" dirty="0"/>
              <a:t>2106 student volunteers</a:t>
            </a:r>
          </a:p>
          <a:p>
            <a:pPr marL="342900" indent="-342900">
              <a:buClr>
                <a:srgbClr val="FFFFFF"/>
              </a:buClr>
              <a:buFont typeface="Wingdings" panose="05000000000000000000" pitchFamily="2" charset="2"/>
              <a:buChar char="q"/>
            </a:pPr>
            <a:r>
              <a:rPr lang="en-US" sz="2400" dirty="0"/>
              <a:t>SVM formally organized in 1888</a:t>
            </a:r>
          </a:p>
          <a:p>
            <a:pPr marL="342900" indent="-342900">
              <a:buClr>
                <a:srgbClr val="FFFFFF"/>
              </a:buClr>
              <a:buFont typeface="Wingdings" panose="05000000000000000000" pitchFamily="2" charset="2"/>
              <a:buChar char="q"/>
            </a:pPr>
            <a:r>
              <a:rPr lang="en-US" sz="2400" dirty="0"/>
              <a:t>John R. Mott as chairman</a:t>
            </a:r>
          </a:p>
        </p:txBody>
      </p:sp>
    </p:spTree>
    <p:extLst>
      <p:ext uri="{BB962C8B-B14F-4D97-AF65-F5344CB8AC3E}">
        <p14:creationId xmlns:p14="http://schemas.microsoft.com/office/powerpoint/2010/main" val="161988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3F47-8F36-4343-95C5-EE16A8B42C8F}"/>
              </a:ext>
            </a:extLst>
          </p:cNvPr>
          <p:cNvSpPr>
            <a:spLocks noGrp="1"/>
          </p:cNvSpPr>
          <p:nvPr>
            <p:ph type="ctrTitle"/>
          </p:nvPr>
        </p:nvSpPr>
        <p:spPr>
          <a:xfrm>
            <a:off x="254839" y="1092017"/>
            <a:ext cx="8819587" cy="1015079"/>
          </a:xfrm>
        </p:spPr>
        <p:txBody>
          <a:bodyPr>
            <a:normAutofit fontScale="90000"/>
          </a:bodyPr>
          <a:lstStyle/>
          <a:p>
            <a:r>
              <a:rPr lang="en-US" dirty="0"/>
              <a:t>Student Volunteer Movement</a:t>
            </a:r>
          </a:p>
        </p:txBody>
      </p:sp>
      <p:sp>
        <p:nvSpPr>
          <p:cNvPr id="3" name="Subtitle 2">
            <a:extLst>
              <a:ext uri="{FF2B5EF4-FFF2-40B4-BE49-F238E27FC236}">
                <a16:creationId xmlns:a16="http://schemas.microsoft.com/office/drawing/2014/main" id="{0C5F291C-4F12-41E8-814C-11E5C258DFC8}"/>
              </a:ext>
            </a:extLst>
          </p:cNvPr>
          <p:cNvSpPr>
            <a:spLocks noGrp="1"/>
          </p:cNvSpPr>
          <p:nvPr>
            <p:ph type="subTitle" idx="1"/>
          </p:nvPr>
        </p:nvSpPr>
        <p:spPr>
          <a:xfrm>
            <a:off x="404276" y="2107096"/>
            <a:ext cx="8739724" cy="3468755"/>
          </a:xfrm>
        </p:spPr>
        <p:txBody>
          <a:bodyPr>
            <a:normAutofit lnSpcReduction="10000"/>
          </a:bodyPr>
          <a:lstStyle/>
          <a:p>
            <a:pPr marL="342900" indent="-342900">
              <a:buClr>
                <a:srgbClr val="FFFFFF"/>
              </a:buClr>
              <a:buFont typeface="Wingdings" panose="05000000000000000000" pitchFamily="2" charset="2"/>
              <a:buChar char="q"/>
            </a:pPr>
            <a:r>
              <a:rPr lang="en-US" sz="2400" dirty="0"/>
              <a:t>“PURPOSE STATEMENT”</a:t>
            </a:r>
            <a:br>
              <a:rPr lang="en-US" sz="2400" dirty="0"/>
            </a:br>
            <a:r>
              <a:rPr lang="en-US" sz="2400" dirty="0"/>
              <a:t>“The evangelization of the world in this generation”</a:t>
            </a:r>
          </a:p>
          <a:p>
            <a:pPr marL="342900" indent="-342900">
              <a:buClr>
                <a:srgbClr val="FFFFFF"/>
              </a:buClr>
              <a:buFont typeface="Wingdings" panose="05000000000000000000" pitchFamily="2" charset="2"/>
              <a:buChar char="q"/>
            </a:pPr>
            <a:r>
              <a:rPr lang="en-US" sz="2400" dirty="0"/>
              <a:t>FIVE OBJECTIVES:</a:t>
            </a:r>
            <a:br>
              <a:rPr lang="en-US" sz="2400" dirty="0"/>
            </a:br>
            <a:r>
              <a:rPr lang="en-US" sz="2400" dirty="0"/>
              <a:t>- Lead students to consider missions</a:t>
            </a:r>
            <a:br>
              <a:rPr lang="en-US" sz="2400" dirty="0"/>
            </a:br>
            <a:r>
              <a:rPr lang="en-US" sz="2400" dirty="0"/>
              <a:t>- Guide volunteers until they had a mission board</a:t>
            </a:r>
            <a:br>
              <a:rPr lang="en-US" sz="2400" dirty="0"/>
            </a:br>
            <a:r>
              <a:rPr lang="en-US" sz="2400" dirty="0"/>
              <a:t>- Unite student volunteers in a organized movement</a:t>
            </a:r>
            <a:br>
              <a:rPr lang="en-US" sz="2400" dirty="0"/>
            </a:br>
            <a:r>
              <a:rPr lang="en-US" sz="2400" dirty="0"/>
              <a:t>- Recruit enough volunteers to fill the needs of the various mission boards</a:t>
            </a:r>
            <a:br>
              <a:rPr lang="en-US" sz="2400" dirty="0"/>
            </a:br>
            <a:r>
              <a:rPr lang="en-US" sz="2400" dirty="0"/>
              <a:t>- educate students who remain at home to support those who go</a:t>
            </a:r>
          </a:p>
        </p:txBody>
      </p:sp>
    </p:spTree>
    <p:extLst>
      <p:ext uri="{BB962C8B-B14F-4D97-AF65-F5344CB8AC3E}">
        <p14:creationId xmlns:p14="http://schemas.microsoft.com/office/powerpoint/2010/main" val="412925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4400" dirty="0"/>
              <a:t>Growth…</a:t>
            </a:r>
          </a:p>
        </p:txBody>
      </p:sp>
      <p:sp>
        <p:nvSpPr>
          <p:cNvPr id="2" name="TextBox 1">
            <a:extLst>
              <a:ext uri="{FF2B5EF4-FFF2-40B4-BE49-F238E27FC236}">
                <a16:creationId xmlns:a16="http://schemas.microsoft.com/office/drawing/2014/main" id="{DFC94827-2326-44B9-AA58-01A44C189422}"/>
              </a:ext>
            </a:extLst>
          </p:cNvPr>
          <p:cNvSpPr txBox="1"/>
          <p:nvPr/>
        </p:nvSpPr>
        <p:spPr>
          <a:xfrm>
            <a:off x="1381539" y="2643809"/>
            <a:ext cx="10316818" cy="3785652"/>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chemeClr val="bg2">
                    <a:lumMod val="75000"/>
                  </a:schemeClr>
                </a:solidFill>
              </a:rPr>
              <a:t>1891:</a:t>
            </a:r>
          </a:p>
          <a:p>
            <a:pPr marL="800100" lvl="1" indent="-342900">
              <a:buFont typeface="Courier New" panose="02070309020205020404" pitchFamily="49" charset="0"/>
              <a:buChar char="o"/>
            </a:pPr>
            <a:r>
              <a:rPr lang="en-US" sz="2400" dirty="0">
                <a:solidFill>
                  <a:schemeClr val="bg2">
                    <a:lumMod val="75000"/>
                  </a:schemeClr>
                </a:solidFill>
              </a:rPr>
              <a:t>558 attended the conference in Cleveland</a:t>
            </a:r>
          </a:p>
          <a:p>
            <a:pPr marL="800100" lvl="1" indent="-342900">
              <a:buFont typeface="Courier New" panose="02070309020205020404" pitchFamily="49" charset="0"/>
              <a:buChar char="o"/>
            </a:pPr>
            <a:r>
              <a:rPr lang="en-US" sz="2400" dirty="0">
                <a:solidFill>
                  <a:schemeClr val="bg2">
                    <a:lumMod val="75000"/>
                  </a:schemeClr>
                </a:solidFill>
              </a:rPr>
              <a:t>6200 Student Volunteers</a:t>
            </a:r>
          </a:p>
          <a:p>
            <a:pPr marL="800100" lvl="1" indent="-342900">
              <a:buFont typeface="Courier New" panose="02070309020205020404" pitchFamily="49" charset="0"/>
              <a:buChar char="o"/>
            </a:pPr>
            <a:r>
              <a:rPr lang="en-US" sz="2400" dirty="0">
                <a:solidFill>
                  <a:schemeClr val="bg2">
                    <a:lumMod val="75000"/>
                  </a:schemeClr>
                </a:solidFill>
              </a:rPr>
              <a:t>321 had left for overseas service</a:t>
            </a:r>
          </a:p>
          <a:p>
            <a:pPr marL="342900" indent="-342900">
              <a:buFont typeface="Wingdings" panose="05000000000000000000" pitchFamily="2" charset="2"/>
              <a:buChar char="§"/>
            </a:pPr>
            <a:r>
              <a:rPr lang="en-US" sz="2400" dirty="0">
                <a:solidFill>
                  <a:schemeClr val="bg2">
                    <a:lumMod val="75000"/>
                  </a:schemeClr>
                </a:solidFill>
              </a:rPr>
              <a:t>1920:</a:t>
            </a:r>
          </a:p>
          <a:p>
            <a:pPr marL="800100" lvl="1" indent="-342900">
              <a:buFont typeface="Courier New" panose="02070309020205020404" pitchFamily="49" charset="0"/>
              <a:buChar char="o"/>
            </a:pPr>
            <a:r>
              <a:rPr lang="en-US" sz="2400" dirty="0">
                <a:solidFill>
                  <a:schemeClr val="bg2">
                    <a:lumMod val="75000"/>
                  </a:schemeClr>
                </a:solidFill>
              </a:rPr>
              <a:t>2,783 students signed the volunteer decision card</a:t>
            </a:r>
          </a:p>
          <a:p>
            <a:pPr marL="800100" lvl="1" indent="-342900">
              <a:buFont typeface="Courier New" panose="02070309020205020404" pitchFamily="49" charset="0"/>
              <a:buChar char="o"/>
            </a:pPr>
            <a:r>
              <a:rPr lang="en-US" sz="2400" dirty="0">
                <a:solidFill>
                  <a:schemeClr val="bg2">
                    <a:lumMod val="75000"/>
                  </a:schemeClr>
                </a:solidFill>
              </a:rPr>
              <a:t>6,890 attended the conference in Des Moines</a:t>
            </a:r>
          </a:p>
          <a:p>
            <a:pPr marL="800100" lvl="1" indent="-342900">
              <a:buFont typeface="Courier New" panose="02070309020205020404" pitchFamily="49" charset="0"/>
              <a:buChar char="o"/>
            </a:pPr>
            <a:r>
              <a:rPr lang="en-US" sz="2400" dirty="0">
                <a:solidFill>
                  <a:schemeClr val="bg2">
                    <a:lumMod val="75000"/>
                  </a:schemeClr>
                </a:solidFill>
              </a:rPr>
              <a:t>637 left for overseas service</a:t>
            </a:r>
          </a:p>
          <a:p>
            <a:pPr marL="342900" indent="-342900">
              <a:buFont typeface="Wingdings" panose="05000000000000000000" pitchFamily="2" charset="2"/>
              <a:buChar char="§"/>
            </a:pPr>
            <a:r>
              <a:rPr lang="en-US" sz="2400" dirty="0">
                <a:solidFill>
                  <a:schemeClr val="bg2">
                    <a:lumMod val="75000"/>
                  </a:schemeClr>
                </a:solidFill>
              </a:rPr>
              <a:t>In all, a conservative estimate of 20,500 missionaries were recruited through the Student Volunteer Movement.</a:t>
            </a:r>
          </a:p>
        </p:txBody>
      </p:sp>
    </p:spTree>
    <p:extLst>
      <p:ext uri="{BB962C8B-B14F-4D97-AF65-F5344CB8AC3E}">
        <p14:creationId xmlns:p14="http://schemas.microsoft.com/office/powerpoint/2010/main" val="2394598200"/>
      </p:ext>
    </p:extLst>
  </p:cSld>
  <p:clrMapOvr>
    <a:masterClrMapping/>
  </p:clrMapOvr>
</p:sld>
</file>

<file path=ppt/theme/theme1.xml><?xml version="1.0" encoding="utf-8"?>
<a:theme xmlns:a="http://schemas.openxmlformats.org/drawingml/2006/main" name="Frame">
  <a:themeElements>
    <a:clrScheme name="Custom 18">
      <a:dk1>
        <a:srgbClr val="FFFFFF"/>
      </a:dk1>
      <a:lt1>
        <a:sysClr val="window" lastClr="FFFFFF"/>
      </a:lt1>
      <a:dk2>
        <a:srgbClr val="454545"/>
      </a:dk2>
      <a:lt2>
        <a:srgbClr val="595959"/>
      </a:lt2>
      <a:accent1>
        <a:srgbClr val="586EA6"/>
      </a:accent1>
      <a:accent2>
        <a:srgbClr val="B71E42"/>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Arial"/>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00915908_Getting to know your classmate_RVA_v3.potx" id="{3AB90CC0-EE9A-4719-A10E-2B9C37D95451}" vid="{F0D04700-138B-4F65-8F40-43A8301C62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3F4922-B139-402E-9C20-CC7FB72E5B59}">
  <ds:schemaRefs>
    <ds:schemaRef ds:uri="http://schemas.microsoft.com/sharepoint/v3/contenttype/forms"/>
  </ds:schemaRefs>
</ds:datastoreItem>
</file>

<file path=customXml/itemProps2.xml><?xml version="1.0" encoding="utf-8"?>
<ds:datastoreItem xmlns:ds="http://schemas.openxmlformats.org/officeDocument/2006/customXml" ds:itemID="{61225736-1374-4CAC-8B19-47C9871FFC7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1A50BC3-FC9F-491A-A65B-E638982E3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Getting to know your classmate</Template>
  <TotalTime>132</TotalTime>
  <Words>1019</Words>
  <Application>Microsoft Macintosh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Wingdings</vt:lpstr>
      <vt:lpstr>Wingdings 2</vt:lpstr>
      <vt:lpstr>Frame</vt:lpstr>
      <vt:lpstr>D.L. Moody and  the Student Volunteer Movement</vt:lpstr>
      <vt:lpstr>It is no exaggeration to claim that one of the seminal moments in the history of Evangelical Protestant missions was the Student Volunteer Movement. In fact, it has been described as, “… history’s single most potent mission organization.” At the center of this movement was Dwight Moody and his schools in Northfield. In fact, Ralph Winter, one of the leading Missiologists of the previous generation, goes so far as to say that the entire movement was indebted to three distinct movements, the most important Dwight’s Moody personal faith. As Winters put it, the Student Volunteer Movement was a, “striking illustrated in the simple authenticity of Moody’s spiritual life …”</vt:lpstr>
      <vt:lpstr>Sometime around 1885, Luther Wishard, then college secretary of the International Committee of the Young Men's Christian Associations of the United States and Canada, began proposing to Moody a conference for young men.  That same year, during the conference at Northfield, Mr. Moody decided, unexpectedly, to hold a day of meetings dedicated to missions. The prominent missions advocate A. T. Pierson was present and Moody granted him control of the meetings that day. Pierson used the occasion to call for a united and concerted effort to share the Gospel throughout the world as quickly as possible. Wishard was at the conference and heard Pierson’s plea. Also present was J. E. K. Studd, older brother of C. T. Studd. C. T. Studd was one of the Cambridge seven. Both brothers had been impacted by Moody’s earlier work at Cambridge University.</vt:lpstr>
      <vt:lpstr>Mt. Hermon Bible Conference</vt:lpstr>
      <vt:lpstr>Meeting of the Ten Nations</vt:lpstr>
      <vt:lpstr>PowerPoint Presentation</vt:lpstr>
      <vt:lpstr>Student Volunteer Movement</vt:lpstr>
      <vt:lpstr>Student Volunteer Movement</vt:lpstr>
      <vt:lpstr>Growth…</vt:lpstr>
      <vt:lpstr>Decline…</vt:lpstr>
      <vt:lpstr>D.L. Moody &amp; SVM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 Moody and  the Student Volunteer Movement</dc:title>
  <dc:creator>Rodney Tolleson</dc:creator>
  <cp:lastModifiedBy>J Marr Miller</cp:lastModifiedBy>
  <cp:revision>16</cp:revision>
  <dcterms:created xsi:type="dcterms:W3CDTF">2020-10-21T14:25:45Z</dcterms:created>
  <dcterms:modified xsi:type="dcterms:W3CDTF">2024-10-20T18:46:21Z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