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6" r:id="rId1"/>
  </p:sldMasterIdLst>
  <p:notesMasterIdLst>
    <p:notesMasterId r:id="rId60"/>
  </p:notesMasterIdLst>
  <p:sldIdLst>
    <p:sldId id="256" r:id="rId2"/>
    <p:sldId id="298" r:id="rId3"/>
    <p:sldId id="327" r:id="rId4"/>
    <p:sldId id="297" r:id="rId5"/>
    <p:sldId id="305" r:id="rId6"/>
    <p:sldId id="306" r:id="rId7"/>
    <p:sldId id="307" r:id="rId8"/>
    <p:sldId id="308" r:id="rId9"/>
    <p:sldId id="309" r:id="rId10"/>
    <p:sldId id="310" r:id="rId11"/>
    <p:sldId id="311" r:id="rId12"/>
    <p:sldId id="299" r:id="rId13"/>
    <p:sldId id="263" r:id="rId14"/>
    <p:sldId id="265" r:id="rId15"/>
    <p:sldId id="300" r:id="rId16"/>
    <p:sldId id="276" r:id="rId17"/>
    <p:sldId id="277" r:id="rId18"/>
    <p:sldId id="278" r:id="rId19"/>
    <p:sldId id="258" r:id="rId20"/>
    <p:sldId id="259" r:id="rId21"/>
    <p:sldId id="260" r:id="rId22"/>
    <p:sldId id="274" r:id="rId23"/>
    <p:sldId id="301" r:id="rId24"/>
    <p:sldId id="302" r:id="rId25"/>
    <p:sldId id="279" r:id="rId26"/>
    <p:sldId id="267" r:id="rId27"/>
    <p:sldId id="303" r:id="rId28"/>
    <p:sldId id="280" r:id="rId29"/>
    <p:sldId id="268" r:id="rId30"/>
    <p:sldId id="281" r:id="rId31"/>
    <p:sldId id="282" r:id="rId32"/>
    <p:sldId id="304" r:id="rId33"/>
    <p:sldId id="266" r:id="rId34"/>
    <p:sldId id="287" r:id="rId35"/>
    <p:sldId id="288" r:id="rId36"/>
    <p:sldId id="296" r:id="rId37"/>
    <p:sldId id="283" r:id="rId38"/>
    <p:sldId id="313" r:id="rId39"/>
    <p:sldId id="331" r:id="rId40"/>
    <p:sldId id="295" r:id="rId41"/>
    <p:sldId id="314" r:id="rId42"/>
    <p:sldId id="315" r:id="rId43"/>
    <p:sldId id="284" r:id="rId44"/>
    <p:sldId id="316" r:id="rId45"/>
    <p:sldId id="317" r:id="rId46"/>
    <p:sldId id="318" r:id="rId47"/>
    <p:sldId id="319" r:id="rId48"/>
    <p:sldId id="289" r:id="rId49"/>
    <p:sldId id="286" r:id="rId50"/>
    <p:sldId id="290" r:id="rId51"/>
    <p:sldId id="293" r:id="rId52"/>
    <p:sldId id="285" r:id="rId53"/>
    <p:sldId id="291" r:id="rId54"/>
    <p:sldId id="292" r:id="rId55"/>
    <p:sldId id="320" r:id="rId56"/>
    <p:sldId id="328" r:id="rId57"/>
    <p:sldId id="329" r:id="rId58"/>
    <p:sldId id="330" r:id="rId5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2"/>
    <p:restoredTop sz="92993"/>
  </p:normalViewPr>
  <p:slideViewPr>
    <p:cSldViewPr snapToGrid="0" snapToObjects="1">
      <p:cViewPr varScale="1">
        <p:scale>
          <a:sx n="119" d="100"/>
          <a:sy n="119" d="100"/>
        </p:scale>
        <p:origin x="896" y="1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16:40:26.548"/>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3064 87,'-84'-10,"33"4,-1 0,-5 0,-3-1,-16 0,-3 1,4 1,0 1,-5-1,-2 2,-7-1,1 1,14 0,1 1,-10 0,1-1,9 2,1-1,1 1,1 1,7-1,1 2,-1 0,1 1,7 0,1 1,-46 6,3 0,17 8,2-2,-3 7,15-4,7-1,4 2,10 0,-12 10,-3 4,1 7,6-2,6 5,17-10,-1 13,7 1,2 7,-1 11,2 11,2-14,5 15,0 0,6 7,-1 10,5 3,3-14,0-28,1 0,-1 27,2-31,1-1,5 27,4 7,7-3,1-10,7 13,0-13,-5-19,2 0,2-3,1-1,4 6,3 0,8 2,2-3,-10-11,-1-1,9 9,-3-5,-2-2,7 12,-19-25,6 10,12 5,3-3,11 7,19 5,1 5,4-3,-36-25,-1 1,39 23,-38-27,2 0,7 4,2-1,7 2,1-1,-3-2,2 0,12 3,-1-2,-12-8,-3-1,-5-3,-2 0,0 0,-3-1,12 5,11 1,-17-10,-2-2,7-1,-5-4,17 2,5-3,3-2,-10-4,-11-3,-11-3,3-6,4-8,17-12,3-6,-18 9,2-4,2-1,1-1,14-9,2 0,-5 2,0 0,10-3,-2 1,-16 7,-2 0,8-6,-2-1,-13 6,-4 1,-2 1,-2 0,2-4,-1 0,-4 5,-2 0,-1-3,0-2,0 0,0-1,-4 2,0-1,0-4,-2-2,3-5,-1-1,-3 3,-2 0,-4 1,-1 1,19-37,-11 4,-7 10,-5-3,-9 12,-5 2,-5 9,-3-16,-6 15,-12-24,-14 10,-9-3,-20-10,-5 4,31 36,-1 0,-5-3,0 1,2 1,1 1,0 1,-2-1,-9-8,-1 1,10 11,0 2,-3-1,0 0,-34-20,21 18,7 5,9 7,16 9,-4-1,0 0,-1-3,-8-3,3 0,-6-2,0 2,-2 0,1 3,9 4,5 4,12 4,3 1,-12-7,7 4,-8-5,13 6,-2-2,-5-6,-9-5,-8-5,7 8,5 5,10 6,-8 1,-3-2,-13-1,4 1,11 2,6 2,5-2,-4 1,-3-1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DFE6A8B-D456-734C-87B4-E4C8D2D67518}" type="datetimeFigureOut">
              <a:rPr lang="en-US" smtClean="0"/>
              <a:t>10/14/24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B7AB423-AF4D-B54A-8126-B9F0DA14522C}" type="slidenum">
              <a:rPr lang="en-US" smtClean="0"/>
              <a:t>‹#›</a:t>
            </a:fld>
            <a:endParaRPr lang="en-US"/>
          </a:p>
        </p:txBody>
      </p:sp>
    </p:spTree>
    <p:extLst>
      <p:ext uri="{BB962C8B-B14F-4D97-AF65-F5344CB8AC3E}">
        <p14:creationId xmlns:p14="http://schemas.microsoft.com/office/powerpoint/2010/main" val="441964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04AF466F-BDA4-4F18-9C7B-FF0A9A1B0E80}" type="datetime1">
              <a:rPr lang="en-US" smtClean="0"/>
              <a:pPr/>
              <a:t>10/14/24</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E2D2B3B-882E-40F3-A32F-6DD516915044}" type="slidenum">
              <a:rPr lang="en-US" smtClean="0"/>
              <a:pPr/>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19855855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FB4290-6522-4139-852E-05BD9E7F0D2E}" type="datetime1">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404269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B955F9-81EA-47C5-8059-9E5C2B437C70}" type="datetime1">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62030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EF607B-A47E-422C-9BEF-122CCDB7C526}" type="datetime1">
              <a:rPr lang="en-US" smtClean="0"/>
              <a:pPr/>
              <a:t>10/14/24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4192349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63A9A7CB-BEE6-4F99-898E-913F06E8E125}" type="datetime1">
              <a:rPr lang="en-US" smtClean="0"/>
              <a:pPr/>
              <a:t>10/14/24</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E2D2B3B-882E-40F3-A32F-6DD516915044}" type="slidenum">
              <a:rPr lang="en-US" smtClean="0"/>
              <a:pPr/>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8984123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10/14/24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797709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0D295D-4A77-4DEB-B04C-9F4282A8BC04}" type="datetime1">
              <a:rPr lang="en-US" smtClean="0"/>
              <a:pPr/>
              <a:t>10/14/24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069074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B28685-4D0C-42D5-8013-B5904CD1FCBC}" type="datetime1">
              <a:rPr lang="en-US" smtClean="0"/>
              <a:pPr/>
              <a:t>10/14/24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75306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10/14/24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170167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BEE1B38-C5EB-4D66-9137-0AFE9CDEDE8F}" type="datetime1">
              <a:rPr lang="en-US" smtClean="0"/>
              <a:pPr/>
              <a:t>10/14/24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E2D2B3B-882E-40F3-A32F-6DD516915044}" type="slidenum">
              <a:rPr lang="en-US" smtClean="0"/>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22989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327B613C-1AD7-49D3-885D-F654C5CDBAA6}" type="datetime1">
              <a:rPr lang="en-US" smtClean="0"/>
              <a:pPr/>
              <a:t>10/14/24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E2D2B3B-882E-40F3-A32F-6DD516915044}" type="slidenum">
              <a:rPr lang="en-US" smtClean="0"/>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80697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327B613C-1AD7-49D3-885D-F654C5CDBAA6}" type="datetime1">
              <a:rPr lang="en-US" smtClean="0"/>
              <a:pPr/>
              <a:t>10/14/24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E2D2B3B-882E-40F3-A32F-6DD516915044}" type="slidenum">
              <a:rPr lang="en-US" smtClean="0"/>
              <a:pPr/>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41069274"/>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1368" userDrawn="1">
          <p15:clr>
            <a:srgbClr val="F26B43"/>
          </p15:clr>
        </p15:guide>
        <p15:guide id="13" pos="9216" userDrawn="1">
          <p15:clr>
            <a:srgbClr val="F26B43"/>
          </p15:clr>
        </p15:guide>
        <p15:guide id="14" pos="1248" userDrawn="1">
          <p15:clr>
            <a:srgbClr val="F26B43"/>
          </p15:clr>
        </p15:guide>
        <p15:guide id="15" pos="1152" userDrawn="1">
          <p15:clr>
            <a:srgbClr val="F26B43"/>
          </p15:clr>
        </p15:guide>
        <p15:guide id="16" orient="horz" pos="1440" userDrawn="1">
          <p15:clr>
            <a:srgbClr val="F26B43"/>
          </p15:clr>
        </p15:guide>
        <p15:guide id="17" orient="horz" pos="3696" userDrawn="1">
          <p15:clr>
            <a:srgbClr val="F26B43"/>
          </p15:clr>
        </p15:guide>
        <p15:guide id="18" orient="horz" pos="432" userDrawn="1">
          <p15:clr>
            <a:srgbClr val="F26B43"/>
          </p15:clr>
        </p15:guide>
        <p15:guide id="19" orient="horz" pos="1512" userDrawn="1">
          <p15:clr>
            <a:srgbClr val="F26B43"/>
          </p15:clr>
        </p15:guide>
        <p15:guide id="20" pos="6912" userDrawn="1">
          <p15:clr>
            <a:srgbClr val="F26B43"/>
          </p15:clr>
        </p15:guide>
        <p15:guide id="21" pos="936" userDrawn="1">
          <p15:clr>
            <a:srgbClr val="F26B43"/>
          </p15:clr>
        </p15:guide>
        <p15:guide id="22" pos="8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www.facebook.com/TheMoodyCenter/videos/who-we-are-moody-center/684130971927457/?__so__=permalink&amp;__rv__=related_videos" TargetMode="External"/><Relationship Id="rId2" Type="http://schemas.openxmlformats.org/officeDocument/2006/relationships/hyperlink" Target="https://www.youtube.com/watch?v=N003LCSfU1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539" y="2599908"/>
            <a:ext cx="6270922" cy="2098226"/>
          </a:xfrm>
        </p:spPr>
        <p:txBody>
          <a:bodyPr/>
          <a:lstStyle/>
          <a:p>
            <a:r>
              <a:rPr lang="en-US" dirty="0"/>
              <a:t>Dwight</a:t>
            </a:r>
            <a:br>
              <a:rPr lang="en-US" dirty="0"/>
            </a:br>
            <a:r>
              <a:rPr lang="en-US" dirty="0"/>
              <a:t>Lyman </a:t>
            </a:r>
            <a:br>
              <a:rPr lang="en-US" dirty="0"/>
            </a:br>
            <a:r>
              <a:rPr lang="en-US" dirty="0"/>
              <a:t>Moody</a:t>
            </a:r>
          </a:p>
        </p:txBody>
      </p:sp>
    </p:spTree>
    <p:extLst>
      <p:ext uri="{BB962C8B-B14F-4D97-AF65-F5344CB8AC3E}">
        <p14:creationId xmlns:p14="http://schemas.microsoft.com/office/powerpoint/2010/main" val="2334069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2894E7-2704-BD8E-0503-BDA41E890636}"/>
              </a:ext>
            </a:extLst>
          </p:cNvPr>
          <p:cNvSpPr txBox="1"/>
          <p:nvPr/>
        </p:nvSpPr>
        <p:spPr>
          <a:xfrm>
            <a:off x="2206582" y="463654"/>
            <a:ext cx="8306873" cy="5940088"/>
          </a:xfrm>
          <a:prstGeom prst="rect">
            <a:avLst/>
          </a:prstGeom>
          <a:noFill/>
        </p:spPr>
        <p:txBody>
          <a:bodyPr wrap="square">
            <a:spAutoFit/>
          </a:bodyPr>
          <a:lstStyle/>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1889: Meetings in Scotland and Ireland; Bible Institute formally opened in Chicago</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1890: Northfield Bible Training School – 1903 absorbed into Northfield Seminary. Chicago Bible Institute building dedicated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1891: Seventh visit to England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1892: Travel through Europe and Holy Land; meetings in England and Ireland, including eight days at Spurgeon’s Tabernacle; accident at sea. Glasgow Bible College formed in Glasgow, Scotland. This is the product of Moody’s work in Scotland.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1893: Great campaign at Chicago World’s Fair</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1894: Meetings across Eastern Seaboard and in Canada. Begins Bible Institute Colportage Association, this later become Moody Press, today Moody Publishers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268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117D32-B481-32B2-F4F4-93F50C82E2CA}"/>
              </a:ext>
            </a:extLst>
          </p:cNvPr>
          <p:cNvSpPr txBox="1"/>
          <p:nvPr/>
        </p:nvSpPr>
        <p:spPr>
          <a:xfrm>
            <a:off x="2258096" y="893063"/>
            <a:ext cx="8010659" cy="4093428"/>
          </a:xfrm>
          <a:prstGeom prst="rect">
            <a:avLst/>
          </a:prstGeom>
          <a:noFill/>
        </p:spPr>
        <p:txBody>
          <a:bodyPr wrap="square">
            <a:spAutoFit/>
          </a:bodyPr>
          <a:lstStyle/>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1895: Meetings in New York, Boston, Dallas, Mexico City. In Dallas, integrates meetings and continues this practice in the South</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1896: Elected President of International Sunday School Association; meetings in New York</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1897: Meetings in Boston, Chicago, Ottawa, elsewhere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1898: Works among soldiers of Spanish- American War; preaches in Colorado, Montreal, Tampa Bay</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1899: Meetings throughout western US; last public meeting in Kansas City; returns to Northfield and on December 22 dies at home</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6476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414F8-8F33-884B-B73F-EAE121ED53F3}"/>
              </a:ext>
            </a:extLst>
          </p:cNvPr>
          <p:cNvSpPr>
            <a:spLocks noGrp="1"/>
          </p:cNvSpPr>
          <p:nvPr>
            <p:ph type="title"/>
          </p:nvPr>
        </p:nvSpPr>
        <p:spPr>
          <a:xfrm>
            <a:off x="2552700" y="685800"/>
            <a:ext cx="7200900" cy="1092896"/>
          </a:xfrm>
          <a:solidFill>
            <a:srgbClr val="00B0F0"/>
          </a:solidFill>
        </p:spPr>
        <p:txBody>
          <a:bodyPr>
            <a:normAutofit/>
          </a:bodyPr>
          <a:lstStyle/>
          <a:p>
            <a:pPr algn="ctr"/>
            <a:r>
              <a:rPr lang="en-US" sz="3600" dirty="0">
                <a:highlight>
                  <a:srgbClr val="00FFFF"/>
                </a:highlight>
              </a:rPr>
              <a:t>He was not from Chicago, nor did he spend the bulk of his life here</a:t>
            </a:r>
          </a:p>
        </p:txBody>
      </p:sp>
      <p:sp>
        <p:nvSpPr>
          <p:cNvPr id="3" name="Content Placeholder 2">
            <a:extLst>
              <a:ext uri="{FF2B5EF4-FFF2-40B4-BE49-F238E27FC236}">
                <a16:creationId xmlns:a16="http://schemas.microsoft.com/office/drawing/2014/main" id="{FE9B455A-48BA-E942-B9B3-0FF2F4B5DAB1}"/>
              </a:ext>
            </a:extLst>
          </p:cNvPr>
          <p:cNvSpPr>
            <a:spLocks noGrp="1"/>
          </p:cNvSpPr>
          <p:nvPr>
            <p:ph idx="1"/>
          </p:nvPr>
        </p:nvSpPr>
        <p:spPr/>
        <p:txBody>
          <a:bodyPr/>
          <a:lstStyle/>
          <a:p>
            <a:r>
              <a:rPr lang="en-US" dirty="0"/>
              <a:t>In fact, here spent most of his life in his place of birth – Northfield, a small town in Northwest Massachusetts.</a:t>
            </a:r>
          </a:p>
          <a:p>
            <a:pPr marL="0" indent="0">
              <a:buNone/>
            </a:pPr>
            <a:endParaRPr lang="en-US" dirty="0"/>
          </a:p>
        </p:txBody>
      </p:sp>
      <p:pic>
        <p:nvPicPr>
          <p:cNvPr id="4" name="Picture 3">
            <a:extLst>
              <a:ext uri="{FF2B5EF4-FFF2-40B4-BE49-F238E27FC236}">
                <a16:creationId xmlns:a16="http://schemas.microsoft.com/office/drawing/2014/main" id="{0E61BAD9-4F79-164F-A6F2-BCEEC9626496}"/>
              </a:ext>
            </a:extLst>
          </p:cNvPr>
          <p:cNvPicPr>
            <a:picLocks noChangeAspect="1"/>
          </p:cNvPicPr>
          <p:nvPr/>
        </p:nvPicPr>
        <p:blipFill>
          <a:blip r:embed="rId2"/>
          <a:stretch>
            <a:fillRect/>
          </a:stretch>
        </p:blipFill>
        <p:spPr>
          <a:xfrm>
            <a:off x="3519055" y="3390900"/>
            <a:ext cx="5694218" cy="2781301"/>
          </a:xfrm>
          <a:prstGeom prst="rect">
            <a:avLst/>
          </a:prstGeom>
        </p:spPr>
      </p:pic>
    </p:spTree>
    <p:extLst>
      <p:ext uri="{BB962C8B-B14F-4D97-AF65-F5344CB8AC3E}">
        <p14:creationId xmlns:p14="http://schemas.microsoft.com/office/powerpoint/2010/main" val="1354115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A6ACE-B605-EDB4-298D-9F1AF2661D5A}"/>
              </a:ext>
            </a:extLst>
          </p:cNvPr>
          <p:cNvSpPr>
            <a:spLocks noGrp="1"/>
          </p:cNvSpPr>
          <p:nvPr>
            <p:ph type="title"/>
          </p:nvPr>
        </p:nvSpPr>
        <p:spPr>
          <a:xfrm>
            <a:off x="2152649" y="766763"/>
            <a:ext cx="7886700" cy="994172"/>
          </a:xfrm>
        </p:spPr>
        <p:txBody>
          <a:bodyPr/>
          <a:lstStyle/>
          <a:p>
            <a:pPr algn="ctr"/>
            <a:r>
              <a:rPr lang="en-US" dirty="0"/>
              <a:t>Mr. Moody </a:t>
            </a:r>
            <a:r>
              <a:rPr lang="en-US"/>
              <a:t>and his </a:t>
            </a:r>
            <a:r>
              <a:rPr lang="en-US" dirty="0"/>
              <a:t>wife’s grave</a:t>
            </a:r>
          </a:p>
        </p:txBody>
      </p:sp>
      <p:pic>
        <p:nvPicPr>
          <p:cNvPr id="1026" name="Picture 2">
            <a:extLst>
              <a:ext uri="{FF2B5EF4-FFF2-40B4-BE49-F238E27FC236}">
                <a16:creationId xmlns:a16="http://schemas.microsoft.com/office/drawing/2014/main" id="{821D02D6-F7DC-70C2-8DB1-007BBA24EC8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241831" y="1824405"/>
            <a:ext cx="5834762" cy="3727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769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6B904-4660-2F2C-90FD-A78A9204E71C}"/>
              </a:ext>
            </a:extLst>
          </p:cNvPr>
          <p:cNvSpPr>
            <a:spLocks noGrp="1"/>
          </p:cNvSpPr>
          <p:nvPr>
            <p:ph type="title"/>
          </p:nvPr>
        </p:nvSpPr>
        <p:spPr/>
        <p:txBody>
          <a:bodyPr/>
          <a:lstStyle/>
          <a:p>
            <a:pPr algn="ctr"/>
            <a:r>
              <a:rPr lang="en-US" dirty="0"/>
              <a:t>Mr. Moody’s birth home</a:t>
            </a:r>
          </a:p>
        </p:txBody>
      </p:sp>
      <p:pic>
        <p:nvPicPr>
          <p:cNvPr id="2050" name="Picture 2">
            <a:extLst>
              <a:ext uri="{FF2B5EF4-FFF2-40B4-BE49-F238E27FC236}">
                <a16:creationId xmlns:a16="http://schemas.microsoft.com/office/drawing/2014/main" id="{4527A76B-7C4F-A2FE-1437-8F017C6E43E2}"/>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978624" y="2226469"/>
            <a:ext cx="6234752" cy="326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395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88594-2CEE-BF45-870A-53DB02A33A13}"/>
              </a:ext>
            </a:extLst>
          </p:cNvPr>
          <p:cNvSpPr>
            <a:spLocks noGrp="1"/>
          </p:cNvSpPr>
          <p:nvPr>
            <p:ph type="title"/>
          </p:nvPr>
        </p:nvSpPr>
        <p:spPr>
          <a:xfrm>
            <a:off x="2552700" y="685801"/>
            <a:ext cx="7200900" cy="591855"/>
          </a:xfrm>
        </p:spPr>
        <p:txBody>
          <a:bodyPr>
            <a:normAutofit/>
          </a:bodyPr>
          <a:lstStyle/>
          <a:p>
            <a:pPr algn="ctr"/>
            <a:r>
              <a:rPr lang="en-US" sz="3200" dirty="0">
                <a:highlight>
                  <a:srgbClr val="00FFFF"/>
                </a:highlight>
              </a:rPr>
              <a:t>In fact, Moody fancied himself a farmer</a:t>
            </a:r>
          </a:p>
        </p:txBody>
      </p:sp>
      <p:sp>
        <p:nvSpPr>
          <p:cNvPr id="3" name="Content Placeholder 2">
            <a:extLst>
              <a:ext uri="{FF2B5EF4-FFF2-40B4-BE49-F238E27FC236}">
                <a16:creationId xmlns:a16="http://schemas.microsoft.com/office/drawing/2014/main" id="{311305E7-1FD6-C64B-B388-5BC74490F8C5}"/>
              </a:ext>
            </a:extLst>
          </p:cNvPr>
          <p:cNvSpPr>
            <a:spLocks noGrp="1"/>
          </p:cNvSpPr>
          <p:nvPr>
            <p:ph idx="1"/>
          </p:nvPr>
        </p:nvSpPr>
        <p:spPr>
          <a:xfrm>
            <a:off x="2552700" y="1277656"/>
            <a:ext cx="7200900" cy="4589745"/>
          </a:xfrm>
        </p:spPr>
        <p:txBody>
          <a:bodyPr>
            <a:normAutofit fontScale="92500" lnSpcReduction="10000"/>
          </a:bodyPr>
          <a:lstStyle/>
          <a:p>
            <a:pPr marL="0" indent="0">
              <a:buNone/>
            </a:pPr>
            <a:r>
              <a:rPr lang="en-US" sz="2800" dirty="0"/>
              <a:t>New Haven May 7/78 (1878) </a:t>
            </a:r>
          </a:p>
          <a:p>
            <a:pPr marL="0" indent="0">
              <a:buNone/>
            </a:pPr>
            <a:r>
              <a:rPr lang="en-US" sz="2800" dirty="0"/>
              <a:t>My dear George I shall send up on Monday 100 sweet potato plant - 50 asparagus roots they want to be planted in rotten manure very rich in hills 2 feet apart in one way &amp; 3 feet in a </a:t>
            </a:r>
            <a:r>
              <a:rPr lang="en-US" sz="2800" dirty="0" err="1"/>
              <a:t>nother</a:t>
            </a:r>
            <a:r>
              <a:rPr lang="en-US" sz="2800" dirty="0"/>
              <a:t> the Potatoes 3 feet each way I think you had better have the ground fixed up at once so </a:t>
            </a:r>
            <a:r>
              <a:rPr lang="en-US" sz="2800" dirty="0" err="1"/>
              <a:t>nothin</a:t>
            </a:r>
            <a:r>
              <a:rPr lang="en-US" sz="2800" dirty="0"/>
              <a:t> will be lost in getting them started I send 12 tomato plants &amp; the vines &amp; Roses you can leave in the pots </a:t>
            </a:r>
            <a:r>
              <a:rPr lang="en-US" sz="2800" dirty="0" err="1"/>
              <a:t>untill</a:t>
            </a:r>
            <a:r>
              <a:rPr lang="en-US" sz="2800" dirty="0"/>
              <a:t> I get there I wish you would tell Willie he must write to us </a:t>
            </a:r>
          </a:p>
          <a:p>
            <a:pPr marL="0" indent="0">
              <a:buNone/>
            </a:pPr>
            <a:r>
              <a:rPr lang="en-US" sz="2800" dirty="0"/>
              <a:t>Yours in hast DL Moody</a:t>
            </a:r>
          </a:p>
          <a:p>
            <a:endParaRPr lang="en-US" dirty="0"/>
          </a:p>
        </p:txBody>
      </p:sp>
    </p:spTree>
    <p:extLst>
      <p:ext uri="{BB962C8B-B14F-4D97-AF65-F5344CB8AC3E}">
        <p14:creationId xmlns:p14="http://schemas.microsoft.com/office/powerpoint/2010/main" val="2248085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normAutofit/>
          </a:bodyPr>
          <a:lstStyle/>
          <a:p>
            <a:pPr algn="ctr"/>
            <a:r>
              <a:rPr lang="en-US" dirty="0">
                <a:latin typeface="Times New Roman" charset="0"/>
                <a:ea typeface="Times New Roman" charset="0"/>
                <a:cs typeface="Times New Roman" charset="0"/>
              </a:rPr>
              <a:t>His Life Reflects the issues of today</a:t>
            </a:r>
          </a:p>
        </p:txBody>
      </p:sp>
      <p:sp>
        <p:nvSpPr>
          <p:cNvPr id="3" name="Content Placeholder 2"/>
          <p:cNvSpPr>
            <a:spLocks noGrp="1"/>
          </p:cNvSpPr>
          <p:nvPr>
            <p:ph idx="1"/>
          </p:nvPr>
        </p:nvSpPr>
        <p:spPr/>
        <p:txBody>
          <a:bodyPr/>
          <a:lstStyle/>
          <a:p>
            <a:r>
              <a:rPr lang="en-US" sz="3200" dirty="0"/>
              <a:t>He was raised by a single mom in poverty</a:t>
            </a:r>
          </a:p>
          <a:p>
            <a:r>
              <a:rPr lang="en-US" sz="3200" dirty="0"/>
              <a:t>He was poorly educated</a:t>
            </a:r>
          </a:p>
          <a:p>
            <a:r>
              <a:rPr lang="en-US" sz="3200" dirty="0"/>
              <a:t>He saw incredible suffering</a:t>
            </a:r>
          </a:p>
          <a:p>
            <a:endParaRPr lang="en-US" dirty="0"/>
          </a:p>
          <a:p>
            <a:endParaRPr lang="en-US" dirty="0"/>
          </a:p>
        </p:txBody>
      </p:sp>
    </p:spTree>
    <p:extLst>
      <p:ext uri="{BB962C8B-B14F-4D97-AF65-F5344CB8AC3E}">
        <p14:creationId xmlns:p14="http://schemas.microsoft.com/office/powerpoint/2010/main" val="92684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492" y="804521"/>
            <a:ext cx="6571343" cy="744879"/>
          </a:xfrm>
          <a:solidFill>
            <a:srgbClr val="00B0F0"/>
          </a:solidFill>
        </p:spPr>
        <p:txBody>
          <a:bodyPr>
            <a:normAutofit/>
          </a:bodyPr>
          <a:lstStyle/>
          <a:p>
            <a:pPr algn="ctr"/>
            <a:r>
              <a:rPr lang="en-US" dirty="0"/>
              <a:t>Poverty and Single Parent</a:t>
            </a:r>
          </a:p>
        </p:txBody>
      </p:sp>
      <p:sp>
        <p:nvSpPr>
          <p:cNvPr id="3" name="Content Placeholder 2"/>
          <p:cNvSpPr>
            <a:spLocks noGrp="1"/>
          </p:cNvSpPr>
          <p:nvPr>
            <p:ph idx="1"/>
          </p:nvPr>
        </p:nvSpPr>
        <p:spPr>
          <a:xfrm>
            <a:off x="2552700" y="1741118"/>
            <a:ext cx="7200900" cy="4126282"/>
          </a:xfrm>
        </p:spPr>
        <p:txBody>
          <a:bodyPr>
            <a:normAutofit/>
          </a:bodyPr>
          <a:lstStyle/>
          <a:p>
            <a:pPr marL="0" indent="0">
              <a:buNone/>
            </a:pPr>
            <a:r>
              <a:rPr lang="en-US" sz="2800" dirty="0"/>
              <a:t>His family was poor. He father was probably an alcoholic. Moody’s dad died suddenly when he was 4, leaving his mother with 6 kids and she was 8 months pregnant with twins.  They were so far in debt the same day Moody’s dad died debt collectors came and stripped the house virtually bare. His mother would send he and his brothers to live with others (Greenfield). They were fed in exchange for chores.</a:t>
            </a:r>
          </a:p>
          <a:p>
            <a:endParaRPr lang="en-US" sz="2800" dirty="0"/>
          </a:p>
          <a:p>
            <a:endParaRPr lang="en-US" dirty="0"/>
          </a:p>
        </p:txBody>
      </p:sp>
    </p:spTree>
    <p:extLst>
      <p:ext uri="{BB962C8B-B14F-4D97-AF65-F5344CB8AC3E}">
        <p14:creationId xmlns:p14="http://schemas.microsoft.com/office/powerpoint/2010/main" val="1176054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0" y="685801"/>
            <a:ext cx="7200900" cy="729641"/>
          </a:xfrm>
          <a:solidFill>
            <a:srgbClr val="00B0F0"/>
          </a:solidFill>
        </p:spPr>
        <p:txBody>
          <a:bodyPr/>
          <a:lstStyle/>
          <a:p>
            <a:pPr algn="ctr"/>
            <a:r>
              <a:rPr lang="en-US" dirty="0"/>
              <a:t>Uneducated</a:t>
            </a:r>
          </a:p>
        </p:txBody>
      </p:sp>
      <p:sp>
        <p:nvSpPr>
          <p:cNvPr id="3" name="Content Placeholder 2"/>
          <p:cNvSpPr>
            <a:spLocks noGrp="1"/>
          </p:cNvSpPr>
          <p:nvPr>
            <p:ph idx="1"/>
          </p:nvPr>
        </p:nvSpPr>
        <p:spPr/>
        <p:txBody>
          <a:bodyPr>
            <a:normAutofit/>
          </a:bodyPr>
          <a:lstStyle/>
          <a:p>
            <a:r>
              <a:rPr lang="en-US" sz="3200" dirty="0"/>
              <a:t>Maybe 5 years of formal education</a:t>
            </a:r>
          </a:p>
          <a:p>
            <a:r>
              <a:rPr lang="en-US" sz="3200" dirty="0"/>
              <a:t>No time or money for school</a:t>
            </a:r>
          </a:p>
          <a:p>
            <a:r>
              <a:rPr lang="en-US" sz="3200" dirty="0"/>
              <a:t>School was hard for Moody. (I think he was ADHD)</a:t>
            </a:r>
          </a:p>
          <a:p>
            <a:r>
              <a:rPr lang="en-US" sz="3200" dirty="0"/>
              <a:t>These illustrate his level of education</a:t>
            </a:r>
          </a:p>
        </p:txBody>
      </p:sp>
    </p:spTree>
    <p:extLst>
      <p:ext uri="{BB962C8B-B14F-4D97-AF65-F5344CB8AC3E}">
        <p14:creationId xmlns:p14="http://schemas.microsoft.com/office/powerpoint/2010/main" val="1260600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0" y="685801"/>
            <a:ext cx="7200900" cy="905005"/>
          </a:xfrm>
          <a:solidFill>
            <a:srgbClr val="00B0F0"/>
          </a:solidFill>
        </p:spPr>
        <p:txBody>
          <a:bodyPr/>
          <a:lstStyle/>
          <a:p>
            <a:pPr algn="ctr"/>
            <a:r>
              <a:rPr lang="en-US" dirty="0"/>
              <a:t>1857 letter</a:t>
            </a:r>
          </a:p>
        </p:txBody>
      </p:sp>
      <p:sp>
        <p:nvSpPr>
          <p:cNvPr id="3" name="Content Placeholder 2"/>
          <p:cNvSpPr>
            <a:spLocks noGrp="1"/>
          </p:cNvSpPr>
          <p:nvPr>
            <p:ph idx="1"/>
          </p:nvPr>
        </p:nvSpPr>
        <p:spPr>
          <a:xfrm>
            <a:off x="2552700" y="1590806"/>
            <a:ext cx="7200900" cy="4276595"/>
          </a:xfrm>
        </p:spPr>
        <p:txBody>
          <a:bodyPr>
            <a:noAutofit/>
          </a:bodyPr>
          <a:lstStyle/>
          <a:p>
            <a:pPr marL="0" indent="0">
              <a:buNone/>
            </a:pPr>
            <a:r>
              <a:rPr lang="en-US" sz="3200" dirty="0"/>
              <a:t>George don’t let anything keep you from the full enjoyment of Gods love. I think we have things sometimes come a </a:t>
            </a:r>
            <a:r>
              <a:rPr lang="en-US" sz="3200" dirty="0" err="1"/>
              <a:t>bo</a:t>
            </a:r>
            <a:r>
              <a:rPr lang="en-US" sz="3200" dirty="0"/>
              <a:t>(?) us to try </a:t>
            </a:r>
            <a:r>
              <a:rPr lang="en-US" sz="3200" dirty="0" err="1"/>
              <a:t>ower</a:t>
            </a:r>
            <a:r>
              <a:rPr lang="en-US" sz="3200" dirty="0"/>
              <a:t> faith and God likes us to cling on as the </a:t>
            </a:r>
            <a:r>
              <a:rPr lang="en-US" sz="3200" dirty="0" err="1"/>
              <a:t>Samest</a:t>
            </a:r>
            <a:r>
              <a:rPr lang="en-US" sz="3200" dirty="0"/>
              <a:t> sais in one place God likes to chastise them </a:t>
            </a:r>
            <a:r>
              <a:rPr lang="en-US" sz="3200" dirty="0" err="1"/>
              <a:t>whome</a:t>
            </a:r>
            <a:r>
              <a:rPr lang="en-US" sz="3200" dirty="0"/>
              <a:t> he loves so let us pray for each other. I have </a:t>
            </a:r>
            <a:r>
              <a:rPr lang="en-US" sz="3200" dirty="0" err="1"/>
              <a:t>brout</a:t>
            </a:r>
            <a:r>
              <a:rPr lang="en-US" sz="3200" dirty="0"/>
              <a:t> you </a:t>
            </a:r>
            <a:r>
              <a:rPr lang="en-US" sz="3200" dirty="0" err="1"/>
              <a:t>befor</a:t>
            </a:r>
            <a:r>
              <a:rPr lang="en-US" sz="3200" dirty="0"/>
              <a:t> God in my prayers &amp; hope you have done the same . . . </a:t>
            </a:r>
          </a:p>
        </p:txBody>
      </p:sp>
    </p:spTree>
    <p:extLst>
      <p:ext uri="{BB962C8B-B14F-4D97-AF65-F5344CB8AC3E}">
        <p14:creationId xmlns:p14="http://schemas.microsoft.com/office/powerpoint/2010/main" val="3506724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E550-38D1-A046-83DF-AF8C133B637C}"/>
              </a:ext>
            </a:extLst>
          </p:cNvPr>
          <p:cNvSpPr>
            <a:spLocks noGrp="1"/>
          </p:cNvSpPr>
          <p:nvPr>
            <p:ph type="title"/>
          </p:nvPr>
        </p:nvSpPr>
        <p:spPr>
          <a:solidFill>
            <a:srgbClr val="00B0F0"/>
          </a:solidFill>
        </p:spPr>
        <p:txBody>
          <a:bodyPr/>
          <a:lstStyle/>
          <a:p>
            <a:pPr algn="ctr"/>
            <a:r>
              <a:rPr lang="en-US" dirty="0"/>
              <a:t>Billy Graham on Dwight Moody</a:t>
            </a:r>
          </a:p>
        </p:txBody>
      </p:sp>
      <p:sp>
        <p:nvSpPr>
          <p:cNvPr id="3" name="Content Placeholder 2">
            <a:extLst>
              <a:ext uri="{FF2B5EF4-FFF2-40B4-BE49-F238E27FC236}">
                <a16:creationId xmlns:a16="http://schemas.microsoft.com/office/drawing/2014/main" id="{B98D546B-8683-BB48-AD50-6FBEAAD18046}"/>
              </a:ext>
            </a:extLst>
          </p:cNvPr>
          <p:cNvSpPr>
            <a:spLocks noGrp="1"/>
          </p:cNvSpPr>
          <p:nvPr>
            <p:ph idx="1"/>
          </p:nvPr>
        </p:nvSpPr>
        <p:spPr/>
        <p:txBody>
          <a:bodyPr/>
          <a:lstStyle/>
          <a:p>
            <a:r>
              <a:rPr lang="en-US" sz="3200" dirty="0"/>
              <a:t>“I am wondering if you all are really aware of the many movements that now exist throughout the world that flowed from the ministry of Dwight Moody.”</a:t>
            </a:r>
          </a:p>
          <a:p>
            <a:r>
              <a:rPr lang="en-US" sz="3200" dirty="0"/>
              <a:t> - Billy Graham, personal correspondence with Emma Moody</a:t>
            </a:r>
          </a:p>
          <a:p>
            <a:endParaRPr lang="en-US" dirty="0"/>
          </a:p>
        </p:txBody>
      </p:sp>
    </p:spTree>
    <p:extLst>
      <p:ext uri="{BB962C8B-B14F-4D97-AF65-F5344CB8AC3E}">
        <p14:creationId xmlns:p14="http://schemas.microsoft.com/office/powerpoint/2010/main" val="3355040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0" y="685801"/>
            <a:ext cx="7200900" cy="779745"/>
          </a:xfrm>
          <a:solidFill>
            <a:srgbClr val="00B0F0"/>
          </a:solidFill>
        </p:spPr>
        <p:txBody>
          <a:bodyPr>
            <a:normAutofit/>
          </a:bodyPr>
          <a:lstStyle/>
          <a:p>
            <a:r>
              <a:rPr lang="en-US" sz="4000" dirty="0"/>
              <a:t>A portion of a letter to his Mom</a:t>
            </a:r>
          </a:p>
        </p:txBody>
      </p:sp>
      <p:sp>
        <p:nvSpPr>
          <p:cNvPr id="3" name="Content Placeholder 2"/>
          <p:cNvSpPr>
            <a:spLocks noGrp="1"/>
          </p:cNvSpPr>
          <p:nvPr>
            <p:ph idx="1"/>
          </p:nvPr>
        </p:nvSpPr>
        <p:spPr>
          <a:xfrm>
            <a:off x="2552700" y="1377864"/>
            <a:ext cx="7200900" cy="4489537"/>
          </a:xfrm>
        </p:spPr>
        <p:txBody>
          <a:bodyPr>
            <a:normAutofit fontScale="92500" lnSpcReduction="10000"/>
          </a:bodyPr>
          <a:lstStyle/>
          <a:p>
            <a:pPr marL="0" indent="0">
              <a:buNone/>
            </a:pPr>
            <a:r>
              <a:rPr lang="en-US" sz="3200" dirty="0"/>
              <a:t>to the </a:t>
            </a:r>
            <a:r>
              <a:rPr lang="en-US" sz="3200" dirty="0" err="1"/>
              <a:t>secont</a:t>
            </a:r>
            <a:r>
              <a:rPr lang="en-US" sz="3200" dirty="0"/>
              <a:t> story right over our shade and </a:t>
            </a:r>
            <a:r>
              <a:rPr lang="en-US" sz="3200" dirty="0" err="1"/>
              <a:t>thare</a:t>
            </a:r>
            <a:r>
              <a:rPr lang="en-US" sz="3200" dirty="0"/>
              <a:t> I </a:t>
            </a:r>
            <a:r>
              <a:rPr lang="en-US" sz="3200" dirty="0" err="1"/>
              <a:t>stade</a:t>
            </a:r>
            <a:r>
              <a:rPr lang="en-US" sz="3200" dirty="0"/>
              <a:t> </a:t>
            </a:r>
            <a:r>
              <a:rPr lang="en-US" sz="3200" dirty="0" err="1"/>
              <a:t>untill</a:t>
            </a:r>
            <a:r>
              <a:rPr lang="en-US" sz="3200" dirty="0"/>
              <a:t> it was over with all the </a:t>
            </a:r>
            <a:r>
              <a:rPr lang="en-US" sz="3200" dirty="0" err="1"/>
              <a:t>compineys</a:t>
            </a:r>
            <a:r>
              <a:rPr lang="en-US" sz="3200" dirty="0"/>
              <a:t> was out and </a:t>
            </a:r>
            <a:r>
              <a:rPr lang="en-US" sz="3200" dirty="0" err="1"/>
              <a:t>thare</a:t>
            </a:r>
            <a:r>
              <a:rPr lang="en-US" sz="3200" dirty="0"/>
              <a:t> was all of 35 </a:t>
            </a:r>
            <a:r>
              <a:rPr lang="en-US" sz="3200" strike="sngStrike" dirty="0" err="1"/>
              <a:t>diren</a:t>
            </a:r>
            <a:r>
              <a:rPr lang="en-US" sz="3200" dirty="0"/>
              <a:t> </a:t>
            </a:r>
            <a:r>
              <a:rPr lang="en-US" sz="3200" dirty="0" err="1"/>
              <a:t>difrent</a:t>
            </a:r>
            <a:r>
              <a:rPr lang="en-US" sz="3200" dirty="0"/>
              <a:t> </a:t>
            </a:r>
            <a:r>
              <a:rPr lang="en-US" sz="3200" dirty="0" err="1"/>
              <a:t>compineys</a:t>
            </a:r>
            <a:r>
              <a:rPr lang="en-US" sz="3200" dirty="0"/>
              <a:t> Geo Beams and my self got up </a:t>
            </a:r>
            <a:r>
              <a:rPr lang="en-US" sz="3200" dirty="0" err="1"/>
              <a:t>thare</a:t>
            </a:r>
            <a:r>
              <a:rPr lang="en-US" sz="3200" dirty="0"/>
              <a:t> a bout 10 </a:t>
            </a:r>
            <a:r>
              <a:rPr lang="en-US" sz="3200" dirty="0" err="1"/>
              <a:t>aclock</a:t>
            </a:r>
            <a:r>
              <a:rPr lang="en-US" sz="3200" dirty="0"/>
              <a:t> and </a:t>
            </a:r>
            <a:r>
              <a:rPr lang="en-US" sz="3200" dirty="0" err="1"/>
              <a:t>thare</a:t>
            </a:r>
            <a:r>
              <a:rPr lang="en-US" sz="3200" dirty="0"/>
              <a:t> we sat </a:t>
            </a:r>
            <a:r>
              <a:rPr lang="en-US" sz="3200" dirty="0" err="1"/>
              <a:t>untill</a:t>
            </a:r>
            <a:r>
              <a:rPr lang="en-US" sz="3200" dirty="0"/>
              <a:t> 3 in the afternoon </a:t>
            </a:r>
            <a:r>
              <a:rPr lang="en-US" sz="3200" dirty="0" err="1"/>
              <a:t>thay</a:t>
            </a:r>
            <a:r>
              <a:rPr lang="en-US" sz="3200" dirty="0"/>
              <a:t> took him out about [2½?] a such </a:t>
            </a:r>
            <a:r>
              <a:rPr lang="en-US" sz="3200" dirty="0" err="1"/>
              <a:t>groning</a:t>
            </a:r>
            <a:r>
              <a:rPr lang="en-US" sz="3200" dirty="0"/>
              <a:t> and </a:t>
            </a:r>
            <a:r>
              <a:rPr lang="en-US" sz="3200" dirty="0" err="1"/>
              <a:t>hising</a:t>
            </a:r>
            <a:r>
              <a:rPr lang="en-US" sz="3200" dirty="0"/>
              <a:t> you never herd I was all burnt up with the sun the </a:t>
            </a:r>
            <a:r>
              <a:rPr lang="en-US" sz="3200" dirty="0" err="1"/>
              <a:t>polees</a:t>
            </a:r>
            <a:r>
              <a:rPr lang="en-US" sz="3200" dirty="0"/>
              <a:t> came up to the store when he was clearing the </a:t>
            </a:r>
            <a:r>
              <a:rPr lang="en-US" sz="3200" dirty="0" err="1"/>
              <a:t>stret</a:t>
            </a:r>
            <a:r>
              <a:rPr lang="en-US" sz="3200" dirty="0"/>
              <a:t> and told us to com down but we . . .</a:t>
            </a:r>
          </a:p>
          <a:p>
            <a:endParaRPr lang="en-US" dirty="0"/>
          </a:p>
        </p:txBody>
      </p:sp>
    </p:spTree>
    <p:extLst>
      <p:ext uri="{BB962C8B-B14F-4D97-AF65-F5344CB8AC3E}">
        <p14:creationId xmlns:p14="http://schemas.microsoft.com/office/powerpoint/2010/main" val="354824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a:ext>
            </a:extLst>
          </a:blip>
          <a:srcRect t="-1" r="-12843" b="-38410"/>
          <a:stretch/>
        </p:blipFill>
        <p:spPr>
          <a:xfrm rot="16200000">
            <a:off x="2676660" y="-22194"/>
            <a:ext cx="7111890" cy="5953419"/>
          </a:xfrm>
        </p:spPr>
      </p:pic>
    </p:spTree>
    <p:extLst>
      <p:ext uri="{BB962C8B-B14F-4D97-AF65-F5344CB8AC3E}">
        <p14:creationId xmlns:p14="http://schemas.microsoft.com/office/powerpoint/2010/main" val="2038283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0" y="685801"/>
            <a:ext cx="7200900" cy="541751"/>
          </a:xfrm>
          <a:solidFill>
            <a:srgbClr val="00B0F0"/>
          </a:solidFill>
        </p:spPr>
        <p:txBody>
          <a:bodyPr>
            <a:normAutofit fontScale="90000"/>
          </a:bodyPr>
          <a:lstStyle/>
          <a:p>
            <a:pPr algn="ctr"/>
            <a:r>
              <a:rPr lang="en-US" dirty="0"/>
              <a:t>He knew suffering and death</a:t>
            </a:r>
          </a:p>
        </p:txBody>
      </p:sp>
      <p:sp>
        <p:nvSpPr>
          <p:cNvPr id="3" name="Content Placeholder 2"/>
          <p:cNvSpPr>
            <a:spLocks noGrp="1"/>
          </p:cNvSpPr>
          <p:nvPr>
            <p:ph idx="1"/>
          </p:nvPr>
        </p:nvSpPr>
        <p:spPr>
          <a:xfrm>
            <a:off x="2967492" y="1227552"/>
            <a:ext cx="6571343" cy="5035463"/>
          </a:xfrm>
        </p:spPr>
        <p:txBody>
          <a:bodyPr>
            <a:noAutofit/>
          </a:bodyPr>
          <a:lstStyle/>
          <a:p>
            <a:r>
              <a:rPr lang="en-US" sz="1800" dirty="0">
                <a:latin typeface="Calibri" charset="0"/>
                <a:ea typeface="Calibri" charset="0"/>
                <a:cs typeface="Calibri" charset="0"/>
              </a:rPr>
              <a:t> </a:t>
            </a:r>
            <a:r>
              <a:rPr lang="en-US" sz="2400" dirty="0">
                <a:latin typeface="Calibri" charset="0"/>
                <a:ea typeface="Calibri" charset="0"/>
                <a:cs typeface="Calibri" charset="0"/>
              </a:rPr>
              <a:t>On nine different occasions he went to the front to minister to troops. When the War started the YMCA formed the U. S. Christian Commission. These men were commissioned to serve the troops physically and spiritually. Dwight Moody was the first person they sent out. He was at the Battle of Shiloh, an awful bloody affair. He became so close to Ulysses Grant that when Richmond fell, Grant asked Moody to ride into the city with him. Moody preached to troops, wrote letters home for wounded and buried the dead. He also preached to Southern prisoners at a prisoner of war camp outside Chicago</a:t>
            </a:r>
          </a:p>
          <a:p>
            <a:r>
              <a:rPr lang="en-US" sz="2400" dirty="0">
                <a:latin typeface="Calibri" charset="0"/>
                <a:ea typeface="Calibri" charset="0"/>
                <a:cs typeface="Calibri" charset="0"/>
              </a:rPr>
              <a:t>There are hundreds of stories of troops who were cared for by Moody </a:t>
            </a:r>
          </a:p>
          <a:p>
            <a:pPr marL="0" indent="0" algn="ctr">
              <a:buNone/>
            </a:pPr>
            <a:endParaRPr lang="en-US" sz="1800" dirty="0">
              <a:latin typeface="Calibri" charset="0"/>
              <a:ea typeface="Calibri" charset="0"/>
              <a:cs typeface="Calibri" charset="0"/>
            </a:endParaRPr>
          </a:p>
        </p:txBody>
      </p:sp>
    </p:spTree>
    <p:extLst>
      <p:ext uri="{BB962C8B-B14F-4D97-AF65-F5344CB8AC3E}">
        <p14:creationId xmlns:p14="http://schemas.microsoft.com/office/powerpoint/2010/main" val="2946706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AF81F-1196-7644-97CF-8D995C682A49}"/>
              </a:ext>
            </a:extLst>
          </p:cNvPr>
          <p:cNvSpPr>
            <a:spLocks noGrp="1"/>
          </p:cNvSpPr>
          <p:nvPr>
            <p:ph type="title"/>
          </p:nvPr>
        </p:nvSpPr>
        <p:spPr>
          <a:xfrm>
            <a:off x="2495550" y="247650"/>
            <a:ext cx="7200900" cy="742950"/>
          </a:xfrm>
          <a:solidFill>
            <a:srgbClr val="00B0F0"/>
          </a:solidFill>
        </p:spPr>
        <p:txBody>
          <a:bodyPr/>
          <a:lstStyle/>
          <a:p>
            <a:pPr algn="ctr"/>
            <a:r>
              <a:rPr lang="en-US" dirty="0"/>
              <a:t>Letter to Mom</a:t>
            </a:r>
          </a:p>
        </p:txBody>
      </p:sp>
      <p:sp>
        <p:nvSpPr>
          <p:cNvPr id="3" name="Content Placeholder 2">
            <a:extLst>
              <a:ext uri="{FF2B5EF4-FFF2-40B4-BE49-F238E27FC236}">
                <a16:creationId xmlns:a16="http://schemas.microsoft.com/office/drawing/2014/main" id="{453F38F2-31AF-144C-9DB7-B1DB49BDCA7D}"/>
              </a:ext>
            </a:extLst>
          </p:cNvPr>
          <p:cNvSpPr>
            <a:spLocks noGrp="1"/>
          </p:cNvSpPr>
          <p:nvPr>
            <p:ph idx="1"/>
          </p:nvPr>
        </p:nvSpPr>
        <p:spPr>
          <a:xfrm>
            <a:off x="2552700" y="990600"/>
            <a:ext cx="7200900" cy="5410200"/>
          </a:xfrm>
        </p:spPr>
        <p:txBody>
          <a:bodyPr>
            <a:normAutofit fontScale="92500" lnSpcReduction="20000"/>
          </a:bodyPr>
          <a:lstStyle/>
          <a:p>
            <a:r>
              <a:rPr lang="en-US" sz="2400" dirty="0"/>
              <a:t>I am at Cairo with things to relieve the wants of the sick &amp; wounded soldiers. I was sent to Fort Donelson </a:t>
            </a:r>
            <a:r>
              <a:rPr lang="en-US" sz="2400" dirty="0" err="1"/>
              <a:t>Tenn</a:t>
            </a:r>
            <a:r>
              <a:rPr lang="en-US" sz="2400" dirty="0"/>
              <a:t>—last week &amp; as soon as I got </a:t>
            </a:r>
            <a:r>
              <a:rPr lang="en-US" sz="2400" dirty="0" err="1"/>
              <a:t>hom</a:t>
            </a:r>
            <a:r>
              <a:rPr lang="en-US" sz="2400" dirty="0"/>
              <a:t> they sent me back with 7 or 8 hundred dollars worth of things for the wounded. One hospital has about 1400 hundred another 800 etc. I tell you mother as I was going through the hospitals today I remarked to a lady that was with me if I was going to be sick I would want to be home for there is nothing like home. Who could take so good care of me as you could? The sympathy goes a great ways too, I tell you, you do not know how roughly the poor fellows are treated. Our army are very healthy as a general thing. Some sickness among them, not much. I was on the battlefield before they had buried the dead. It was awful to see the dead lying around without being anyone to bury them. They are buried now. The prisoners are up to Chicago, a good many of them. So we have meetings with them daily.</a:t>
            </a:r>
          </a:p>
          <a:p>
            <a:pPr marL="0" indent="0">
              <a:buNone/>
            </a:pPr>
            <a:endParaRPr lang="en-US" dirty="0"/>
          </a:p>
          <a:p>
            <a:r>
              <a:rPr lang="en-US" sz="1400" dirty="0"/>
              <a:t>D. L. Moody, letter to mother, March 4, 1862, Special Collections, Yale Divinity School Library, D.L. Moody Papers. </a:t>
            </a:r>
          </a:p>
          <a:p>
            <a:endParaRPr lang="en-US" dirty="0"/>
          </a:p>
        </p:txBody>
      </p:sp>
    </p:spTree>
    <p:extLst>
      <p:ext uri="{BB962C8B-B14F-4D97-AF65-F5344CB8AC3E}">
        <p14:creationId xmlns:p14="http://schemas.microsoft.com/office/powerpoint/2010/main" val="1298242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4A208-8B2C-E54B-82D9-71A8B51792C9}"/>
              </a:ext>
            </a:extLst>
          </p:cNvPr>
          <p:cNvSpPr>
            <a:spLocks noGrp="1"/>
          </p:cNvSpPr>
          <p:nvPr>
            <p:ph type="title"/>
          </p:nvPr>
        </p:nvSpPr>
        <p:spPr>
          <a:xfrm>
            <a:off x="2552700" y="685801"/>
            <a:ext cx="7200900" cy="792271"/>
          </a:xfrm>
          <a:solidFill>
            <a:srgbClr val="00B0F0"/>
          </a:solidFill>
        </p:spPr>
        <p:txBody>
          <a:bodyPr>
            <a:normAutofit fontScale="90000"/>
          </a:bodyPr>
          <a:lstStyle/>
          <a:p>
            <a:pPr algn="ctr"/>
            <a:r>
              <a:rPr lang="en-US" dirty="0"/>
              <a:t>Worked with Southern Prisoners</a:t>
            </a:r>
          </a:p>
        </p:txBody>
      </p:sp>
      <p:sp>
        <p:nvSpPr>
          <p:cNvPr id="3" name="Content Placeholder 2">
            <a:extLst>
              <a:ext uri="{FF2B5EF4-FFF2-40B4-BE49-F238E27FC236}">
                <a16:creationId xmlns:a16="http://schemas.microsoft.com/office/drawing/2014/main" id="{7E0FA1D2-97EB-3E48-8EB0-164AFAAACC3E}"/>
              </a:ext>
            </a:extLst>
          </p:cNvPr>
          <p:cNvSpPr>
            <a:spLocks noGrp="1"/>
          </p:cNvSpPr>
          <p:nvPr>
            <p:ph idx="1"/>
          </p:nvPr>
        </p:nvSpPr>
        <p:spPr>
          <a:xfrm>
            <a:off x="2552700" y="1478072"/>
            <a:ext cx="7200900" cy="4694129"/>
          </a:xfrm>
        </p:spPr>
        <p:txBody>
          <a:bodyPr>
            <a:noAutofit/>
          </a:bodyPr>
          <a:lstStyle/>
          <a:p>
            <a:r>
              <a:rPr lang="en-US" sz="3200" dirty="0"/>
              <a:t>Dwight is run from morning to night. He hardly gets time to eat. Camp Douglas is situated here (there is bout 17,000) he holds meetings down there most every night. It is a treat to go down there and hear the soldiers sing which is about 300 or 400 gathered as they come from most every state. The Rebel are among them. </a:t>
            </a:r>
            <a:r>
              <a:rPr lang="en-US" sz="1400" dirty="0"/>
              <a:t>Letter from his brother to his mother</a:t>
            </a:r>
            <a:endParaRPr lang="en-US" sz="3200" dirty="0"/>
          </a:p>
        </p:txBody>
      </p:sp>
    </p:spTree>
    <p:extLst>
      <p:ext uri="{BB962C8B-B14F-4D97-AF65-F5344CB8AC3E}">
        <p14:creationId xmlns:p14="http://schemas.microsoft.com/office/powerpoint/2010/main" val="1931134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600891"/>
          </a:xfrm>
          <a:solidFill>
            <a:srgbClr val="00B0F0"/>
          </a:solidFill>
        </p:spPr>
        <p:txBody>
          <a:bodyPr>
            <a:normAutofit/>
          </a:bodyPr>
          <a:lstStyle/>
          <a:p>
            <a:pPr algn="ctr"/>
            <a:r>
              <a:rPr lang="en-US" sz="2800" dirty="0"/>
              <a:t>Moody Shows what God can do with broken people</a:t>
            </a:r>
          </a:p>
        </p:txBody>
      </p:sp>
      <p:sp>
        <p:nvSpPr>
          <p:cNvPr id="3" name="Content Placeholder 2"/>
          <p:cNvSpPr>
            <a:spLocks noGrp="1"/>
          </p:cNvSpPr>
          <p:nvPr>
            <p:ph idx="1"/>
          </p:nvPr>
        </p:nvSpPr>
        <p:spPr>
          <a:xfrm>
            <a:off x="1371600" y="1443446"/>
            <a:ext cx="9601200" cy="4423954"/>
          </a:xfrm>
        </p:spPr>
        <p:txBody>
          <a:bodyPr/>
          <a:lstStyle/>
          <a:p>
            <a:r>
              <a:rPr lang="en-US" sz="3200" dirty="0"/>
              <a:t>Educator</a:t>
            </a:r>
          </a:p>
          <a:p>
            <a:r>
              <a:rPr lang="en-US" sz="3200" dirty="0"/>
              <a:t>Evangelist</a:t>
            </a:r>
          </a:p>
          <a:p>
            <a:r>
              <a:rPr lang="en-US" sz="3200" dirty="0"/>
              <a:t>Concentrated on the overlooked</a:t>
            </a:r>
          </a:p>
          <a:p>
            <a:r>
              <a:rPr lang="en-US" sz="3200" dirty="0"/>
              <a:t>Unifier</a:t>
            </a:r>
          </a:p>
          <a:p>
            <a:r>
              <a:rPr lang="en-US" sz="3200" dirty="0"/>
              <a:t>Humble and earnest</a:t>
            </a:r>
          </a:p>
          <a:p>
            <a:r>
              <a:rPr lang="en-US" sz="3200" dirty="0"/>
              <a:t>Committed to the local church</a:t>
            </a:r>
          </a:p>
          <a:p>
            <a:r>
              <a:rPr lang="en-US" sz="3200" dirty="0"/>
              <a:t>Committed to Christ</a:t>
            </a:r>
          </a:p>
          <a:p>
            <a:endParaRPr lang="en-US" sz="1600" dirty="0"/>
          </a:p>
          <a:p>
            <a:endParaRPr lang="en-US" dirty="0"/>
          </a:p>
        </p:txBody>
      </p:sp>
    </p:spTree>
    <p:extLst>
      <p:ext uri="{BB962C8B-B14F-4D97-AF65-F5344CB8AC3E}">
        <p14:creationId xmlns:p14="http://schemas.microsoft.com/office/powerpoint/2010/main" val="4795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770709"/>
          </a:xfrm>
          <a:solidFill>
            <a:srgbClr val="00B0F0"/>
          </a:solidFill>
        </p:spPr>
        <p:txBody>
          <a:bodyPr>
            <a:normAutofit/>
          </a:bodyPr>
          <a:lstStyle/>
          <a:p>
            <a:pPr algn="ctr"/>
            <a:r>
              <a:rPr lang="en-US" dirty="0"/>
              <a:t>He loved to learn and valued education</a:t>
            </a:r>
          </a:p>
        </p:txBody>
      </p:sp>
      <p:sp>
        <p:nvSpPr>
          <p:cNvPr id="3" name="Content Placeholder 2"/>
          <p:cNvSpPr>
            <a:spLocks noGrp="1"/>
          </p:cNvSpPr>
          <p:nvPr>
            <p:ph idx="1"/>
          </p:nvPr>
        </p:nvSpPr>
        <p:spPr>
          <a:xfrm>
            <a:off x="1430383" y="1456509"/>
            <a:ext cx="9542417" cy="4983480"/>
          </a:xfrm>
        </p:spPr>
        <p:txBody>
          <a:bodyPr>
            <a:normAutofit/>
          </a:bodyPr>
          <a:lstStyle/>
          <a:p>
            <a:pPr marL="114300" indent="0" algn="ctr">
              <a:buNone/>
            </a:pPr>
            <a:r>
              <a:rPr lang="en-US" sz="3600" dirty="0"/>
              <a:t>In fact, Moody was at times embarrassed by the lack of education. He married an educated woman from London. He worked with her on reading and writing. He insisted all his schools teach reading and writing. He took every opportunity he could to sit under Bible teachers. He took careful notes. He invited them to over to his house and peppered them with Bible questions for hours.</a:t>
            </a:r>
          </a:p>
          <a:p>
            <a:pPr marL="114300" indent="0" algn="ctr">
              <a:buNone/>
            </a:pPr>
            <a:endParaRPr lang="en-US" sz="3600" dirty="0"/>
          </a:p>
          <a:p>
            <a:endParaRPr lang="en-US" sz="3600" dirty="0"/>
          </a:p>
        </p:txBody>
      </p:sp>
    </p:spTree>
    <p:extLst>
      <p:ext uri="{BB962C8B-B14F-4D97-AF65-F5344CB8AC3E}">
        <p14:creationId xmlns:p14="http://schemas.microsoft.com/office/powerpoint/2010/main" val="2185624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81A7C-A77E-534C-9775-FC11D62E32D2}"/>
              </a:ext>
            </a:extLst>
          </p:cNvPr>
          <p:cNvSpPr>
            <a:spLocks noGrp="1"/>
          </p:cNvSpPr>
          <p:nvPr>
            <p:ph type="title"/>
          </p:nvPr>
        </p:nvSpPr>
        <p:spPr>
          <a:xfrm>
            <a:off x="2552700" y="685801"/>
            <a:ext cx="7200900" cy="591855"/>
          </a:xfrm>
          <a:solidFill>
            <a:srgbClr val="00B0F0"/>
          </a:solidFill>
        </p:spPr>
        <p:txBody>
          <a:bodyPr>
            <a:normAutofit fontScale="90000"/>
          </a:bodyPr>
          <a:lstStyle/>
          <a:p>
            <a:pPr algn="ctr"/>
            <a:r>
              <a:rPr lang="en-US" dirty="0"/>
              <a:t>Moody started 5 schools</a:t>
            </a:r>
            <a:br>
              <a:rPr lang="en-US" dirty="0"/>
            </a:br>
            <a:endParaRPr lang="en-US" dirty="0"/>
          </a:p>
        </p:txBody>
      </p:sp>
      <p:sp>
        <p:nvSpPr>
          <p:cNvPr id="3" name="Content Placeholder 2">
            <a:extLst>
              <a:ext uri="{FF2B5EF4-FFF2-40B4-BE49-F238E27FC236}">
                <a16:creationId xmlns:a16="http://schemas.microsoft.com/office/drawing/2014/main" id="{F0084642-A561-1648-AC3E-CF98A56F529D}"/>
              </a:ext>
            </a:extLst>
          </p:cNvPr>
          <p:cNvSpPr>
            <a:spLocks noGrp="1"/>
          </p:cNvSpPr>
          <p:nvPr>
            <p:ph idx="1"/>
          </p:nvPr>
        </p:nvSpPr>
        <p:spPr>
          <a:xfrm>
            <a:off x="2552700" y="1390390"/>
            <a:ext cx="7200900" cy="4477011"/>
          </a:xfrm>
        </p:spPr>
        <p:txBody>
          <a:bodyPr>
            <a:normAutofit/>
          </a:bodyPr>
          <a:lstStyle/>
          <a:p>
            <a:r>
              <a:rPr lang="en-US" sz="2400" dirty="0"/>
              <a:t>By the end of his life, Dwight Moody had been involved in the founding of five different schools: three in Northfield, one in Chicago and one in Glasgow, Scotland. It is significant that the first was a school in Northfield for poor women – The Northfield Seminary for Women.</a:t>
            </a:r>
          </a:p>
          <a:p>
            <a:r>
              <a:rPr lang="en-US" dirty="0"/>
              <a:t>The Northfield Seminary for Women was opened in 1879</a:t>
            </a:r>
          </a:p>
          <a:p>
            <a:r>
              <a:rPr lang="en-US" dirty="0"/>
              <a:t>The Northfield Bible Training School for Women</a:t>
            </a:r>
          </a:p>
          <a:p>
            <a:r>
              <a:rPr lang="en-US" dirty="0"/>
              <a:t>The Mount Hermon Boys’ School in 1881</a:t>
            </a:r>
          </a:p>
          <a:p>
            <a:r>
              <a:rPr lang="en-US" dirty="0"/>
              <a:t>The Moody Bible Institute in 1886. </a:t>
            </a:r>
          </a:p>
          <a:p>
            <a:r>
              <a:rPr lang="en-US" dirty="0"/>
              <a:t>The Glasgow Bible Institute in Scotland in 1892</a:t>
            </a:r>
          </a:p>
          <a:p>
            <a:endParaRPr lang="en-US" sz="2400" dirty="0"/>
          </a:p>
        </p:txBody>
      </p:sp>
    </p:spTree>
    <p:extLst>
      <p:ext uri="{BB962C8B-B14F-4D97-AF65-F5344CB8AC3E}">
        <p14:creationId xmlns:p14="http://schemas.microsoft.com/office/powerpoint/2010/main" val="153738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492" y="510607"/>
            <a:ext cx="6571343" cy="655980"/>
          </a:xfrm>
          <a:solidFill>
            <a:srgbClr val="00B0F0"/>
          </a:solidFill>
        </p:spPr>
        <p:txBody>
          <a:bodyPr>
            <a:normAutofit fontScale="90000"/>
          </a:bodyPr>
          <a:lstStyle/>
          <a:p>
            <a:pPr algn="ctr"/>
            <a:r>
              <a:rPr lang="en-US" dirty="0"/>
              <a:t>Evangelist</a:t>
            </a:r>
          </a:p>
        </p:txBody>
      </p:sp>
      <p:sp>
        <p:nvSpPr>
          <p:cNvPr id="3" name="Content Placeholder 2"/>
          <p:cNvSpPr>
            <a:spLocks noGrp="1"/>
          </p:cNvSpPr>
          <p:nvPr>
            <p:ph idx="1"/>
          </p:nvPr>
        </p:nvSpPr>
        <p:spPr>
          <a:xfrm>
            <a:off x="1371600" y="1306285"/>
            <a:ext cx="9601200" cy="4970417"/>
          </a:xfrm>
        </p:spPr>
        <p:txBody>
          <a:bodyPr>
            <a:noAutofit/>
          </a:bodyPr>
          <a:lstStyle/>
          <a:p>
            <a:r>
              <a:rPr lang="en-US" sz="2800" dirty="0"/>
              <a:t>Moody proclaimed the Gospel to over 100 million people during his lifetime.</a:t>
            </a:r>
          </a:p>
          <a:p>
            <a:pPr lvl="1"/>
            <a:r>
              <a:rPr lang="en-US" sz="2800" dirty="0"/>
              <a:t>He did this through sermons, books and personal evangelism. He made a commitment to share the Gospel with at least one person each day.</a:t>
            </a:r>
          </a:p>
          <a:p>
            <a:pPr lvl="1"/>
            <a:r>
              <a:rPr lang="en-US" sz="2800" dirty="0"/>
              <a:t>Evangelism was an integral part in all his schools.  All of Moody’s schools reflected his commitment to evangelism and the power of regeneration. Moody’s goal was that all his schools would produce Christian workers. </a:t>
            </a:r>
          </a:p>
          <a:p>
            <a:pPr lvl="1"/>
            <a:r>
              <a:rPr lang="en-US" sz="2800" dirty="0"/>
              <a:t>Shared the Gospel at least once every day</a:t>
            </a:r>
          </a:p>
        </p:txBody>
      </p:sp>
    </p:spTree>
    <p:extLst>
      <p:ext uri="{BB962C8B-B14F-4D97-AF65-F5344CB8AC3E}">
        <p14:creationId xmlns:p14="http://schemas.microsoft.com/office/powerpoint/2010/main" val="705454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370" y="460331"/>
            <a:ext cx="8405949" cy="1133338"/>
          </a:xfrm>
          <a:solidFill>
            <a:srgbClr val="00B0F0"/>
          </a:solidFill>
        </p:spPr>
        <p:txBody>
          <a:bodyPr>
            <a:noAutofit/>
          </a:bodyPr>
          <a:lstStyle/>
          <a:p>
            <a:pPr algn="ctr"/>
            <a:r>
              <a:rPr lang="en-US" sz="3200" dirty="0"/>
              <a:t>He demonstrated aggressive evangelism can be linked with practical care for the poor</a:t>
            </a:r>
          </a:p>
        </p:txBody>
      </p:sp>
      <p:sp>
        <p:nvSpPr>
          <p:cNvPr id="3" name="Content Placeholder 2"/>
          <p:cNvSpPr>
            <a:spLocks noGrp="1"/>
          </p:cNvSpPr>
          <p:nvPr>
            <p:ph idx="1"/>
          </p:nvPr>
        </p:nvSpPr>
        <p:spPr>
          <a:xfrm>
            <a:off x="1365069" y="1638299"/>
            <a:ext cx="9601200" cy="4847409"/>
          </a:xfrm>
        </p:spPr>
        <p:txBody>
          <a:bodyPr>
            <a:normAutofit/>
          </a:bodyPr>
          <a:lstStyle/>
          <a:p>
            <a:pPr marL="114300" indent="0" algn="ctr">
              <a:buNone/>
            </a:pPr>
            <a:r>
              <a:rPr lang="en-US" sz="3200" b="1" u="sng" dirty="0"/>
              <a:t>We really need to emphasize this today</a:t>
            </a:r>
          </a:p>
          <a:p>
            <a:pPr marL="114300" indent="0" algn="ctr">
              <a:buNone/>
            </a:pPr>
            <a:r>
              <a:rPr lang="en-US" sz="3200" dirty="0"/>
              <a:t>Under Moody’s leadership, the YMCA in Chicago increased its services to the poor. In 1867, the YMCA distributed $24,325.38 worth of bread, clothing and coal. More than 3,800 families, of which 2,300 were immigrants, received aid. True to its task of combining evangelism and relief work, the association also passed out 42,000 copies of foreign language religious papers during the same period.</a:t>
            </a:r>
            <a:r>
              <a:rPr lang="en-US" sz="3200" baseline="30000" dirty="0"/>
              <a:t> </a:t>
            </a:r>
            <a:endParaRPr lang="en-US" sz="3200" dirty="0"/>
          </a:p>
        </p:txBody>
      </p:sp>
    </p:spTree>
    <p:extLst>
      <p:ext uri="{BB962C8B-B14F-4D97-AF65-F5344CB8AC3E}">
        <p14:creationId xmlns:p14="http://schemas.microsoft.com/office/powerpoint/2010/main" val="689640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794FC-830A-2C47-97F1-FC758AB823DC}"/>
              </a:ext>
            </a:extLst>
          </p:cNvPr>
          <p:cNvSpPr>
            <a:spLocks noGrp="1"/>
          </p:cNvSpPr>
          <p:nvPr>
            <p:ph type="title"/>
          </p:nvPr>
        </p:nvSpPr>
        <p:spPr>
          <a:xfrm>
            <a:off x="1809206" y="760956"/>
            <a:ext cx="8863148" cy="1092896"/>
          </a:xfrm>
          <a:solidFill>
            <a:srgbClr val="00B0F0"/>
          </a:solidFill>
        </p:spPr>
        <p:txBody>
          <a:bodyPr>
            <a:normAutofit/>
          </a:bodyPr>
          <a:lstStyle/>
          <a:p>
            <a:pPr algn="ctr"/>
            <a:r>
              <a:rPr lang="en-US" sz="3200" dirty="0">
                <a:highlight>
                  <a:srgbClr val="00FFFF"/>
                </a:highlight>
              </a:rPr>
              <a:t>Billy Graham modeled his ministry on Mr. Moody</a:t>
            </a:r>
          </a:p>
        </p:txBody>
      </p:sp>
      <p:sp>
        <p:nvSpPr>
          <p:cNvPr id="3" name="Content Placeholder 2">
            <a:extLst>
              <a:ext uri="{FF2B5EF4-FFF2-40B4-BE49-F238E27FC236}">
                <a16:creationId xmlns:a16="http://schemas.microsoft.com/office/drawing/2014/main" id="{4DBD9381-25EC-244E-AB53-E183C310E074}"/>
              </a:ext>
            </a:extLst>
          </p:cNvPr>
          <p:cNvSpPr>
            <a:spLocks noGrp="1"/>
          </p:cNvSpPr>
          <p:nvPr>
            <p:ph idx="1"/>
          </p:nvPr>
        </p:nvSpPr>
        <p:spPr>
          <a:xfrm>
            <a:off x="1835331" y="1853852"/>
            <a:ext cx="8823960" cy="4471792"/>
          </a:xfrm>
        </p:spPr>
        <p:txBody>
          <a:bodyPr>
            <a:noAutofit/>
          </a:bodyPr>
          <a:lstStyle/>
          <a:p>
            <a:pPr marL="0" indent="0">
              <a:buNone/>
            </a:pPr>
            <a:r>
              <a:rPr lang="en-US" sz="2800" dirty="0"/>
              <a:t>Some day you will read in the papers that D.L. Moody of East Northfield, is dead. Don't you believe a word of it! At that moment I shall be more alive than I am now; I shall have gone up higher, that is all, out of this old clay tenement into a house that is immortal-a body that death cannot touch, that sin cannot taint; a body fashioned like unto His glorious body</a:t>
            </a:r>
          </a:p>
          <a:p>
            <a:pPr marL="0" indent="0">
              <a:buNone/>
            </a:pPr>
            <a:r>
              <a:rPr lang="en-US" sz="2800" dirty="0"/>
              <a:t>"Some day you will read or hear that Billy Graham is dead. Don't you believe a word of it. I shall be more alive than I am now. I will just have changed my address. I will have gone into the presence of God." </a:t>
            </a:r>
          </a:p>
          <a:p>
            <a:endParaRPr lang="en-US" dirty="0"/>
          </a:p>
        </p:txBody>
      </p:sp>
    </p:spTree>
    <p:extLst>
      <p:ext uri="{BB962C8B-B14F-4D97-AF65-F5344CB8AC3E}">
        <p14:creationId xmlns:p14="http://schemas.microsoft.com/office/powerpoint/2010/main" val="2718957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961" y="425699"/>
            <a:ext cx="6571343" cy="782980"/>
          </a:xfrm>
          <a:solidFill>
            <a:srgbClr val="00B0F0"/>
          </a:solidFill>
        </p:spPr>
        <p:txBody>
          <a:bodyPr>
            <a:normAutofit/>
          </a:bodyPr>
          <a:lstStyle/>
          <a:p>
            <a:pPr algn="ctr"/>
            <a:r>
              <a:rPr lang="en-US" sz="2800" dirty="0"/>
              <a:t>Moody’s own description of his work</a:t>
            </a:r>
          </a:p>
        </p:txBody>
      </p:sp>
      <p:sp>
        <p:nvSpPr>
          <p:cNvPr id="3" name="Content Placeholder 2"/>
          <p:cNvSpPr>
            <a:spLocks noGrp="1"/>
          </p:cNvSpPr>
          <p:nvPr>
            <p:ph idx="1"/>
          </p:nvPr>
        </p:nvSpPr>
        <p:spPr>
          <a:xfrm>
            <a:off x="1371600" y="1273629"/>
            <a:ext cx="9601200" cy="5329645"/>
          </a:xfrm>
        </p:spPr>
        <p:txBody>
          <a:bodyPr>
            <a:normAutofit fontScale="92500"/>
          </a:bodyPr>
          <a:lstStyle/>
          <a:p>
            <a:r>
              <a:rPr lang="en-US" sz="2800" dirty="0"/>
              <a:t>I am very sorry I have not answered you 3 last letters but I have so much to do I could not find time…I take care of the </a:t>
            </a:r>
            <a:r>
              <a:rPr lang="en-US" sz="2800" dirty="0" err="1"/>
              <a:t>poore</a:t>
            </a:r>
            <a:r>
              <a:rPr lang="en-US" sz="2800" dirty="0"/>
              <a:t> of the city. I have some 500 hundred or 800 people that are dependent on me for their daily food &amp; new ones coming all of the time. I keep a </a:t>
            </a:r>
            <a:r>
              <a:rPr lang="en-US" sz="2800" dirty="0" err="1"/>
              <a:t>sadall</a:t>
            </a:r>
            <a:r>
              <a:rPr lang="en-US" sz="2800" dirty="0"/>
              <a:t> horse to ride around with to hunt up the </a:t>
            </a:r>
            <a:r>
              <a:rPr lang="en-US" sz="2800" dirty="0" err="1"/>
              <a:t>poore</a:t>
            </a:r>
            <a:r>
              <a:rPr lang="en-US" sz="2800" dirty="0"/>
              <a:t> people with &amp; then </a:t>
            </a:r>
            <a:r>
              <a:rPr lang="en-US" sz="2800" dirty="0" err="1"/>
              <a:t>keepe</a:t>
            </a:r>
            <a:r>
              <a:rPr lang="en-US" sz="2800" dirty="0"/>
              <a:t> a </a:t>
            </a:r>
            <a:r>
              <a:rPr lang="en-US" sz="2800" dirty="0" err="1"/>
              <a:t>nother</a:t>
            </a:r>
            <a:r>
              <a:rPr lang="en-US" sz="2800" dirty="0"/>
              <a:t> horse &amp; man to carry around the things with &amp; then I have a man to </a:t>
            </a:r>
            <a:r>
              <a:rPr lang="en-US" sz="2800" dirty="0" err="1"/>
              <a:t>waite</a:t>
            </a:r>
            <a:r>
              <a:rPr lang="en-US" sz="2800" dirty="0"/>
              <a:t> on the folks as they come to my office. I make my headquarters at the rooms of the Young </a:t>
            </a:r>
            <a:r>
              <a:rPr lang="en-US" sz="2800" dirty="0" err="1"/>
              <a:t>Mens</a:t>
            </a:r>
            <a:r>
              <a:rPr lang="en-US" sz="2800" dirty="0"/>
              <a:t> Christian Association &amp; [I have three meetings to attend each day] besides calling on the sick &amp; that is not all [I] have to go into the </a:t>
            </a:r>
            <a:r>
              <a:rPr lang="en-US" sz="2800" dirty="0" err="1"/>
              <a:t>countrey</a:t>
            </a:r>
            <a:r>
              <a:rPr lang="en-US" sz="2800" dirty="0"/>
              <a:t> about every week to buy wood and provisions for the </a:t>
            </a:r>
            <a:r>
              <a:rPr lang="en-US" sz="2800" dirty="0" err="1"/>
              <a:t>poore</a:t>
            </a:r>
            <a:r>
              <a:rPr lang="en-US" sz="2800" dirty="0"/>
              <a:t> also coal </a:t>
            </a:r>
            <a:r>
              <a:rPr lang="en-US" sz="2800" dirty="0" err="1"/>
              <a:t>wheet</a:t>
            </a:r>
            <a:r>
              <a:rPr lang="en-US" sz="2800" dirty="0"/>
              <a:t> meal &amp; corn then I have to go to hold meetings.</a:t>
            </a:r>
          </a:p>
          <a:p>
            <a:r>
              <a:rPr lang="en-US" sz="1100" dirty="0"/>
              <a:t>D. L. Moody, letter to brother Samuel, January 13, 1862, Moody Bible Institute Archives, Chicago, IL.</a:t>
            </a:r>
          </a:p>
          <a:p>
            <a:endParaRPr lang="en-US" dirty="0"/>
          </a:p>
        </p:txBody>
      </p:sp>
    </p:spTree>
    <p:extLst>
      <p:ext uri="{BB962C8B-B14F-4D97-AF65-F5344CB8AC3E}">
        <p14:creationId xmlns:p14="http://schemas.microsoft.com/office/powerpoint/2010/main" val="2029890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2294" y="274320"/>
            <a:ext cx="7200900" cy="767220"/>
          </a:xfrm>
          <a:solidFill>
            <a:srgbClr val="00B0F0"/>
          </a:solidFill>
        </p:spPr>
        <p:txBody>
          <a:bodyPr/>
          <a:lstStyle/>
          <a:p>
            <a:pPr algn="ctr"/>
            <a:r>
              <a:rPr lang="en-US" dirty="0"/>
              <a:t>Moody’s Work</a:t>
            </a:r>
          </a:p>
        </p:txBody>
      </p:sp>
      <p:sp>
        <p:nvSpPr>
          <p:cNvPr id="3" name="Content Placeholder 2"/>
          <p:cNvSpPr>
            <a:spLocks noGrp="1"/>
          </p:cNvSpPr>
          <p:nvPr>
            <p:ph idx="1"/>
          </p:nvPr>
        </p:nvSpPr>
        <p:spPr>
          <a:xfrm>
            <a:off x="1443445" y="1453020"/>
            <a:ext cx="9522823" cy="5045751"/>
          </a:xfrm>
        </p:spPr>
        <p:txBody>
          <a:bodyPr>
            <a:normAutofit/>
          </a:bodyPr>
          <a:lstStyle/>
          <a:p>
            <a:r>
              <a:rPr lang="en-US" sz="4000" dirty="0"/>
              <a:t>“Earnest working Christianity is apt to be comprehensive, and to care for both soul and body. No harm ordinarily comes from doing good in both simultaneously... It was the same Jesus who first preached the gospel all day to multitudes, that then fed them miraculously.” </a:t>
            </a:r>
          </a:p>
          <a:p>
            <a:r>
              <a:rPr lang="en-US" sz="1700" dirty="0" err="1"/>
              <a:t>Bebbington</a:t>
            </a:r>
            <a:r>
              <a:rPr lang="en-US" sz="1700" dirty="0"/>
              <a:t>, “Moody as Transatlantic Evangelical” in George, </a:t>
            </a:r>
            <a:r>
              <a:rPr lang="en-US" sz="1700" i="1" dirty="0"/>
              <a:t>Mr. Moody</a:t>
            </a:r>
            <a:r>
              <a:rPr lang="en-US" sz="1700" dirty="0"/>
              <a:t>, 89.,Ibid., 82. For additional reading see F.V. </a:t>
            </a:r>
            <a:r>
              <a:rPr lang="en-US" sz="1700" dirty="0" err="1"/>
              <a:t>Waddleton</a:t>
            </a:r>
            <a:r>
              <a:rPr lang="en-US" sz="1700" dirty="0"/>
              <a:t>, “The Bible Training Institute, Glasgow” (unpublished manuscript, 1979).,</a:t>
            </a:r>
            <a:r>
              <a:rPr lang="en-US" sz="1700" i="1" dirty="0"/>
              <a:t>Fourth Annual Report, Chicago YMCA, </a:t>
            </a:r>
            <a:r>
              <a:rPr lang="en-US" sz="1700" dirty="0"/>
              <a:t>9; </a:t>
            </a:r>
            <a:r>
              <a:rPr lang="en-US" sz="1700" i="1" dirty="0"/>
              <a:t>Advance, </a:t>
            </a:r>
            <a:r>
              <a:rPr lang="en-US" sz="1700" dirty="0"/>
              <a:t>1 (November 7, 1867): 4. </a:t>
            </a:r>
          </a:p>
          <a:p>
            <a:endParaRPr lang="en-US" dirty="0"/>
          </a:p>
        </p:txBody>
      </p:sp>
    </p:spTree>
    <p:extLst>
      <p:ext uri="{BB962C8B-B14F-4D97-AF65-F5344CB8AC3E}">
        <p14:creationId xmlns:p14="http://schemas.microsoft.com/office/powerpoint/2010/main" val="1628194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371EF4-E323-804E-8B46-87C87C7D21F9}"/>
              </a:ext>
            </a:extLst>
          </p:cNvPr>
          <p:cNvSpPr>
            <a:spLocks noGrp="1"/>
          </p:cNvSpPr>
          <p:nvPr>
            <p:ph idx="1"/>
          </p:nvPr>
        </p:nvSpPr>
        <p:spPr>
          <a:xfrm>
            <a:off x="1227909" y="352697"/>
            <a:ext cx="10306594" cy="5514703"/>
          </a:xfrm>
        </p:spPr>
        <p:txBody>
          <a:bodyPr>
            <a:normAutofit/>
          </a:bodyPr>
          <a:lstStyle/>
          <a:p>
            <a:r>
              <a:rPr lang="en-US" sz="4000" i="1" dirty="0"/>
              <a:t>“I want to give you a motto that has been a great help to me. It was a Quaker’s motto: ‘I expect to pass through this world but once. If, therefore, there be any kindness I can show or any good thing I can do to any fellow human being let me do it now; let me not defer nor neglect it, for I will not pass this way again.’”</a:t>
            </a:r>
            <a:endParaRPr lang="en-US" sz="4000" dirty="0"/>
          </a:p>
          <a:p>
            <a:r>
              <a:rPr lang="en-US" dirty="0"/>
              <a:t>Dwight Moody, </a:t>
            </a:r>
            <a:r>
              <a:rPr lang="en-US" i="1" dirty="0"/>
              <a:t>"To the Work! To the Work!” </a:t>
            </a:r>
            <a:r>
              <a:rPr lang="en-US" dirty="0"/>
              <a:t>130, 131.</a:t>
            </a:r>
          </a:p>
          <a:p>
            <a:endParaRPr lang="en-US" dirty="0"/>
          </a:p>
        </p:txBody>
      </p:sp>
    </p:spTree>
    <p:extLst>
      <p:ext uri="{BB962C8B-B14F-4D97-AF65-F5344CB8AC3E}">
        <p14:creationId xmlns:p14="http://schemas.microsoft.com/office/powerpoint/2010/main" val="1038947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He concentrated on the overlooked</a:t>
            </a:r>
          </a:p>
        </p:txBody>
      </p:sp>
      <p:sp>
        <p:nvSpPr>
          <p:cNvPr id="3" name="Content Placeholder 2"/>
          <p:cNvSpPr>
            <a:spLocks noGrp="1"/>
          </p:cNvSpPr>
          <p:nvPr>
            <p:ph idx="1"/>
          </p:nvPr>
        </p:nvSpPr>
        <p:spPr/>
        <p:txBody>
          <a:bodyPr>
            <a:normAutofit/>
          </a:bodyPr>
          <a:lstStyle/>
          <a:p>
            <a:pPr marL="114300" indent="0" algn="ctr">
              <a:buNone/>
            </a:pPr>
            <a:r>
              <a:rPr lang="en-US" sz="4400" dirty="0"/>
              <a:t>Moody loved the poor, children, and prisoners</a:t>
            </a:r>
          </a:p>
          <a:p>
            <a:endParaRPr lang="en-US" sz="5400" dirty="0"/>
          </a:p>
        </p:txBody>
      </p:sp>
    </p:spTree>
    <p:extLst>
      <p:ext uri="{BB962C8B-B14F-4D97-AF65-F5344CB8AC3E}">
        <p14:creationId xmlns:p14="http://schemas.microsoft.com/office/powerpoint/2010/main" val="3118753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0" y="685801"/>
            <a:ext cx="7200900" cy="679537"/>
          </a:xfrm>
          <a:solidFill>
            <a:srgbClr val="00B0F0"/>
          </a:solidFill>
        </p:spPr>
        <p:txBody>
          <a:bodyPr>
            <a:normAutofit fontScale="90000"/>
          </a:bodyPr>
          <a:lstStyle/>
          <a:p>
            <a:pPr algn="ctr"/>
            <a:r>
              <a:rPr lang="en-US" dirty="0"/>
              <a:t>Moody loved the poor</a:t>
            </a:r>
          </a:p>
        </p:txBody>
      </p:sp>
      <p:sp>
        <p:nvSpPr>
          <p:cNvPr id="3" name="Content Placeholder 2"/>
          <p:cNvSpPr>
            <a:spLocks noGrp="1"/>
          </p:cNvSpPr>
          <p:nvPr>
            <p:ph idx="1"/>
          </p:nvPr>
        </p:nvSpPr>
        <p:spPr>
          <a:xfrm>
            <a:off x="986246" y="1593669"/>
            <a:ext cx="10600508" cy="4911634"/>
          </a:xfrm>
        </p:spPr>
        <p:txBody>
          <a:bodyPr>
            <a:noAutofit/>
          </a:bodyPr>
          <a:lstStyle/>
          <a:p>
            <a:r>
              <a:rPr lang="en-US" sz="3600" dirty="0"/>
              <a:t>Moody’s schools were all geared towards the poor. His schools sought not only to provide educational opportunities for the poor; they also often included practical instructions on how to help the poor. The schools were subsidized in order to keep costs low so that the poor could attend. Moreover, all the schools required students to work around campus and taught basic trades/skills necessary for self-help and helping others. </a:t>
            </a:r>
          </a:p>
        </p:txBody>
      </p:sp>
    </p:spTree>
    <p:extLst>
      <p:ext uri="{BB962C8B-B14F-4D97-AF65-F5344CB8AC3E}">
        <p14:creationId xmlns:p14="http://schemas.microsoft.com/office/powerpoint/2010/main" val="588136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0" y="685801"/>
            <a:ext cx="7200900" cy="879953"/>
          </a:xfrm>
          <a:solidFill>
            <a:srgbClr val="00B0F0"/>
          </a:solidFill>
        </p:spPr>
        <p:txBody>
          <a:bodyPr/>
          <a:lstStyle/>
          <a:p>
            <a:pPr algn="ctr"/>
            <a:r>
              <a:rPr lang="en-US" dirty="0"/>
              <a:t>Moody Church</a:t>
            </a:r>
          </a:p>
        </p:txBody>
      </p:sp>
      <p:sp>
        <p:nvSpPr>
          <p:cNvPr id="3" name="Content Placeholder 2"/>
          <p:cNvSpPr>
            <a:spLocks noGrp="1"/>
          </p:cNvSpPr>
          <p:nvPr>
            <p:ph idx="1"/>
          </p:nvPr>
        </p:nvSpPr>
        <p:spPr/>
        <p:txBody>
          <a:bodyPr/>
          <a:lstStyle/>
          <a:p>
            <a:pPr marL="114300" indent="0" algn="ctr">
              <a:buNone/>
            </a:pPr>
            <a:r>
              <a:rPr lang="en-US" sz="3200" dirty="0"/>
              <a:t>Sign outside Moody Church</a:t>
            </a:r>
          </a:p>
          <a:p>
            <a:pPr marL="114300" indent="0" algn="ctr">
              <a:buNone/>
            </a:pPr>
            <a:r>
              <a:rPr lang="en-US" sz="3200" u="sng" dirty="0"/>
              <a:t>“Ever welcome to this house of God are strangers and the poor.”</a:t>
            </a:r>
          </a:p>
          <a:p>
            <a:pPr marL="114300" indent="0" algn="ctr">
              <a:buNone/>
            </a:pPr>
            <a:r>
              <a:rPr lang="en-US" sz="3200" u="sng" dirty="0"/>
              <a:t>All seats are free</a:t>
            </a:r>
          </a:p>
          <a:p>
            <a:endParaRPr lang="en-US" dirty="0"/>
          </a:p>
        </p:txBody>
      </p:sp>
    </p:spTree>
    <p:extLst>
      <p:ext uri="{BB962C8B-B14F-4D97-AF65-F5344CB8AC3E}">
        <p14:creationId xmlns:p14="http://schemas.microsoft.com/office/powerpoint/2010/main" val="178735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AF4F-87D5-AC44-A6A7-CC62EDF4113F}"/>
              </a:ext>
            </a:extLst>
          </p:cNvPr>
          <p:cNvSpPr>
            <a:spLocks noGrp="1"/>
          </p:cNvSpPr>
          <p:nvPr>
            <p:ph type="title"/>
          </p:nvPr>
        </p:nvSpPr>
        <p:spPr>
          <a:xfrm>
            <a:off x="2552700" y="369518"/>
            <a:ext cx="7200900" cy="679537"/>
          </a:xfrm>
          <a:solidFill>
            <a:srgbClr val="00B0F0"/>
          </a:solidFill>
        </p:spPr>
        <p:txBody>
          <a:bodyPr>
            <a:normAutofit fontScale="90000"/>
          </a:bodyPr>
          <a:lstStyle/>
          <a:p>
            <a:pPr algn="ctr"/>
            <a:r>
              <a:rPr lang="en-US" dirty="0"/>
              <a:t>Moody Loved Children</a:t>
            </a:r>
          </a:p>
        </p:txBody>
      </p:sp>
      <p:sp>
        <p:nvSpPr>
          <p:cNvPr id="3" name="Content Placeholder 2">
            <a:extLst>
              <a:ext uri="{FF2B5EF4-FFF2-40B4-BE49-F238E27FC236}">
                <a16:creationId xmlns:a16="http://schemas.microsoft.com/office/drawing/2014/main" id="{8A3F13B3-92B6-0A4D-9203-E1896BD27321}"/>
              </a:ext>
            </a:extLst>
          </p:cNvPr>
          <p:cNvSpPr>
            <a:spLocks noGrp="1"/>
          </p:cNvSpPr>
          <p:nvPr>
            <p:ph idx="1"/>
          </p:nvPr>
        </p:nvSpPr>
        <p:spPr>
          <a:xfrm>
            <a:off x="966651" y="1606463"/>
            <a:ext cx="10691949" cy="4882019"/>
          </a:xfrm>
        </p:spPr>
        <p:txBody>
          <a:bodyPr>
            <a:normAutofit lnSpcReduction="10000"/>
          </a:bodyPr>
          <a:lstStyle/>
          <a:p>
            <a:r>
              <a:rPr lang="en-US" sz="2800" b="1" dirty="0"/>
              <a:t>D.L. Moody was once asked about how one of his meetings had gone. His response was, "We had two and a half conversions,".  The questioner replied, "You mean two adults and one child?" "No," Moody said, "two children and one adult. The adult has only half his life left."</a:t>
            </a:r>
            <a:r>
              <a:rPr lang="en-US" sz="2800" dirty="0"/>
              <a:t> </a:t>
            </a:r>
          </a:p>
          <a:p>
            <a:r>
              <a:rPr lang="en-US" sz="2800" dirty="0"/>
              <a:t>Dwight Moody had a special heart for children. One of his colleagues described Moody as having “an intense and almost womanly love for children. He never seemed happier than when in the midst of a crowd of boys and girls, with whom he romped in the wildest fashion, beating them at their own sports and games, until he won their fullest confidence... ”</a:t>
            </a:r>
          </a:p>
          <a:p>
            <a:r>
              <a:rPr lang="en-US" sz="1000" dirty="0"/>
              <a:t>W. H. Daniels, </a:t>
            </a:r>
            <a:r>
              <a:rPr lang="en-US" sz="1000" i="1" dirty="0"/>
              <a:t>D. L. Moody and His Work </a:t>
            </a:r>
            <a:r>
              <a:rPr lang="en-US" sz="1000" dirty="0"/>
              <a:t>(Hartford: American Publishing, 1875).</a:t>
            </a:r>
            <a:r>
              <a:rPr lang="en-US" sz="1000" i="1" dirty="0"/>
              <a:t>,</a:t>
            </a:r>
            <a:r>
              <a:rPr lang="en-US" sz="1000" dirty="0"/>
              <a:t> 37.</a:t>
            </a:r>
          </a:p>
          <a:p>
            <a:endParaRPr lang="en-US" dirty="0"/>
          </a:p>
        </p:txBody>
      </p:sp>
    </p:spTree>
    <p:extLst>
      <p:ext uri="{BB962C8B-B14F-4D97-AF65-F5344CB8AC3E}">
        <p14:creationId xmlns:p14="http://schemas.microsoft.com/office/powerpoint/2010/main" val="3599887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0" y="407096"/>
            <a:ext cx="7200900" cy="770350"/>
          </a:xfrm>
          <a:solidFill>
            <a:srgbClr val="00B0F0"/>
          </a:solidFill>
        </p:spPr>
        <p:txBody>
          <a:bodyPr>
            <a:normAutofit/>
          </a:bodyPr>
          <a:lstStyle/>
          <a:p>
            <a:pPr algn="ctr"/>
            <a:r>
              <a:rPr lang="en-US" dirty="0"/>
              <a:t>Especially Poor Children</a:t>
            </a:r>
          </a:p>
        </p:txBody>
      </p:sp>
      <p:sp>
        <p:nvSpPr>
          <p:cNvPr id="3" name="Content Placeholder 2"/>
          <p:cNvSpPr>
            <a:spLocks noGrp="1"/>
          </p:cNvSpPr>
          <p:nvPr>
            <p:ph idx="1"/>
          </p:nvPr>
        </p:nvSpPr>
        <p:spPr>
          <a:xfrm>
            <a:off x="1005839" y="1456151"/>
            <a:ext cx="10711543" cy="4994753"/>
          </a:xfrm>
        </p:spPr>
        <p:txBody>
          <a:bodyPr>
            <a:normAutofit fontScale="85000" lnSpcReduction="20000"/>
          </a:bodyPr>
          <a:lstStyle/>
          <a:p>
            <a:r>
              <a:rPr lang="en-US" sz="2900" dirty="0"/>
              <a:t>Sunday School in Chicago. The work was located in a notorious area called “the Sands.” In 1865, the </a:t>
            </a:r>
            <a:r>
              <a:rPr lang="en-US" sz="2900" i="1" dirty="0"/>
              <a:t>Chicago Tribune</a:t>
            </a:r>
            <a:r>
              <a:rPr lang="en-US" sz="2900" dirty="0"/>
              <a:t> described it as home to “the most beastly sensuality and darkest crimes.” It was covered by a large number of board shanties. They were in continual broil and drunkenness and fighting, often accompanied by murder... Moody rented a tumbled down shack. Breweries prospered; It was an abode of thieves; harlots; drunks and murders. From Moody’s Sunday School his voice could reach 200 saloons, houses of infamy. </a:t>
            </a:r>
          </a:p>
          <a:p>
            <a:r>
              <a:rPr lang="en-US" sz="2900" dirty="0"/>
              <a:t>Not surprisingly because of his efforts in the Sands, many in the religious community dubbed him “Crazy Moody.” They also objected to his methods. Moody often rode through a particularly wretched area of the Sands aptly named “Little Hell,” handing out candy in order to get the children to follow him to his meetings at the school. </a:t>
            </a:r>
          </a:p>
          <a:p>
            <a:r>
              <a:rPr lang="en-US" sz="2900" dirty="0"/>
              <a:t>It grew to 1500, Lincoln visited</a:t>
            </a:r>
          </a:p>
          <a:p>
            <a:r>
              <a:rPr lang="en-US" sz="1500" i="1" dirty="0"/>
              <a:t>Chicago Tribune</a:t>
            </a:r>
            <a:r>
              <a:rPr lang="en-US" sz="1500" dirty="0"/>
              <a:t>, July 3, 1865.</a:t>
            </a:r>
            <a:r>
              <a:rPr lang="en-US" sz="1500" baseline="30000" dirty="0"/>
              <a:t> </a:t>
            </a:r>
            <a:r>
              <a:rPr lang="en-US" sz="1500" dirty="0"/>
              <a:t>“Watts” letter dated 1908, Special Collections, Yale Divinity School Library, D. L. Moody </a:t>
            </a:r>
            <a:r>
              <a:rPr lang="en-US" sz="1500" dirty="0" err="1"/>
              <a:t>Papers.Daniels</a:t>
            </a:r>
            <a:r>
              <a:rPr lang="en-US" sz="1500" dirty="0"/>
              <a:t>, </a:t>
            </a:r>
            <a:r>
              <a:rPr lang="en-US" sz="1500" i="1" dirty="0"/>
              <a:t>Moody, </a:t>
            </a:r>
            <a:r>
              <a:rPr lang="en-US" sz="1500" dirty="0"/>
              <a:t>37.</a:t>
            </a:r>
          </a:p>
          <a:p>
            <a:endParaRPr lang="en-US" dirty="0"/>
          </a:p>
        </p:txBody>
      </p:sp>
    </p:spTree>
    <p:extLst>
      <p:ext uri="{BB962C8B-B14F-4D97-AF65-F5344CB8AC3E}">
        <p14:creationId xmlns:p14="http://schemas.microsoft.com/office/powerpoint/2010/main" val="1552886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F30F1C0C-3B96-F5D1-D248-52276CF98E7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302654" y="346166"/>
            <a:ext cx="9713337" cy="6217920"/>
          </a:xfrm>
          <a:prstGeom prst="rect">
            <a:avLst/>
          </a:prstGeom>
        </p:spPr>
      </p:pic>
    </p:spTree>
    <p:extLst>
      <p:ext uri="{BB962C8B-B14F-4D97-AF65-F5344CB8AC3E}">
        <p14:creationId xmlns:p14="http://schemas.microsoft.com/office/powerpoint/2010/main" val="285225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0CE135C-D7E9-AA97-8081-0A952C6204A6}"/>
            </a:ext>
          </a:extLst>
        </p:cNvPr>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A870E4E9-3855-52FC-7F3D-12FD15E30E1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302654" y="346166"/>
            <a:ext cx="9713337" cy="621792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A2B9508-7FBD-9C01-0074-43A106057EB8}"/>
                  </a:ext>
                </a:extLst>
              </p14:cNvPr>
              <p14:cNvContentPartPr/>
              <p14:nvPr/>
            </p14:nvContentPartPr>
            <p14:xfrm>
              <a:off x="4847143" y="1325057"/>
              <a:ext cx="1833840" cy="1338840"/>
            </p14:xfrm>
          </p:contentPart>
        </mc:Choice>
        <mc:Fallback xmlns="">
          <p:pic>
            <p:nvPicPr>
              <p:cNvPr id="4" name="Ink 3">
                <a:extLst>
                  <a:ext uri="{FF2B5EF4-FFF2-40B4-BE49-F238E27FC236}">
                    <a16:creationId xmlns:a16="http://schemas.microsoft.com/office/drawing/2014/main" id="{CA2B9508-7FBD-9C01-0074-43A106057EB8}"/>
                  </a:ext>
                </a:extLst>
              </p:cNvPr>
              <p:cNvPicPr/>
              <p:nvPr/>
            </p:nvPicPr>
            <p:blipFill>
              <a:blip r:embed="rId4"/>
              <a:stretch>
                <a:fillRect/>
              </a:stretch>
            </p:blipFill>
            <p:spPr>
              <a:xfrm>
                <a:off x="4793143" y="1217057"/>
                <a:ext cx="1941480" cy="1554480"/>
              </a:xfrm>
              <a:prstGeom prst="rect">
                <a:avLst/>
              </a:prstGeom>
            </p:spPr>
          </p:pic>
        </mc:Fallback>
      </mc:AlternateContent>
    </p:spTree>
    <p:extLst>
      <p:ext uri="{BB962C8B-B14F-4D97-AF65-F5344CB8AC3E}">
        <p14:creationId xmlns:p14="http://schemas.microsoft.com/office/powerpoint/2010/main" val="2931465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EE16A-0C4C-604C-A1F9-C281675AAA7B}"/>
              </a:ext>
            </a:extLst>
          </p:cNvPr>
          <p:cNvSpPr>
            <a:spLocks noGrp="1"/>
          </p:cNvSpPr>
          <p:nvPr>
            <p:ph type="title"/>
          </p:nvPr>
        </p:nvSpPr>
        <p:spPr>
          <a:solidFill>
            <a:srgbClr val="00B0F0"/>
          </a:solidFill>
        </p:spPr>
        <p:txBody>
          <a:bodyPr/>
          <a:lstStyle/>
          <a:p>
            <a:pPr algn="ctr"/>
            <a:r>
              <a:rPr lang="en-US" dirty="0"/>
              <a:t>Overview of life</a:t>
            </a:r>
          </a:p>
        </p:txBody>
      </p:sp>
      <p:sp>
        <p:nvSpPr>
          <p:cNvPr id="3" name="Content Placeholder 2">
            <a:extLst>
              <a:ext uri="{FF2B5EF4-FFF2-40B4-BE49-F238E27FC236}">
                <a16:creationId xmlns:a16="http://schemas.microsoft.com/office/drawing/2014/main" id="{CD486103-41CD-1241-AEB8-773640E8D8C2}"/>
              </a:ext>
            </a:extLst>
          </p:cNvPr>
          <p:cNvSpPr>
            <a:spLocks noGrp="1"/>
          </p:cNvSpPr>
          <p:nvPr>
            <p:ph idx="1"/>
          </p:nvPr>
        </p:nvSpPr>
        <p:spPr/>
        <p:txBody>
          <a:bodyPr/>
          <a:lstStyle/>
          <a:p>
            <a:r>
              <a:rPr lang="en-US" dirty="0">
                <a:hlinkClick r:id="rId2"/>
              </a:rPr>
              <a:t>https://www.youtube.com/watch?v=N003LCSfU1E</a:t>
            </a:r>
            <a:endParaRPr lang="en-US" dirty="0"/>
          </a:p>
          <a:p>
            <a:endParaRPr lang="en-US" dirty="0"/>
          </a:p>
          <a:p>
            <a:r>
              <a:rPr lang="en-US" u="sng" dirty="0">
                <a:hlinkClick r:id="rId3"/>
              </a:rPr>
              <a:t>https://www.facebook.com/TheMoodyCenter/videos/who-we-are-moody-center/684130971927457/?__so__=permalink&amp;__rv__=related_videos</a:t>
            </a:r>
            <a:endParaRPr lang="en-US" dirty="0"/>
          </a:p>
          <a:p>
            <a:endParaRPr lang="en-US" dirty="0"/>
          </a:p>
        </p:txBody>
      </p:sp>
    </p:spTree>
    <p:extLst>
      <p:ext uri="{BB962C8B-B14F-4D97-AF65-F5344CB8AC3E}">
        <p14:creationId xmlns:p14="http://schemas.microsoft.com/office/powerpoint/2010/main" val="989757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ECD94-5B19-3242-AD8F-3BA8FF0C742E}"/>
              </a:ext>
            </a:extLst>
          </p:cNvPr>
          <p:cNvSpPr>
            <a:spLocks noGrp="1"/>
          </p:cNvSpPr>
          <p:nvPr>
            <p:ph type="title"/>
          </p:nvPr>
        </p:nvSpPr>
        <p:spPr>
          <a:xfrm>
            <a:off x="2495550" y="410227"/>
            <a:ext cx="7200900" cy="580374"/>
          </a:xfrm>
          <a:solidFill>
            <a:srgbClr val="00B0F0"/>
          </a:solidFill>
        </p:spPr>
        <p:txBody>
          <a:bodyPr>
            <a:normAutofit fontScale="90000"/>
          </a:bodyPr>
          <a:lstStyle/>
          <a:p>
            <a:pPr algn="ctr"/>
            <a:r>
              <a:rPr lang="en-US" dirty="0"/>
              <a:t>Work in Glasgow</a:t>
            </a:r>
          </a:p>
        </p:txBody>
      </p:sp>
      <p:sp>
        <p:nvSpPr>
          <p:cNvPr id="3" name="Content Placeholder 2">
            <a:extLst>
              <a:ext uri="{FF2B5EF4-FFF2-40B4-BE49-F238E27FC236}">
                <a16:creationId xmlns:a16="http://schemas.microsoft.com/office/drawing/2014/main" id="{D3B058C6-631F-BC49-AE64-D69D0D09EC73}"/>
              </a:ext>
            </a:extLst>
          </p:cNvPr>
          <p:cNvSpPr>
            <a:spLocks noGrp="1"/>
          </p:cNvSpPr>
          <p:nvPr>
            <p:ph idx="1"/>
          </p:nvPr>
        </p:nvSpPr>
        <p:spPr>
          <a:xfrm>
            <a:off x="1005839" y="1215026"/>
            <a:ext cx="10894423" cy="5323560"/>
          </a:xfrm>
        </p:spPr>
        <p:txBody>
          <a:bodyPr>
            <a:normAutofit fontScale="92500"/>
          </a:bodyPr>
          <a:lstStyle/>
          <a:p>
            <a:r>
              <a:rPr lang="en-US" sz="2600" dirty="0"/>
              <a:t>The Tent Hall also hosted the Sabbath Morning Free Breakfast and the Glasgow Poor Children’s Sabbath Dinner. Some of Moody’s other legacies in Glasgow;</a:t>
            </a:r>
          </a:p>
          <a:p>
            <a:r>
              <a:rPr lang="en-US" sz="2600" dirty="0"/>
              <a:t>Poor Children’s Day Refuges, where children were cared for while their parents were at work.</a:t>
            </a:r>
          </a:p>
          <a:p>
            <a:r>
              <a:rPr lang="en-US" sz="2600" dirty="0"/>
              <a:t>Crippled Children’s League of Kindness, in which West-end children were individually linked with East-end cripples.  </a:t>
            </a:r>
          </a:p>
          <a:p>
            <a:r>
              <a:rPr lang="en-US" sz="2600" dirty="0"/>
              <a:t>Homes for Destitute Children at Saltcoats </a:t>
            </a:r>
          </a:p>
          <a:p>
            <a:r>
              <a:rPr lang="en-US" sz="2600" dirty="0"/>
              <a:t>Rescue Home for girls in danger of going astray</a:t>
            </a:r>
          </a:p>
          <a:p>
            <a:r>
              <a:rPr lang="en-US" sz="2600" dirty="0"/>
              <a:t>Poor Children’s Fresh-Air Fortnight Homes</a:t>
            </a:r>
          </a:p>
          <a:p>
            <a:r>
              <a:rPr lang="en-US" sz="2600" dirty="0"/>
              <a:t>William Quarrier’s Orphan Homes of Scotland.</a:t>
            </a:r>
            <a:endParaRPr lang="en-US" sz="1300" dirty="0"/>
          </a:p>
          <a:p>
            <a:r>
              <a:rPr lang="en-US" sz="1300" dirty="0"/>
              <a:t>Bebbington, </a:t>
            </a:r>
            <a:r>
              <a:rPr lang="en-US" sz="1300" i="1" dirty="0"/>
              <a:t>Dominance</a:t>
            </a:r>
            <a:r>
              <a:rPr lang="en-US" sz="1300" dirty="0"/>
              <a:t>, 48; and Andrew </a:t>
            </a:r>
            <a:r>
              <a:rPr lang="en-US" sz="1300" dirty="0" err="1"/>
              <a:t>Aird</a:t>
            </a:r>
            <a:r>
              <a:rPr lang="en-US" sz="1300" dirty="0"/>
              <a:t>, </a:t>
            </a:r>
            <a:r>
              <a:rPr lang="en-US" sz="1300" i="1" dirty="0"/>
              <a:t>Glimpses of Old Glasgow</a:t>
            </a:r>
            <a:r>
              <a:rPr lang="en-US" sz="1300" dirty="0"/>
              <a:t>, (Glasgow: </a:t>
            </a:r>
            <a:r>
              <a:rPr lang="en-US" sz="1300" dirty="0" err="1"/>
              <a:t>Aird</a:t>
            </a:r>
            <a:r>
              <a:rPr lang="en-US" sz="1300" dirty="0"/>
              <a:t> &amp; Coghill, 1894), 200. Bebbington also points out that “A group of men associated with the Glasgow campaign threw themselves into politics to achieve Christian objectives.” David Bebbington, “Moody” in George, 87.</a:t>
            </a:r>
          </a:p>
          <a:p>
            <a:endParaRPr lang="en-US" dirty="0"/>
          </a:p>
        </p:txBody>
      </p:sp>
    </p:spTree>
    <p:extLst>
      <p:ext uri="{BB962C8B-B14F-4D97-AF65-F5344CB8AC3E}">
        <p14:creationId xmlns:p14="http://schemas.microsoft.com/office/powerpoint/2010/main" val="3422296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7E3E8-BBB5-27CD-7036-1D3591AE6EEF}"/>
              </a:ext>
            </a:extLst>
          </p:cNvPr>
          <p:cNvSpPr>
            <a:spLocks noGrp="1"/>
          </p:cNvSpPr>
          <p:nvPr>
            <p:ph type="title"/>
          </p:nvPr>
        </p:nvSpPr>
        <p:spPr>
          <a:xfrm>
            <a:off x="1371600" y="685800"/>
            <a:ext cx="9601200" cy="894806"/>
          </a:xfrm>
          <a:solidFill>
            <a:srgbClr val="00B0F0"/>
          </a:solidFill>
        </p:spPr>
        <p:txBody>
          <a:bodyPr/>
          <a:lstStyle/>
          <a:p>
            <a:pPr algn="ctr"/>
            <a:r>
              <a:rPr lang="en-US" dirty="0"/>
              <a:t>Child Evangelism Fellowship</a:t>
            </a:r>
          </a:p>
        </p:txBody>
      </p:sp>
      <p:sp>
        <p:nvSpPr>
          <p:cNvPr id="3" name="Content Placeholder 2">
            <a:extLst>
              <a:ext uri="{FF2B5EF4-FFF2-40B4-BE49-F238E27FC236}">
                <a16:creationId xmlns:a16="http://schemas.microsoft.com/office/drawing/2014/main" id="{41E0DD9D-A355-618A-1434-29FC115529EF}"/>
              </a:ext>
            </a:extLst>
          </p:cNvPr>
          <p:cNvSpPr>
            <a:spLocks noGrp="1"/>
          </p:cNvSpPr>
          <p:nvPr>
            <p:ph idx="1"/>
          </p:nvPr>
        </p:nvSpPr>
        <p:spPr/>
        <p:txBody>
          <a:bodyPr>
            <a:normAutofit/>
          </a:bodyPr>
          <a:lstStyle/>
          <a:p>
            <a:pPr marL="0" indent="0">
              <a:buNone/>
            </a:pPr>
            <a:r>
              <a:rPr lang="en-US" sz="4000" dirty="0">
                <a:solidFill>
                  <a:srgbClr val="545D7E"/>
                </a:solidFill>
                <a:latin typeface="Google Sans"/>
              </a:rPr>
              <a:t>J. Irvin </a:t>
            </a:r>
            <a:r>
              <a:rPr lang="en-US" sz="4000" dirty="0" err="1">
                <a:solidFill>
                  <a:srgbClr val="545D7E"/>
                </a:solidFill>
                <a:latin typeface="Google Sans"/>
              </a:rPr>
              <a:t>Overholtzer</a:t>
            </a:r>
            <a:r>
              <a:rPr lang="en-US" sz="4000" dirty="0">
                <a:solidFill>
                  <a:srgbClr val="545D7E"/>
                </a:solidFill>
                <a:latin typeface="Google Sans"/>
              </a:rPr>
              <a:t>, the founder of CEF, was inspired by Moody's work with children. </a:t>
            </a:r>
            <a:r>
              <a:rPr lang="en-US" sz="4000" dirty="0" err="1">
                <a:solidFill>
                  <a:srgbClr val="545D7E"/>
                </a:solidFill>
                <a:latin typeface="Google Sans"/>
              </a:rPr>
              <a:t>Overholtzer</a:t>
            </a:r>
            <a:r>
              <a:rPr lang="en-US" sz="4000" dirty="0">
                <a:solidFill>
                  <a:srgbClr val="545D7E"/>
                </a:solidFill>
                <a:latin typeface="Google Sans"/>
              </a:rPr>
              <a:t> adapted The Wordless Book, a book originally used by Moody to teach children about Jesus Christ</a:t>
            </a:r>
            <a:r>
              <a:rPr lang="en-US" sz="4000" b="0" i="0" u="none" strike="noStrike" dirty="0">
                <a:solidFill>
                  <a:srgbClr val="545D7E"/>
                </a:solidFill>
                <a:effectLst/>
                <a:latin typeface="Google Sans"/>
              </a:rPr>
              <a:t>.</a:t>
            </a:r>
            <a:endParaRPr lang="en-US" sz="4000" dirty="0"/>
          </a:p>
        </p:txBody>
      </p:sp>
    </p:spTree>
    <p:extLst>
      <p:ext uri="{BB962C8B-B14F-4D97-AF65-F5344CB8AC3E}">
        <p14:creationId xmlns:p14="http://schemas.microsoft.com/office/powerpoint/2010/main" val="4286550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8DF00-688F-C9D4-944A-C2DD273E8171}"/>
              </a:ext>
            </a:extLst>
          </p:cNvPr>
          <p:cNvSpPr>
            <a:spLocks noGrp="1"/>
          </p:cNvSpPr>
          <p:nvPr>
            <p:ph type="title"/>
          </p:nvPr>
        </p:nvSpPr>
        <p:spPr>
          <a:xfrm>
            <a:off x="2438400" y="333000"/>
            <a:ext cx="7200900" cy="705599"/>
          </a:xfrm>
          <a:solidFill>
            <a:srgbClr val="00B0F0"/>
          </a:solidFill>
        </p:spPr>
        <p:txBody>
          <a:bodyPr/>
          <a:lstStyle/>
          <a:p>
            <a:pPr algn="ctr"/>
            <a:r>
              <a:rPr lang="en-US" dirty="0"/>
              <a:t>Wordless Book </a:t>
            </a:r>
          </a:p>
        </p:txBody>
      </p:sp>
      <p:sp>
        <p:nvSpPr>
          <p:cNvPr id="3" name="Content Placeholder 2">
            <a:extLst>
              <a:ext uri="{FF2B5EF4-FFF2-40B4-BE49-F238E27FC236}">
                <a16:creationId xmlns:a16="http://schemas.microsoft.com/office/drawing/2014/main" id="{29AA0895-C4A1-008F-4E6D-2CFD3609D280}"/>
              </a:ext>
            </a:extLst>
          </p:cNvPr>
          <p:cNvSpPr>
            <a:spLocks noGrp="1"/>
          </p:cNvSpPr>
          <p:nvPr>
            <p:ph idx="1"/>
          </p:nvPr>
        </p:nvSpPr>
        <p:spPr>
          <a:xfrm>
            <a:off x="1286691" y="1169126"/>
            <a:ext cx="10384972" cy="5355874"/>
          </a:xfrm>
        </p:spPr>
        <p:txBody>
          <a:bodyPr>
            <a:normAutofit/>
          </a:bodyPr>
          <a:lstStyle/>
          <a:p>
            <a:pPr marL="0" indent="0">
              <a:buNone/>
            </a:pPr>
            <a:r>
              <a:rPr lang="en-US" sz="2400" b="0" i="0" strike="noStrike" dirty="0">
                <a:solidFill>
                  <a:srgbClr val="2B2B3E"/>
                </a:solidFill>
                <a:effectLst/>
                <a:latin typeface="basic-sans"/>
              </a:rPr>
              <a:t>Moody adopted the use of a colored illustration begun by Charles Spurgeon. </a:t>
            </a:r>
            <a:r>
              <a:rPr lang="en-US" sz="2400" b="0" i="0" strike="noStrike" dirty="0">
                <a:solidFill>
                  <a:schemeClr val="tx1"/>
                </a:solidFill>
                <a:effectLst/>
                <a:latin typeface="basic-sans"/>
              </a:rPr>
              <a:t>It was a short booklet with dark, red, and light colors used to explain sin, Jesus, and salvation to children. Moody </a:t>
            </a:r>
            <a:r>
              <a:rPr lang="en-US" sz="2400" b="0" i="0" strike="noStrike" dirty="0">
                <a:solidFill>
                  <a:srgbClr val="2B2B3E"/>
                </a:solidFill>
                <a:effectLst/>
                <a:latin typeface="basic-sans"/>
              </a:rPr>
              <a:t>then added a gold (or yellow) page to help children learn more about God’s character, His great love for them, and His desire to be their friend both on earth and for all eternity in Heaven.</a:t>
            </a:r>
            <a:endParaRPr lang="en-US" sz="2400" dirty="0"/>
          </a:p>
        </p:txBody>
      </p:sp>
      <p:pic>
        <p:nvPicPr>
          <p:cNvPr id="4" name="Picture 3">
            <a:extLst>
              <a:ext uri="{FF2B5EF4-FFF2-40B4-BE49-F238E27FC236}">
                <a16:creationId xmlns:a16="http://schemas.microsoft.com/office/drawing/2014/main" id="{B534B5AF-A126-062A-A7FA-25C3004312AD}"/>
              </a:ext>
            </a:extLst>
          </p:cNvPr>
          <p:cNvPicPr>
            <a:picLocks noChangeAspect="1"/>
          </p:cNvPicPr>
          <p:nvPr/>
        </p:nvPicPr>
        <p:blipFill>
          <a:blip r:embed="rId2"/>
          <a:stretch>
            <a:fillRect/>
          </a:stretch>
        </p:blipFill>
        <p:spPr>
          <a:xfrm>
            <a:off x="6095999" y="2813012"/>
            <a:ext cx="4060371" cy="4060371"/>
          </a:xfrm>
          <a:prstGeom prst="rect">
            <a:avLst/>
          </a:prstGeom>
        </p:spPr>
      </p:pic>
      <p:pic>
        <p:nvPicPr>
          <p:cNvPr id="5" name="Picture 4">
            <a:extLst>
              <a:ext uri="{FF2B5EF4-FFF2-40B4-BE49-F238E27FC236}">
                <a16:creationId xmlns:a16="http://schemas.microsoft.com/office/drawing/2014/main" id="{D87C624D-EB2D-060D-F33A-16C29C90838B}"/>
              </a:ext>
            </a:extLst>
          </p:cNvPr>
          <p:cNvPicPr>
            <a:picLocks noChangeAspect="1"/>
          </p:cNvPicPr>
          <p:nvPr/>
        </p:nvPicPr>
        <p:blipFill>
          <a:blip r:embed="rId3"/>
          <a:stretch>
            <a:fillRect/>
          </a:stretch>
        </p:blipFill>
        <p:spPr>
          <a:xfrm>
            <a:off x="2717075" y="3005880"/>
            <a:ext cx="2468879" cy="3649647"/>
          </a:xfrm>
          <a:prstGeom prst="rect">
            <a:avLst/>
          </a:prstGeom>
        </p:spPr>
      </p:pic>
    </p:spTree>
    <p:extLst>
      <p:ext uri="{BB962C8B-B14F-4D97-AF65-F5344CB8AC3E}">
        <p14:creationId xmlns:p14="http://schemas.microsoft.com/office/powerpoint/2010/main" val="4245476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4430" y="569390"/>
            <a:ext cx="6571343" cy="630580"/>
          </a:xfrm>
          <a:solidFill>
            <a:srgbClr val="00B0F0"/>
          </a:solidFill>
        </p:spPr>
        <p:txBody>
          <a:bodyPr>
            <a:normAutofit fontScale="90000"/>
          </a:bodyPr>
          <a:lstStyle/>
          <a:p>
            <a:pPr algn="ctr"/>
            <a:r>
              <a:rPr lang="en-US" dirty="0"/>
              <a:t>Moody loved prisoners</a:t>
            </a:r>
          </a:p>
        </p:txBody>
      </p:sp>
      <p:sp>
        <p:nvSpPr>
          <p:cNvPr id="3" name="Content Placeholder 2"/>
          <p:cNvSpPr>
            <a:spLocks noGrp="1"/>
          </p:cNvSpPr>
          <p:nvPr>
            <p:ph idx="1"/>
          </p:nvPr>
        </p:nvSpPr>
        <p:spPr>
          <a:xfrm>
            <a:off x="1195251" y="1435102"/>
            <a:ext cx="10424160" cy="5017949"/>
          </a:xfrm>
        </p:spPr>
        <p:txBody>
          <a:bodyPr>
            <a:normAutofit fontScale="92500"/>
          </a:bodyPr>
          <a:lstStyle/>
          <a:p>
            <a:r>
              <a:rPr lang="en-US" sz="3600" dirty="0"/>
              <a:t>We must not suppose that all prisoners are hardened criminals. Many a young man has committed a crime in a moment of anger, or under the influence of liquor. The records show that nearly half the prisoners are under twenty-five years of age. At this time of life, a young man is not supposed to have become settled in his character. If he can be reached by the gospel message before he sinks lower and lower, there is every hope for his salvation for this life.</a:t>
            </a:r>
          </a:p>
          <a:p>
            <a:r>
              <a:rPr lang="en-US" sz="1300" dirty="0"/>
              <a:t>Quoted in William R. Moody, </a:t>
            </a:r>
            <a:r>
              <a:rPr lang="en-US" sz="1300" i="1" dirty="0"/>
              <a:t>Life of Moody</a:t>
            </a:r>
            <a:r>
              <a:rPr lang="en-US" sz="1300" dirty="0"/>
              <a:t>, 433.</a:t>
            </a:r>
          </a:p>
          <a:p>
            <a:endParaRPr lang="en-US" dirty="0"/>
          </a:p>
        </p:txBody>
      </p:sp>
    </p:spTree>
    <p:extLst>
      <p:ext uri="{BB962C8B-B14F-4D97-AF65-F5344CB8AC3E}">
        <p14:creationId xmlns:p14="http://schemas.microsoft.com/office/powerpoint/2010/main" val="561547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242559-03BE-8594-ACFF-A090B2AFBCAC}"/>
              </a:ext>
            </a:extLst>
          </p:cNvPr>
          <p:cNvSpPr txBox="1"/>
          <p:nvPr/>
        </p:nvSpPr>
        <p:spPr>
          <a:xfrm>
            <a:off x="992778" y="424071"/>
            <a:ext cx="10737668" cy="6093976"/>
          </a:xfrm>
          <a:prstGeom prst="rect">
            <a:avLst/>
          </a:prstGeom>
          <a:noFill/>
        </p:spPr>
        <p:txBody>
          <a:bodyPr wrap="square">
            <a:spAutoFit/>
          </a:bodyPr>
          <a:lstStyle/>
          <a:p>
            <a:r>
              <a:rPr lang="en-US" sz="3000" dirty="0">
                <a:solidFill>
                  <a:srgbClr val="000000"/>
                </a:solidFill>
                <a:latin typeface="-apple-system"/>
              </a:rPr>
              <a:t>In 1895 Mr. Moody heard, to his amazement, that no less than three-quarters of a million men and women in this country belonged to the distinctively criminal class – that is, the number passing continuously in and out of jails and prisons. He could scarcely believe it until he had made an investigation. With him, to realize the need was to devise methods to meet it. He began to inspect the jails and prisons in every state that he visited, and found that the county jails in many places were entirely neglected. Only here and there were Christian people found who took any interest in these jails. Libraries and reading matter were found in the penitentiaries, but a great many jails that he visited – among others one containing 300 prisoners – were destitute of all good reading.</a:t>
            </a:r>
          </a:p>
          <a:p>
            <a:endParaRPr lang="en-US" sz="3000" dirty="0"/>
          </a:p>
        </p:txBody>
      </p:sp>
    </p:spTree>
    <p:extLst>
      <p:ext uri="{BB962C8B-B14F-4D97-AF65-F5344CB8AC3E}">
        <p14:creationId xmlns:p14="http://schemas.microsoft.com/office/powerpoint/2010/main" val="91927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6373F-A1A1-9694-D5C8-7664E4BB36BF}"/>
              </a:ext>
            </a:extLst>
          </p:cNvPr>
          <p:cNvSpPr txBox="1"/>
          <p:nvPr/>
        </p:nvSpPr>
        <p:spPr>
          <a:xfrm>
            <a:off x="953589" y="477078"/>
            <a:ext cx="10855233" cy="5816977"/>
          </a:xfrm>
          <a:prstGeom prst="rect">
            <a:avLst/>
          </a:prstGeom>
          <a:noFill/>
        </p:spPr>
        <p:txBody>
          <a:bodyPr wrap="square">
            <a:spAutoFit/>
          </a:bodyPr>
          <a:lstStyle/>
          <a:p>
            <a:r>
              <a:rPr lang="en-US" sz="3100" dirty="0">
                <a:solidFill>
                  <a:srgbClr val="000000"/>
                </a:solidFill>
                <a:latin typeface="-apple-system"/>
              </a:rPr>
              <a:t>When he asked the prisoners if there was anything he could do for them, they said that if they had something to read it would help to kill the time. In answer to his inquiry if they would read sermons or religious books, they replied that they would, and he sent some into that prison. There were among them those who could not read, and they insisted that those who could should read aloud to them. They read Spurgeon’s and other sermons that he sent, and before long Mr. Moody began to hear of conversions. Then he sent Testaments, and became so interested that he began to write to the sheriffs of all the different counties. During the last four years of his ministry he scarcely ever left a town without making a special plea for the prisoners</a:t>
            </a:r>
            <a:endParaRPr lang="en-US" sz="3100" dirty="0"/>
          </a:p>
        </p:txBody>
      </p:sp>
    </p:spTree>
    <p:extLst>
      <p:ext uri="{BB962C8B-B14F-4D97-AF65-F5344CB8AC3E}">
        <p14:creationId xmlns:p14="http://schemas.microsoft.com/office/powerpoint/2010/main" val="255947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2EBAFA-356C-18C6-A083-41AB93C27B69}"/>
              </a:ext>
            </a:extLst>
          </p:cNvPr>
          <p:cNvSpPr txBox="1"/>
          <p:nvPr/>
        </p:nvSpPr>
        <p:spPr>
          <a:xfrm>
            <a:off x="986246" y="62161"/>
            <a:ext cx="10881360" cy="6555641"/>
          </a:xfrm>
          <a:prstGeom prst="rect">
            <a:avLst/>
          </a:prstGeom>
          <a:noFill/>
        </p:spPr>
        <p:txBody>
          <a:bodyPr wrap="square">
            <a:spAutoFit/>
          </a:bodyPr>
          <a:lstStyle/>
          <a:p>
            <a:r>
              <a:rPr lang="en-US" sz="2800" dirty="0">
                <a:solidFill>
                  <a:srgbClr val="000000"/>
                </a:solidFill>
                <a:latin typeface="-apple-system"/>
              </a:rPr>
              <a:t>Moody believed the prisoners fear idleness more than anything else, and facts prove that they often prefer suicide to life under such conditions. With his knowledge of human nature, he believed that this was just the time to reach a man, and to make him think, when cut off from old associations, and away from whiskey and gambling. “That is what you want to get a man to do,” he said. “What brought home the prodigal? He began thinking. These prisoners begin to realize what wretched lives they have been living, and this is the opportune moment to strike them. They are glad of a book or paper to occupy their minds, and Christian influences may be brought to bear on them by this channel and their whole destiny changed for good. What we propose is that Christians should be more active in carrying the gospel to them while they are behind bars. If it were not for atheism and infidelity, there would be no need of prisons. It is sin that is at the root of the matter; and the only sure cure is regeneration, a new heart, and a new life in Christ Jesus.”</a:t>
            </a:r>
            <a:endParaRPr lang="en-US" sz="2800" dirty="0"/>
          </a:p>
        </p:txBody>
      </p:sp>
    </p:spTree>
    <p:extLst>
      <p:ext uri="{BB962C8B-B14F-4D97-AF65-F5344CB8AC3E}">
        <p14:creationId xmlns:p14="http://schemas.microsoft.com/office/powerpoint/2010/main" val="2272038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792F00-1ADA-E375-E0AA-95570B8C9659}"/>
              </a:ext>
            </a:extLst>
          </p:cNvPr>
          <p:cNvSpPr txBox="1"/>
          <p:nvPr/>
        </p:nvSpPr>
        <p:spPr>
          <a:xfrm>
            <a:off x="960120" y="151180"/>
            <a:ext cx="10900954" cy="5509200"/>
          </a:xfrm>
          <a:prstGeom prst="rect">
            <a:avLst/>
          </a:prstGeom>
          <a:noFill/>
        </p:spPr>
        <p:txBody>
          <a:bodyPr wrap="square">
            <a:spAutoFit/>
          </a:bodyPr>
          <a:lstStyle/>
          <a:p>
            <a:r>
              <a:rPr lang="en-US" sz="3200" dirty="0">
                <a:solidFill>
                  <a:srgbClr val="000000"/>
                </a:solidFill>
                <a:latin typeface="-apple-system"/>
              </a:rPr>
              <a:t>Today, by God’s grace, we believe the same thing Dwight Moody believed and have been able to send thousands of books to prisons, many of which are authored by Dwight Moody. The truth still sets people free and we hope to be able to continue in this endeavor to reach prisoners for Christ for years to come.</a:t>
            </a:r>
          </a:p>
          <a:p>
            <a:endParaRPr lang="en-US" sz="3200" dirty="0">
              <a:solidFill>
                <a:srgbClr val="000000"/>
              </a:solidFill>
              <a:latin typeface="-apple-system"/>
            </a:endParaRPr>
          </a:p>
          <a:p>
            <a:r>
              <a:rPr lang="en-US" sz="3200" i="1" dirty="0" err="1">
                <a:solidFill>
                  <a:srgbClr val="000000"/>
                </a:solidFill>
                <a:latin typeface="-apple-system"/>
              </a:rPr>
              <a:t>Aneko</a:t>
            </a:r>
            <a:r>
              <a:rPr lang="en-US" sz="3200" i="1" dirty="0">
                <a:solidFill>
                  <a:srgbClr val="000000"/>
                </a:solidFill>
                <a:latin typeface="-apple-system"/>
              </a:rPr>
              <a:t> Press Ministry Partnerships distributes books to prisons, third-world countries, and in other ministry to evangelize and disciple individuals so that they may be saved by faith in the name of Jesus Christ, freed from the bondage and consequences of sin, and live for the good of God and others around them.</a:t>
            </a:r>
            <a:endParaRPr lang="en-US" sz="3200" i="1" dirty="0"/>
          </a:p>
        </p:txBody>
      </p:sp>
    </p:spTree>
    <p:extLst>
      <p:ext uri="{BB962C8B-B14F-4D97-AF65-F5344CB8AC3E}">
        <p14:creationId xmlns:p14="http://schemas.microsoft.com/office/powerpoint/2010/main" val="2255817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931" y="685800"/>
            <a:ext cx="10796451" cy="842554"/>
          </a:xfrm>
          <a:solidFill>
            <a:srgbClr val="00B0F0"/>
          </a:solidFill>
        </p:spPr>
        <p:txBody>
          <a:bodyPr/>
          <a:lstStyle/>
          <a:p>
            <a:pPr algn="ctr"/>
            <a:r>
              <a:rPr lang="en-US" dirty="0"/>
              <a:t>Moody served women and empowered them</a:t>
            </a:r>
          </a:p>
        </p:txBody>
      </p:sp>
      <p:sp>
        <p:nvSpPr>
          <p:cNvPr id="3" name="Content Placeholder 2"/>
          <p:cNvSpPr>
            <a:spLocks noGrp="1"/>
          </p:cNvSpPr>
          <p:nvPr>
            <p:ph idx="1"/>
          </p:nvPr>
        </p:nvSpPr>
        <p:spPr/>
        <p:txBody>
          <a:bodyPr/>
          <a:lstStyle/>
          <a:p>
            <a:r>
              <a:rPr lang="en-US" sz="4000" dirty="0"/>
              <a:t>Northfield School</a:t>
            </a:r>
          </a:p>
          <a:p>
            <a:r>
              <a:rPr lang="en-US" sz="4000" dirty="0"/>
              <a:t>Women’s Temperance Movement</a:t>
            </a:r>
          </a:p>
        </p:txBody>
      </p:sp>
    </p:spTree>
    <p:extLst>
      <p:ext uri="{BB962C8B-B14F-4D97-AF65-F5344CB8AC3E}">
        <p14:creationId xmlns:p14="http://schemas.microsoft.com/office/powerpoint/2010/main" val="304100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825" y="457201"/>
            <a:ext cx="7200900" cy="654485"/>
          </a:xfrm>
          <a:solidFill>
            <a:srgbClr val="00B0F0"/>
          </a:solidFill>
        </p:spPr>
        <p:txBody>
          <a:bodyPr>
            <a:normAutofit fontScale="90000"/>
          </a:bodyPr>
          <a:lstStyle/>
          <a:p>
            <a:pPr algn="ctr"/>
            <a:r>
              <a:rPr lang="en-US" dirty="0"/>
              <a:t>Moody the unifier</a:t>
            </a:r>
          </a:p>
        </p:txBody>
      </p:sp>
      <p:sp>
        <p:nvSpPr>
          <p:cNvPr id="3" name="Content Placeholder 2"/>
          <p:cNvSpPr>
            <a:spLocks noGrp="1"/>
          </p:cNvSpPr>
          <p:nvPr>
            <p:ph idx="1"/>
          </p:nvPr>
        </p:nvSpPr>
        <p:spPr>
          <a:xfrm>
            <a:off x="1038497" y="1340286"/>
            <a:ext cx="10724605" cy="5010411"/>
          </a:xfrm>
        </p:spPr>
        <p:txBody>
          <a:bodyPr>
            <a:noAutofit/>
          </a:bodyPr>
          <a:lstStyle/>
          <a:p>
            <a:r>
              <a:rPr lang="en-US" sz="2400" dirty="0"/>
              <a:t>Non-sectarianism not only characterized Moody’s revivals, it also distinguished the institutions he developed. As the Illinois Street church was formed, he determined it was to be an independent, evangelical church. Commenting on the church’s nondenominational status, Moody remarked, “If I thought I had one drop of sectarian blood in my constitution, I would open a vein and let it out.” Even the architecture reflected his views; the sanctuary contained both a baptistery and a baptismal font to provide for both adult and infant baptisms.</a:t>
            </a:r>
          </a:p>
          <a:p>
            <a:r>
              <a:rPr lang="en-US" sz="2400" dirty="0"/>
              <a:t>His schools would be no different. All four in the United States—two in Northfield, Mount Hermon and Moody Bible Institute—were nonsectarian. His remarkable openness to Roman Catholics was demonstrated especially at the two Massachusetts schools. Roman Catholics attended the schools, and the school newspapers contained stories celebrating the Jesuits, Ignatius Loyola and Bernard of </a:t>
            </a:r>
            <a:r>
              <a:rPr lang="en-US" sz="2400" dirty="0" err="1"/>
              <a:t>Clairvaux</a:t>
            </a:r>
            <a:r>
              <a:rPr lang="en-US" sz="2400" dirty="0"/>
              <a:t>, among others.</a:t>
            </a:r>
          </a:p>
          <a:p>
            <a:endParaRPr lang="en-US" sz="1800" dirty="0"/>
          </a:p>
        </p:txBody>
      </p:sp>
    </p:spTree>
    <p:extLst>
      <p:ext uri="{BB962C8B-B14F-4D97-AF65-F5344CB8AC3E}">
        <p14:creationId xmlns:p14="http://schemas.microsoft.com/office/powerpoint/2010/main" val="1908582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B63806-E4E0-40B7-79EE-5F005B198E72}"/>
              </a:ext>
            </a:extLst>
          </p:cNvPr>
          <p:cNvSpPr txBox="1"/>
          <p:nvPr/>
        </p:nvSpPr>
        <p:spPr>
          <a:xfrm>
            <a:off x="2283853" y="707779"/>
            <a:ext cx="8190964" cy="5601533"/>
          </a:xfrm>
          <a:prstGeom prst="rect">
            <a:avLst/>
          </a:prstGeom>
          <a:noFill/>
        </p:spPr>
        <p:txBody>
          <a:bodyPr wrap="square">
            <a:spAutoFit/>
          </a:bodyPr>
          <a:lstStyle/>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Dwight L. Moody (1837-1899)</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1837: Born February 5 at Northfield, Mass. </a:t>
            </a:r>
            <a:r>
              <a:rPr lang="en-US" sz="2000" dirty="0">
                <a:latin typeface="Calibri" panose="020F0502020204030204" pitchFamily="34" charset="0"/>
                <a:ea typeface="Calibri" panose="020F0502020204030204" pitchFamily="34" charset="0"/>
                <a:cs typeface="Times New Roman" panose="02020603050405020304" pitchFamily="18" charset="0"/>
              </a:rPr>
              <a:t>The son of Edwin Moody and Betsy Holton, Dwight was the sixth of nine children, seven boys and two girls. He was born on his mother’s birthday, February 5, 1837, in the northern Massachusetts town of Northfield on the Connecticut River close to the New Hampshire and Vermont borders. Moody’s father was hard working, but by some accounts a drinker and a bit of a profligate. In 1841 Edwin died suddenly, leaving Betsy eight months pregnant with twins and seven other children under the age of 13.</a:t>
            </a: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1854: Leaves home for Boston; begins work in S.S. Holton shoe store; joins, YMCA</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1855: Converted April 21 through Sunday school teacher; denied membership at Mt. Vernon Congregational Church because Moody cannot give a coherent testimony.</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2479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829491"/>
          </a:xfrm>
          <a:solidFill>
            <a:srgbClr val="00B0F0"/>
          </a:solidFill>
        </p:spPr>
        <p:txBody>
          <a:bodyPr/>
          <a:lstStyle/>
          <a:p>
            <a:pPr algn="ctr"/>
            <a:r>
              <a:rPr lang="en-US" dirty="0"/>
              <a:t>Great Humility and Earnestness</a:t>
            </a:r>
          </a:p>
        </p:txBody>
      </p:sp>
      <p:sp>
        <p:nvSpPr>
          <p:cNvPr id="3" name="Content Placeholder 2"/>
          <p:cNvSpPr>
            <a:spLocks noGrp="1"/>
          </p:cNvSpPr>
          <p:nvPr>
            <p:ph idx="1"/>
          </p:nvPr>
        </p:nvSpPr>
        <p:spPr>
          <a:xfrm>
            <a:off x="1371600" y="1841863"/>
            <a:ext cx="9601200" cy="4025537"/>
          </a:xfrm>
        </p:spPr>
        <p:txBody>
          <a:bodyPr>
            <a:normAutofit/>
          </a:bodyPr>
          <a:lstStyle/>
          <a:p>
            <a:r>
              <a:rPr lang="en-US" sz="3600" dirty="0"/>
              <a:t>Wanted nothing named after him. </a:t>
            </a:r>
          </a:p>
          <a:p>
            <a:r>
              <a:rPr lang="en-US" sz="3600" dirty="0"/>
              <a:t>Refused to get picture taken</a:t>
            </a:r>
          </a:p>
          <a:p>
            <a:r>
              <a:rPr lang="en-US" sz="3600" dirty="0"/>
              <a:t>Straight forward, no spin with Mr. Moody</a:t>
            </a:r>
          </a:p>
        </p:txBody>
      </p:sp>
    </p:spTree>
    <p:extLst>
      <p:ext uri="{BB962C8B-B14F-4D97-AF65-F5344CB8AC3E}">
        <p14:creationId xmlns:p14="http://schemas.microsoft.com/office/powerpoint/2010/main" val="1808077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0" y="411482"/>
            <a:ext cx="7200900" cy="679268"/>
          </a:xfrm>
          <a:solidFill>
            <a:srgbClr val="00B0F0"/>
          </a:solidFill>
        </p:spPr>
        <p:txBody>
          <a:bodyPr>
            <a:normAutofit fontScale="90000"/>
          </a:bodyPr>
          <a:lstStyle/>
          <a:p>
            <a:pPr algn="ctr"/>
            <a:r>
              <a:rPr lang="en-US" dirty="0"/>
              <a:t>Commitment to the Local church</a:t>
            </a:r>
          </a:p>
        </p:txBody>
      </p:sp>
      <p:sp>
        <p:nvSpPr>
          <p:cNvPr id="3" name="Content Placeholder 2"/>
          <p:cNvSpPr>
            <a:spLocks noGrp="1"/>
          </p:cNvSpPr>
          <p:nvPr>
            <p:ph idx="1"/>
          </p:nvPr>
        </p:nvSpPr>
        <p:spPr>
          <a:xfrm>
            <a:off x="1051560" y="1267098"/>
            <a:ext cx="10587446" cy="5409276"/>
          </a:xfrm>
        </p:spPr>
        <p:txBody>
          <a:bodyPr>
            <a:normAutofit fontScale="62500" lnSpcReduction="20000"/>
          </a:bodyPr>
          <a:lstStyle/>
          <a:p>
            <a:r>
              <a:rPr lang="en-US" sz="4200" dirty="0"/>
              <a:t>Speaking to the leaders of the YMCA he advised, “Do not, however, put the Association in place of the church; it is only a handmaid and a feeder of the church.” </a:t>
            </a:r>
          </a:p>
          <a:p>
            <a:r>
              <a:rPr lang="en-US" sz="4200" dirty="0"/>
              <a:t>In fact, in the 1879 Cleveland campaign, he began holding more meetings in churches, rather than in large tabernacles. As he explained, “The plan of holding meetings in the tabernacle centralizes the interest and possibly draws out larger crowds, but the churches are the place to do effective work.” Moody believed the local church was the end of his work. As he put it, “No man in the world should be so happy as a man of God. It is one continual source of gladness. He can look up and say, “God is my Father, Christ is my Savior, and the Church is my mother.”</a:t>
            </a:r>
          </a:p>
          <a:p>
            <a:r>
              <a:rPr lang="en-US" sz="4200" dirty="0"/>
              <a:t>Moody referred to the local church as “the best institution found under heaven.” He goes on, “I have always been a member of the church . . . Christ died in order to redeem the church, and everyone who is faithful to him, ought to support it.” </a:t>
            </a:r>
          </a:p>
          <a:p>
            <a:r>
              <a:rPr lang="en-US" sz="1500" dirty="0"/>
              <a:t>David M. Gustafson, </a:t>
            </a:r>
            <a:r>
              <a:rPr lang="en-US" sz="1500" i="1" dirty="0"/>
              <a:t>D. L. Moody and Swedes: Shaping Evangelical Identity among Swedish Mission Friends 1867 – 1899</a:t>
            </a:r>
            <a:r>
              <a:rPr lang="en-US" sz="1500" dirty="0"/>
              <a:t> (Linkoping, Sweden: Linkoping University, 2008), 310.</a:t>
            </a:r>
            <a:r>
              <a:rPr lang="en-US" sz="1500" i="1" dirty="0"/>
              <a:t> </a:t>
            </a:r>
            <a:r>
              <a:rPr lang="en-US" sz="1500" dirty="0"/>
              <a:t>, </a:t>
            </a:r>
            <a:r>
              <a:rPr lang="en-US" sz="1500" i="1" dirty="0"/>
              <a:t>Cleveland Leader</a:t>
            </a:r>
            <a:r>
              <a:rPr lang="en-US" sz="1500" dirty="0"/>
              <a:t>, November 9, 1879., Clipping, Moody Bile Institute Archives, Chicago, IL.</a:t>
            </a:r>
          </a:p>
        </p:txBody>
      </p:sp>
    </p:spTree>
    <p:extLst>
      <p:ext uri="{BB962C8B-B14F-4D97-AF65-F5344CB8AC3E}">
        <p14:creationId xmlns:p14="http://schemas.microsoft.com/office/powerpoint/2010/main" val="909233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606" y="400311"/>
            <a:ext cx="9490165" cy="866786"/>
          </a:xfrm>
          <a:solidFill>
            <a:srgbClr val="00B0F0"/>
          </a:solidFill>
        </p:spPr>
        <p:txBody>
          <a:bodyPr>
            <a:normAutofit/>
          </a:bodyPr>
          <a:lstStyle/>
          <a:p>
            <a:pPr algn="ctr"/>
            <a:r>
              <a:rPr lang="en-US" dirty="0"/>
              <a:t>This is Dwight Moody’s Commitment</a:t>
            </a:r>
          </a:p>
        </p:txBody>
      </p:sp>
      <p:sp>
        <p:nvSpPr>
          <p:cNvPr id="3" name="Content Placeholder 2"/>
          <p:cNvSpPr>
            <a:spLocks noGrp="1"/>
          </p:cNvSpPr>
          <p:nvPr>
            <p:ph idx="1"/>
          </p:nvPr>
        </p:nvSpPr>
        <p:spPr>
          <a:xfrm>
            <a:off x="1018903" y="1463039"/>
            <a:ext cx="10757263" cy="5127171"/>
          </a:xfrm>
        </p:spPr>
        <p:txBody>
          <a:bodyPr>
            <a:noAutofit/>
          </a:bodyPr>
          <a:lstStyle/>
          <a:p>
            <a:r>
              <a:rPr lang="en-US" sz="2800" dirty="0"/>
              <a:t>"The first meeting I ever saw him at was in a little old shanty that had been abandoned by a saloon-keeper. Mr. Moody had got the place to hold the meetings in at night. I went there a little late; and the first thing I saw was a man standing up with a few tallow candles around him, holding a negro boy, and trying to read to him the story of the Prodigal Son and a great many words he could not read out, and had to skip. I thought, 'If the Lord can ever use such an instrument as that for His honor and glory, it will astonish me.' After that meeting was over, Mr. Moody said to me, 'Reynolds, I have got only one talent; I have no education, but I love the Lord Jesus Christ, and I want to do something for him: I want you to pray for me.'</a:t>
            </a:r>
          </a:p>
        </p:txBody>
      </p:sp>
    </p:spTree>
    <p:extLst>
      <p:ext uri="{BB962C8B-B14F-4D97-AF65-F5344CB8AC3E}">
        <p14:creationId xmlns:p14="http://schemas.microsoft.com/office/powerpoint/2010/main" val="1884158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627017"/>
          </a:xfrm>
          <a:solidFill>
            <a:srgbClr val="00B0F0"/>
          </a:solidFill>
        </p:spPr>
        <p:txBody>
          <a:bodyPr>
            <a:normAutofit/>
          </a:bodyPr>
          <a:lstStyle/>
          <a:p>
            <a:pPr algn="ctr"/>
            <a:r>
              <a:rPr lang="en-US" sz="2400" dirty="0"/>
              <a:t>Moody shows what God can do with common committed people</a:t>
            </a:r>
          </a:p>
        </p:txBody>
      </p:sp>
      <p:sp>
        <p:nvSpPr>
          <p:cNvPr id="3" name="Content Placeholder 2"/>
          <p:cNvSpPr>
            <a:spLocks noGrp="1"/>
          </p:cNvSpPr>
          <p:nvPr>
            <p:ph idx="1"/>
          </p:nvPr>
        </p:nvSpPr>
        <p:spPr>
          <a:xfrm>
            <a:off x="1371600" y="1638300"/>
            <a:ext cx="9601200" cy="3581400"/>
          </a:xfrm>
        </p:spPr>
        <p:txBody>
          <a:bodyPr>
            <a:normAutofit/>
          </a:bodyPr>
          <a:lstStyle/>
          <a:p>
            <a:r>
              <a:rPr lang="en-US" sz="3600" dirty="0"/>
              <a:t>Wide-spread brokenness in our culture today</a:t>
            </a:r>
          </a:p>
        </p:txBody>
      </p:sp>
    </p:spTree>
    <p:extLst>
      <p:ext uri="{BB962C8B-B14F-4D97-AF65-F5344CB8AC3E}">
        <p14:creationId xmlns:p14="http://schemas.microsoft.com/office/powerpoint/2010/main" val="429636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91886"/>
            <a:ext cx="9601200" cy="1358537"/>
          </a:xfrm>
          <a:solidFill>
            <a:srgbClr val="00B0F0"/>
          </a:solidFill>
        </p:spPr>
        <p:txBody>
          <a:bodyPr>
            <a:normAutofit/>
          </a:bodyPr>
          <a:lstStyle/>
          <a:p>
            <a:pPr algn="ctr"/>
            <a:r>
              <a:rPr lang="en-US"/>
              <a:t>Moody models </a:t>
            </a:r>
            <a:r>
              <a:rPr lang="en-US" dirty="0"/>
              <a:t>effective ministry that is applicable today</a:t>
            </a:r>
          </a:p>
        </p:txBody>
      </p:sp>
      <p:sp>
        <p:nvSpPr>
          <p:cNvPr id="3" name="Content Placeholder 2"/>
          <p:cNvSpPr>
            <a:spLocks noGrp="1"/>
          </p:cNvSpPr>
          <p:nvPr>
            <p:ph idx="1"/>
          </p:nvPr>
        </p:nvSpPr>
        <p:spPr>
          <a:xfrm>
            <a:off x="966651" y="1861457"/>
            <a:ext cx="10718075" cy="4722223"/>
          </a:xfrm>
        </p:spPr>
        <p:txBody>
          <a:bodyPr>
            <a:normAutofit/>
          </a:bodyPr>
          <a:lstStyle/>
          <a:p>
            <a:r>
              <a:rPr lang="en-US" sz="3200" dirty="0"/>
              <a:t>Focus - One of his later sermons reflected this, “Concentrate your life upon some one thing and it will cut a channel so deep that your influence will be felt.”</a:t>
            </a:r>
          </a:p>
          <a:p>
            <a:r>
              <a:rPr lang="en-US" sz="3200" dirty="0"/>
              <a:t>Unifying instead of competing or condemning</a:t>
            </a:r>
          </a:p>
          <a:p>
            <a:r>
              <a:rPr lang="en-US" sz="3200" dirty="0"/>
              <a:t>Practical</a:t>
            </a:r>
          </a:p>
          <a:p>
            <a:r>
              <a:rPr lang="en-US" sz="3200" dirty="0"/>
              <a:t>Serving the unserved</a:t>
            </a:r>
          </a:p>
          <a:p>
            <a:r>
              <a:rPr lang="en-US" sz="3200" dirty="0"/>
              <a:t>Aggressively combining social work with evangelism</a:t>
            </a:r>
          </a:p>
          <a:p>
            <a:r>
              <a:rPr lang="en-US" sz="3200" dirty="0"/>
              <a:t>Committed to Christ</a:t>
            </a:r>
          </a:p>
          <a:p>
            <a:endParaRPr lang="en-US" sz="800" dirty="0"/>
          </a:p>
        </p:txBody>
      </p:sp>
    </p:spTree>
    <p:extLst>
      <p:ext uri="{BB962C8B-B14F-4D97-AF65-F5344CB8AC3E}">
        <p14:creationId xmlns:p14="http://schemas.microsoft.com/office/powerpoint/2010/main" val="429363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BE41-E458-0A6E-5237-1EFAE604130A}"/>
              </a:ext>
            </a:extLst>
          </p:cNvPr>
          <p:cNvSpPr>
            <a:spLocks noGrp="1"/>
          </p:cNvSpPr>
          <p:nvPr>
            <p:ph type="title"/>
          </p:nvPr>
        </p:nvSpPr>
        <p:spPr>
          <a:xfrm>
            <a:off x="979713" y="685800"/>
            <a:ext cx="10352315" cy="849086"/>
          </a:xfrm>
        </p:spPr>
        <p:txBody>
          <a:bodyPr/>
          <a:lstStyle/>
          <a:p>
            <a:pPr algn="ctr"/>
            <a:r>
              <a:rPr lang="en-US" dirty="0"/>
              <a:t>Mr. Moody’s Connection to College Church</a:t>
            </a:r>
          </a:p>
        </p:txBody>
      </p:sp>
      <p:sp>
        <p:nvSpPr>
          <p:cNvPr id="3" name="Content Placeholder 2">
            <a:extLst>
              <a:ext uri="{FF2B5EF4-FFF2-40B4-BE49-F238E27FC236}">
                <a16:creationId xmlns:a16="http://schemas.microsoft.com/office/drawing/2014/main" id="{6F3654F7-B728-701E-1CE9-7F8D5F2FD261}"/>
              </a:ext>
            </a:extLst>
          </p:cNvPr>
          <p:cNvSpPr>
            <a:spLocks noGrp="1"/>
          </p:cNvSpPr>
          <p:nvPr>
            <p:ph idx="1"/>
          </p:nvPr>
        </p:nvSpPr>
        <p:spPr>
          <a:xfrm>
            <a:off x="1143000" y="1410789"/>
            <a:ext cx="10587446" cy="5146765"/>
          </a:xfrm>
        </p:spPr>
        <p:txBody>
          <a:bodyPr>
            <a:noAutofit/>
          </a:bodyPr>
          <a:lstStyle/>
          <a:p>
            <a:pPr indent="0" algn="l">
              <a:lnSpc>
                <a:spcPct val="120000"/>
              </a:lnSpc>
              <a:spcBef>
                <a:spcPts val="400"/>
              </a:spcBef>
              <a:spcAft>
                <a:spcPts val="0"/>
              </a:spcAft>
            </a:pPr>
            <a:r>
              <a:rPr lang="en-US" sz="1400" i="0" dirty="0">
                <a:solidFill>
                  <a:srgbClr val="000000"/>
                </a:solidFill>
                <a:effectLst/>
                <a:latin typeface="futura-pt"/>
              </a:rPr>
              <a:t>It was an electrifying moment. Wheaton College was in the midst of special services held twice each year in chapel.</a:t>
            </a:r>
          </a:p>
          <a:p>
            <a:pPr indent="0" algn="l">
              <a:lnSpc>
                <a:spcPct val="120000"/>
              </a:lnSpc>
              <a:spcBef>
                <a:spcPts val="400"/>
              </a:spcBef>
              <a:spcAft>
                <a:spcPts val="0"/>
              </a:spcAft>
            </a:pPr>
            <a:r>
              <a:rPr lang="en-US" sz="1400" i="0" dirty="0">
                <a:solidFill>
                  <a:srgbClr val="000000"/>
                </a:solidFill>
                <a:effectLst/>
                <a:latin typeface="futura-pt"/>
              </a:rPr>
              <a:t>It was February 1936. The speaker, Dr. Robert McQuilkin, founder and president of Columbia Bible College, had been taken ill with the flu and was unable to speak. Dr. Walter Wilson of Kansas City filled in for him that day. As the chapel hour drew to a close, song leader Homer </a:t>
            </a:r>
            <a:r>
              <a:rPr lang="en-US" sz="1400" i="0" dirty="0" err="1">
                <a:solidFill>
                  <a:srgbClr val="000000"/>
                </a:solidFill>
                <a:effectLst/>
                <a:latin typeface="futura-pt"/>
              </a:rPr>
              <a:t>Hammontree</a:t>
            </a:r>
            <a:r>
              <a:rPr lang="en-US" sz="1400" i="0" dirty="0">
                <a:solidFill>
                  <a:srgbClr val="000000"/>
                </a:solidFill>
                <a:effectLst/>
                <a:latin typeface="futura-pt"/>
              </a:rPr>
              <a:t> was about to dismiss the meeting.</a:t>
            </a:r>
          </a:p>
          <a:p>
            <a:pPr indent="0" algn="l">
              <a:lnSpc>
                <a:spcPct val="120000"/>
              </a:lnSpc>
              <a:spcBef>
                <a:spcPts val="400"/>
              </a:spcBef>
              <a:spcAft>
                <a:spcPts val="0"/>
              </a:spcAft>
            </a:pPr>
            <a:r>
              <a:rPr lang="en-US" sz="1400" i="0" dirty="0">
                <a:solidFill>
                  <a:srgbClr val="000000"/>
                </a:solidFill>
                <a:effectLst/>
                <a:latin typeface="futura-pt"/>
              </a:rPr>
              <a:t>Suddenly a senior male student, Don Hillis, stood up and inquired what Christian students who truly love the Lord, should do to receive the fullness of the Holy Spirit's power. He deplored the fear of emotionalism that he saw among many Wheaton students. He said he believed such fear was hindering the work of the Holy Spirit.</a:t>
            </a:r>
          </a:p>
          <a:p>
            <a:pPr indent="0" algn="l">
              <a:lnSpc>
                <a:spcPct val="120000"/>
              </a:lnSpc>
              <a:spcBef>
                <a:spcPts val="400"/>
              </a:spcBef>
              <a:spcAft>
                <a:spcPts val="0"/>
              </a:spcAft>
            </a:pPr>
            <a:r>
              <a:rPr lang="en-US" sz="1400" i="0" dirty="0">
                <a:solidFill>
                  <a:srgbClr val="000000"/>
                </a:solidFill>
                <a:effectLst/>
                <a:latin typeface="futura-pt"/>
              </a:rPr>
              <a:t>Students responded to his earnest concern, and the chapel service became a prolonged period of confession of sin and praying to God for forgiveness that lasted until the evening service.</a:t>
            </a:r>
          </a:p>
          <a:p>
            <a:pPr indent="0" algn="l">
              <a:lnSpc>
                <a:spcPct val="120000"/>
              </a:lnSpc>
              <a:spcBef>
                <a:spcPts val="400"/>
              </a:spcBef>
              <a:spcAft>
                <a:spcPts val="0"/>
              </a:spcAft>
            </a:pPr>
            <a:r>
              <a:rPr lang="en-US" sz="1400" i="0" dirty="0">
                <a:solidFill>
                  <a:srgbClr val="000000"/>
                </a:solidFill>
                <a:effectLst/>
                <a:latin typeface="futura-pt"/>
              </a:rPr>
              <a:t>Thus, began what came to be known as the Revival of 1936. By the final day of the week Dr. McQuilkin had recovered and brought the closing message. He gave a ringing challenge for missions to which scores of students responded, committing themselves to overseas service.</a:t>
            </a:r>
          </a:p>
          <a:p>
            <a:pPr indent="0" algn="l">
              <a:lnSpc>
                <a:spcPct val="120000"/>
              </a:lnSpc>
              <a:spcBef>
                <a:spcPts val="400"/>
              </a:spcBef>
              <a:spcAft>
                <a:spcPts val="0"/>
              </a:spcAft>
            </a:pPr>
            <a:r>
              <a:rPr lang="en-US" sz="1400" i="0" dirty="0">
                <a:solidFill>
                  <a:srgbClr val="000000"/>
                </a:solidFill>
                <a:effectLst/>
                <a:latin typeface="futura-pt"/>
              </a:rPr>
              <a:t>Wheaton students returned to the campus in the fall of 1936 with a new enthusiasm to follow through on what God had done in their hearts during the revival of the previous February. What had been the SVM (Student Volunteer Movement) chapter at Wheaton now became a charter member of the SFMF (Student Foreign Missions Fellowship). Students held weekly meetings of missions emphasis with outside speakers. Prayer groups based on geography were organized again, so that students concerned for a specific area of the world could pray together. Teams of students from Wheaton fanned out to colleges and Bible institutes in the Chicago area to share their vision for fulfilling the Great Commission.</a:t>
            </a:r>
            <a:endParaRPr lang="en-US" sz="1400" dirty="0"/>
          </a:p>
        </p:txBody>
      </p:sp>
    </p:spTree>
    <p:extLst>
      <p:ext uri="{BB962C8B-B14F-4D97-AF65-F5344CB8AC3E}">
        <p14:creationId xmlns:p14="http://schemas.microsoft.com/office/powerpoint/2010/main" val="27822363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767-8D39-FDD9-E393-9616F7AAB6A6}"/>
              </a:ext>
            </a:extLst>
          </p:cNvPr>
          <p:cNvSpPr>
            <a:spLocks noGrp="1"/>
          </p:cNvSpPr>
          <p:nvPr>
            <p:ph type="title"/>
          </p:nvPr>
        </p:nvSpPr>
        <p:spPr>
          <a:xfrm>
            <a:off x="1371600" y="685800"/>
            <a:ext cx="9601200" cy="822960"/>
          </a:xfrm>
        </p:spPr>
        <p:txBody>
          <a:bodyPr/>
          <a:lstStyle/>
          <a:p>
            <a:pPr algn="ctr"/>
            <a:r>
              <a:rPr lang="en-US" dirty="0"/>
              <a:t>Moody and Charles Blanchard</a:t>
            </a:r>
          </a:p>
        </p:txBody>
      </p:sp>
      <p:sp>
        <p:nvSpPr>
          <p:cNvPr id="3" name="Content Placeholder 2">
            <a:extLst>
              <a:ext uri="{FF2B5EF4-FFF2-40B4-BE49-F238E27FC236}">
                <a16:creationId xmlns:a16="http://schemas.microsoft.com/office/drawing/2014/main" id="{214C07DE-2F21-F22A-20D6-40C44D4D0DF1}"/>
              </a:ext>
            </a:extLst>
          </p:cNvPr>
          <p:cNvSpPr>
            <a:spLocks noGrp="1"/>
          </p:cNvSpPr>
          <p:nvPr>
            <p:ph idx="1"/>
          </p:nvPr>
        </p:nvSpPr>
        <p:spPr>
          <a:xfrm>
            <a:off x="1371599" y="1456509"/>
            <a:ext cx="10182497" cy="4996542"/>
          </a:xfrm>
        </p:spPr>
        <p:txBody>
          <a:bodyPr>
            <a:normAutofit/>
          </a:bodyPr>
          <a:lstStyle/>
          <a:p>
            <a:pPr marL="0" indent="0">
              <a:buNone/>
            </a:pPr>
            <a:r>
              <a:rPr lang="en-US" sz="3200" dirty="0">
                <a:solidFill>
                  <a:srgbClr val="212529"/>
                </a:solidFill>
                <a:latin typeface="GregorRegular"/>
              </a:rPr>
              <a:t>Charles Blanchard (1848–1925) succeeded his father as president of Wheaton in 1882 and took the school’s radicalism in a new direction. Active in Chicago evangelical circles shaped by evangelist Dwight L. Moody (1837–1899), he was alarmed at what he saw as the apostasy and degeneration of modern civilization. The dispensational premillennialism he espoused expected Christ’s return and the final judgment at any moment. </a:t>
            </a:r>
          </a:p>
          <a:p>
            <a:endParaRPr lang="en-US" dirty="0"/>
          </a:p>
        </p:txBody>
      </p:sp>
    </p:spTree>
    <p:extLst>
      <p:ext uri="{BB962C8B-B14F-4D97-AF65-F5344CB8AC3E}">
        <p14:creationId xmlns:p14="http://schemas.microsoft.com/office/powerpoint/2010/main" val="3762303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ABDA5-4AEA-879F-9FDA-7157DD3DEC31}"/>
              </a:ext>
            </a:extLst>
          </p:cNvPr>
          <p:cNvSpPr txBox="1"/>
          <p:nvPr/>
        </p:nvSpPr>
        <p:spPr>
          <a:xfrm>
            <a:off x="862147" y="582067"/>
            <a:ext cx="10914018" cy="5693866"/>
          </a:xfrm>
          <a:prstGeom prst="rect">
            <a:avLst/>
          </a:prstGeom>
          <a:noFill/>
        </p:spPr>
        <p:txBody>
          <a:bodyPr wrap="square">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Lst>
            </a:pPr>
            <a:r>
              <a:rPr lang="en-US" sz="2600" dirty="0">
                <a:latin typeface="Times New Roman" panose="02020603050405020304" pitchFamily="18" charset="0"/>
                <a:ea typeface="Aptos" panose="020B0004020202020204" pitchFamily="34" charset="0"/>
                <a:cs typeface="Times New Roman" panose="02020603050405020304" pitchFamily="18" charset="0"/>
              </a:rPr>
              <a:t>Moody was a premillennialist. Gundry claims Moody was “the first noteworthy premillennial preacher of revival and evangelicalism in America.” Findlay noted that Moody preached on Christ’s return at least once every revival campaign.</a:t>
            </a:r>
            <a:endParaRPr lang="en-US" sz="2600" dirty="0">
              <a:latin typeface="Aptos" panose="020B0004020202020204" pitchFamily="34" charset="0"/>
              <a:ea typeface="Aptos" panose="020B0004020202020204" pitchFamily="34" charset="0"/>
              <a:cs typeface="Times New Roman" panose="02020603050405020304" pitchFamily="18" charset="0"/>
            </a:endParaRPr>
          </a:p>
          <a:p>
            <a:pPr>
              <a:tabLst>
                <a:tab pos="457200" algn="l"/>
                <a:tab pos="914400" algn="l"/>
                <a:tab pos="1371600" algn="l"/>
                <a:tab pos="1828800" algn="l"/>
                <a:tab pos="2286000" algn="l"/>
                <a:tab pos="2743200" algn="l"/>
                <a:tab pos="3200400" algn="l"/>
                <a:tab pos="3657600" algn="l"/>
                <a:tab pos="4114800" algn="l"/>
                <a:tab pos="4572000" algn="l"/>
                <a:tab pos="5029200" algn="l"/>
              </a:tabLst>
            </a:pPr>
            <a:r>
              <a:rPr lang="en-US" sz="2600" dirty="0">
                <a:latin typeface="Times New Roman" panose="02020603050405020304" pitchFamily="18" charset="0"/>
                <a:ea typeface="Aptos" panose="020B0004020202020204" pitchFamily="34" charset="0"/>
                <a:cs typeface="Times New Roman" panose="02020603050405020304" pitchFamily="18" charset="0"/>
              </a:rPr>
              <a:t>	Moody was born about when premillennialism began to emerge in the British Isles and the United States, and he would play a critical role in its ascendance. Moody's premillennialism came primarily from his meetings with Charles Spurgeon and the Plymouth Brethren in 1867. Indeed from 1867 on, he was a strong proponent of premillennialism, and he and his lieutenants would play a prominent role in its spread. After Moody, virtually every influential evangelist in the United States would espouse premillennial theology, including W. J. Erdmann, J. Wilbur Chapman, Reuben A. Torrey, and Billy Sunday. A similar pattern emerged among prominent pastors and leaders of the evangelical world mission’s movement, such as James H. Brookes, A. T. Pierson, A. B. Simpson, A. J. Gordon, Charles Blanchard, and C. I. Scofield. </a:t>
            </a:r>
            <a:endParaRPr lang="en-US" sz="26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47949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A37CE2-246D-AD44-2487-5DFE48F15D01}"/>
              </a:ext>
            </a:extLst>
          </p:cNvPr>
          <p:cNvSpPr txBox="1"/>
          <p:nvPr/>
        </p:nvSpPr>
        <p:spPr>
          <a:xfrm>
            <a:off x="953589" y="374072"/>
            <a:ext cx="10966268" cy="6370975"/>
          </a:xfrm>
          <a:prstGeom prst="rect">
            <a:avLst/>
          </a:prstGeom>
          <a:noFill/>
        </p:spPr>
        <p:txBody>
          <a:bodyPr wrap="square">
            <a:spAutoFit/>
          </a:bodyPr>
          <a:lstStyle/>
          <a:p>
            <a:r>
              <a:rPr lang="en-US" sz="2400" kern="100" dirty="0">
                <a:latin typeface="Times New Roman" panose="02020603050405020304" pitchFamily="18" charset="0"/>
                <a:ea typeface="Aptos" panose="020B0004020202020204" pitchFamily="34" charset="0"/>
                <a:cs typeface="Times New Roman" panose="02020603050405020304" pitchFamily="18" charset="0"/>
              </a:rPr>
              <a:t>The simplest definition of premillennialism is the belief that after a period of severe tribulation of the earth, the Lord Jesus Christ will visibly and bodily return to earth (His Second Coming/Advent or Parousia) and will then rule and reign on the earth for a period of one thousand years (millennium) of peace and prosperity. The scripture reference most often given for this order of events is Revelation 19:11- 20:6. Premillennialism can be subdivided into two groups: historicism and futurism. Historicism is the belief that the prophecies concerning the End Times provide a symbolic history of the Church period leading up to the Second Advent; past and present Church history is examined to seek fulfillment of specific prophecies. Futurism, on the other hand, is the belief that none of the End Times prophecies will be fulfilled until a short period before the Parousia. The futurists can be further subdivided into three groups based on their belief of when the Rapture (or catching away) of the Church will take place: </a:t>
            </a:r>
            <a:r>
              <a:rPr lang="en-US" sz="2400" kern="100" dirty="0" err="1">
                <a:latin typeface="Times New Roman" panose="02020603050405020304" pitchFamily="18" charset="0"/>
                <a:ea typeface="Aptos" panose="020B0004020202020204" pitchFamily="34" charset="0"/>
                <a:cs typeface="Times New Roman" panose="02020603050405020304" pitchFamily="18" charset="0"/>
              </a:rPr>
              <a:t>pretribulationists</a:t>
            </a:r>
            <a:r>
              <a:rPr lang="en-US" sz="2400" kern="100" dirty="0">
                <a:latin typeface="Times New Roman" panose="02020603050405020304" pitchFamily="18" charset="0"/>
                <a:ea typeface="Aptos" panose="020B0004020202020204" pitchFamily="34" charset="0"/>
                <a:cs typeface="Times New Roman" panose="02020603050405020304" pitchFamily="18" charset="0"/>
              </a:rPr>
              <a:t> (the Rapture takes place before the seven-year tribulation on earth), </a:t>
            </a:r>
            <a:r>
              <a:rPr lang="en-US" sz="2400" kern="100" dirty="0" err="1">
                <a:latin typeface="Times New Roman" panose="02020603050405020304" pitchFamily="18" charset="0"/>
                <a:ea typeface="Aptos" panose="020B0004020202020204" pitchFamily="34" charset="0"/>
                <a:cs typeface="Times New Roman" panose="02020603050405020304" pitchFamily="18" charset="0"/>
              </a:rPr>
              <a:t>midtribulationists</a:t>
            </a:r>
            <a:r>
              <a:rPr lang="en-US" sz="2400" kern="100" dirty="0">
                <a:latin typeface="Times New Roman" panose="02020603050405020304" pitchFamily="18" charset="0"/>
                <a:ea typeface="Aptos" panose="020B0004020202020204" pitchFamily="34" charset="0"/>
                <a:cs typeface="Times New Roman" panose="02020603050405020304" pitchFamily="18" charset="0"/>
              </a:rPr>
              <a:t> (the Rapture takes place midway through the seven-year tribulation, before the “Great Tribulation” or wrath of God is poured out), and </a:t>
            </a:r>
            <a:r>
              <a:rPr lang="en-US" sz="2400" kern="100" dirty="0" err="1">
                <a:latin typeface="Times New Roman" panose="02020603050405020304" pitchFamily="18" charset="0"/>
                <a:ea typeface="Aptos" panose="020B0004020202020204" pitchFamily="34" charset="0"/>
                <a:cs typeface="Times New Roman" panose="02020603050405020304" pitchFamily="18" charset="0"/>
              </a:rPr>
              <a:t>posttribulationists</a:t>
            </a:r>
            <a:r>
              <a:rPr lang="en-US" sz="2400" kern="100" dirty="0">
                <a:latin typeface="Times New Roman" panose="02020603050405020304" pitchFamily="18" charset="0"/>
                <a:ea typeface="Aptos" panose="020B0004020202020204" pitchFamily="34" charset="0"/>
                <a:cs typeface="Times New Roman" panose="02020603050405020304" pitchFamily="18" charset="0"/>
              </a:rPr>
              <a:t> (the Rapture is not a separate event and takes place in conjunction with the Lord’s Second Coming)</a:t>
            </a:r>
          </a:p>
        </p:txBody>
      </p:sp>
    </p:spTree>
    <p:extLst>
      <p:ext uri="{BB962C8B-B14F-4D97-AF65-F5344CB8AC3E}">
        <p14:creationId xmlns:p14="http://schemas.microsoft.com/office/powerpoint/2010/main" val="387019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8F5862-0BBE-C53B-FCA8-B0F7A786BCE8}"/>
              </a:ext>
            </a:extLst>
          </p:cNvPr>
          <p:cNvSpPr txBox="1"/>
          <p:nvPr/>
        </p:nvSpPr>
        <p:spPr>
          <a:xfrm>
            <a:off x="2103550" y="486862"/>
            <a:ext cx="8564451" cy="6247864"/>
          </a:xfrm>
          <a:prstGeom prst="rect">
            <a:avLst/>
          </a:prstGeom>
          <a:noFill/>
        </p:spPr>
        <p:txBody>
          <a:bodyPr wrap="square">
            <a:spAutoFit/>
          </a:bodyPr>
          <a:lstStyle/>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1856: Accepted as a member of Mt. Vernon Church; moves to Chicago; employed by C.E. </a:t>
            </a:r>
            <a:r>
              <a:rPr lang="en-US" sz="2000" dirty="0" err="1">
                <a:solidFill>
                  <a:srgbClr val="203864"/>
                </a:solidFill>
                <a:latin typeface="Calibri" panose="020F0502020204030204" pitchFamily="34" charset="0"/>
                <a:ea typeface="Calibri" panose="020F0502020204030204" pitchFamily="34" charset="0"/>
                <a:cs typeface="Times New Roman" panose="02020603050405020304" pitchFamily="18" charset="0"/>
              </a:rPr>
              <a:t>Wiswall</a:t>
            </a:r>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 as a shoe salesman. Moody gives clear testimony and evidence of faith.</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1856 – 1857: “Businessmen’s” revival sweeps the nation. Moody is active in the meetings in Chicago</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1858: Meets Emma C. Revell; organizes North Market Hall Sunday School</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1860: John V. Farwell was elected superintendent of the North Market Mission; Abraham Lincoln visits the Sunday School</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1860 - 61: Gives up business and becomes a city missionary for the YMCA</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1862: Marries Emma C. Revell on August 28; Appointed by YMCA as the first delegate of U.S. Christian Commission, a ministry to Union Civil War soldiers. Throughout the War, Moody makes nine trips to the front. He also works with Confederate prisoners in Chicago.</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1863: Appointed missionary of YMCA of Chicago</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9526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BD4A3E-10F5-A1D3-AF0E-04D10AA61377}"/>
              </a:ext>
            </a:extLst>
          </p:cNvPr>
          <p:cNvSpPr txBox="1"/>
          <p:nvPr/>
        </p:nvSpPr>
        <p:spPr>
          <a:xfrm>
            <a:off x="2193702" y="203527"/>
            <a:ext cx="8474299" cy="6247864"/>
          </a:xfrm>
          <a:prstGeom prst="rect">
            <a:avLst/>
          </a:prstGeom>
          <a:noFill/>
        </p:spPr>
        <p:txBody>
          <a:bodyPr wrap="square">
            <a:spAutoFit/>
          </a:bodyPr>
          <a:lstStyle/>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1864: Helps form Illinois Street Independent Church, now Moody Memorial Church, the birth of Emma Reynolds Moody </a:t>
            </a:r>
            <a:r>
              <a:rPr lang="en-US" sz="2000" dirty="0" err="1">
                <a:solidFill>
                  <a:srgbClr val="203864"/>
                </a:solidFill>
                <a:latin typeface="Calibri" panose="020F0502020204030204" pitchFamily="34" charset="0"/>
                <a:ea typeface="Calibri" panose="020F0502020204030204" pitchFamily="34" charset="0"/>
                <a:cs typeface="Times New Roman" panose="02020603050405020304" pitchFamily="18" charset="0"/>
              </a:rPr>
              <a:t>Fitt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1866: Elected president of Chicago YMCA</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1867: First visit to Great Britain; meets Earl of Shaftesbury, Charles H. Spurgeon, George Muller, and William </a:t>
            </a:r>
            <a:r>
              <a:rPr lang="en-US" sz="2000" dirty="0" err="1">
                <a:solidFill>
                  <a:srgbClr val="203864"/>
                </a:solidFill>
                <a:latin typeface="Calibri" panose="020F0502020204030204" pitchFamily="34" charset="0"/>
                <a:ea typeface="Calibri" panose="020F0502020204030204" pitchFamily="34" charset="0"/>
                <a:cs typeface="Times New Roman" panose="02020603050405020304" pitchFamily="18" charset="0"/>
              </a:rPr>
              <a:t>Pennefather</a:t>
            </a:r>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 Visits the </a:t>
            </a:r>
            <a:r>
              <a:rPr lang="en-US" sz="2000" dirty="0" err="1">
                <a:solidFill>
                  <a:srgbClr val="203864"/>
                </a:solidFill>
                <a:latin typeface="Calibri" panose="020F0502020204030204" pitchFamily="34" charset="0"/>
                <a:ea typeface="Calibri" panose="020F0502020204030204" pitchFamily="34" charset="0"/>
                <a:cs typeface="Times New Roman" panose="02020603050405020304" pitchFamily="18" charset="0"/>
              </a:rPr>
              <a:t>Mildmay</a:t>
            </a:r>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 Conferences.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1869: Birth of William Revell Moody</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1870: Meets Ira Sankey at International Convention of YMCA; second visit to Great Britain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1871: Great Chicago Fire destroys Illinois Street Church and Moody’s home; Moody travels to New York and experiences a new endowment of power</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1872: Second visit to Great Britain; preaches in London and Dublin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1873: The first great campaign in the U.K. begins in June (continues until July 1875); the first form of Sacred Songs and Solos used</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9563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CD6A36-9E1D-DC16-21CE-9513160FE69C}"/>
              </a:ext>
            </a:extLst>
          </p:cNvPr>
          <p:cNvSpPr txBox="1"/>
          <p:nvPr/>
        </p:nvSpPr>
        <p:spPr>
          <a:xfrm>
            <a:off x="2348248" y="438516"/>
            <a:ext cx="8165207" cy="5940088"/>
          </a:xfrm>
          <a:prstGeom prst="rect">
            <a:avLst/>
          </a:prstGeom>
          <a:noFill/>
        </p:spPr>
        <p:txBody>
          <a:bodyPr wrap="square">
            <a:spAutoFit/>
          </a:bodyPr>
          <a:lstStyle/>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1874: Meetings in Scotland (Jan Aug.); Ireland (Sept.-Nov.); Manchester (Dec.). Moody incorporates the African American Jubilee Singers from Fisk University. They remain with him for most of the rest of the tour</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1875: Meetings at Oxford and Cambridge; in Great London campaign March July, speaks to 2.5 million; campaigns in Brooklyn and Philadelphia. Meetings in Georgia, despite deep misgivings, agrees to segregated meetings. All meetings and schools in the North are fully integrated.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1876: Elected president of Illinois Sunday School Union; purchases farm at Northfield; evangelistic campaigns in Chicago, Nashville, Kansas City</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1877: Evangelistic meetings in Boston and in Mexico and Canada</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1877-78: Meetings throughout New England; in October 1878 begins seven-month Baltimore campaign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1879: Northfield Seminary opens November 3; six months’ meetings in St. Louis. Birth of Paul Dwight Moody</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1763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979C31-1FA2-A187-CB15-9AECFF0263D6}"/>
              </a:ext>
            </a:extLst>
          </p:cNvPr>
          <p:cNvSpPr txBox="1"/>
          <p:nvPr/>
        </p:nvSpPr>
        <p:spPr>
          <a:xfrm>
            <a:off x="2258097" y="110206"/>
            <a:ext cx="8178084" cy="6247864"/>
          </a:xfrm>
          <a:prstGeom prst="rect">
            <a:avLst/>
          </a:prstGeom>
          <a:noFill/>
        </p:spPr>
        <p:txBody>
          <a:bodyPr wrap="square">
            <a:spAutoFit/>
          </a:bodyPr>
          <a:lstStyle/>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1880: First Northfield Conference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1881: Mt. Hermon School for boys established; second major campaign in U.K. begins (continues to April 1883)</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1882: Meetings throughout England, including Oxford and Cambridge; twice preaches in Paris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1883: January through April, meetings in Ireland and England; returns to America</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1885: Evangelistic meetings in southeastern U.S.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1886: Student Volunteer movement begins; Chicago Evangelization Society formed (forerunner of the Moody Bible Institute); conference of college students at Mt. Herman; campaigns in New Orleans, Washington, New York</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1887: Four-month campaign in Chicago; second conference at Northfield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203864"/>
                </a:solidFill>
                <a:latin typeface="Calibri" panose="020F0502020204030204" pitchFamily="34" charset="0"/>
                <a:ea typeface="Calibri" panose="020F0502020204030204" pitchFamily="34" charset="0"/>
                <a:cs typeface="Times New Roman" panose="02020603050405020304" pitchFamily="18" charset="0"/>
              </a:rPr>
              <a:t>1888: Evangelistic meetings on West Coast and in Canada and England</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0189700"/>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1855</TotalTime>
  <Words>6158</Words>
  <Application>Microsoft Macintosh PowerPoint</Application>
  <PresentationFormat>Widescreen</PresentationFormat>
  <Paragraphs>236</Paragraphs>
  <Slides>58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-apple-system</vt:lpstr>
      <vt:lpstr>Aptos</vt:lpstr>
      <vt:lpstr>basic-sans</vt:lpstr>
      <vt:lpstr>Calibri</vt:lpstr>
      <vt:lpstr>Franklin Gothic Book</vt:lpstr>
      <vt:lpstr>futura-pt</vt:lpstr>
      <vt:lpstr>Google Sans</vt:lpstr>
      <vt:lpstr>GregorRegular</vt:lpstr>
      <vt:lpstr>Times New Roman</vt:lpstr>
      <vt:lpstr>Crop</vt:lpstr>
      <vt:lpstr>Dwight Lyman  Moody</vt:lpstr>
      <vt:lpstr>Billy Graham on Dwight Moody</vt:lpstr>
      <vt:lpstr>Billy Graham modeled his ministry on Mr. Moody</vt:lpstr>
      <vt:lpstr>Overview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 was not from Chicago, nor did he spend the bulk of his life here</vt:lpstr>
      <vt:lpstr>Mr. Moody and his wife’s grave</vt:lpstr>
      <vt:lpstr>Mr. Moody’s birth home</vt:lpstr>
      <vt:lpstr>In fact, Moody fancied himself a farmer</vt:lpstr>
      <vt:lpstr>His Life Reflects the issues of today</vt:lpstr>
      <vt:lpstr>Poverty and Single Parent</vt:lpstr>
      <vt:lpstr>Uneducated</vt:lpstr>
      <vt:lpstr>1857 letter</vt:lpstr>
      <vt:lpstr>A portion of a letter to his Mom</vt:lpstr>
      <vt:lpstr>PowerPoint Presentation</vt:lpstr>
      <vt:lpstr>He knew suffering and death</vt:lpstr>
      <vt:lpstr>Letter to Mom</vt:lpstr>
      <vt:lpstr>Worked with Southern Prisoners</vt:lpstr>
      <vt:lpstr>Moody Shows what God can do with broken people</vt:lpstr>
      <vt:lpstr>He loved to learn and valued education</vt:lpstr>
      <vt:lpstr>Moody started 5 schools </vt:lpstr>
      <vt:lpstr>Evangelist</vt:lpstr>
      <vt:lpstr>He demonstrated aggressive evangelism can be linked with practical care for the poor</vt:lpstr>
      <vt:lpstr>Moody’s own description of his work</vt:lpstr>
      <vt:lpstr>Moody’s Work</vt:lpstr>
      <vt:lpstr>PowerPoint Presentation</vt:lpstr>
      <vt:lpstr>He concentrated on the overlooked</vt:lpstr>
      <vt:lpstr>Moody loved the poor</vt:lpstr>
      <vt:lpstr>Moody Church</vt:lpstr>
      <vt:lpstr>Moody Loved Children</vt:lpstr>
      <vt:lpstr>Especially Poor Children</vt:lpstr>
      <vt:lpstr>PowerPoint Presentation</vt:lpstr>
      <vt:lpstr>PowerPoint Presentation</vt:lpstr>
      <vt:lpstr>Work in Glasgow</vt:lpstr>
      <vt:lpstr>Child Evangelism Fellowship</vt:lpstr>
      <vt:lpstr>Wordless Book </vt:lpstr>
      <vt:lpstr>Moody loved prisoners</vt:lpstr>
      <vt:lpstr>PowerPoint Presentation</vt:lpstr>
      <vt:lpstr>PowerPoint Presentation</vt:lpstr>
      <vt:lpstr>PowerPoint Presentation</vt:lpstr>
      <vt:lpstr>PowerPoint Presentation</vt:lpstr>
      <vt:lpstr>Moody served women and empowered them</vt:lpstr>
      <vt:lpstr>Moody the unifier</vt:lpstr>
      <vt:lpstr>Great Humility and Earnestness</vt:lpstr>
      <vt:lpstr>Commitment to the Local church</vt:lpstr>
      <vt:lpstr>This is Dwight Moody’s Commitment</vt:lpstr>
      <vt:lpstr>Moody shows what God can do with common committed people</vt:lpstr>
      <vt:lpstr>Moody models effective ministry that is applicable today</vt:lpstr>
      <vt:lpstr>Mr. Moody’s Connection to College Church</vt:lpstr>
      <vt:lpstr>Moody and Charles Blanchard</vt:lpstr>
      <vt:lpstr>PowerPoint Presentation</vt:lpstr>
      <vt:lpstr>PowerPoint Presentation</vt:lpstr>
    </vt:vector>
  </TitlesOfParts>
  <Company>Moody Bible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Dwight Lyman  Moody</dc:title>
  <dc:creator>ETS Software</dc:creator>
  <cp:lastModifiedBy>J Marr Miller</cp:lastModifiedBy>
  <cp:revision>67</cp:revision>
  <dcterms:created xsi:type="dcterms:W3CDTF">2014-02-05T16:18:43Z</dcterms:created>
  <dcterms:modified xsi:type="dcterms:W3CDTF">2024-10-14T20:17:24Z</dcterms:modified>
</cp:coreProperties>
</file>