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0"/>
  </p:notesMasterIdLst>
  <p:sldIdLst>
    <p:sldId id="283" r:id="rId2"/>
    <p:sldId id="256" r:id="rId3"/>
    <p:sldId id="257" r:id="rId4"/>
    <p:sldId id="258" r:id="rId5"/>
    <p:sldId id="259" r:id="rId6"/>
    <p:sldId id="260" r:id="rId7"/>
    <p:sldId id="263"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4" r:id="rId25"/>
    <p:sldId id="279" r:id="rId26"/>
    <p:sldId id="280" r:id="rId27"/>
    <p:sldId id="281" r:id="rId28"/>
    <p:sldId id="282"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01"/>
    <p:restoredTop sz="94672"/>
  </p:normalViewPr>
  <p:slideViewPr>
    <p:cSldViewPr snapToGrid="0" snapToObjects="1">
      <p:cViewPr varScale="1">
        <p:scale>
          <a:sx n="155" d="100"/>
          <a:sy n="155" d="100"/>
        </p:scale>
        <p:origin x="320" y="18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8C2B58-A7CE-174C-A8B4-C76D7C12EB66}" type="datetimeFigureOut">
              <a:rPr lang="en-US" smtClean="0"/>
              <a:t>10/20/24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E50E47-F0D2-5E45-98A5-2A3EE1F9D961}" type="slidenum">
              <a:rPr lang="en-US" smtClean="0"/>
              <a:t>‹#›</a:t>
            </a:fld>
            <a:endParaRPr lang="en-US"/>
          </a:p>
        </p:txBody>
      </p:sp>
    </p:spTree>
    <p:extLst>
      <p:ext uri="{BB962C8B-B14F-4D97-AF65-F5344CB8AC3E}">
        <p14:creationId xmlns:p14="http://schemas.microsoft.com/office/powerpoint/2010/main" val="336137720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2" name="Rectangle 11"/>
          <p:cNvSpPr>
            <a:spLocks noChangeArrowheads="1"/>
          </p:cNvSpPr>
          <p:nvPr/>
        </p:nvSpPr>
        <p:spPr bwMode="auto">
          <a:xfrm>
            <a:off x="195072" y="6391659"/>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5061856B-E32F-8645-AD8B-AD8CD26DE46D}" type="datetimeFigureOut">
              <a:rPr lang="en-US" smtClean="0"/>
              <a:t>10/20/24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9" name="Slide Number Placeholder 28"/>
          <p:cNvSpPr>
            <a:spLocks noGrp="1"/>
          </p:cNvSpPr>
          <p:nvPr>
            <p:ph type="sldNum" sz="quarter" idx="12"/>
          </p:nvPr>
        </p:nvSpPr>
        <p:spPr>
          <a:xfrm>
            <a:off x="5791200" y="2199453"/>
            <a:ext cx="609600" cy="441325"/>
          </a:xfrm>
        </p:spPr>
        <p:txBody>
          <a:bodyPr/>
          <a:lstStyle>
            <a:lvl1pPr>
              <a:defRPr>
                <a:solidFill>
                  <a:schemeClr val="accent3">
                    <a:shade val="75000"/>
                  </a:schemeClr>
                </a:solidFill>
              </a:defRPr>
            </a:lvl1pPr>
          </a:lstStyle>
          <a:p>
            <a:fld id="{D2D4250F-9932-E54D-B25C-7C6A4BB8F046}" type="slidenum">
              <a:rPr lang="en-US" smtClean="0"/>
              <a:t>‹#›</a:t>
            </a:fld>
            <a:endParaRPr lang="en-US"/>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061856B-E32F-8645-AD8B-AD8CD26DE46D}" type="datetimeFigureOut">
              <a:rPr lang="en-US" smtClean="0"/>
              <a:t>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4250F-9932-E54D-B25C-7C6A4BB8F04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1" name="Rectangle 10"/>
          <p:cNvSpPr>
            <a:spLocks noChangeArrowheads="1"/>
          </p:cNvSpPr>
          <p:nvPr/>
        </p:nvSpPr>
        <p:spPr bwMode="auto">
          <a:xfrm>
            <a:off x="195072" y="6391659"/>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 name="Slide Number Placeholder 5"/>
          <p:cNvSpPr>
            <a:spLocks noGrp="1"/>
          </p:cNvSpPr>
          <p:nvPr>
            <p:ph type="sldNum" sz="quarter" idx="12"/>
          </p:nvPr>
        </p:nvSpPr>
        <p:spPr>
          <a:xfrm>
            <a:off x="9221216" y="3009904"/>
            <a:ext cx="609600" cy="441325"/>
          </a:xfrm>
        </p:spPr>
        <p:txBody>
          <a:bodyPr/>
          <a:lstStyle/>
          <a:p>
            <a:fld id="{D2D4250F-9932-E54D-B25C-7C6A4BB8F046}" type="slidenum">
              <a:rPr lang="en-US" smtClean="0"/>
              <a:t>‹#›</a:t>
            </a:fld>
            <a:endParaRPr lang="en-US"/>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061856B-E32F-8645-AD8B-AD8CD26DE46D}" type="datetimeFigureOut">
              <a:rPr lang="en-US" smtClean="0"/>
              <a:t>10/20/24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9855200" y="304804"/>
            <a:ext cx="19304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5061856B-E32F-8645-AD8B-AD8CD26DE46D}" type="datetimeFigureOut">
              <a:rPr lang="en-US" smtClean="0"/>
              <a:t>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5815584" y="1026375"/>
            <a:ext cx="609600" cy="441325"/>
          </a:xfrm>
        </p:spPr>
        <p:txBody>
          <a:bodyPr/>
          <a:lstStyle/>
          <a:p>
            <a:fld id="{D2D4250F-9932-E54D-B25C-7C6A4BB8F046}" type="slidenum">
              <a:rPr lang="en-US" smtClean="0"/>
              <a:t>‹#›</a:t>
            </a:fld>
            <a:endParaRPr lang="en-US"/>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3" name="Text Placeholder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95072" y="6391659"/>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5061856B-E32F-8645-AD8B-AD8CD26DE46D}" type="datetimeFigureOut">
              <a:rPr lang="en-US" smtClean="0"/>
              <a:t>10/20/24</a:t>
            </a:fld>
            <a:endParaRPr lang="en-US"/>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 name="Slide Number Placeholder 5"/>
          <p:cNvSpPr>
            <a:spLocks noGrp="1"/>
          </p:cNvSpPr>
          <p:nvPr>
            <p:ph type="sldNum" sz="quarter" idx="12"/>
          </p:nvPr>
        </p:nvSpPr>
        <p:spPr>
          <a:xfrm>
            <a:off x="5791200" y="2199453"/>
            <a:ext cx="609600" cy="441325"/>
          </a:xfrm>
        </p:spPr>
        <p:txBody>
          <a:bodyPr/>
          <a:lstStyle>
            <a:lvl1pPr>
              <a:defRPr>
                <a:solidFill>
                  <a:schemeClr val="accent3">
                    <a:shade val="75000"/>
                  </a:schemeClr>
                </a:solidFill>
              </a:defRPr>
            </a:lvl1pPr>
          </a:lstStyle>
          <a:p>
            <a:fld id="{D2D4250F-9932-E54D-B25C-7C6A4BB8F046}" type="slidenum">
              <a:rPr lang="en-US" smtClean="0"/>
              <a:t>‹#›</a:t>
            </a:fld>
            <a:endParaRPr lang="en-US"/>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a:t>Click to edit Master title style</a:t>
            </a:r>
          </a:p>
        </p:txBody>
      </p:sp>
      <p:sp>
        <p:nvSpPr>
          <p:cNvPr id="5" name="Date Placeholder 4"/>
          <p:cNvSpPr>
            <a:spLocks noGrp="1"/>
          </p:cNvSpPr>
          <p:nvPr>
            <p:ph type="dt" sz="half" idx="10"/>
          </p:nvPr>
        </p:nvSpPr>
        <p:spPr>
          <a:xfrm>
            <a:off x="7721600" y="6409944"/>
            <a:ext cx="4059936" cy="365760"/>
          </a:xfrm>
        </p:spPr>
        <p:txBody>
          <a:bodyPr/>
          <a:lstStyle/>
          <a:p>
            <a:fld id="{5061856B-E32F-8645-AD8B-AD8CD26DE46D}" type="datetimeFigureOut">
              <a:rPr lang="en-US" smtClean="0"/>
              <a:t>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D4250F-9932-E54D-B25C-7C6A4BB8F046}" type="slidenum">
              <a:rPr lang="en-US" smtClean="0"/>
              <a:t>‹#›</a:t>
            </a:fld>
            <a:endParaRPr lang="en-US"/>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5061856B-E32F-8645-AD8B-AD8CD26DE46D}" type="datetimeFigureOut">
              <a:rPr lang="en-US" smtClean="0"/>
              <a:t>10/20/24</a:t>
            </a:fld>
            <a:endParaRPr lang="en-US"/>
          </a:p>
        </p:txBody>
      </p:sp>
      <p:sp>
        <p:nvSpPr>
          <p:cNvPr id="8" name="Footer Placeholder 7"/>
          <p:cNvSpPr>
            <a:spLocks noGrp="1"/>
          </p:cNvSpPr>
          <p:nvPr>
            <p:ph type="ftr" sz="quarter" idx="11"/>
          </p:nvPr>
        </p:nvSpPr>
        <p:spPr>
          <a:xfrm>
            <a:off x="406400" y="6409944"/>
            <a:ext cx="4775200" cy="365760"/>
          </a:xfrm>
        </p:spPr>
        <p:txBody>
          <a:bodyPr/>
          <a:lstStyle/>
          <a:p>
            <a:endParaRPr lang="en-US"/>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24" name="Content Placeholder 23"/>
          <p:cNvSpPr>
            <a:spLocks noGrp="1"/>
          </p:cNvSpPr>
          <p:nvPr>
            <p:ph sz="quarter" idx="2"/>
          </p:nvPr>
        </p:nvSpPr>
        <p:spPr>
          <a:xfrm>
            <a:off x="402336" y="2471383"/>
            <a:ext cx="5388864"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Slide Number Placeholder 8"/>
          <p:cNvSpPr>
            <a:spLocks noGrp="1"/>
          </p:cNvSpPr>
          <p:nvPr>
            <p:ph type="sldNum" sz="quarter" idx="12"/>
          </p:nvPr>
        </p:nvSpPr>
        <p:spPr>
          <a:xfrm>
            <a:off x="5791200" y="1042419"/>
            <a:ext cx="609600" cy="441325"/>
          </a:xfrm>
        </p:spPr>
        <p:txBody>
          <a:bodyPr/>
          <a:lstStyle>
            <a:lvl1pPr algn="ctr">
              <a:defRPr/>
            </a:lvl1pPr>
          </a:lstStyle>
          <a:p>
            <a:fld id="{D2D4250F-9932-E54D-B25C-7C6A4BB8F046}" type="slidenum">
              <a:rPr lang="en-US" smtClean="0"/>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061856B-E32F-8645-AD8B-AD8CD26DE46D}" type="datetimeFigureOut">
              <a:rPr lang="en-US" smtClean="0"/>
              <a:t>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5791200" y="1036023"/>
            <a:ext cx="609600" cy="441325"/>
          </a:xfrm>
        </p:spPr>
        <p:txBody>
          <a:bodyPr/>
          <a:lstStyle/>
          <a:p>
            <a:fld id="{D2D4250F-9932-E54D-B25C-7C6A4BB8F04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5" name="Rectangle 4"/>
          <p:cNvSpPr>
            <a:spLocks noChangeArrowheads="1"/>
          </p:cNvSpPr>
          <p:nvPr/>
        </p:nvSpPr>
        <p:spPr bwMode="auto">
          <a:xfrm>
            <a:off x="195072" y="6391659"/>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2" name="Date Placeholder 1"/>
          <p:cNvSpPr>
            <a:spLocks noGrp="1"/>
          </p:cNvSpPr>
          <p:nvPr>
            <p:ph type="dt" sz="half" idx="10"/>
          </p:nvPr>
        </p:nvSpPr>
        <p:spPr/>
        <p:txBody>
          <a:bodyPr/>
          <a:lstStyle/>
          <a:p>
            <a:fld id="{5061856B-E32F-8645-AD8B-AD8CD26DE46D}" type="datetimeFigureOut">
              <a:rPr lang="en-US" smtClean="0"/>
              <a:t>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D2D4250F-9932-E54D-B25C-7C6A4BB8F04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508000" y="1981203"/>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7" name="Slide Number Placeholder 6"/>
          <p:cNvSpPr>
            <a:spLocks noGrp="1"/>
          </p:cNvSpPr>
          <p:nvPr>
            <p:ph type="sldNum" sz="quarter" idx="12"/>
          </p:nvPr>
        </p:nvSpPr>
        <p:spPr>
          <a:xfrm>
            <a:off x="1828800" y="312741"/>
            <a:ext cx="609600" cy="441325"/>
          </a:xfrm>
        </p:spPr>
        <p:txBody>
          <a:bodyPr/>
          <a:lstStyle>
            <a:lvl1pPr>
              <a:defRPr>
                <a:solidFill>
                  <a:schemeClr val="accent3">
                    <a:shade val="75000"/>
                  </a:schemeClr>
                </a:solidFill>
              </a:defRPr>
            </a:lvl1pPr>
          </a:lstStyle>
          <a:p>
            <a:fld id="{D2D4250F-9932-E54D-B25C-7C6A4BB8F046}" type="slidenum">
              <a:rPr lang="en-US" smtClean="0"/>
              <a:t>‹#›</a:t>
            </a:fld>
            <a:endParaRPr lang="en-US"/>
          </a:p>
        </p:txBody>
      </p:sp>
      <p:sp>
        <p:nvSpPr>
          <p:cNvPr id="21" name="Rectangle 20"/>
          <p:cNvSpPr>
            <a:spLocks noChangeArrowheads="1"/>
          </p:cNvSpPr>
          <p:nvPr/>
        </p:nvSpPr>
        <p:spPr bwMode="auto">
          <a:xfrm>
            <a:off x="199136" y="638838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5" name="Date Placeholder 4"/>
          <p:cNvSpPr>
            <a:spLocks noGrp="1"/>
          </p:cNvSpPr>
          <p:nvPr>
            <p:ph type="dt" sz="half" idx="10"/>
          </p:nvPr>
        </p:nvSpPr>
        <p:spPr/>
        <p:txBody>
          <a:bodyPr/>
          <a:lstStyle/>
          <a:p>
            <a:fld id="{5061856B-E32F-8645-AD8B-AD8CD26DE46D}" type="datetimeFigureOut">
              <a:rPr lang="en-US" smtClean="0"/>
              <a:t>10/20/24</a:t>
            </a:fld>
            <a:endParaRPr lang="en-US"/>
          </a:p>
        </p:txBody>
      </p:sp>
      <p:sp>
        <p:nvSpPr>
          <p:cNvPr id="6" name="Footer Placeholder 5"/>
          <p:cNvSpPr>
            <a:spLocks noGrp="1"/>
          </p:cNvSpPr>
          <p:nvPr>
            <p:ph type="ftr" sz="quarter" idx="11"/>
          </p:nvPr>
        </p:nvSpPr>
        <p:spPr>
          <a:xfrm>
            <a:off x="402336" y="6410848"/>
            <a:ext cx="451104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7" name="Slide Number Placeholder 6"/>
          <p:cNvSpPr>
            <a:spLocks noGrp="1"/>
          </p:cNvSpPr>
          <p:nvPr>
            <p:ph type="sldNum" sz="quarter" idx="12"/>
          </p:nvPr>
        </p:nvSpPr>
        <p:spPr>
          <a:xfrm>
            <a:off x="1828800" y="312741"/>
            <a:ext cx="609600" cy="441325"/>
          </a:xfrm>
        </p:spPr>
        <p:txBody>
          <a:bodyPr/>
          <a:lstStyle/>
          <a:p>
            <a:fld id="{D2D4250F-9932-E54D-B25C-7C6A4BB8F046}" type="slidenum">
              <a:rPr lang="en-US" smtClean="0"/>
              <a:t>‹#›</a:t>
            </a:fld>
            <a:endParaRPr lang="en-US"/>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a:t>Drag picture to placeholder or click icon to add</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99136" y="638838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5" name="Date Placeholder 4"/>
          <p:cNvSpPr>
            <a:spLocks noGrp="1"/>
          </p:cNvSpPr>
          <p:nvPr>
            <p:ph type="dt" sz="half" idx="10"/>
          </p:nvPr>
        </p:nvSpPr>
        <p:spPr>
          <a:xfrm>
            <a:off x="7717536" y="6404984"/>
            <a:ext cx="4059936" cy="365760"/>
          </a:xfrm>
        </p:spPr>
        <p:txBody>
          <a:bodyPr/>
          <a:lstStyle/>
          <a:p>
            <a:fld id="{5061856B-E32F-8645-AD8B-AD8CD26DE46D}" type="datetimeFigureOut">
              <a:rPr lang="en-US" smtClean="0"/>
              <a:t>10/20/24</a:t>
            </a:fld>
            <a:endParaRPr lang="en-US"/>
          </a:p>
        </p:txBody>
      </p:sp>
      <p:sp>
        <p:nvSpPr>
          <p:cNvPr id="6" name="Footer Placeholder 5"/>
          <p:cNvSpPr>
            <a:spLocks noGrp="1"/>
          </p:cNvSpPr>
          <p:nvPr>
            <p:ph type="ftr" sz="quarter" idx="11"/>
          </p:nvPr>
        </p:nvSpPr>
        <p:spPr>
          <a:xfrm>
            <a:off x="402336" y="6410848"/>
            <a:ext cx="4779264"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6" name="Rectangle 15"/>
          <p:cNvSpPr>
            <a:spLocks noChangeArrowheads="1"/>
          </p:cNvSpPr>
          <p:nvPr/>
        </p:nvSpPr>
        <p:spPr bwMode="white">
          <a:xfrm>
            <a:off x="0" y="3"/>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9" name="Rectangle 8"/>
          <p:cNvSpPr>
            <a:spLocks noChangeArrowheads="1"/>
          </p:cNvSpPr>
          <p:nvPr/>
        </p:nvSpPr>
        <p:spPr bwMode="auto">
          <a:xfrm>
            <a:off x="199136" y="638838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5061856B-E32F-8645-AD8B-AD8CD26DE46D}" type="datetimeFigureOut">
              <a:rPr lang="en-US" smtClean="0"/>
              <a:t>10/20/24</a:t>
            </a:fld>
            <a:endParaRPr lang="en-US"/>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3" name="Slide Number Placeholder 22"/>
          <p:cNvSpPr>
            <a:spLocks noGrp="1"/>
          </p:cNvSpPr>
          <p:nvPr>
            <p:ph type="sldNum" sz="quarter" idx="4"/>
          </p:nvPr>
        </p:nvSpPr>
        <p:spPr>
          <a:xfrm>
            <a:off x="5791200" y="1040177"/>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2D4250F-9932-E54D-B25C-7C6A4BB8F046}" type="slidenum">
              <a:rPr lang="en-US" smtClean="0"/>
              <a:t>‹#›</a:t>
            </a:fld>
            <a:endParaRPr lang="en-US"/>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 name="Content Placeholder 3" descr="churchbodies.gif">
            <a:extLst>
              <a:ext uri="{FF2B5EF4-FFF2-40B4-BE49-F238E27FC236}">
                <a16:creationId xmlns:a16="http://schemas.microsoft.com/office/drawing/2014/main" id="{38E1EFBC-A773-DC78-F4B8-3ACC5A2908E4}"/>
              </a:ext>
            </a:extLst>
          </p:cNvPr>
          <p:cNvPicPr>
            <a:picLocks noGrp="1" noChangeAspect="1"/>
          </p:cNvPicPr>
          <p:nvPr>
            <p:ph sz="quarter" idx="1"/>
          </p:nvPr>
        </p:nvPicPr>
        <p:blipFill rotWithShape="1">
          <a:blip r:embed="rId2">
            <a:extLst>
              <a:ext uri="{28A0092B-C50C-407E-A947-70E740481C1C}">
                <a14:useLocalDpi xmlns:a14="http://schemas.microsoft.com/office/drawing/2010/main" val="0"/>
              </a:ext>
            </a:extLst>
          </a:blip>
          <a:srcRect/>
          <a:stretch/>
        </p:blipFill>
        <p:spPr>
          <a:xfrm>
            <a:off x="908756" y="0"/>
            <a:ext cx="10374487" cy="6889766"/>
          </a:xfrm>
        </p:spPr>
      </p:pic>
    </p:spTree>
    <p:extLst>
      <p:ext uri="{BB962C8B-B14F-4D97-AF65-F5344CB8AC3E}">
        <p14:creationId xmlns:p14="http://schemas.microsoft.com/office/powerpoint/2010/main" val="4171297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Urbanization (cont.)</a:t>
            </a:r>
          </a:p>
        </p:txBody>
      </p:sp>
      <p:sp>
        <p:nvSpPr>
          <p:cNvPr id="3" name="Content Placeholder 2"/>
          <p:cNvSpPr>
            <a:spLocks noGrp="1"/>
          </p:cNvSpPr>
          <p:nvPr>
            <p:ph sz="quarter" idx="1"/>
          </p:nvPr>
        </p:nvSpPr>
        <p:spPr/>
        <p:txBody>
          <a:bodyPr>
            <a:normAutofit fontScale="92500" lnSpcReduction="20000"/>
          </a:bodyPr>
          <a:lstStyle/>
          <a:p>
            <a:pPr marL="0" indent="0">
              <a:buNone/>
            </a:pPr>
            <a:r>
              <a:rPr lang="en-US" sz="3500" dirty="0"/>
              <a:t>Between 1860 and 1920, the number of people living in American cities of 8,000 or more inhabitants jumped from 6.2 million (19.7%) to 54.3 million (58.9%). </a:t>
            </a:r>
          </a:p>
          <a:p>
            <a:pPr marL="0" indent="0">
              <a:buNone/>
            </a:pPr>
            <a:endParaRPr lang="en-US" sz="3500" dirty="0"/>
          </a:p>
          <a:p>
            <a:r>
              <a:rPr lang="en-US" dirty="0"/>
              <a:t>Boston grew from 177,840 residents to 560,892</a:t>
            </a:r>
          </a:p>
          <a:p>
            <a:r>
              <a:rPr lang="en-US" dirty="0"/>
              <a:t>Philadelphia from a population of 565, 529 to 1,293,697</a:t>
            </a:r>
          </a:p>
          <a:p>
            <a:r>
              <a:rPr lang="en-US" dirty="0"/>
              <a:t> New York from 1,080,330 to 3,437,202 citizens</a:t>
            </a:r>
          </a:p>
          <a:p>
            <a:r>
              <a:rPr lang="en-US" dirty="0"/>
              <a:t>Chicago had grown from a mere seventeen buildings in 1833, to a population of 1,698,575 by 1900, making it the fifth largest city in the world. Even more remarkably, the city achieved this growth despite having suffered a devastating fire in 1871.</a:t>
            </a:r>
          </a:p>
          <a:p>
            <a:endParaRPr lang="en-US" dirty="0"/>
          </a:p>
        </p:txBody>
      </p:sp>
    </p:spTree>
    <p:extLst>
      <p:ext uri="{BB962C8B-B14F-4D97-AF65-F5344CB8AC3E}">
        <p14:creationId xmlns:p14="http://schemas.microsoft.com/office/powerpoint/2010/main" val="1477041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Urbanization (Cont.)</a:t>
            </a:r>
          </a:p>
        </p:txBody>
      </p:sp>
      <p:sp>
        <p:nvSpPr>
          <p:cNvPr id="3" name="Content Placeholder 2"/>
          <p:cNvSpPr>
            <a:spLocks noGrp="1"/>
          </p:cNvSpPr>
          <p:nvPr>
            <p:ph sz="quarter" idx="1"/>
          </p:nvPr>
        </p:nvSpPr>
        <p:spPr/>
        <p:txBody>
          <a:bodyPr/>
          <a:lstStyle/>
          <a:p>
            <a:pPr marL="0" indent="0">
              <a:buNone/>
            </a:pPr>
            <a:r>
              <a:rPr lang="en-US" sz="4400" dirty="0"/>
              <a:t>As a result, Massive Social Problems</a:t>
            </a:r>
          </a:p>
          <a:p>
            <a:pPr marL="0" indent="0">
              <a:buNone/>
            </a:pPr>
            <a:endParaRPr lang="en-US" dirty="0"/>
          </a:p>
          <a:p>
            <a:r>
              <a:rPr lang="en-US" sz="3200" dirty="0"/>
              <a:t>Poor Housing and sanitation – overcrowding, poor quality construction, garbage, unsafe drinking water, poor food, etc. </a:t>
            </a:r>
          </a:p>
        </p:txBody>
      </p:sp>
    </p:spTree>
    <p:extLst>
      <p:ext uri="{BB962C8B-B14F-4D97-AF65-F5344CB8AC3E}">
        <p14:creationId xmlns:p14="http://schemas.microsoft.com/office/powerpoint/2010/main" val="121703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FF0000"/>
                </a:solidFill>
              </a:rPr>
              <a:t>Immigration</a:t>
            </a:r>
          </a:p>
        </p:txBody>
      </p:sp>
      <p:sp>
        <p:nvSpPr>
          <p:cNvPr id="3" name="Content Placeholder 2"/>
          <p:cNvSpPr>
            <a:spLocks noGrp="1"/>
          </p:cNvSpPr>
          <p:nvPr>
            <p:ph sz="quarter" idx="1"/>
          </p:nvPr>
        </p:nvSpPr>
        <p:spPr/>
        <p:txBody>
          <a:bodyPr>
            <a:normAutofit/>
          </a:bodyPr>
          <a:lstStyle/>
          <a:p>
            <a:pPr marL="0" indent="0">
              <a:buNone/>
            </a:pPr>
            <a:r>
              <a:rPr lang="en-US" dirty="0"/>
              <a:t>Many of these new inhabitants of cities were immigrants. Between 1860 and 1920, close to 28,500,000 foreigners entered the American work force; this number almost equaled the total population of the country in 1850. From 1860 to 1900, 14 million immigrants arrived. By 1900, fully two-thirds of the urban population was foreign-born.</a:t>
            </a:r>
            <a:r>
              <a:rPr lang="en-US" baseline="30000" dirty="0"/>
              <a:t> </a:t>
            </a:r>
            <a:r>
              <a:rPr lang="en-US" dirty="0"/>
              <a:t>They were a mixture of Roman Catholics and Protestants from Europe, Jews from Europe, and Chinese. </a:t>
            </a:r>
          </a:p>
          <a:p>
            <a:pPr marL="0" indent="0">
              <a:buNone/>
            </a:pPr>
            <a:endParaRPr lang="en-US" dirty="0"/>
          </a:p>
          <a:p>
            <a:endParaRPr lang="en-US" dirty="0"/>
          </a:p>
        </p:txBody>
      </p:sp>
    </p:spTree>
    <p:extLst>
      <p:ext uri="{BB962C8B-B14F-4D97-AF65-F5344CB8AC3E}">
        <p14:creationId xmlns:p14="http://schemas.microsoft.com/office/powerpoint/2010/main" val="4022668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Roman Catholics</a:t>
            </a:r>
          </a:p>
        </p:txBody>
      </p:sp>
      <p:sp>
        <p:nvSpPr>
          <p:cNvPr id="3" name="Content Placeholder 2"/>
          <p:cNvSpPr>
            <a:spLocks noGrp="1"/>
          </p:cNvSpPr>
          <p:nvPr>
            <p:ph sz="quarter" idx="1"/>
          </p:nvPr>
        </p:nvSpPr>
        <p:spPr/>
        <p:txBody>
          <a:bodyPr>
            <a:noAutofit/>
          </a:bodyPr>
          <a:lstStyle/>
          <a:p>
            <a:pPr marL="0" indent="0">
              <a:buNone/>
            </a:pPr>
            <a:r>
              <a:rPr lang="en-US" sz="3600" dirty="0"/>
              <a:t>In 1820, Roman Catholics comprised less than 1% of the population; by 1830, 3.8%; by 1840, 5.8%; and by 1850, 12.5%. This trend would continue throughout the nineteenth century. By 1870, 40</a:t>
            </a:r>
            <a:r>
              <a:rPr lang="en-US" sz="3600" strike="sngStrike" dirty="0"/>
              <a:t> </a:t>
            </a:r>
            <a:r>
              <a:rPr lang="en-US" sz="3600" dirty="0"/>
              <a:t>% of all churchgoers were Roman Catholics.</a:t>
            </a:r>
          </a:p>
        </p:txBody>
      </p:sp>
    </p:spTree>
    <p:extLst>
      <p:ext uri="{BB962C8B-B14F-4D97-AF65-F5344CB8AC3E}">
        <p14:creationId xmlns:p14="http://schemas.microsoft.com/office/powerpoint/2010/main" val="3005366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a:solidFill>
                  <a:srgbClr val="FF0000"/>
                </a:solidFill>
              </a:rPr>
              <a:t>Impact</a:t>
            </a:r>
          </a:p>
        </p:txBody>
      </p:sp>
      <p:sp>
        <p:nvSpPr>
          <p:cNvPr id="3" name="Content Placeholder 2"/>
          <p:cNvSpPr>
            <a:spLocks noGrp="1"/>
          </p:cNvSpPr>
          <p:nvPr>
            <p:ph sz="quarter" idx="1"/>
          </p:nvPr>
        </p:nvSpPr>
        <p:spPr/>
        <p:txBody>
          <a:bodyPr/>
          <a:lstStyle/>
          <a:p>
            <a:pPr marL="0" indent="0">
              <a:buNone/>
            </a:pPr>
            <a:r>
              <a:rPr lang="en-US" dirty="0"/>
              <a:t>With the rise of industrialization and the massive influx of immigrant workers, class wars erupted. The country was rocked by riots, boycotts and strikes. These traumas produced exceedingly complex problems that were economic, social, moral, and religious in nature.</a:t>
            </a:r>
          </a:p>
          <a:p>
            <a:pPr marL="0" indent="0">
              <a:buNone/>
            </a:pPr>
            <a:endParaRPr lang="en-US" dirty="0"/>
          </a:p>
          <a:p>
            <a:pPr marL="0" indent="0">
              <a:buNone/>
            </a:pPr>
            <a:r>
              <a:rPr lang="en-US" dirty="0"/>
              <a:t>PROTESTANT CHRISTIANITY WAS ROCKED</a:t>
            </a:r>
          </a:p>
          <a:p>
            <a:endParaRPr lang="en-US" dirty="0"/>
          </a:p>
        </p:txBody>
      </p:sp>
    </p:spTree>
    <p:extLst>
      <p:ext uri="{BB962C8B-B14F-4D97-AF65-F5344CB8AC3E}">
        <p14:creationId xmlns:p14="http://schemas.microsoft.com/office/powerpoint/2010/main" val="3971642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solidFill>
                  <a:srgbClr val="FF0000"/>
                </a:solidFill>
              </a:rPr>
              <a:t>Chicago</a:t>
            </a:r>
          </a:p>
        </p:txBody>
      </p:sp>
      <p:sp>
        <p:nvSpPr>
          <p:cNvPr id="3" name="Content Placeholder 2"/>
          <p:cNvSpPr>
            <a:spLocks noGrp="1"/>
          </p:cNvSpPr>
          <p:nvPr>
            <p:ph sz="quarter" idx="1"/>
          </p:nvPr>
        </p:nvSpPr>
        <p:spPr/>
        <p:txBody>
          <a:bodyPr>
            <a:normAutofit fontScale="92500" lnSpcReduction="10000"/>
          </a:bodyPr>
          <a:lstStyle/>
          <a:p>
            <a:pPr marL="0" indent="0">
              <a:buNone/>
            </a:pPr>
            <a:r>
              <a:rPr lang="en-US" dirty="0"/>
              <a:t>Plagued by overcrowding and poor sanitation, it suffered waves of epidemics. One historian describes the city as filled with areas of “noisome quagmires” where human waste often spilled into drinking wells. Garbage was strewn in roadside ditches. Plank streets and sidewalks crisscrossed over piles of garbage and human and animal waste. The Chicago River was the dumping ground for various manufacturing wastes, including the runoff from tanneries, packing plants, distilleries and glue factories. William McCormick wrote to his brother and described the river as “positively red with blood under the Rush Street bridge and down past our factory.” He concluded, “What a pestilence may result from it I don’t know.” William McCormick’s last comment proved prophetic. Typhoid and dysentery took such a toll that </a:t>
            </a:r>
            <a:r>
              <a:rPr lang="en-US" b="1" dirty="0"/>
              <a:t>many believed Chicago had the highest death rate per capita of any city in the country</a:t>
            </a:r>
            <a:r>
              <a:rPr lang="en-US" dirty="0"/>
              <a:t>. </a:t>
            </a:r>
          </a:p>
          <a:p>
            <a:pPr marL="0" indent="0">
              <a:buNone/>
            </a:pPr>
            <a:endParaRPr lang="en-US" dirty="0"/>
          </a:p>
          <a:p>
            <a:endParaRPr lang="en-US" dirty="0"/>
          </a:p>
        </p:txBody>
      </p:sp>
    </p:spTree>
    <p:extLst>
      <p:ext uri="{BB962C8B-B14F-4D97-AF65-F5344CB8AC3E}">
        <p14:creationId xmlns:p14="http://schemas.microsoft.com/office/powerpoint/2010/main" val="4247945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solidFill>
                  <a:srgbClr val="FF0000"/>
                </a:solidFill>
              </a:rPr>
              <a:t>Chicago</a:t>
            </a:r>
          </a:p>
        </p:txBody>
      </p:sp>
      <p:sp>
        <p:nvSpPr>
          <p:cNvPr id="3" name="Content Placeholder 2"/>
          <p:cNvSpPr>
            <a:spLocks noGrp="1"/>
          </p:cNvSpPr>
          <p:nvPr>
            <p:ph sz="quarter" idx="1"/>
          </p:nvPr>
        </p:nvSpPr>
        <p:spPr/>
        <p:txBody>
          <a:bodyPr>
            <a:noAutofit/>
          </a:bodyPr>
          <a:lstStyle/>
          <a:p>
            <a:r>
              <a:rPr lang="en-US" sz="2000" dirty="0"/>
              <a:t>Added to this ghastly elixir was an exceptionally high rate of drunkenness. Chicago had one saloon for every two hundred residents and its second largest industry was liquor distilling.  </a:t>
            </a:r>
          </a:p>
          <a:p>
            <a:r>
              <a:rPr lang="en-US" sz="2000" dirty="0"/>
              <a:t> Up to three quarters of the population was illiterate. For those workers, the saloon served as a newspaper. </a:t>
            </a:r>
          </a:p>
          <a:p>
            <a:r>
              <a:rPr lang="en-US" sz="2000" dirty="0"/>
              <a:t>In addition to housing and health issues, working people often toiled in appalling conditions. The meat packing industry served as an example. The speed at which the hogs were dispatched was amazing. Olmstead remarked, “We took out our watches and counted thirty-five seconds, from the moment one hog touched the table until the next occupied its place.” This disassembly line did not require skilled </a:t>
            </a:r>
            <a:r>
              <a:rPr lang="en-US" sz="2000" dirty="0" err="1"/>
              <a:t>labour</a:t>
            </a:r>
            <a:r>
              <a:rPr lang="en-US" sz="2000" dirty="0"/>
              <a:t>, reducing the men to interchangeable pieces who were easily replaced. Although this was far from the only cause, it does help explain the rising labor unrest in the years up to the Civil War.</a:t>
            </a:r>
          </a:p>
          <a:p>
            <a:endParaRPr lang="en-US" dirty="0"/>
          </a:p>
        </p:txBody>
      </p:sp>
    </p:spTree>
    <p:extLst>
      <p:ext uri="{BB962C8B-B14F-4D97-AF65-F5344CB8AC3E}">
        <p14:creationId xmlns:p14="http://schemas.microsoft.com/office/powerpoint/2010/main" val="1912952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Catholics in Chicago</a:t>
            </a:r>
          </a:p>
        </p:txBody>
      </p:sp>
      <p:sp>
        <p:nvSpPr>
          <p:cNvPr id="3" name="Content Placeholder 2"/>
          <p:cNvSpPr>
            <a:spLocks noGrp="1"/>
          </p:cNvSpPr>
          <p:nvPr>
            <p:ph sz="quarter" idx="1"/>
          </p:nvPr>
        </p:nvSpPr>
        <p:spPr/>
        <p:txBody>
          <a:bodyPr>
            <a:noAutofit/>
          </a:bodyPr>
          <a:lstStyle/>
          <a:p>
            <a:r>
              <a:rPr lang="en-US" sz="1800" dirty="0"/>
              <a:t>In addition was the rise of the Roman Catholic population in Chicago. Largely because of immigrants from Ireland, Germany and French Canada, the Catholic population experienced a period of strong growth between 1833 and 1880. . In fact, by 1890 the city's Catholics outnumbered its Protestants more than 2-to-1 </a:t>
            </a:r>
          </a:p>
          <a:p>
            <a:r>
              <a:rPr lang="en-US" sz="1800" dirty="0"/>
              <a:t>Strong anti-Catholic sentiment permeated the country. In September 1853 the Chicago</a:t>
            </a:r>
            <a:r>
              <a:rPr lang="en-US" sz="1800" i="1" dirty="0"/>
              <a:t> Tribune</a:t>
            </a:r>
            <a:r>
              <a:rPr lang="en-US" sz="1800" dirty="0"/>
              <a:t> pointed out to its readers that the Pope had placed the United States under the protection of the Virgin Mary and warned of Catholic intrusion, due to the increased size of the Catholic population. </a:t>
            </a:r>
          </a:p>
          <a:p>
            <a:r>
              <a:rPr lang="en-US" sz="1800" dirty="0"/>
              <a:t>A later article, from October of that year, painted the Catholic Church as the “enemy of the Gospel and the best interests of man,” stating that Catholic doctrine was “inimical to our Republic... they are like oil and water, they cannot amalgamate, and one must obtain the ascendancy over the other.” The attack continued in November, with the paper arguing that the pledge of loyalty taken by all bishops to the Pope was in essence an oath of allegiance to a foreign authority and therefore the bishops were not free to be true Americans</a:t>
            </a:r>
            <a:r>
              <a:rPr lang="en-US" dirty="0"/>
              <a:t>. </a:t>
            </a:r>
          </a:p>
        </p:txBody>
      </p:sp>
    </p:spTree>
    <p:extLst>
      <p:ext uri="{BB962C8B-B14F-4D97-AF65-F5344CB8AC3E}">
        <p14:creationId xmlns:p14="http://schemas.microsoft.com/office/powerpoint/2010/main" val="2622075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solidFill>
                  <a:srgbClr val="FF0000"/>
                </a:solidFill>
              </a:rPr>
            </a:br>
            <a:r>
              <a:rPr lang="en-US" sz="3100" b="1" dirty="0">
                <a:solidFill>
                  <a:srgbClr val="FF0000"/>
                </a:solidFill>
              </a:rPr>
              <a:t>Darwinism and Liberal Theology from Germany</a:t>
            </a:r>
            <a:r>
              <a:rPr lang="en-US" sz="3100" dirty="0">
                <a:solidFill>
                  <a:srgbClr val="FF0000"/>
                </a:solidFill>
              </a:rPr>
              <a:t> </a:t>
            </a:r>
          </a:p>
        </p:txBody>
      </p:sp>
      <p:sp>
        <p:nvSpPr>
          <p:cNvPr id="3" name="Content Placeholder 2"/>
          <p:cNvSpPr>
            <a:spLocks noGrp="1"/>
          </p:cNvSpPr>
          <p:nvPr>
            <p:ph sz="quarter" idx="1"/>
          </p:nvPr>
        </p:nvSpPr>
        <p:spPr/>
        <p:txBody>
          <a:bodyPr/>
          <a:lstStyle/>
          <a:p>
            <a:endParaRPr lang="en-US" dirty="0"/>
          </a:p>
          <a:p>
            <a:r>
              <a:rPr lang="en-US" sz="4400" dirty="0"/>
              <a:t>These two ideas will dramatically effect American Protestantism</a:t>
            </a:r>
          </a:p>
        </p:txBody>
      </p:sp>
    </p:spTree>
    <p:extLst>
      <p:ext uri="{BB962C8B-B14F-4D97-AF65-F5344CB8AC3E}">
        <p14:creationId xmlns:p14="http://schemas.microsoft.com/office/powerpoint/2010/main" val="3717121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FF0000"/>
                </a:solidFill>
              </a:rPr>
              <a:t>Darwinism</a:t>
            </a:r>
          </a:p>
        </p:txBody>
      </p:sp>
      <p:sp>
        <p:nvSpPr>
          <p:cNvPr id="3" name="Content Placeholder 2"/>
          <p:cNvSpPr>
            <a:spLocks noGrp="1"/>
          </p:cNvSpPr>
          <p:nvPr>
            <p:ph sz="quarter" idx="1"/>
          </p:nvPr>
        </p:nvSpPr>
        <p:spPr/>
        <p:txBody>
          <a:bodyPr/>
          <a:lstStyle/>
          <a:p>
            <a:r>
              <a:rPr lang="en-US" sz="3600" dirty="0"/>
              <a:t>A theory of biological evolution developed by Charles Darwin and others, stating that all species of organisms have developed from other species, primarily through natural selection. Also called </a:t>
            </a:r>
            <a:r>
              <a:rPr lang="en-US" sz="3600" i="1" dirty="0"/>
              <a:t>Darwinian theory</a:t>
            </a:r>
            <a:r>
              <a:rPr lang="en-US" sz="3600" dirty="0"/>
              <a:t>. It is optimistic, things improve through natural selection</a:t>
            </a:r>
            <a:r>
              <a:rPr lang="en-US" dirty="0"/>
              <a:t>. </a:t>
            </a:r>
          </a:p>
        </p:txBody>
      </p:sp>
    </p:spTree>
    <p:extLst>
      <p:ext uri="{BB962C8B-B14F-4D97-AF65-F5344CB8AC3E}">
        <p14:creationId xmlns:p14="http://schemas.microsoft.com/office/powerpoint/2010/main" val="936359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4400" dirty="0">
                <a:solidFill>
                  <a:srgbClr val="FF0000"/>
                </a:solidFill>
              </a:rPr>
              <a:t>Critical Point #3</a:t>
            </a:r>
          </a:p>
        </p:txBody>
      </p:sp>
      <p:sp>
        <p:nvSpPr>
          <p:cNvPr id="5" name="Content Placeholder 4"/>
          <p:cNvSpPr>
            <a:spLocks noGrp="1"/>
          </p:cNvSpPr>
          <p:nvPr>
            <p:ph sz="quarter" idx="1"/>
          </p:nvPr>
        </p:nvSpPr>
        <p:spPr/>
        <p:txBody>
          <a:bodyPr>
            <a:normAutofit/>
          </a:bodyPr>
          <a:lstStyle/>
          <a:p>
            <a:pPr algn="ctr"/>
            <a:endParaRPr lang="en-US" sz="3600" b="1" dirty="0"/>
          </a:p>
          <a:p>
            <a:pPr algn="ctr"/>
            <a:r>
              <a:rPr lang="en-US" sz="3600" b="1" dirty="0"/>
              <a:t>Social Gospel, Modernism and Fundamentalism</a:t>
            </a:r>
            <a:endParaRPr lang="en-US" sz="3600" dirty="0"/>
          </a:p>
          <a:p>
            <a:pPr algn="ctr"/>
            <a:endParaRPr lang="en-US" sz="3600" dirty="0"/>
          </a:p>
        </p:txBody>
      </p:sp>
    </p:spTree>
    <p:extLst>
      <p:ext uri="{BB962C8B-B14F-4D97-AF65-F5344CB8AC3E}">
        <p14:creationId xmlns:p14="http://schemas.microsoft.com/office/powerpoint/2010/main" val="1976069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Liberal Theology</a:t>
            </a:r>
          </a:p>
        </p:txBody>
      </p:sp>
      <p:sp>
        <p:nvSpPr>
          <p:cNvPr id="3" name="Content Placeholder 2"/>
          <p:cNvSpPr>
            <a:spLocks noGrp="1"/>
          </p:cNvSpPr>
          <p:nvPr>
            <p:ph sz="quarter" idx="1"/>
          </p:nvPr>
        </p:nvSpPr>
        <p:spPr/>
        <p:txBody>
          <a:bodyPr>
            <a:normAutofit/>
          </a:bodyPr>
          <a:lstStyle/>
          <a:p>
            <a:pPr lvl="0"/>
            <a:r>
              <a:rPr lang="en-US" dirty="0"/>
              <a:t>a broad term which basically refers to a movement within American Protestant denominations to stress the social role of Christianity. This movement is characterized by a lack of emphasis on or denial of certain basic doctrines like the truthfulness of the Bible. So, Biblical themes such as repentance from personal moral sin, hell and damnation for those who reject Christ, His blood atonement and His future literal reign are minimized, or denied</a:t>
            </a:r>
            <a:r>
              <a:rPr lang="en-US" b="1" dirty="0"/>
              <a:t>. It tends to see the use of reason, as superior to Biblical revelation. Thus the liberal idea of religion as a personal relationship with God is one which is not necessarily bound to a literal reading of the Bible. </a:t>
            </a:r>
          </a:p>
          <a:p>
            <a:pPr marL="0" indent="0">
              <a:buNone/>
            </a:pPr>
            <a:endParaRPr lang="en-US" dirty="0"/>
          </a:p>
          <a:p>
            <a:endParaRPr lang="en-US" dirty="0"/>
          </a:p>
        </p:txBody>
      </p:sp>
    </p:spTree>
    <p:extLst>
      <p:ext uri="{BB962C8B-B14F-4D97-AF65-F5344CB8AC3E}">
        <p14:creationId xmlns:p14="http://schemas.microsoft.com/office/powerpoint/2010/main" val="15312272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Key Idea – Biblical Higher Criticism</a:t>
            </a:r>
          </a:p>
        </p:txBody>
      </p:sp>
      <p:sp>
        <p:nvSpPr>
          <p:cNvPr id="3" name="Content Placeholder 2"/>
          <p:cNvSpPr>
            <a:spLocks noGrp="1"/>
          </p:cNvSpPr>
          <p:nvPr>
            <p:ph sz="quarter" idx="1"/>
          </p:nvPr>
        </p:nvSpPr>
        <p:spPr/>
        <p:txBody>
          <a:bodyPr>
            <a:normAutofit fontScale="92500" lnSpcReduction="20000"/>
          </a:bodyPr>
          <a:lstStyle/>
          <a:p>
            <a:pPr lvl="0"/>
            <a:r>
              <a:rPr lang="en-US" dirty="0"/>
              <a:t>arising from 19th century European rationalism, generally takes a secular approach asking questions regarding the origin and composition of the text, including when and where it originated, how, why, by whom, for whom, and in what circumstances it was produced, what influences were at work in its production, and what original oral or written sources may have been used in its composition; and the message of the text as expressed in its language, including the meaning of the words as well as the way in which they are arranged in meaningful forms of expression</a:t>
            </a:r>
            <a:r>
              <a:rPr lang="en-US" b="1" dirty="0"/>
              <a:t>. The principles of higher criticism are based on reason rather than revelation and are also speculative by nature.</a:t>
            </a:r>
          </a:p>
          <a:p>
            <a:pPr marL="0" indent="0">
              <a:buNone/>
            </a:pPr>
            <a:r>
              <a:rPr lang="en-US" dirty="0"/>
              <a:t> </a:t>
            </a:r>
          </a:p>
          <a:p>
            <a:r>
              <a:rPr lang="en-US" b="1" dirty="0"/>
              <a:t>RELIGION AND THE BIBLE HAVE EVOLVED – adapted to the times.</a:t>
            </a:r>
          </a:p>
          <a:p>
            <a:pPr marL="0" indent="0">
              <a:buNone/>
            </a:pPr>
            <a:endParaRPr lang="en-US" dirty="0"/>
          </a:p>
          <a:p>
            <a:endParaRPr lang="en-US" dirty="0"/>
          </a:p>
        </p:txBody>
      </p:sp>
    </p:spTree>
    <p:extLst>
      <p:ext uri="{BB962C8B-B14F-4D97-AF65-F5344CB8AC3E}">
        <p14:creationId xmlns:p14="http://schemas.microsoft.com/office/powerpoint/2010/main" val="2912129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a:solidFill>
                  <a:srgbClr val="FF0000"/>
                </a:solidFill>
              </a:rPr>
              <a:t>SOCIAL GOSPEL</a:t>
            </a:r>
            <a:endParaRPr lang="en-US" dirty="0"/>
          </a:p>
        </p:txBody>
      </p:sp>
      <p:sp>
        <p:nvSpPr>
          <p:cNvPr id="3" name="Content Placeholder 2"/>
          <p:cNvSpPr>
            <a:spLocks noGrp="1"/>
          </p:cNvSpPr>
          <p:nvPr>
            <p:ph sz="quarter" idx="1"/>
          </p:nvPr>
        </p:nvSpPr>
        <p:spPr/>
        <p:txBody>
          <a:bodyPr>
            <a:normAutofit lnSpcReduction="10000"/>
          </a:bodyPr>
          <a:lstStyle/>
          <a:p>
            <a:r>
              <a:rPr lang="en-US" sz="3200" dirty="0"/>
              <a:t>This is a response to the urban problems of the 19</a:t>
            </a:r>
            <a:r>
              <a:rPr lang="en-US" sz="3200" baseline="30000" dirty="0"/>
              <a:t>th</a:t>
            </a:r>
            <a:r>
              <a:rPr lang="en-US" sz="3200" dirty="0"/>
              <a:t> and early 20</a:t>
            </a:r>
            <a:r>
              <a:rPr lang="en-US" sz="3200" baseline="30000" dirty="0"/>
              <a:t>th</a:t>
            </a:r>
            <a:r>
              <a:rPr lang="en-US" sz="3200" dirty="0"/>
              <a:t> century.  How can we speak to these terrible social problems?</a:t>
            </a:r>
          </a:p>
          <a:p>
            <a:pPr marL="0" indent="0">
              <a:buNone/>
            </a:pPr>
            <a:endParaRPr lang="en-US" dirty="0"/>
          </a:p>
          <a:p>
            <a:r>
              <a:rPr lang="en-US" dirty="0"/>
              <a:t>Key Figure - Walter Rauschenbusch, Josiah Strong, Washington Gladden</a:t>
            </a:r>
          </a:p>
          <a:p>
            <a:pPr marL="0" indent="0">
              <a:buNone/>
            </a:pPr>
            <a:endParaRPr lang="en-US" dirty="0"/>
          </a:p>
          <a:p>
            <a:r>
              <a:rPr lang="en-US" dirty="0"/>
              <a:t>Key Idea – Christianity is meant to establish the Kingdom of God on Earth.</a:t>
            </a:r>
          </a:p>
          <a:p>
            <a:pPr marL="0" indent="0">
              <a:buNone/>
            </a:pPr>
            <a:r>
              <a:rPr lang="en-US" dirty="0"/>
              <a:t> </a:t>
            </a:r>
          </a:p>
          <a:p>
            <a:endParaRPr lang="en-US" dirty="0"/>
          </a:p>
        </p:txBody>
      </p:sp>
    </p:spTree>
    <p:extLst>
      <p:ext uri="{BB962C8B-B14F-4D97-AF65-F5344CB8AC3E}">
        <p14:creationId xmlns:p14="http://schemas.microsoft.com/office/powerpoint/2010/main" val="1322513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Social Gospel</a:t>
            </a:r>
          </a:p>
        </p:txBody>
      </p:sp>
      <p:sp>
        <p:nvSpPr>
          <p:cNvPr id="3" name="Content Placeholder 2"/>
          <p:cNvSpPr>
            <a:spLocks noGrp="1"/>
          </p:cNvSpPr>
          <p:nvPr>
            <p:ph sz="quarter" idx="1"/>
          </p:nvPr>
        </p:nvSpPr>
        <p:spPr>
          <a:xfrm>
            <a:off x="1825752" y="1527048"/>
            <a:ext cx="8503920" cy="4572000"/>
          </a:xfrm>
        </p:spPr>
        <p:txBody>
          <a:bodyPr>
            <a:normAutofit fontScale="70000" lnSpcReduction="20000"/>
          </a:bodyPr>
          <a:lstStyle/>
          <a:p>
            <a:pPr marL="0" indent="0">
              <a:buNone/>
            </a:pPr>
            <a:r>
              <a:rPr lang="en-US" sz="3400" dirty="0"/>
              <a:t>The Gospel is not primarily about personal salvation it is about Social Salvation. We find the true meaning of the Gospel by applying Higher Criticism to the New Testament.</a:t>
            </a:r>
          </a:p>
          <a:p>
            <a:r>
              <a:rPr lang="en-US" dirty="0"/>
              <a:t>Paul’s teachings were an evolution of Jesus’ message. Jesus taught the Kingdom of God – a Social Gospel. But Paul changed that to an individual Gospel because the Greek world had no concept of the Kingdom of God. Jews, Jesus’ primary audience did, we know this from the Old Testament. SO, tying to Darwinism – the World is improving and we must work to bring in the Kingdom by applying the ethics of the Kingdom</a:t>
            </a:r>
          </a:p>
          <a:p>
            <a:pPr marL="0" indent="0">
              <a:buNone/>
            </a:pPr>
            <a:endParaRPr lang="en-US" dirty="0"/>
          </a:p>
          <a:p>
            <a:r>
              <a:rPr lang="en-US" dirty="0"/>
              <a:t>Notice how this is consistent with Puritanism and American Evangelicalism? Making a Christian Country – “a light to the World” Remember the sermon on Thanksgiving day 1863?</a:t>
            </a:r>
          </a:p>
          <a:p>
            <a:pPr marL="0" indent="0">
              <a:buNone/>
            </a:pPr>
            <a:r>
              <a:rPr lang="en-US" dirty="0"/>
              <a:t> </a:t>
            </a:r>
          </a:p>
          <a:p>
            <a:r>
              <a:rPr lang="en-US" dirty="0"/>
              <a:t>SOCIAL SALVATION TIED TO DARWINISM, LIBERALISM AND HIGHER CRITICISM </a:t>
            </a:r>
          </a:p>
        </p:txBody>
      </p:sp>
    </p:spTree>
    <p:extLst>
      <p:ext uri="{BB962C8B-B14F-4D97-AF65-F5344CB8AC3E}">
        <p14:creationId xmlns:p14="http://schemas.microsoft.com/office/powerpoint/2010/main" val="627838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Critical Point #4</a:t>
            </a:r>
          </a:p>
        </p:txBody>
      </p:sp>
      <p:sp>
        <p:nvSpPr>
          <p:cNvPr id="3" name="Content Placeholder 2"/>
          <p:cNvSpPr>
            <a:spLocks noGrp="1"/>
          </p:cNvSpPr>
          <p:nvPr>
            <p:ph sz="quarter" idx="1"/>
          </p:nvPr>
        </p:nvSpPr>
        <p:spPr/>
        <p:txBody>
          <a:bodyPr/>
          <a:lstStyle/>
          <a:p>
            <a:r>
              <a:rPr lang="en-US" sz="4400" dirty="0"/>
              <a:t>Neo Orthodoxy</a:t>
            </a:r>
          </a:p>
          <a:p>
            <a:endParaRPr lang="en-US" dirty="0"/>
          </a:p>
          <a:p>
            <a:endParaRPr lang="en-US" dirty="0"/>
          </a:p>
          <a:p>
            <a:endParaRPr lang="en-US" dirty="0"/>
          </a:p>
          <a:p>
            <a:r>
              <a:rPr lang="en-US" sz="4400" dirty="0"/>
              <a:t>Neo Evangelicalism</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5561766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LIBERALISM or MODERNISM</a:t>
            </a:r>
          </a:p>
        </p:txBody>
      </p:sp>
      <p:sp>
        <p:nvSpPr>
          <p:cNvPr id="3" name="Content Placeholder 2"/>
          <p:cNvSpPr>
            <a:spLocks noGrp="1"/>
          </p:cNvSpPr>
          <p:nvPr>
            <p:ph sz="quarter" idx="1"/>
          </p:nvPr>
        </p:nvSpPr>
        <p:spPr/>
        <p:txBody>
          <a:bodyPr>
            <a:normAutofit/>
          </a:bodyPr>
          <a:lstStyle/>
          <a:p>
            <a:pPr marL="0" indent="0">
              <a:buNone/>
            </a:pPr>
            <a:r>
              <a:rPr lang="en-US" dirty="0"/>
              <a:t>At its core, Modernism is an attempt save Christianity. In short, Modernists or Liberalism is committed to making Christianity acceptable to modern people.</a:t>
            </a:r>
          </a:p>
          <a:p>
            <a:pPr marL="0" indent="0">
              <a:buNone/>
            </a:pPr>
            <a:endParaRPr lang="en-US" dirty="0"/>
          </a:p>
          <a:p>
            <a:r>
              <a:rPr lang="en-US" dirty="0"/>
              <a:t>Key idea – accommodate Christianity to Modern world</a:t>
            </a:r>
          </a:p>
          <a:p>
            <a:pPr marL="0" indent="0">
              <a:buNone/>
            </a:pPr>
            <a:endParaRPr lang="en-US" dirty="0"/>
          </a:p>
          <a:p>
            <a:r>
              <a:rPr lang="en-US" dirty="0"/>
              <a:t>Key People – Harry Emerson Fosdick, William Raney Harper, Shailer Mathews</a:t>
            </a:r>
          </a:p>
          <a:p>
            <a:pPr marL="0" indent="0">
              <a:buNone/>
            </a:pPr>
            <a:r>
              <a:rPr lang="en-US" dirty="0"/>
              <a:t> </a:t>
            </a:r>
          </a:p>
          <a:p>
            <a:endParaRPr lang="en-US" dirty="0"/>
          </a:p>
        </p:txBody>
      </p:sp>
    </p:spTree>
    <p:extLst>
      <p:ext uri="{BB962C8B-B14F-4D97-AF65-F5344CB8AC3E}">
        <p14:creationId xmlns:p14="http://schemas.microsoft.com/office/powerpoint/2010/main" val="4395971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Liberalism or Modernism</a:t>
            </a:r>
          </a:p>
        </p:txBody>
      </p:sp>
      <p:sp>
        <p:nvSpPr>
          <p:cNvPr id="3" name="Content Placeholder 2"/>
          <p:cNvSpPr>
            <a:spLocks noGrp="1"/>
          </p:cNvSpPr>
          <p:nvPr>
            <p:ph sz="quarter" idx="1"/>
          </p:nvPr>
        </p:nvSpPr>
        <p:spPr/>
        <p:txBody>
          <a:bodyPr>
            <a:normAutofit fontScale="92500" lnSpcReduction="10000"/>
          </a:bodyPr>
          <a:lstStyle/>
          <a:p>
            <a:r>
              <a:rPr lang="en-US" dirty="0"/>
              <a:t>Example – Modern people cannot believe stories about people walking on water, or 5000 people fed from 5 loaves and 2 fishes. If we insist people believe things like this, Christianity will die in the modern world. </a:t>
            </a:r>
          </a:p>
          <a:p>
            <a:pPr marL="0" indent="0">
              <a:buNone/>
            </a:pPr>
            <a:r>
              <a:rPr lang="en-US" dirty="0"/>
              <a:t> </a:t>
            </a:r>
          </a:p>
          <a:p>
            <a:r>
              <a:rPr lang="en-US" dirty="0"/>
              <a:t>Those old people that wrote the Bible were not a modern scientific people. Because they did not understand science, they created those stories to explain what they could not understand. But we are modern, advanced people. We know better.</a:t>
            </a:r>
          </a:p>
          <a:p>
            <a:pPr marL="0" indent="0">
              <a:buNone/>
            </a:pPr>
            <a:r>
              <a:rPr lang="en-US" dirty="0"/>
              <a:t> </a:t>
            </a:r>
          </a:p>
          <a:p>
            <a:r>
              <a:rPr lang="en-US" dirty="0"/>
              <a:t>In essence, Modernists reduce Christianity to Ethics. Christianity is living like Jesus!  What would Jesus Do NOT believing in miracles.</a:t>
            </a:r>
          </a:p>
          <a:p>
            <a:endParaRPr lang="en-US" dirty="0"/>
          </a:p>
        </p:txBody>
      </p:sp>
    </p:spTree>
    <p:extLst>
      <p:ext uri="{BB962C8B-B14F-4D97-AF65-F5344CB8AC3E}">
        <p14:creationId xmlns:p14="http://schemas.microsoft.com/office/powerpoint/2010/main" val="16646052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FF0000"/>
                </a:solidFill>
              </a:rPr>
              <a:t>FUNDAMENTALISM</a:t>
            </a:r>
          </a:p>
        </p:txBody>
      </p:sp>
      <p:sp>
        <p:nvSpPr>
          <p:cNvPr id="3" name="Content Placeholder 2"/>
          <p:cNvSpPr>
            <a:spLocks noGrp="1"/>
          </p:cNvSpPr>
          <p:nvPr>
            <p:ph sz="quarter" idx="1"/>
          </p:nvPr>
        </p:nvSpPr>
        <p:spPr/>
        <p:txBody>
          <a:bodyPr/>
          <a:lstStyle/>
          <a:p>
            <a:endParaRPr lang="en-US" dirty="0"/>
          </a:p>
          <a:p>
            <a:r>
              <a:rPr lang="en-US" dirty="0"/>
              <a:t>Key Idea – Supernatural is essential to Christianity</a:t>
            </a:r>
          </a:p>
          <a:p>
            <a:pPr marL="0" indent="0">
              <a:buNone/>
            </a:pPr>
            <a:r>
              <a:rPr lang="en-US" dirty="0"/>
              <a:t> </a:t>
            </a:r>
          </a:p>
          <a:p>
            <a:endParaRPr lang="en-US" dirty="0"/>
          </a:p>
          <a:p>
            <a:r>
              <a:rPr lang="en-US" dirty="0"/>
              <a:t>Key People – J. Gresham </a:t>
            </a:r>
            <a:r>
              <a:rPr lang="en-US" dirty="0" err="1"/>
              <a:t>Machen</a:t>
            </a:r>
            <a:r>
              <a:rPr lang="en-US" dirty="0"/>
              <a:t>, R. A. Torrey, James </a:t>
            </a:r>
            <a:r>
              <a:rPr lang="en-US" dirty="0" err="1"/>
              <a:t>M.Grey</a:t>
            </a:r>
            <a:r>
              <a:rPr lang="en-US" dirty="0"/>
              <a:t>, A. C. Dixon, Billy Sunday</a:t>
            </a:r>
          </a:p>
          <a:p>
            <a:endParaRPr lang="en-US" dirty="0"/>
          </a:p>
        </p:txBody>
      </p:sp>
    </p:spTree>
    <p:extLst>
      <p:ext uri="{BB962C8B-B14F-4D97-AF65-F5344CB8AC3E}">
        <p14:creationId xmlns:p14="http://schemas.microsoft.com/office/powerpoint/2010/main" val="26920240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The Fundamentals</a:t>
            </a:r>
          </a:p>
        </p:txBody>
      </p:sp>
      <p:sp>
        <p:nvSpPr>
          <p:cNvPr id="3" name="Content Placeholder 2"/>
          <p:cNvSpPr>
            <a:spLocks noGrp="1"/>
          </p:cNvSpPr>
          <p:nvPr>
            <p:ph sz="quarter" idx="1"/>
          </p:nvPr>
        </p:nvSpPr>
        <p:spPr/>
        <p:txBody>
          <a:bodyPr/>
          <a:lstStyle/>
          <a:p>
            <a:r>
              <a:rPr lang="en-US" dirty="0"/>
              <a:t>Inerrancy of Scripture</a:t>
            </a:r>
          </a:p>
          <a:p>
            <a:r>
              <a:rPr lang="en-US" dirty="0"/>
              <a:t>Deity of Christ</a:t>
            </a:r>
          </a:p>
          <a:p>
            <a:r>
              <a:rPr lang="en-US" dirty="0"/>
              <a:t>Virgin Birth</a:t>
            </a:r>
          </a:p>
          <a:p>
            <a:r>
              <a:rPr lang="en-US" dirty="0"/>
              <a:t>Substitutionary Atonement</a:t>
            </a:r>
          </a:p>
          <a:p>
            <a:r>
              <a:rPr lang="en-US" dirty="0"/>
              <a:t>Christ’s Resurrection and Bodily Second Coming</a:t>
            </a:r>
          </a:p>
          <a:p>
            <a:r>
              <a:rPr lang="en-US" dirty="0"/>
              <a:t>Historicity of Miracles</a:t>
            </a:r>
          </a:p>
        </p:txBody>
      </p:sp>
    </p:spTree>
    <p:extLst>
      <p:ext uri="{BB962C8B-B14F-4D97-AF65-F5344CB8AC3E}">
        <p14:creationId xmlns:p14="http://schemas.microsoft.com/office/powerpoint/2010/main" val="1526145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dirty="0">
                <a:solidFill>
                  <a:srgbClr val="FF0000"/>
                </a:solidFill>
              </a:rPr>
              <a:t>Backgrounds</a:t>
            </a:r>
            <a:r>
              <a:rPr lang="en-US" sz="4400" dirty="0">
                <a:solidFill>
                  <a:srgbClr val="FF0000"/>
                </a:solidFill>
              </a:rPr>
              <a:t> </a:t>
            </a:r>
          </a:p>
        </p:txBody>
      </p:sp>
      <p:sp>
        <p:nvSpPr>
          <p:cNvPr id="3" name="Content Placeholder 2"/>
          <p:cNvSpPr>
            <a:spLocks noGrp="1"/>
          </p:cNvSpPr>
          <p:nvPr>
            <p:ph sz="quarter" idx="1"/>
          </p:nvPr>
        </p:nvSpPr>
        <p:spPr/>
        <p:txBody>
          <a:bodyPr>
            <a:normAutofit lnSpcReduction="10000"/>
          </a:bodyPr>
          <a:lstStyle/>
          <a:p>
            <a:r>
              <a:rPr lang="en-US" sz="3600" dirty="0">
                <a:solidFill>
                  <a:srgbClr val="000000"/>
                </a:solidFill>
              </a:rPr>
              <a:t>Civil War</a:t>
            </a:r>
          </a:p>
          <a:p>
            <a:endParaRPr lang="en-US" sz="3600" dirty="0">
              <a:solidFill>
                <a:srgbClr val="000000"/>
              </a:solidFill>
            </a:endParaRPr>
          </a:p>
          <a:p>
            <a:endParaRPr lang="en-US" sz="3600" dirty="0">
              <a:solidFill>
                <a:srgbClr val="000000"/>
              </a:solidFill>
            </a:endParaRPr>
          </a:p>
          <a:p>
            <a:r>
              <a:rPr lang="en-US" sz="3600" dirty="0"/>
              <a:t>Urbanization and Immigration </a:t>
            </a:r>
          </a:p>
          <a:p>
            <a:endParaRPr lang="en-US" sz="3600" dirty="0">
              <a:solidFill>
                <a:srgbClr val="000000"/>
              </a:solidFill>
            </a:endParaRPr>
          </a:p>
          <a:p>
            <a:endParaRPr lang="en-US" sz="3600" dirty="0">
              <a:solidFill>
                <a:srgbClr val="000000"/>
              </a:solidFill>
            </a:endParaRPr>
          </a:p>
          <a:p>
            <a:r>
              <a:rPr lang="en-US" sz="3600" dirty="0"/>
              <a:t>Darwinism and Liberal Theology from Germany</a:t>
            </a:r>
          </a:p>
          <a:p>
            <a:endParaRPr lang="en-US" sz="3600" dirty="0">
              <a:solidFill>
                <a:srgbClr val="000000"/>
              </a:solidFill>
            </a:endParaRPr>
          </a:p>
          <a:p>
            <a:pPr marL="0" indent="0">
              <a:buNone/>
            </a:pPr>
            <a:endParaRPr lang="en-US" sz="3600" dirty="0">
              <a:solidFill>
                <a:srgbClr val="000000"/>
              </a:solidFill>
            </a:endParaRPr>
          </a:p>
        </p:txBody>
      </p:sp>
    </p:spTree>
    <p:extLst>
      <p:ext uri="{BB962C8B-B14F-4D97-AF65-F5344CB8AC3E}">
        <p14:creationId xmlns:p14="http://schemas.microsoft.com/office/powerpoint/2010/main" val="237150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a:solidFill>
                  <a:srgbClr val="FF0000"/>
                </a:solidFill>
              </a:rPr>
              <a:t>Civil War</a:t>
            </a:r>
          </a:p>
        </p:txBody>
      </p:sp>
      <p:sp>
        <p:nvSpPr>
          <p:cNvPr id="3" name="Content Placeholder 2"/>
          <p:cNvSpPr>
            <a:spLocks noGrp="1"/>
          </p:cNvSpPr>
          <p:nvPr>
            <p:ph sz="quarter" idx="1"/>
          </p:nvPr>
        </p:nvSpPr>
        <p:spPr/>
        <p:txBody>
          <a:bodyPr/>
          <a:lstStyle/>
          <a:p>
            <a:pPr marL="0" indent="0">
              <a:buNone/>
            </a:pPr>
            <a:r>
              <a:rPr lang="en-US" sz="3600" b="1" dirty="0"/>
              <a:t>Churches divide over Slavery</a:t>
            </a:r>
          </a:p>
          <a:p>
            <a:pPr lvl="0"/>
            <a:endParaRPr lang="en-US" b="1" dirty="0"/>
          </a:p>
          <a:p>
            <a:r>
              <a:rPr lang="en-US" dirty="0"/>
              <a:t>America saw three of the largest denominations split: Methodists, Baptists, and Presbyterians in the period from 1844-1861.</a:t>
            </a:r>
          </a:p>
          <a:p>
            <a:endParaRPr lang="en-US" dirty="0"/>
          </a:p>
          <a:p>
            <a:r>
              <a:rPr lang="en-US" b="1" dirty="0"/>
              <a:t>The Methodists split in 1844, the Baptists in 1845, and the Presbyterians in 1857. </a:t>
            </a:r>
            <a:endParaRPr lang="en-US" dirty="0"/>
          </a:p>
          <a:p>
            <a:pPr lvl="0"/>
            <a:endParaRPr lang="en-US" dirty="0"/>
          </a:p>
          <a:p>
            <a:endParaRPr lang="en-US" dirty="0"/>
          </a:p>
          <a:p>
            <a:pPr lvl="1"/>
            <a:endParaRPr lang="en-US" dirty="0"/>
          </a:p>
        </p:txBody>
      </p:sp>
    </p:spTree>
    <p:extLst>
      <p:ext uri="{BB962C8B-B14F-4D97-AF65-F5344CB8AC3E}">
        <p14:creationId xmlns:p14="http://schemas.microsoft.com/office/powerpoint/2010/main" val="4284760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What Was at Stake?</a:t>
            </a:r>
          </a:p>
        </p:txBody>
      </p:sp>
      <p:sp>
        <p:nvSpPr>
          <p:cNvPr id="3" name="Content Placeholder 2"/>
          <p:cNvSpPr>
            <a:spLocks noGrp="1"/>
          </p:cNvSpPr>
          <p:nvPr>
            <p:ph sz="quarter" idx="1"/>
          </p:nvPr>
        </p:nvSpPr>
        <p:spPr/>
        <p:txBody>
          <a:bodyPr>
            <a:normAutofit/>
          </a:bodyPr>
          <a:lstStyle/>
          <a:p>
            <a:r>
              <a:rPr lang="en-US" b="1" dirty="0"/>
              <a:t>A Sermon from a Northern Church</a:t>
            </a:r>
          </a:p>
          <a:p>
            <a:endParaRPr lang="en-US" b="1" dirty="0"/>
          </a:p>
          <a:p>
            <a:r>
              <a:rPr lang="en-US" sz="3600" dirty="0"/>
              <a:t>A Thanksgiving Day sermon, 1863 </a:t>
            </a:r>
          </a:p>
          <a:p>
            <a:pPr marL="0" indent="0">
              <a:buNone/>
            </a:pPr>
            <a:r>
              <a:rPr lang="en-US" sz="3600" dirty="0"/>
              <a:t>"The War and the Millennium"</a:t>
            </a:r>
          </a:p>
          <a:p>
            <a:endParaRPr lang="en-US" b="1" i="1" dirty="0"/>
          </a:p>
          <a:p>
            <a:r>
              <a:rPr lang="en-US" sz="4400" b="1" i="1" dirty="0"/>
              <a:t>Key Idea  - "If America is lost, the world is lost."</a:t>
            </a:r>
            <a:r>
              <a:rPr lang="en-US" sz="4400" dirty="0"/>
              <a:t> </a:t>
            </a:r>
          </a:p>
          <a:p>
            <a:endParaRPr lang="en-US" dirty="0"/>
          </a:p>
        </p:txBody>
      </p:sp>
    </p:spTree>
    <p:extLst>
      <p:ext uri="{BB962C8B-B14F-4D97-AF65-F5344CB8AC3E}">
        <p14:creationId xmlns:p14="http://schemas.microsoft.com/office/powerpoint/2010/main" val="1758707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solidFill>
                  <a:srgbClr val="FF0000"/>
                </a:solidFill>
              </a:rPr>
              <a:t>Overall Impact of Civil War</a:t>
            </a:r>
          </a:p>
        </p:txBody>
      </p:sp>
      <p:sp>
        <p:nvSpPr>
          <p:cNvPr id="3" name="Content Placeholder 2"/>
          <p:cNvSpPr>
            <a:spLocks noGrp="1"/>
          </p:cNvSpPr>
          <p:nvPr>
            <p:ph sz="quarter" idx="1"/>
          </p:nvPr>
        </p:nvSpPr>
        <p:spPr/>
        <p:txBody>
          <a:bodyPr>
            <a:normAutofit/>
          </a:bodyPr>
          <a:lstStyle/>
          <a:p>
            <a:r>
              <a:rPr lang="en-US" sz="4400" dirty="0"/>
              <a:t>The protestant churches are divided and will remain so into the 20</a:t>
            </a:r>
            <a:r>
              <a:rPr lang="en-US" sz="4400" baseline="30000" dirty="0"/>
              <a:t>th</a:t>
            </a:r>
            <a:r>
              <a:rPr lang="en-US" sz="4400" dirty="0"/>
              <a:t> Century</a:t>
            </a:r>
          </a:p>
        </p:txBody>
      </p:sp>
    </p:spTree>
    <p:extLst>
      <p:ext uri="{BB962C8B-B14F-4D97-AF65-F5344CB8AC3E}">
        <p14:creationId xmlns:p14="http://schemas.microsoft.com/office/powerpoint/2010/main" val="1270360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Urbanization and Immigration</a:t>
            </a:r>
          </a:p>
        </p:txBody>
      </p:sp>
      <p:sp>
        <p:nvSpPr>
          <p:cNvPr id="3" name="Content Placeholder 2"/>
          <p:cNvSpPr>
            <a:spLocks noGrp="1"/>
          </p:cNvSpPr>
          <p:nvPr>
            <p:ph sz="quarter" idx="1"/>
          </p:nvPr>
        </p:nvSpPr>
        <p:spPr/>
        <p:txBody>
          <a:bodyPr/>
          <a:lstStyle/>
          <a:p>
            <a:pPr marL="0" indent="0">
              <a:buNone/>
            </a:pPr>
            <a:r>
              <a:rPr lang="en-US" dirty="0"/>
              <a:t>From the early 19</a:t>
            </a:r>
            <a:r>
              <a:rPr lang="en-US" baseline="30000" dirty="0"/>
              <a:t>th</a:t>
            </a:r>
            <a:r>
              <a:rPr lang="en-US" dirty="0"/>
              <a:t> century to the early 20</a:t>
            </a:r>
            <a:r>
              <a:rPr lang="en-US" baseline="30000" dirty="0"/>
              <a:t>th</a:t>
            </a:r>
            <a:r>
              <a:rPr lang="en-US" dirty="0"/>
              <a:t> century America would go through two dramatic changes that would permanently the country. </a:t>
            </a:r>
          </a:p>
          <a:p>
            <a:endParaRPr lang="en-US" dirty="0"/>
          </a:p>
          <a:p>
            <a:r>
              <a:rPr lang="en-US" dirty="0"/>
              <a:t>The country changed from a rural, farming society to a urban manufacturing society</a:t>
            </a:r>
          </a:p>
          <a:p>
            <a:endParaRPr lang="en-US" dirty="0"/>
          </a:p>
          <a:p>
            <a:r>
              <a:rPr lang="en-US" dirty="0"/>
              <a:t>The country adds a significant number of immigrants from Southern and Eastern Europe</a:t>
            </a:r>
          </a:p>
        </p:txBody>
      </p:sp>
    </p:spTree>
    <p:extLst>
      <p:ext uri="{BB962C8B-B14F-4D97-AF65-F5344CB8AC3E}">
        <p14:creationId xmlns:p14="http://schemas.microsoft.com/office/powerpoint/2010/main" val="1899685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Urbanization</a:t>
            </a:r>
          </a:p>
        </p:txBody>
      </p:sp>
      <p:sp>
        <p:nvSpPr>
          <p:cNvPr id="3" name="Content Placeholder 2"/>
          <p:cNvSpPr>
            <a:spLocks noGrp="1"/>
          </p:cNvSpPr>
          <p:nvPr>
            <p:ph sz="quarter" idx="1"/>
          </p:nvPr>
        </p:nvSpPr>
        <p:spPr/>
        <p:txBody>
          <a:bodyPr>
            <a:normAutofit fontScale="70000" lnSpcReduction="20000"/>
          </a:bodyPr>
          <a:lstStyle/>
          <a:p>
            <a:r>
              <a:rPr lang="en-US" sz="2800" i="1" dirty="0"/>
              <a:t>The city is the nerve center of our civilization. It is also the storm center... Here is heaped the social dynamite; here roughs, gamblers, thieves, robbers, lawless and desperate men of all sorts, congregate; men who are ready on any pretext to raise riots for the purpose of destruction and plunder; here gather foreigners and wage-workers; here skepticism and irreligion abound; here inequality is the greatest and most obvious, and the contrast between opulence and penury the most striking; here is suffering the sorest. As the greatest wickedness in the world is to be found not among the cannibals of some far off coast, but in Christian lands where the light of truth is diffused and rejected, so the utmost depth of wretchedness exists not among savages, who have few wants, but in great cities, where, in the presence of plenty and of every luxury men starve.... </a:t>
            </a:r>
            <a:endParaRPr lang="en-US" sz="2800" dirty="0"/>
          </a:p>
          <a:p>
            <a:r>
              <a:rPr lang="en-US" sz="2800" dirty="0"/>
              <a:t>—Josiah Strong</a:t>
            </a:r>
          </a:p>
          <a:p>
            <a:endParaRPr lang="en-US" sz="2800" dirty="0"/>
          </a:p>
          <a:p>
            <a:r>
              <a:rPr lang="en-US" sz="2800" i="1" dirty="0"/>
              <a:t>Water runs down hill, and the highest hills are the great cities. If we can stir them, we can stir the whole nation</a:t>
            </a:r>
            <a:endParaRPr lang="en-US" sz="2800" dirty="0"/>
          </a:p>
          <a:p>
            <a:r>
              <a:rPr lang="en-US" sz="2800" dirty="0"/>
              <a:t>—Dwight Moody, 1876</a:t>
            </a:r>
          </a:p>
          <a:p>
            <a:endParaRPr lang="en-US" dirty="0"/>
          </a:p>
        </p:txBody>
      </p:sp>
    </p:spTree>
    <p:extLst>
      <p:ext uri="{BB962C8B-B14F-4D97-AF65-F5344CB8AC3E}">
        <p14:creationId xmlns:p14="http://schemas.microsoft.com/office/powerpoint/2010/main" val="1971344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FF0000"/>
                </a:solidFill>
              </a:rPr>
              <a:t>Urbanization</a:t>
            </a:r>
          </a:p>
        </p:txBody>
      </p:sp>
      <p:sp>
        <p:nvSpPr>
          <p:cNvPr id="3" name="Content Placeholder 2"/>
          <p:cNvSpPr>
            <a:spLocks noGrp="1"/>
          </p:cNvSpPr>
          <p:nvPr>
            <p:ph sz="quarter" idx="1"/>
          </p:nvPr>
        </p:nvSpPr>
        <p:spPr/>
        <p:txBody>
          <a:bodyPr/>
          <a:lstStyle/>
          <a:p>
            <a:r>
              <a:rPr lang="en-US" dirty="0"/>
              <a:t>Strong and Moody, like many Protestants, came to see the cities as containing both the greatest opportunity to build up Christian civilization, as well as the greatest threat to tear it down. </a:t>
            </a:r>
          </a:p>
          <a:p>
            <a:pPr algn="ctr"/>
            <a:endParaRPr lang="en-US" dirty="0"/>
          </a:p>
          <a:p>
            <a:pPr marL="0" indent="0" algn="ctr">
              <a:buNone/>
            </a:pPr>
            <a:r>
              <a:rPr lang="en-US" sz="7200" dirty="0"/>
              <a:t>WHY?</a:t>
            </a:r>
          </a:p>
        </p:txBody>
      </p:sp>
    </p:spTree>
    <p:extLst>
      <p:ext uri="{BB962C8B-B14F-4D97-AF65-F5344CB8AC3E}">
        <p14:creationId xmlns:p14="http://schemas.microsoft.com/office/powerpoint/2010/main" val="289718349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313</TotalTime>
  <Words>2052</Words>
  <Application>Microsoft Macintosh PowerPoint</Application>
  <PresentationFormat>Widescreen</PresentationFormat>
  <Paragraphs>131</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Calibri</vt:lpstr>
      <vt:lpstr>Georgia</vt:lpstr>
      <vt:lpstr>Wingdings</vt:lpstr>
      <vt:lpstr>Wingdings 2</vt:lpstr>
      <vt:lpstr>Civic</vt:lpstr>
      <vt:lpstr>PowerPoint Presentation</vt:lpstr>
      <vt:lpstr>Critical Point #3</vt:lpstr>
      <vt:lpstr>Backgrounds </vt:lpstr>
      <vt:lpstr>Civil War</vt:lpstr>
      <vt:lpstr>What Was at Stake?</vt:lpstr>
      <vt:lpstr>Overall Impact of Civil War</vt:lpstr>
      <vt:lpstr>Urbanization and Immigration</vt:lpstr>
      <vt:lpstr>Urbanization</vt:lpstr>
      <vt:lpstr>Urbanization</vt:lpstr>
      <vt:lpstr>Urbanization (cont.)</vt:lpstr>
      <vt:lpstr>Urbanization (Cont.)</vt:lpstr>
      <vt:lpstr>Immigration</vt:lpstr>
      <vt:lpstr>Roman Catholics</vt:lpstr>
      <vt:lpstr>Impact</vt:lpstr>
      <vt:lpstr>Chicago</vt:lpstr>
      <vt:lpstr>Chicago</vt:lpstr>
      <vt:lpstr>Catholics in Chicago</vt:lpstr>
      <vt:lpstr> Darwinism and Liberal Theology from Germany </vt:lpstr>
      <vt:lpstr>Darwinism</vt:lpstr>
      <vt:lpstr>Liberal Theology</vt:lpstr>
      <vt:lpstr>Key Idea – Biblical Higher Criticism</vt:lpstr>
      <vt:lpstr>SOCIAL GOSPEL</vt:lpstr>
      <vt:lpstr>Social Gospel</vt:lpstr>
      <vt:lpstr>Critical Point #4</vt:lpstr>
      <vt:lpstr>LIBERALISM or MODERNISM</vt:lpstr>
      <vt:lpstr>Liberalism or Modernism</vt:lpstr>
      <vt:lpstr>FUNDAMENTALISM</vt:lpstr>
      <vt:lpstr>The Fundamentals</vt:lpstr>
    </vt:vector>
  </TitlesOfParts>
  <Company>Moody Bible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Point #3</dc:title>
  <dc:creator>ETS Software</dc:creator>
  <cp:lastModifiedBy>J Marr Miller</cp:lastModifiedBy>
  <cp:revision>27</cp:revision>
  <dcterms:created xsi:type="dcterms:W3CDTF">2015-04-26T01:59:54Z</dcterms:created>
  <dcterms:modified xsi:type="dcterms:W3CDTF">2024-10-20T18:57:32Z</dcterms:modified>
</cp:coreProperties>
</file>