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notesMasterIdLst>
    <p:notesMasterId r:id="rId27"/>
  </p:notesMasterIdLst>
  <p:sldIdLst>
    <p:sldId id="256" r:id="rId2"/>
    <p:sldId id="285" r:id="rId3"/>
    <p:sldId id="286" r:id="rId4"/>
    <p:sldId id="287" r:id="rId5"/>
    <p:sldId id="288" r:id="rId6"/>
    <p:sldId id="289" r:id="rId7"/>
    <p:sldId id="257" r:id="rId8"/>
    <p:sldId id="258" r:id="rId9"/>
    <p:sldId id="259" r:id="rId10"/>
    <p:sldId id="260" r:id="rId11"/>
    <p:sldId id="261" r:id="rId12"/>
    <p:sldId id="262" r:id="rId13"/>
    <p:sldId id="263" r:id="rId14"/>
    <p:sldId id="264" r:id="rId15"/>
    <p:sldId id="266" r:id="rId16"/>
    <p:sldId id="268" r:id="rId17"/>
    <p:sldId id="269" r:id="rId18"/>
    <p:sldId id="270" r:id="rId19"/>
    <p:sldId id="293" r:id="rId20"/>
    <p:sldId id="292" r:id="rId21"/>
    <p:sldId id="271" r:id="rId22"/>
    <p:sldId id="273" r:id="rId23"/>
    <p:sldId id="275" r:id="rId24"/>
    <p:sldId id="290" r:id="rId25"/>
    <p:sldId id="291"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755"/>
    <p:restoredTop sz="94646"/>
  </p:normalViewPr>
  <p:slideViewPr>
    <p:cSldViewPr snapToGrid="0">
      <p:cViewPr varScale="1">
        <p:scale>
          <a:sx n="99" d="100"/>
          <a:sy n="99" d="100"/>
        </p:scale>
        <p:origin x="107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9AE82DB-0B1B-F042-BC7A-E90D5D9388DF}" type="datetimeFigureOut">
              <a:rPr lang="en-US" smtClean="0"/>
              <a:t>11/24/24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B68BFC8-111D-5244-A1C9-603A642DFE66}" type="slidenum">
              <a:rPr lang="en-US" smtClean="0"/>
              <a:t>‹#›</a:t>
            </a:fld>
            <a:endParaRPr lang="en-US" dirty="0"/>
          </a:p>
        </p:txBody>
      </p:sp>
    </p:spTree>
    <p:extLst>
      <p:ext uri="{BB962C8B-B14F-4D97-AF65-F5344CB8AC3E}">
        <p14:creationId xmlns:p14="http://schemas.microsoft.com/office/powerpoint/2010/main" val="41091826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7">
            <a:extLst>
              <a:ext uri="{FF2B5EF4-FFF2-40B4-BE49-F238E27FC236}">
                <a16:creationId xmlns:a16="http://schemas.microsoft.com/office/drawing/2014/main" id="{41198447-BF6D-7F58-4D5B-A5C62B3B93D3}"/>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E5B24266-196F-A54D-AD72-62A358AC575F}" type="slidenum">
              <a:rPr lang="en-US" altLang="en-US" sz="1200"/>
              <a:pPr algn="r"/>
              <a:t>22</a:t>
            </a:fld>
            <a:endParaRPr lang="en-US" altLang="en-US" sz="1200"/>
          </a:p>
        </p:txBody>
      </p:sp>
      <p:sp>
        <p:nvSpPr>
          <p:cNvPr id="18434" name="Rectangle 1026">
            <a:extLst>
              <a:ext uri="{FF2B5EF4-FFF2-40B4-BE49-F238E27FC236}">
                <a16:creationId xmlns:a16="http://schemas.microsoft.com/office/drawing/2014/main" id="{2C67C276-1E3F-02E9-1432-22A64FC4A1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Rectangle 1027">
            <a:extLst>
              <a:ext uri="{FF2B5EF4-FFF2-40B4-BE49-F238E27FC236}">
                <a16:creationId xmlns:a16="http://schemas.microsoft.com/office/drawing/2014/main" id="{2F1F2738-8AD8-B5CC-1BD6-FC2B2973B42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1708887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7">
            <a:extLst>
              <a:ext uri="{FF2B5EF4-FFF2-40B4-BE49-F238E27FC236}">
                <a16:creationId xmlns:a16="http://schemas.microsoft.com/office/drawing/2014/main" id="{78BA647C-4D93-9024-6BB4-D2BC0A23BAA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fld id="{D20C0396-2B68-444E-B0EF-3DBF41141A18}" type="slidenum">
              <a:rPr lang="en-US" altLang="en-US" sz="1200"/>
              <a:pPr algn="r"/>
              <a:t>23</a:t>
            </a:fld>
            <a:endParaRPr lang="en-US" altLang="en-US" sz="1200"/>
          </a:p>
        </p:txBody>
      </p:sp>
      <p:sp>
        <p:nvSpPr>
          <p:cNvPr id="20482" name="Rectangle 2">
            <a:extLst>
              <a:ext uri="{FF2B5EF4-FFF2-40B4-BE49-F238E27FC236}">
                <a16:creationId xmlns:a16="http://schemas.microsoft.com/office/drawing/2014/main" id="{4297EC44-B63E-4D6C-0E7F-8BEC480CCE3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Rectangle 3">
            <a:extLst>
              <a:ext uri="{FF2B5EF4-FFF2-40B4-BE49-F238E27FC236}">
                <a16:creationId xmlns:a16="http://schemas.microsoft.com/office/drawing/2014/main" id="{3154DF87-E76E-2CC6-D5A6-206DC22C209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Tree>
    <p:extLst>
      <p:ext uri="{BB962C8B-B14F-4D97-AF65-F5344CB8AC3E}">
        <p14:creationId xmlns:p14="http://schemas.microsoft.com/office/powerpoint/2010/main" val="20755118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ED291B17-9318-49DB-B28B-6E5994AE9581}" type="datetime1">
              <a:rPr lang="en-US" smtClean="0"/>
              <a:t>11/24/24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71815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ED4963-E985-44C4-B8C4-FDD613B7C2F8}" type="datetime1">
              <a:rPr lang="en-US" smtClean="0"/>
              <a:t>11/24/24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032374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ED291B17-9318-49DB-B28B-6E5994AE9581}" type="datetime1">
              <a:rPr lang="en-US" smtClean="0"/>
              <a:t>11/24/24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37627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8DD82B9-B8EE-4375-B6FF-88FA6ABB15D9}" type="datetime1">
              <a:rPr lang="en-US" smtClean="0"/>
              <a:t>11/24/24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8804721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B2497495-0637-405E-AE64-5CC7506D51F5}" type="datetime1">
              <a:rPr lang="en-US" smtClean="0"/>
              <a:t>11/24/24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7711884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FFD690-9426-415D-8B65-26881E07B2D4}" type="datetime1">
              <a:rPr lang="en-US" smtClean="0"/>
              <a:t>11/24/24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490619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4C4989A-474C-40DE-95B9-011C28B71673}" type="datetime1">
              <a:rPr lang="en-US" smtClean="0"/>
              <a:t>11/24/24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0751220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DB4ED54-5B5E-4A04-93D3-5772E3CE3818}" type="datetime1">
              <a:rPr lang="en-US" smtClean="0"/>
              <a:t>11/24/24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989869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DE50D6-574B-40AF-946F-D52A04ADE379}" type="datetime1">
              <a:rPr lang="en-US" smtClean="0"/>
              <a:t>11/24/24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840178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D82884F1-FFEA-405F-9602-3DCA865EDA4E}" type="datetime1">
              <a:rPr lang="en-US" smtClean="0"/>
              <a:t>11/24/24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56825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18DB4A-8810-4A10-AD5C-D5E2C667F5B3}" type="datetime1">
              <a:rPr lang="en-US" smtClean="0"/>
              <a:t>11/24/24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697688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ED291B17-9318-49DB-B28B-6E5994AE9581}" type="datetime1">
              <a:rPr lang="en-US" smtClean="0"/>
              <a:t>11/24/24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8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8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626607982"/>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72" r:id="rId6"/>
    <p:sldLayoutId id="2147483667" r:id="rId7"/>
    <p:sldLayoutId id="2147483668" r:id="rId8"/>
    <p:sldLayoutId id="2147483669" r:id="rId9"/>
    <p:sldLayoutId id="2147483671" r:id="rId10"/>
    <p:sldLayoutId id="2147483670" r:id="rId11"/>
  </p:sldLayoutIdLst>
  <p:hf sldNum="0" hdr="0" ftr="0" dt="0"/>
  <p:txStyles>
    <p:titleStyle>
      <a:lvl1pPr algn="l" defTabSz="457200" rtl="0" eaLnBrk="1" latinLnBrk="0" hangingPunct="1">
        <a:lnSpc>
          <a:spcPct val="90000"/>
        </a:lnSpc>
        <a:spcBef>
          <a:spcPct val="0"/>
        </a:spcBef>
        <a:buNone/>
        <a:defRPr sz="44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500" kern="1200">
          <a:solidFill>
            <a:schemeClr val="tx1">
              <a:lumMod val="75000"/>
              <a:lumOff val="25000"/>
            </a:schemeClr>
          </a:solidFill>
          <a:latin typeface="+mn-lt"/>
          <a:ea typeface="+mn-ea"/>
          <a:cs typeface="+mn-cs"/>
        </a:defRPr>
      </a:lvl1pPr>
      <a:lvl2pPr marL="630000" indent="-306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2pPr>
      <a:lvl3pPr marL="900000" indent="-270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200" kern="1200">
          <a:solidFill>
            <a:schemeClr val="tx1">
              <a:lumMod val="75000"/>
              <a:lumOff val="25000"/>
            </a:schemeClr>
          </a:solidFill>
          <a:latin typeface="+mn-lt"/>
          <a:ea typeface="+mn-ea"/>
          <a:cs typeface="+mn-cs"/>
        </a:defRPr>
      </a:lvl3pPr>
      <a:lvl4pPr marL="124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lnSpc>
          <a:spcPct val="120000"/>
        </a:lnSpc>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comunhao-sefer.planetaclix.pt/"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7.xml"/><Relationship Id="rId4" Type="http://schemas.openxmlformats.org/officeDocument/2006/relationships/image" Target="../media/image13.png"/></Relationships>
</file>

<file path=ppt/slides/_rels/slide17.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2.png"/><Relationship Id="rId1" Type="http://schemas.openxmlformats.org/officeDocument/2006/relationships/slideLayout" Target="../slideLayouts/slideLayout7.xml"/><Relationship Id="rId4" Type="http://schemas.openxmlformats.org/officeDocument/2006/relationships/image" Target="../media/image15.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hyperlink" Target="https://www.mercypres.org/wp-content/uploads/2014/02/The-Inerrancy-of-Scripture-Vanhoozer.pdf" TargetMode="Externa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www.esv.org/2+Peter+1+19/" TargetMode="External"/><Relationship Id="rId2" Type="http://schemas.openxmlformats.org/officeDocument/2006/relationships/hyperlink" Target="https://www.esv.org/1+Thessalonians+2+13/"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hyperlink" Target="https://www.mercypres.org/wp-content/uploads/2014/02/The-Inerrancy-of-Scripture-Vanhoozer.pdf" TargetMode="Externa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image" Target="../media/image16.png"/><Relationship Id="rId1" Type="http://schemas.openxmlformats.org/officeDocument/2006/relationships/slideLayout" Target="../slideLayouts/slideLayout7.xml"/><Relationship Id="rId5" Type="http://schemas.openxmlformats.org/officeDocument/2006/relationships/image" Target="../media/image19.png"/><Relationship Id="rId4" Type="http://schemas.openxmlformats.org/officeDocument/2006/relationships/image" Target="../media/image18.jpeg"/></Relationships>
</file>

<file path=ppt/slides/_rels/slide22.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3.jpeg"/><Relationship Id="rId4" Type="http://schemas.openxmlformats.org/officeDocument/2006/relationships/image" Target="../media/image22.jpeg"/></Relationships>
</file>

<file path=ppt/slides/_rels/slide24.xml.rels><?xml version="1.0" encoding="UTF-8" standalone="yes"?>
<Relationships xmlns="http://schemas.openxmlformats.org/package/2006/relationships"><Relationship Id="rId2" Type="http://schemas.openxmlformats.org/officeDocument/2006/relationships/hyperlink" Target="https://www.newadvent.org/summa/1001.htm#article8"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ww.esv.org/2+Timothy+3+16/"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esv.org/1+Thessalonians+2+13/"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esv.org/2+Peter+1+19/"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hyperlink" Target="http://images.google.com/imgres?imgurl=www.abm-enterprises.net/artgall1/shakespeare.jpg&amp;imgrefurl=http://www.abm-enterprises.net/artgallery.html&amp;h=480&amp;w=634&amp;prev=/images%3Fq%3Dshakespeare%26svnum%3D10%26hl%3Den%26lr%3D%26ie%3DUTF-8%26sa%3DN"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6B4480E-B7FF-4481-890E-043A69AE6F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4" name="Picture 3" descr="Paint in motion from the bottom of the view">
            <a:extLst>
              <a:ext uri="{FF2B5EF4-FFF2-40B4-BE49-F238E27FC236}">
                <a16:creationId xmlns:a16="http://schemas.microsoft.com/office/drawing/2014/main" id="{57B7CB37-CFA1-3D01-DD37-77C1CE571E24}"/>
              </a:ext>
            </a:extLst>
          </p:cNvPr>
          <p:cNvPicPr>
            <a:picLocks noChangeAspect="1"/>
          </p:cNvPicPr>
          <p:nvPr/>
        </p:nvPicPr>
        <p:blipFill>
          <a:blip r:embed="rId2"/>
          <a:srcRect t="12791"/>
          <a:stretch/>
        </p:blipFill>
        <p:spPr>
          <a:xfrm>
            <a:off x="20" y="10"/>
            <a:ext cx="12191980" cy="6857990"/>
          </a:xfrm>
          <a:prstGeom prst="rect">
            <a:avLst/>
          </a:prstGeom>
        </p:spPr>
      </p:pic>
      <p:sp>
        <p:nvSpPr>
          <p:cNvPr id="11" name="Rectangle 10">
            <a:extLst>
              <a:ext uri="{FF2B5EF4-FFF2-40B4-BE49-F238E27FC236}">
                <a16:creationId xmlns:a16="http://schemas.microsoft.com/office/drawing/2014/main" id="{64C13BAB-7C00-4D21-A857-E3D41C0A2A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8"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13" name="Rectangle 12">
            <a:extLst>
              <a:ext uri="{FF2B5EF4-FFF2-40B4-BE49-F238E27FC236}">
                <a16:creationId xmlns:a16="http://schemas.microsoft.com/office/drawing/2014/main" id="{1F1FF39A-AC3C-4066-9D4C-519AA2281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38068" y="601201"/>
            <a:ext cx="3702134" cy="5791132"/>
          </a:xfrm>
          <a:prstGeom prst="rect">
            <a:avLst/>
          </a:prstGeom>
          <a:solidFill>
            <a:srgbClr val="465359">
              <a:alpha val="97000"/>
            </a:srgbClr>
          </a:solidFill>
          <a:ln w="6350" cmpd="sng">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 name="Title 1">
            <a:extLst>
              <a:ext uri="{FF2B5EF4-FFF2-40B4-BE49-F238E27FC236}">
                <a16:creationId xmlns:a16="http://schemas.microsoft.com/office/drawing/2014/main" id="{742826F2-11CC-82FF-E4BC-83CD2C2E0519}"/>
              </a:ext>
            </a:extLst>
          </p:cNvPr>
          <p:cNvSpPr>
            <a:spLocks noGrp="1"/>
          </p:cNvSpPr>
          <p:nvPr>
            <p:ph type="ctrTitle"/>
          </p:nvPr>
        </p:nvSpPr>
        <p:spPr>
          <a:xfrm>
            <a:off x="685801" y="1524001"/>
            <a:ext cx="3208866" cy="3478384"/>
          </a:xfrm>
        </p:spPr>
        <p:txBody>
          <a:bodyPr>
            <a:normAutofit/>
          </a:bodyPr>
          <a:lstStyle/>
          <a:p>
            <a:r>
              <a:rPr lang="en-US" dirty="0">
                <a:solidFill>
                  <a:srgbClr val="FFFFFF"/>
                </a:solidFill>
              </a:rPr>
              <a:t>College Church Articles </a:t>
            </a:r>
            <a:r>
              <a:rPr lang="en-US" dirty="0" err="1">
                <a:solidFill>
                  <a:srgbClr val="FFFFFF"/>
                </a:solidFill>
              </a:rPr>
              <a:t>oF</a:t>
            </a:r>
            <a:r>
              <a:rPr lang="en-US" dirty="0">
                <a:solidFill>
                  <a:srgbClr val="FFFFFF"/>
                </a:solidFill>
              </a:rPr>
              <a:t> Faith</a:t>
            </a:r>
          </a:p>
        </p:txBody>
      </p:sp>
      <p:sp>
        <p:nvSpPr>
          <p:cNvPr id="3" name="Subtitle 2">
            <a:extLst>
              <a:ext uri="{FF2B5EF4-FFF2-40B4-BE49-F238E27FC236}">
                <a16:creationId xmlns:a16="http://schemas.microsoft.com/office/drawing/2014/main" id="{AC51CD50-0E42-14B2-DBBD-F14C4B9BAEDE}"/>
              </a:ext>
            </a:extLst>
          </p:cNvPr>
          <p:cNvSpPr>
            <a:spLocks noGrp="1"/>
          </p:cNvSpPr>
          <p:nvPr>
            <p:ph type="subTitle" idx="1"/>
          </p:nvPr>
        </p:nvSpPr>
        <p:spPr>
          <a:xfrm>
            <a:off x="685801" y="5145513"/>
            <a:ext cx="3208866" cy="738820"/>
          </a:xfrm>
        </p:spPr>
        <p:txBody>
          <a:bodyPr>
            <a:normAutofit/>
          </a:bodyPr>
          <a:lstStyle/>
          <a:p>
            <a:r>
              <a:rPr lang="en-US" sz="2800">
                <a:solidFill>
                  <a:srgbClr val="FFFFFF">
                    <a:alpha val="75000"/>
                  </a:srgbClr>
                </a:solidFill>
              </a:rPr>
              <a:t>Scripture</a:t>
            </a:r>
          </a:p>
        </p:txBody>
      </p:sp>
    </p:spTree>
    <p:extLst>
      <p:ext uri="{BB962C8B-B14F-4D97-AF65-F5344CB8AC3E}">
        <p14:creationId xmlns:p14="http://schemas.microsoft.com/office/powerpoint/2010/main" val="38834280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9" name="Rectangle 2">
            <a:extLst>
              <a:ext uri="{FF2B5EF4-FFF2-40B4-BE49-F238E27FC236}">
                <a16:creationId xmlns:a16="http://schemas.microsoft.com/office/drawing/2014/main" id="{E2051662-319A-1F38-BA16-81CF2F75AC6A}"/>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Partial / Variable Inspiration</a:t>
            </a:r>
          </a:p>
        </p:txBody>
      </p:sp>
      <p:sp>
        <p:nvSpPr>
          <p:cNvPr id="6150" name="Rectangle 6">
            <a:extLst>
              <a:ext uri="{FF2B5EF4-FFF2-40B4-BE49-F238E27FC236}">
                <a16:creationId xmlns:a16="http://schemas.microsoft.com/office/drawing/2014/main" id="{0EF9B0A2-ED03-A652-0273-66552CA02FC4}"/>
              </a:ext>
            </a:extLst>
          </p:cNvPr>
          <p:cNvSpPr>
            <a:spLocks noGrp="1" noChangeArrowheads="1"/>
          </p:cNvSpPr>
          <p:nvPr>
            <p:ph type="body" idx="1"/>
          </p:nvPr>
        </p:nvSpPr>
        <p:spPr>
          <a:xfrm>
            <a:off x="2209800" y="1828800"/>
            <a:ext cx="7772400" cy="609600"/>
          </a:xfrm>
        </p:spPr>
        <p:txBody>
          <a:bodyPr>
            <a:normAutofit lnSpcReduction="10000"/>
          </a:bodyPr>
          <a:lstStyle/>
          <a:p>
            <a:pPr algn="ctr">
              <a:buFontTx/>
              <a:buNone/>
            </a:pPr>
            <a:r>
              <a:rPr lang="en-US" altLang="en-US" sz="3200"/>
              <a:t>There are degrees of inspiration.</a:t>
            </a:r>
          </a:p>
        </p:txBody>
      </p:sp>
      <p:grpSp>
        <p:nvGrpSpPr>
          <p:cNvPr id="2" name="Group 21">
            <a:extLst>
              <a:ext uri="{FF2B5EF4-FFF2-40B4-BE49-F238E27FC236}">
                <a16:creationId xmlns:a16="http://schemas.microsoft.com/office/drawing/2014/main" id="{66D94827-F4D4-A2DD-0FDD-0FD225AC1067}"/>
              </a:ext>
            </a:extLst>
          </p:cNvPr>
          <p:cNvGrpSpPr>
            <a:grpSpLocks/>
          </p:cNvGrpSpPr>
          <p:nvPr/>
        </p:nvGrpSpPr>
        <p:grpSpPr bwMode="auto">
          <a:xfrm>
            <a:off x="2057400" y="2362200"/>
            <a:ext cx="3352800" cy="3790950"/>
            <a:chOff x="336" y="1488"/>
            <a:chExt cx="2112" cy="2388"/>
          </a:xfrm>
        </p:grpSpPr>
        <p:pic>
          <p:nvPicPr>
            <p:cNvPr id="7175" name="Picture 8" descr="jonah-l">
              <a:extLst>
                <a:ext uri="{FF2B5EF4-FFF2-40B4-BE49-F238E27FC236}">
                  <a16:creationId xmlns:a16="http://schemas.microsoft.com/office/drawing/2014/main" id="{27BA2098-88FC-5BDA-0D24-CC94CFBA4B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28" y="1488"/>
              <a:ext cx="1663" cy="1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6" name="Text Box 9">
              <a:extLst>
                <a:ext uri="{FF2B5EF4-FFF2-40B4-BE49-F238E27FC236}">
                  <a16:creationId xmlns:a16="http://schemas.microsoft.com/office/drawing/2014/main" id="{0E1DEB2F-581A-6DEF-C292-300B267E2779}"/>
                </a:ext>
              </a:extLst>
            </p:cNvPr>
            <p:cNvSpPr txBox="1">
              <a:spLocks noChangeArrowheads="1"/>
            </p:cNvSpPr>
            <p:nvPr/>
          </p:nvSpPr>
          <p:spPr bwMode="auto">
            <a:xfrm>
              <a:off x="336" y="3120"/>
              <a:ext cx="2112"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On matters of science and history, the Bible may include errors or myths.</a:t>
              </a:r>
            </a:p>
          </p:txBody>
        </p:sp>
      </p:grpSp>
      <p:grpSp>
        <p:nvGrpSpPr>
          <p:cNvPr id="3" name="Group 22">
            <a:extLst>
              <a:ext uri="{FF2B5EF4-FFF2-40B4-BE49-F238E27FC236}">
                <a16:creationId xmlns:a16="http://schemas.microsoft.com/office/drawing/2014/main" id="{B3B9218A-6EDF-C15E-AF56-3173D910B5AC}"/>
              </a:ext>
            </a:extLst>
          </p:cNvPr>
          <p:cNvGrpSpPr>
            <a:grpSpLocks/>
          </p:cNvGrpSpPr>
          <p:nvPr/>
        </p:nvGrpSpPr>
        <p:grpSpPr bwMode="auto">
          <a:xfrm>
            <a:off x="6705600" y="2362200"/>
            <a:ext cx="3352800" cy="3790950"/>
            <a:chOff x="3264" y="1488"/>
            <a:chExt cx="2112" cy="2388"/>
          </a:xfrm>
        </p:grpSpPr>
        <p:sp>
          <p:nvSpPr>
            <p:cNvPr id="7173" name="Text Box 11">
              <a:extLst>
                <a:ext uri="{FF2B5EF4-FFF2-40B4-BE49-F238E27FC236}">
                  <a16:creationId xmlns:a16="http://schemas.microsoft.com/office/drawing/2014/main" id="{D8633520-56C3-222C-D4A1-26231BBDB01D}"/>
                </a:ext>
              </a:extLst>
            </p:cNvPr>
            <p:cNvSpPr txBox="1">
              <a:spLocks noChangeArrowheads="1"/>
            </p:cNvSpPr>
            <p:nvPr/>
          </p:nvSpPr>
          <p:spPr bwMode="auto">
            <a:xfrm>
              <a:off x="3264" y="3120"/>
              <a:ext cx="2112" cy="7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On essential matters of faith and doctrine, the Bible is trustworthy.</a:t>
              </a:r>
            </a:p>
          </p:txBody>
        </p:sp>
        <p:pic>
          <p:nvPicPr>
            <p:cNvPr id="7174" name="Picture 16" descr="208">
              <a:extLst>
                <a:ext uri="{FF2B5EF4-FFF2-40B4-BE49-F238E27FC236}">
                  <a16:creationId xmlns:a16="http://schemas.microsoft.com/office/drawing/2014/main" id="{6A8E5A91-EA92-2570-7B42-EB9D17D0E34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30234"/>
            <a:stretch>
              <a:fillRect/>
            </a:stretch>
          </p:blipFill>
          <p:spPr bwMode="auto">
            <a:xfrm>
              <a:off x="3456" y="1488"/>
              <a:ext cx="1776" cy="1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311609039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150">
                                            <p:txEl>
                                              <p:pRg st="0" end="0"/>
                                            </p:txEl>
                                          </p:spTgt>
                                        </p:tgtEl>
                                        <p:attrNameLst>
                                          <p:attrName>style.visibility</p:attrName>
                                        </p:attrNameLst>
                                      </p:cBhvr>
                                      <p:to>
                                        <p:strVal val="visible"/>
                                      </p:to>
                                    </p:set>
                                    <p:animEffect transition="in" filter="wipe(left)">
                                      <p:cBhvr>
                                        <p:cTn id="7" dur="500"/>
                                        <p:tgtEl>
                                          <p:spTgt spid="615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50" grpId="0"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6">
            <a:extLst>
              <a:ext uri="{FF2B5EF4-FFF2-40B4-BE49-F238E27FC236}">
                <a16:creationId xmlns:a16="http://schemas.microsoft.com/office/drawing/2014/main" id="{04D83874-B678-FFCA-AAFF-17CE3772E03F}"/>
              </a:ext>
            </a:extLst>
          </p:cNvPr>
          <p:cNvSpPr>
            <a:spLocks noChangeArrowheads="1"/>
          </p:cNvSpPr>
          <p:nvPr/>
        </p:nvSpPr>
        <p:spPr bwMode="auto">
          <a:xfrm>
            <a:off x="5638800" y="1981200"/>
            <a:ext cx="4419600" cy="3124200"/>
          </a:xfrm>
          <a:prstGeom prst="rect">
            <a:avLst/>
          </a:prstGeom>
          <a:solidFill>
            <a:schemeClr val="tx1"/>
          </a:solidFill>
          <a:ln w="12700">
            <a:solidFill>
              <a:schemeClr val="tx1"/>
            </a:solidFill>
            <a:miter lim="800000"/>
            <a:headEnd/>
            <a:tailEnd/>
          </a:ln>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sp>
        <p:nvSpPr>
          <p:cNvPr id="8194" name="Rectangle 2">
            <a:extLst>
              <a:ext uri="{FF2B5EF4-FFF2-40B4-BE49-F238E27FC236}">
                <a16:creationId xmlns:a16="http://schemas.microsoft.com/office/drawing/2014/main" id="{A327A2ED-5D4D-50C0-6699-1352B847E1E9}"/>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Inspired Concepts</a:t>
            </a:r>
          </a:p>
        </p:txBody>
      </p:sp>
      <p:sp>
        <p:nvSpPr>
          <p:cNvPr id="8196" name="Text Box 4">
            <a:extLst>
              <a:ext uri="{FF2B5EF4-FFF2-40B4-BE49-F238E27FC236}">
                <a16:creationId xmlns:a16="http://schemas.microsoft.com/office/drawing/2014/main" id="{BBF9FAFD-DC65-99BF-52A3-38F0897A1EE3}"/>
              </a:ext>
            </a:extLst>
          </p:cNvPr>
          <p:cNvSpPr txBox="1">
            <a:spLocks noChangeArrowheads="1"/>
          </p:cNvSpPr>
          <p:nvPr/>
        </p:nvSpPr>
        <p:spPr bwMode="auto">
          <a:xfrm>
            <a:off x="2133600" y="2057400"/>
            <a:ext cx="3581400" cy="36009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dirty="0"/>
              <a:t>  The Holy Spirit provided the concepts He wanted the writers to record but left the wording up to them.</a:t>
            </a:r>
          </a:p>
          <a:p>
            <a:pPr algn="l">
              <a:spcBef>
                <a:spcPct val="50000"/>
              </a:spcBef>
              <a:buFontTx/>
              <a:buChar char="•"/>
            </a:pPr>
            <a:r>
              <a:rPr lang="en-US" altLang="en-US" dirty="0"/>
              <a:t>   This view allows that perhaps better words could have been used or that the writers got some of the information a bit muddled.</a:t>
            </a:r>
          </a:p>
        </p:txBody>
      </p:sp>
      <p:pic>
        <p:nvPicPr>
          <p:cNvPr id="2" name="Picture 7" descr="scribe.jpg">
            <a:hlinkClick r:id="rId2"/>
            <a:extLst>
              <a:ext uri="{FF2B5EF4-FFF2-40B4-BE49-F238E27FC236}">
                <a16:creationId xmlns:a16="http://schemas.microsoft.com/office/drawing/2014/main" id="{C406E19F-E771-5FB9-8929-AEBBFCF96B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1" y="2590800"/>
            <a:ext cx="3459163" cy="254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7" name="AutoShape 17">
            <a:extLst>
              <a:ext uri="{FF2B5EF4-FFF2-40B4-BE49-F238E27FC236}">
                <a16:creationId xmlns:a16="http://schemas.microsoft.com/office/drawing/2014/main" id="{D84088D7-CA67-189E-0FDD-5C429ECAEDAB}"/>
              </a:ext>
            </a:extLst>
          </p:cNvPr>
          <p:cNvSpPr>
            <a:spLocks noChangeArrowheads="1"/>
          </p:cNvSpPr>
          <p:nvPr/>
        </p:nvSpPr>
        <p:spPr bwMode="auto">
          <a:xfrm>
            <a:off x="7543800" y="1752600"/>
            <a:ext cx="3048000" cy="2133600"/>
          </a:xfrm>
          <a:prstGeom prst="cloudCallout">
            <a:avLst>
              <a:gd name="adj1" fmla="val -51875"/>
              <a:gd name="adj2" fmla="val 43231"/>
            </a:avLst>
          </a:prstGeom>
          <a:solidFill>
            <a:schemeClr val="hlink"/>
          </a:solidFill>
          <a:ln w="38100">
            <a:solidFill>
              <a:schemeClr val="tx1"/>
            </a:solidFill>
            <a:round/>
            <a:headEnd/>
            <a:tailEnd/>
          </a:ln>
        </p:spPr>
        <p:txBody>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a:solidFill>
                  <a:schemeClr val="bg1"/>
                </a:solidFill>
              </a:rPr>
              <a:t>Justification?</a:t>
            </a:r>
          </a:p>
          <a:p>
            <a:r>
              <a:rPr lang="en-US" altLang="en-US">
                <a:solidFill>
                  <a:schemeClr val="bg1"/>
                </a:solidFill>
              </a:rPr>
              <a:t>Juxtaposition?</a:t>
            </a:r>
          </a:p>
          <a:p>
            <a:r>
              <a:rPr lang="en-US" altLang="en-US">
                <a:solidFill>
                  <a:schemeClr val="bg1"/>
                </a:solidFill>
              </a:rPr>
              <a:t>Jurisdiction?</a:t>
            </a:r>
          </a:p>
          <a:p>
            <a:r>
              <a:rPr lang="en-US" altLang="en-US">
                <a:solidFill>
                  <a:schemeClr val="bg1"/>
                </a:solidFill>
              </a:rPr>
              <a:t> </a:t>
            </a:r>
            <a:r>
              <a:rPr lang="en-US" altLang="en-US" b="1">
                <a:solidFill>
                  <a:schemeClr val="bg1"/>
                </a:solidFill>
              </a:rPr>
              <a:t>Whatever!</a:t>
            </a:r>
          </a:p>
        </p:txBody>
      </p:sp>
    </p:spTree>
    <p:extLst>
      <p:ext uri="{BB962C8B-B14F-4D97-AF65-F5344CB8AC3E}">
        <p14:creationId xmlns:p14="http://schemas.microsoft.com/office/powerpoint/2010/main" val="278014270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196">
                                            <p:txEl>
                                              <p:pRg st="0" end="0"/>
                                            </p:txEl>
                                          </p:spTgt>
                                        </p:tgtEl>
                                        <p:attrNameLst>
                                          <p:attrName>style.visibility</p:attrName>
                                        </p:attrNameLst>
                                      </p:cBhvr>
                                      <p:to>
                                        <p:strVal val="visible"/>
                                      </p:to>
                                    </p:set>
                                    <p:animEffect transition="in" filter="wipe(left)">
                                      <p:cBhvr>
                                        <p:cTn id="7" dur="500"/>
                                        <p:tgtEl>
                                          <p:spTgt spid="819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196">
                                            <p:txEl>
                                              <p:pRg st="1" end="1"/>
                                            </p:txEl>
                                          </p:spTgt>
                                        </p:tgtEl>
                                        <p:attrNameLst>
                                          <p:attrName>style.visibility</p:attrName>
                                        </p:attrNameLst>
                                      </p:cBhvr>
                                      <p:to>
                                        <p:strVal val="visible"/>
                                      </p:to>
                                    </p:set>
                                    <p:animEffect transition="in" filter="wipe(left)">
                                      <p:cBhvr>
                                        <p:cTn id="12" dur="500"/>
                                        <p:tgtEl>
                                          <p:spTgt spid="819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7" name="Rectangle 3">
            <a:extLst>
              <a:ext uri="{FF2B5EF4-FFF2-40B4-BE49-F238E27FC236}">
                <a16:creationId xmlns:a16="http://schemas.microsoft.com/office/drawing/2014/main" id="{35CA8C5B-6F51-73F1-0C6D-CBEFB2E217B7}"/>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Dictation</a:t>
            </a:r>
          </a:p>
        </p:txBody>
      </p:sp>
      <p:sp>
        <p:nvSpPr>
          <p:cNvPr id="9220" name="Text Box 4">
            <a:extLst>
              <a:ext uri="{FF2B5EF4-FFF2-40B4-BE49-F238E27FC236}">
                <a16:creationId xmlns:a16="http://schemas.microsoft.com/office/drawing/2014/main" id="{A132D914-83D5-687D-100E-E3E2DFD87BAB}"/>
              </a:ext>
            </a:extLst>
          </p:cNvPr>
          <p:cNvSpPr txBox="1">
            <a:spLocks noChangeArrowheads="1"/>
          </p:cNvSpPr>
          <p:nvPr/>
        </p:nvSpPr>
        <p:spPr bwMode="auto">
          <a:xfrm>
            <a:off x="2133600" y="2057400"/>
            <a:ext cx="46482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a:t>  The Holy Spirit directly provided the exact words for the biblical writers to record.</a:t>
            </a:r>
          </a:p>
          <a:p>
            <a:pPr algn="l">
              <a:spcBef>
                <a:spcPct val="50000"/>
              </a:spcBef>
              <a:buFontTx/>
              <a:buChar char="•"/>
            </a:pPr>
            <a:r>
              <a:rPr lang="en-US" altLang="en-US"/>
              <a:t>  This view claims the words are not in any way the human author’s own words.</a:t>
            </a:r>
          </a:p>
          <a:p>
            <a:pPr algn="l">
              <a:spcBef>
                <a:spcPct val="50000"/>
              </a:spcBef>
              <a:buFontTx/>
              <a:buChar char="•"/>
            </a:pPr>
            <a:r>
              <a:rPr lang="en-US" altLang="en-US"/>
              <a:t>  The biblical writers are, in effect, stenographers. </a:t>
            </a:r>
          </a:p>
        </p:txBody>
      </p:sp>
      <p:pic>
        <p:nvPicPr>
          <p:cNvPr id="9219" name="Picture 8" descr="stenographer4">
            <a:extLst>
              <a:ext uri="{FF2B5EF4-FFF2-40B4-BE49-F238E27FC236}">
                <a16:creationId xmlns:a16="http://schemas.microsoft.com/office/drawing/2014/main" id="{3DAEC457-79D7-CFB1-ED75-F4BB3AA69B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7126" r="-11629" b="8571"/>
          <a:stretch>
            <a:fillRect/>
          </a:stretch>
        </p:blipFill>
        <p:spPr bwMode="auto">
          <a:xfrm>
            <a:off x="6934201" y="1981200"/>
            <a:ext cx="3313113"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734813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Effect transition="in" filter="wipe(left)">
                                      <p:cBhvr>
                                        <p:cTn id="7" dur="500"/>
                                        <p:tgtEl>
                                          <p:spTgt spid="92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220">
                                            <p:txEl>
                                              <p:pRg st="1" end="1"/>
                                            </p:txEl>
                                          </p:spTgt>
                                        </p:tgtEl>
                                        <p:attrNameLst>
                                          <p:attrName>style.visibility</p:attrName>
                                        </p:attrNameLst>
                                      </p:cBhvr>
                                      <p:to>
                                        <p:strVal val="visible"/>
                                      </p:to>
                                    </p:set>
                                    <p:animEffect transition="in" filter="wipe(left)">
                                      <p:cBhvr>
                                        <p:cTn id="12" dur="500"/>
                                        <p:tgtEl>
                                          <p:spTgt spid="922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220">
                                            <p:txEl>
                                              <p:pRg st="2" end="2"/>
                                            </p:txEl>
                                          </p:spTgt>
                                        </p:tgtEl>
                                        <p:attrNameLst>
                                          <p:attrName>style.visibility</p:attrName>
                                        </p:attrNameLst>
                                      </p:cBhvr>
                                      <p:to>
                                        <p:strVal val="visible"/>
                                      </p:to>
                                    </p:set>
                                    <p:animEffect transition="in" filter="wipe(left)">
                                      <p:cBhvr>
                                        <p:cTn id="17" dur="500"/>
                                        <p:tgtEl>
                                          <p:spTgt spid="9220">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0" grpId="0" build="p"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1" name="Rectangle 2">
            <a:extLst>
              <a:ext uri="{FF2B5EF4-FFF2-40B4-BE49-F238E27FC236}">
                <a16:creationId xmlns:a16="http://schemas.microsoft.com/office/drawing/2014/main" id="{2DA9D782-CF3A-D00E-73C2-684F83B672D1}"/>
              </a:ext>
            </a:extLst>
          </p:cNvPr>
          <p:cNvSpPr>
            <a:spLocks noGrp="1" noChangeArrowheads="1"/>
          </p:cNvSpPr>
          <p:nvPr>
            <p:ph type="title"/>
          </p:nvPr>
        </p:nvSpPr>
        <p:spPr/>
        <p:txBody>
          <a:bodyPr/>
          <a:lstStyle/>
          <a:p>
            <a:r>
              <a:rPr lang="en-US" altLang="en-US"/>
              <a:t>Key Texts on Inspiration</a:t>
            </a:r>
          </a:p>
        </p:txBody>
      </p:sp>
      <p:sp>
        <p:nvSpPr>
          <p:cNvPr id="10243" name="Rectangle 3">
            <a:extLst>
              <a:ext uri="{FF2B5EF4-FFF2-40B4-BE49-F238E27FC236}">
                <a16:creationId xmlns:a16="http://schemas.microsoft.com/office/drawing/2014/main" id="{0518E65F-22F6-63C4-4F09-3A526C30D9A0}"/>
              </a:ext>
            </a:extLst>
          </p:cNvPr>
          <p:cNvSpPr>
            <a:spLocks noGrp="1" noChangeArrowheads="1"/>
          </p:cNvSpPr>
          <p:nvPr>
            <p:ph type="body" idx="1"/>
          </p:nvPr>
        </p:nvSpPr>
        <p:spPr/>
        <p:txBody>
          <a:bodyPr>
            <a:normAutofit fontScale="92500"/>
          </a:bodyPr>
          <a:lstStyle/>
          <a:p>
            <a:pPr>
              <a:buFontTx/>
              <a:buNone/>
            </a:pPr>
            <a:r>
              <a:rPr lang="en-US" altLang="en-US" sz="2800">
                <a:latin typeface="Times New Roman" panose="02020603050405020304" pitchFamily="18" charset="0"/>
              </a:rPr>
              <a:t>“All Scripture is </a:t>
            </a:r>
            <a:r>
              <a:rPr lang="en-US" altLang="en-US" sz="2800" u="sng">
                <a:latin typeface="Times New Roman" panose="02020603050405020304" pitchFamily="18" charset="0"/>
              </a:rPr>
              <a:t>inspired by God</a:t>
            </a:r>
            <a:r>
              <a:rPr lang="en-US" altLang="en-US" sz="2800">
                <a:latin typeface="Times New Roman" panose="02020603050405020304" pitchFamily="18" charset="0"/>
              </a:rPr>
              <a:t> and profitable for teaching, for reproof, for correction, for training in righteousness…”  2 Tim. 3:16</a:t>
            </a:r>
          </a:p>
          <a:p>
            <a:pPr>
              <a:buFontTx/>
              <a:buNone/>
            </a:pPr>
            <a:endParaRPr lang="en-US" altLang="en-US" sz="2800">
              <a:latin typeface="Times New Roman" panose="02020603050405020304" pitchFamily="18" charset="0"/>
            </a:endParaRPr>
          </a:p>
          <a:p>
            <a:pPr>
              <a:buFontTx/>
              <a:buNone/>
            </a:pPr>
            <a:r>
              <a:rPr lang="en-US" altLang="en-US" sz="2800">
                <a:latin typeface="Times New Roman" panose="02020603050405020304" pitchFamily="18" charset="0"/>
              </a:rPr>
              <a:t>“But know this first of all, that no prophecy of Scripture is a matter of one’s own interpretation, for no prophecy was ever made by an act of human will, but men </a:t>
            </a:r>
            <a:r>
              <a:rPr lang="en-US" altLang="en-US" sz="2800" u="sng">
                <a:latin typeface="Times New Roman" panose="02020603050405020304" pitchFamily="18" charset="0"/>
              </a:rPr>
              <a:t>moved by the Holy Spirit</a:t>
            </a:r>
            <a:r>
              <a:rPr lang="en-US" altLang="en-US" sz="2800">
                <a:latin typeface="Times New Roman" panose="02020603050405020304" pitchFamily="18" charset="0"/>
              </a:rPr>
              <a:t> spoke from God.”  2 Peter 1:20-21</a:t>
            </a:r>
          </a:p>
        </p:txBody>
      </p:sp>
    </p:spTree>
    <p:extLst>
      <p:ext uri="{BB962C8B-B14F-4D97-AF65-F5344CB8AC3E}">
        <p14:creationId xmlns:p14="http://schemas.microsoft.com/office/powerpoint/2010/main" val="375763035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Effect transition="in" filter="wipe(left)">
                                      <p:cBhvr>
                                        <p:cTn id="7" dur="500"/>
                                        <p:tgtEl>
                                          <p:spTgt spid="102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3">
                                            <p:txEl>
                                              <p:pRg st="2" end="2"/>
                                            </p:txEl>
                                          </p:spTgt>
                                        </p:tgtEl>
                                        <p:attrNameLst>
                                          <p:attrName>style.visibility</p:attrName>
                                        </p:attrNameLst>
                                      </p:cBhvr>
                                      <p:to>
                                        <p:strVal val="visible"/>
                                      </p:to>
                                    </p:set>
                                    <p:animEffect transition="in" filter="wipe(left)">
                                      <p:cBhvr>
                                        <p:cTn id="12" dur="500"/>
                                        <p:tgtEl>
                                          <p:spTgt spid="10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5" name="Rectangle 2">
            <a:extLst>
              <a:ext uri="{FF2B5EF4-FFF2-40B4-BE49-F238E27FC236}">
                <a16:creationId xmlns:a16="http://schemas.microsoft.com/office/drawing/2014/main" id="{644EF7AD-42E0-62B7-A5B7-828B693914F6}"/>
              </a:ext>
            </a:extLst>
          </p:cNvPr>
          <p:cNvSpPr>
            <a:spLocks noGrp="1" noChangeArrowheads="1"/>
          </p:cNvSpPr>
          <p:nvPr>
            <p:ph type="title"/>
          </p:nvPr>
        </p:nvSpPr>
        <p:spPr/>
        <p:txBody>
          <a:bodyPr/>
          <a:lstStyle/>
          <a:p>
            <a:r>
              <a:rPr lang="en-US" altLang="en-US"/>
              <a:t>Key Terms on Inspiration</a:t>
            </a:r>
          </a:p>
        </p:txBody>
      </p:sp>
      <p:sp>
        <p:nvSpPr>
          <p:cNvPr id="11268" name="Rectangle 4">
            <a:extLst>
              <a:ext uri="{FF2B5EF4-FFF2-40B4-BE49-F238E27FC236}">
                <a16:creationId xmlns:a16="http://schemas.microsoft.com/office/drawing/2014/main" id="{99771F7B-8C83-89B6-34C3-A3CE230D14F2}"/>
              </a:ext>
            </a:extLst>
          </p:cNvPr>
          <p:cNvSpPr>
            <a:spLocks noGrp="1" noChangeArrowheads="1"/>
          </p:cNvSpPr>
          <p:nvPr>
            <p:ph type="body" idx="1"/>
          </p:nvPr>
        </p:nvSpPr>
        <p:spPr>
          <a:xfrm>
            <a:off x="1981200" y="1828800"/>
            <a:ext cx="4648200" cy="4343400"/>
          </a:xfrm>
        </p:spPr>
        <p:txBody>
          <a:bodyPr>
            <a:normAutofit fontScale="92500" lnSpcReduction="10000"/>
          </a:bodyPr>
          <a:lstStyle/>
          <a:p>
            <a:pPr>
              <a:lnSpc>
                <a:spcPct val="90000"/>
              </a:lnSpc>
            </a:pPr>
            <a:r>
              <a:rPr lang="en-US" altLang="en-US" sz="2800"/>
              <a:t>“God-breathed” </a:t>
            </a:r>
          </a:p>
          <a:p>
            <a:pPr lvl="1">
              <a:lnSpc>
                <a:spcPct val="90000"/>
              </a:lnSpc>
              <a:buFontTx/>
              <a:buNone/>
            </a:pPr>
            <a:r>
              <a:rPr lang="en-US" altLang="en-US" sz="2400" i="1" u="sng"/>
              <a:t>theopneustos</a:t>
            </a:r>
            <a:r>
              <a:rPr lang="en-US" altLang="en-US" sz="2400" i="1"/>
              <a:t> =  theos, </a:t>
            </a:r>
            <a:r>
              <a:rPr lang="en-US" altLang="en-US" sz="2400"/>
              <a:t>God  + </a:t>
            </a:r>
            <a:r>
              <a:rPr lang="en-US" altLang="en-US" sz="2400" i="1"/>
              <a:t>pneuma, </a:t>
            </a:r>
            <a:r>
              <a:rPr lang="en-US" altLang="en-US" sz="2400"/>
              <a:t>breath, wind, spirit</a:t>
            </a:r>
          </a:p>
          <a:p>
            <a:pPr>
              <a:lnSpc>
                <a:spcPct val="90000"/>
              </a:lnSpc>
            </a:pPr>
            <a:r>
              <a:rPr lang="en-US" altLang="en-US" sz="2900"/>
              <a:t>“Moved” by the Spirit</a:t>
            </a:r>
          </a:p>
          <a:p>
            <a:pPr lvl="1">
              <a:lnSpc>
                <a:spcPct val="90000"/>
              </a:lnSpc>
              <a:buFontTx/>
              <a:buNone/>
            </a:pPr>
            <a:r>
              <a:rPr lang="en-US" altLang="en-US" sz="2400" i="1"/>
              <a:t>phero</a:t>
            </a:r>
            <a:r>
              <a:rPr lang="en-US" altLang="en-US" sz="2400"/>
              <a:t>, carried or borne along</a:t>
            </a:r>
            <a:endParaRPr lang="en-US" altLang="en-US" sz="2400" i="1"/>
          </a:p>
          <a:p>
            <a:pPr>
              <a:lnSpc>
                <a:spcPct val="90000"/>
              </a:lnSpc>
            </a:pPr>
            <a:r>
              <a:rPr lang="en-US" altLang="en-US" sz="2900"/>
              <a:t>Verbal</a:t>
            </a:r>
          </a:p>
          <a:p>
            <a:pPr lvl="1">
              <a:lnSpc>
                <a:spcPct val="90000"/>
              </a:lnSpc>
              <a:buFontTx/>
              <a:buNone/>
            </a:pPr>
            <a:r>
              <a:rPr lang="en-US" altLang="en-US" sz="2400"/>
              <a:t>The Spirit used human words.</a:t>
            </a:r>
          </a:p>
          <a:p>
            <a:pPr>
              <a:lnSpc>
                <a:spcPct val="90000"/>
              </a:lnSpc>
            </a:pPr>
            <a:r>
              <a:rPr lang="en-US" altLang="en-US" sz="2900"/>
              <a:t>Plenary</a:t>
            </a:r>
          </a:p>
          <a:p>
            <a:pPr lvl="1">
              <a:lnSpc>
                <a:spcPct val="90000"/>
              </a:lnSpc>
              <a:buFontTx/>
              <a:buNone/>
            </a:pPr>
            <a:r>
              <a:rPr lang="en-US" altLang="en-US" sz="2400"/>
              <a:t>“Fully”:  Each and every word of Scripture is inspired.</a:t>
            </a:r>
          </a:p>
        </p:txBody>
      </p:sp>
      <p:grpSp>
        <p:nvGrpSpPr>
          <p:cNvPr id="2" name="Group 8">
            <a:extLst>
              <a:ext uri="{FF2B5EF4-FFF2-40B4-BE49-F238E27FC236}">
                <a16:creationId xmlns:a16="http://schemas.microsoft.com/office/drawing/2014/main" id="{43921871-3F17-6486-C0E8-1C7D13518410}"/>
              </a:ext>
            </a:extLst>
          </p:cNvPr>
          <p:cNvGrpSpPr>
            <a:grpSpLocks/>
          </p:cNvGrpSpPr>
          <p:nvPr/>
        </p:nvGrpSpPr>
        <p:grpSpPr bwMode="auto">
          <a:xfrm>
            <a:off x="7010400" y="1976438"/>
            <a:ext cx="3200400" cy="4729162"/>
            <a:chOff x="3456" y="1245"/>
            <a:chExt cx="2016" cy="2979"/>
          </a:xfrm>
        </p:grpSpPr>
        <p:pic>
          <p:nvPicPr>
            <p:cNvPr id="3" name="Picture 6" descr="sailboat">
              <a:extLst>
                <a:ext uri="{FF2B5EF4-FFF2-40B4-BE49-F238E27FC236}">
                  <a16:creationId xmlns:a16="http://schemas.microsoft.com/office/drawing/2014/main" id="{D582EBF2-53FE-1395-0B3C-97C81D3B918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456" y="1245"/>
              <a:ext cx="1996" cy="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9" name="Text Box 7">
              <a:extLst>
                <a:ext uri="{FF2B5EF4-FFF2-40B4-BE49-F238E27FC236}">
                  <a16:creationId xmlns:a16="http://schemas.microsoft.com/office/drawing/2014/main" id="{3C490202-F774-24CE-486F-751D9A403761}"/>
                </a:ext>
              </a:extLst>
            </p:cNvPr>
            <p:cNvSpPr txBox="1">
              <a:spLocks noChangeArrowheads="1"/>
            </p:cNvSpPr>
            <p:nvPr/>
          </p:nvSpPr>
          <p:spPr bwMode="auto">
            <a:xfrm>
              <a:off x="3744" y="1344"/>
              <a:ext cx="1728"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pPr>
              <a:r>
                <a:rPr lang="en-US" altLang="en-US">
                  <a:solidFill>
                    <a:schemeClr val="accent2"/>
                  </a:solidFill>
                </a:rPr>
                <a:t>Like a wind-driven sailboat, the inspired authors were carried along by the Spirit.</a:t>
              </a:r>
            </a:p>
          </p:txBody>
        </p:sp>
      </p:grpSp>
    </p:spTree>
    <p:extLst>
      <p:ext uri="{BB962C8B-B14F-4D97-AF65-F5344CB8AC3E}">
        <p14:creationId xmlns:p14="http://schemas.microsoft.com/office/powerpoint/2010/main" val="395547129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268">
                                            <p:txEl>
                                              <p:pRg st="0" end="0"/>
                                            </p:txEl>
                                          </p:spTgt>
                                        </p:tgtEl>
                                        <p:attrNameLst>
                                          <p:attrName>style.visibility</p:attrName>
                                        </p:attrNameLst>
                                      </p:cBhvr>
                                      <p:to>
                                        <p:strVal val="visible"/>
                                      </p:to>
                                    </p:set>
                                    <p:animEffect transition="in" filter="wipe(left)">
                                      <p:cBhvr>
                                        <p:cTn id="7" dur="500"/>
                                        <p:tgtEl>
                                          <p:spTgt spid="11268">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11268">
                                            <p:txEl>
                                              <p:pRg st="1" end="1"/>
                                            </p:txEl>
                                          </p:spTgt>
                                        </p:tgtEl>
                                        <p:attrNameLst>
                                          <p:attrName>style.visibility</p:attrName>
                                        </p:attrNameLst>
                                      </p:cBhvr>
                                      <p:to>
                                        <p:strVal val="visible"/>
                                      </p:to>
                                    </p:set>
                                    <p:animEffect transition="in" filter="wipe(left)">
                                      <p:cBhvr>
                                        <p:cTn id="10" dur="500"/>
                                        <p:tgtEl>
                                          <p:spTgt spid="11268">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11268">
                                            <p:txEl>
                                              <p:pRg st="2" end="2"/>
                                            </p:txEl>
                                          </p:spTgt>
                                        </p:tgtEl>
                                        <p:attrNameLst>
                                          <p:attrName>style.visibility</p:attrName>
                                        </p:attrNameLst>
                                      </p:cBhvr>
                                      <p:to>
                                        <p:strVal val="visible"/>
                                      </p:to>
                                    </p:set>
                                    <p:animEffect transition="in" filter="wipe(left)">
                                      <p:cBhvr>
                                        <p:cTn id="15" dur="500"/>
                                        <p:tgtEl>
                                          <p:spTgt spid="11268">
                                            <p:txEl>
                                              <p:pRg st="2" end="2"/>
                                            </p:txEl>
                                          </p:spTgt>
                                        </p:tgtEl>
                                      </p:cBhvr>
                                    </p:animEffect>
                                  </p:childTnLst>
                                </p:cTn>
                              </p:par>
                              <p:par>
                                <p:cTn id="16" presetID="9" presetClass="entr" presetSubtype="0" fill="hold"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dissolve">
                                      <p:cBhvr>
                                        <p:cTn id="18" dur="500"/>
                                        <p:tgtEl>
                                          <p:spTgt spid="2"/>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11268">
                                            <p:txEl>
                                              <p:pRg st="3" end="3"/>
                                            </p:txEl>
                                          </p:spTgt>
                                        </p:tgtEl>
                                        <p:attrNameLst>
                                          <p:attrName>style.visibility</p:attrName>
                                        </p:attrNameLst>
                                      </p:cBhvr>
                                      <p:to>
                                        <p:strVal val="visible"/>
                                      </p:to>
                                    </p:set>
                                    <p:animEffect transition="in" filter="wipe(left)">
                                      <p:cBhvr>
                                        <p:cTn id="21" dur="500"/>
                                        <p:tgtEl>
                                          <p:spTgt spid="11268">
                                            <p:txEl>
                                              <p:pRg st="3" end="3"/>
                                            </p:txEl>
                                          </p:spTgt>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22" presetClass="entr" presetSubtype="8" fill="hold" grpId="0" nodeType="clickEffect">
                                  <p:stCondLst>
                                    <p:cond delay="0"/>
                                  </p:stCondLst>
                                  <p:childTnLst>
                                    <p:set>
                                      <p:cBhvr>
                                        <p:cTn id="25" dur="1" fill="hold">
                                          <p:stCondLst>
                                            <p:cond delay="0"/>
                                          </p:stCondLst>
                                        </p:cTn>
                                        <p:tgtEl>
                                          <p:spTgt spid="11268">
                                            <p:txEl>
                                              <p:pRg st="4" end="4"/>
                                            </p:txEl>
                                          </p:spTgt>
                                        </p:tgtEl>
                                        <p:attrNameLst>
                                          <p:attrName>style.visibility</p:attrName>
                                        </p:attrNameLst>
                                      </p:cBhvr>
                                      <p:to>
                                        <p:strVal val="visible"/>
                                      </p:to>
                                    </p:set>
                                    <p:animEffect transition="in" filter="wipe(left)">
                                      <p:cBhvr>
                                        <p:cTn id="26" dur="500"/>
                                        <p:tgtEl>
                                          <p:spTgt spid="11268">
                                            <p:txEl>
                                              <p:pRg st="4" end="4"/>
                                            </p:txEl>
                                          </p:spTgt>
                                        </p:tgtEl>
                                      </p:cBhvr>
                                    </p:animEffect>
                                  </p:childTnLst>
                                </p:cTn>
                              </p:par>
                              <p:par>
                                <p:cTn id="27" presetID="22" presetClass="entr" presetSubtype="8" fill="hold" grpId="0" nodeType="withEffect">
                                  <p:stCondLst>
                                    <p:cond delay="0"/>
                                  </p:stCondLst>
                                  <p:childTnLst>
                                    <p:set>
                                      <p:cBhvr>
                                        <p:cTn id="28" dur="1" fill="hold">
                                          <p:stCondLst>
                                            <p:cond delay="0"/>
                                          </p:stCondLst>
                                        </p:cTn>
                                        <p:tgtEl>
                                          <p:spTgt spid="11268">
                                            <p:txEl>
                                              <p:pRg st="5" end="5"/>
                                            </p:txEl>
                                          </p:spTgt>
                                        </p:tgtEl>
                                        <p:attrNameLst>
                                          <p:attrName>style.visibility</p:attrName>
                                        </p:attrNameLst>
                                      </p:cBhvr>
                                      <p:to>
                                        <p:strVal val="visible"/>
                                      </p:to>
                                    </p:set>
                                    <p:animEffect transition="in" filter="wipe(left)">
                                      <p:cBhvr>
                                        <p:cTn id="29" dur="500"/>
                                        <p:tgtEl>
                                          <p:spTgt spid="11268">
                                            <p:txEl>
                                              <p:pRg st="5" end="5"/>
                                            </p:txEl>
                                          </p:spTgt>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11268">
                                            <p:txEl>
                                              <p:pRg st="6" end="6"/>
                                            </p:txEl>
                                          </p:spTgt>
                                        </p:tgtEl>
                                        <p:attrNameLst>
                                          <p:attrName>style.visibility</p:attrName>
                                        </p:attrNameLst>
                                      </p:cBhvr>
                                      <p:to>
                                        <p:strVal val="visible"/>
                                      </p:to>
                                    </p:set>
                                    <p:animEffect transition="in" filter="wipe(left)">
                                      <p:cBhvr>
                                        <p:cTn id="34" dur="500"/>
                                        <p:tgtEl>
                                          <p:spTgt spid="11268">
                                            <p:txEl>
                                              <p:pRg st="6" end="6"/>
                                            </p:txEl>
                                          </p:spTgt>
                                        </p:tgtEl>
                                      </p:cBhvr>
                                    </p:animEffect>
                                  </p:childTnLst>
                                </p:cTn>
                              </p:par>
                              <p:par>
                                <p:cTn id="35" presetID="22" presetClass="entr" presetSubtype="8" fill="hold" grpId="0" nodeType="withEffect">
                                  <p:stCondLst>
                                    <p:cond delay="0"/>
                                  </p:stCondLst>
                                  <p:childTnLst>
                                    <p:set>
                                      <p:cBhvr>
                                        <p:cTn id="36" dur="1" fill="hold">
                                          <p:stCondLst>
                                            <p:cond delay="0"/>
                                          </p:stCondLst>
                                        </p:cTn>
                                        <p:tgtEl>
                                          <p:spTgt spid="11268">
                                            <p:txEl>
                                              <p:pRg st="7" end="7"/>
                                            </p:txEl>
                                          </p:spTgt>
                                        </p:tgtEl>
                                        <p:attrNameLst>
                                          <p:attrName>style.visibility</p:attrName>
                                        </p:attrNameLst>
                                      </p:cBhvr>
                                      <p:to>
                                        <p:strVal val="visible"/>
                                      </p:to>
                                    </p:set>
                                    <p:animEffect transition="in" filter="wipe(left)">
                                      <p:cBhvr>
                                        <p:cTn id="37" dur="500"/>
                                        <p:tgtEl>
                                          <p:spTgt spid="1126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8"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9" name="Rectangle 2">
            <a:extLst>
              <a:ext uri="{FF2B5EF4-FFF2-40B4-BE49-F238E27FC236}">
                <a16:creationId xmlns:a16="http://schemas.microsoft.com/office/drawing/2014/main" id="{4AF1EE19-A428-6D55-EA05-8F9EC4A9019B}"/>
              </a:ext>
            </a:extLst>
          </p:cNvPr>
          <p:cNvSpPr>
            <a:spLocks noGrp="1" noChangeArrowheads="1"/>
          </p:cNvSpPr>
          <p:nvPr>
            <p:ph type="title"/>
          </p:nvPr>
        </p:nvSpPr>
        <p:spPr>
          <a:xfrm>
            <a:off x="2209800" y="533400"/>
            <a:ext cx="7772400" cy="1143000"/>
          </a:xfrm>
        </p:spPr>
        <p:txBody>
          <a:bodyPr>
            <a:normAutofit fontScale="90000"/>
          </a:bodyPr>
          <a:lstStyle/>
          <a:p>
            <a:r>
              <a:rPr lang="en-US" altLang="en-US"/>
              <a:t>The Bible’s’ Testimony                to  its Inspiration</a:t>
            </a:r>
          </a:p>
        </p:txBody>
      </p:sp>
      <p:sp>
        <p:nvSpPr>
          <p:cNvPr id="13315" name="Rectangle 3">
            <a:extLst>
              <a:ext uri="{FF2B5EF4-FFF2-40B4-BE49-F238E27FC236}">
                <a16:creationId xmlns:a16="http://schemas.microsoft.com/office/drawing/2014/main" id="{5B96E10A-04A9-54FB-3627-D0A8774A1A2B}"/>
              </a:ext>
            </a:extLst>
          </p:cNvPr>
          <p:cNvSpPr>
            <a:spLocks noGrp="1" noChangeArrowheads="1"/>
          </p:cNvSpPr>
          <p:nvPr>
            <p:ph type="body" idx="1"/>
          </p:nvPr>
        </p:nvSpPr>
        <p:spPr>
          <a:xfrm>
            <a:off x="2209800" y="1828800"/>
            <a:ext cx="7772400" cy="4114800"/>
          </a:xfrm>
        </p:spPr>
        <p:txBody>
          <a:bodyPr>
            <a:normAutofit fontScale="92500" lnSpcReduction="10000"/>
          </a:bodyPr>
          <a:lstStyle/>
          <a:p>
            <a:pPr>
              <a:lnSpc>
                <a:spcPct val="90000"/>
              </a:lnSpc>
              <a:buFont typeface="Wingdings" pitchFamily="2" charset="2"/>
              <a:buChar char="Ø"/>
            </a:pPr>
            <a:r>
              <a:rPr lang="en-US" altLang="en-US" sz="3200">
                <a:latin typeface="Times New Roman" panose="02020603050405020304" pitchFamily="18" charset="0"/>
                <a:cs typeface="Times New Roman" panose="02020603050405020304" pitchFamily="18" charset="0"/>
              </a:rPr>
              <a:t>Inspiration of the whole Old Testament</a:t>
            </a:r>
          </a:p>
          <a:p>
            <a:pPr lvl="1">
              <a:lnSpc>
                <a:spcPct val="90000"/>
              </a:lnSpc>
              <a:buFont typeface="Wingdings" pitchFamily="2" charset="2"/>
              <a:buNone/>
            </a:pPr>
            <a:r>
              <a:rPr lang="en-US" altLang="en-US" sz="2000">
                <a:latin typeface="Times New Roman" panose="02020603050405020304" pitchFamily="18" charset="0"/>
                <a:cs typeface="Times New Roman" panose="02020603050405020304" pitchFamily="18" charset="0"/>
              </a:rPr>
              <a:t>“These are My words which I spoke to you … that all things which are written about Me in the </a:t>
            </a:r>
            <a:r>
              <a:rPr lang="en-US" altLang="en-US" sz="2000" b="1" u="sng">
                <a:latin typeface="Times New Roman" panose="02020603050405020304" pitchFamily="18" charset="0"/>
                <a:cs typeface="Times New Roman" panose="02020603050405020304" pitchFamily="18" charset="0"/>
              </a:rPr>
              <a:t>Law of Moses </a:t>
            </a:r>
            <a:r>
              <a:rPr lang="en-US" altLang="en-US" sz="2000">
                <a:latin typeface="Times New Roman" panose="02020603050405020304" pitchFamily="18" charset="0"/>
                <a:cs typeface="Times New Roman" panose="02020603050405020304" pitchFamily="18" charset="0"/>
              </a:rPr>
              <a:t>and the </a:t>
            </a:r>
            <a:r>
              <a:rPr lang="en-US" altLang="en-US" sz="2000" b="1" u="sng">
                <a:latin typeface="Times New Roman" panose="02020603050405020304" pitchFamily="18" charset="0"/>
                <a:cs typeface="Times New Roman" panose="02020603050405020304" pitchFamily="18" charset="0"/>
              </a:rPr>
              <a:t>Prophets</a:t>
            </a:r>
            <a:r>
              <a:rPr lang="en-US" altLang="en-US" sz="2000">
                <a:latin typeface="Times New Roman" panose="02020603050405020304" pitchFamily="18" charset="0"/>
                <a:cs typeface="Times New Roman" panose="02020603050405020304" pitchFamily="18" charset="0"/>
              </a:rPr>
              <a:t> and the </a:t>
            </a:r>
            <a:r>
              <a:rPr lang="en-US" altLang="en-US" sz="2000" b="1" u="sng">
                <a:latin typeface="Times New Roman" panose="02020603050405020304" pitchFamily="18" charset="0"/>
                <a:cs typeface="Times New Roman" panose="02020603050405020304" pitchFamily="18" charset="0"/>
              </a:rPr>
              <a:t>Psalms</a:t>
            </a:r>
            <a:r>
              <a:rPr lang="en-US" altLang="en-US" sz="2000">
                <a:latin typeface="Times New Roman" panose="02020603050405020304" pitchFamily="18" charset="0"/>
                <a:cs typeface="Times New Roman" panose="02020603050405020304" pitchFamily="18" charset="0"/>
              </a:rPr>
              <a:t> must be fulfilled.” Luke 24:44</a:t>
            </a:r>
          </a:p>
          <a:p>
            <a:pPr>
              <a:lnSpc>
                <a:spcPct val="90000"/>
              </a:lnSpc>
              <a:buFont typeface="Wingdings" pitchFamily="2" charset="2"/>
              <a:buChar char="Ø"/>
            </a:pPr>
            <a:r>
              <a:rPr lang="en-US" altLang="en-US" sz="3200">
                <a:latin typeface="Times New Roman" panose="02020603050405020304" pitchFamily="18" charset="0"/>
                <a:cs typeface="Times New Roman" panose="02020603050405020304" pitchFamily="18" charset="0"/>
              </a:rPr>
              <a:t>Inspiration of the words and letters</a:t>
            </a:r>
          </a:p>
          <a:p>
            <a:pPr lvl="1">
              <a:lnSpc>
                <a:spcPct val="90000"/>
              </a:lnSpc>
              <a:buFontTx/>
              <a:buNone/>
            </a:pPr>
            <a:r>
              <a:rPr lang="en-US" altLang="en-US" sz="2000">
                <a:latin typeface="Times New Roman" panose="02020603050405020304" pitchFamily="18" charset="0"/>
                <a:cs typeface="Times New Roman" panose="02020603050405020304" pitchFamily="18" charset="0"/>
              </a:rPr>
              <a:t>“For truly I say to you, until heaven and earth pass away, not the smallest letter or stroke shall pass away from the Law, until all is accomplished.”  Matthew 5:18</a:t>
            </a:r>
            <a:endParaRPr lang="en-US" altLang="en-US" sz="2900">
              <a:latin typeface="Times New Roman" panose="02020603050405020304" pitchFamily="18" charset="0"/>
              <a:cs typeface="Times New Roman" panose="02020603050405020304" pitchFamily="18" charset="0"/>
            </a:endParaRPr>
          </a:p>
          <a:p>
            <a:pPr>
              <a:lnSpc>
                <a:spcPct val="90000"/>
              </a:lnSpc>
              <a:buFont typeface="Wingdings" pitchFamily="2" charset="2"/>
              <a:buChar char="Ø"/>
            </a:pPr>
            <a:r>
              <a:rPr lang="en-US" altLang="en-US" sz="3200">
                <a:latin typeface="Times New Roman" panose="02020603050405020304" pitchFamily="18" charset="0"/>
                <a:cs typeface="Times New Roman" panose="02020603050405020304" pitchFamily="18" charset="0"/>
              </a:rPr>
              <a:t>Inspiration of the promised New Testament</a:t>
            </a:r>
          </a:p>
          <a:p>
            <a:pPr>
              <a:lnSpc>
                <a:spcPct val="90000"/>
              </a:lnSpc>
              <a:buFontTx/>
              <a:buNone/>
            </a:pPr>
            <a:r>
              <a:rPr lang="en-US" altLang="en-US" sz="2000">
                <a:latin typeface="Times New Roman" panose="02020603050405020304" pitchFamily="18" charset="0"/>
                <a:cs typeface="Times New Roman" panose="02020603050405020304" pitchFamily="18" charset="0"/>
              </a:rPr>
              <a:t>		“I have many more things to say to you, but you cannot bear them</a:t>
            </a:r>
            <a:r>
              <a:rPr lang="en-US" altLang="en-US" sz="2000" i="1">
                <a:latin typeface="Times New Roman" panose="02020603050405020304" pitchFamily="18" charset="0"/>
                <a:cs typeface="Times New Roman" panose="02020603050405020304" pitchFamily="18" charset="0"/>
              </a:rPr>
              <a:t> 	</a:t>
            </a:r>
            <a:r>
              <a:rPr lang="en-US" altLang="en-US" sz="2000">
                <a:latin typeface="Times New Roman" panose="02020603050405020304" pitchFamily="18" charset="0"/>
                <a:cs typeface="Times New Roman" panose="02020603050405020304" pitchFamily="18" charset="0"/>
              </a:rPr>
              <a:t>now. But when He, the Spirit of truth, comes, He will guide you into 	all the truth”  John 16:12-13</a:t>
            </a:r>
            <a:endParaRPr lang="en-US" altLang="en-US">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849239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Effect transition="in" filter="wipe(left)">
                                      <p:cBhvr>
                                        <p:cTn id="7" dur="500"/>
                                        <p:tgtEl>
                                          <p:spTgt spid="1331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5">
                                            <p:txEl>
                                              <p:pRg st="1" end="1"/>
                                            </p:txEl>
                                          </p:spTgt>
                                        </p:tgtEl>
                                        <p:attrNameLst>
                                          <p:attrName>style.visibility</p:attrName>
                                        </p:attrNameLst>
                                      </p:cBhvr>
                                      <p:to>
                                        <p:strVal val="visible"/>
                                      </p:to>
                                    </p:set>
                                    <p:animEffect transition="in" filter="wipe(left)">
                                      <p:cBhvr>
                                        <p:cTn id="12" dur="500"/>
                                        <p:tgtEl>
                                          <p:spTgt spid="1331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315">
                                            <p:txEl>
                                              <p:pRg st="2" end="2"/>
                                            </p:txEl>
                                          </p:spTgt>
                                        </p:tgtEl>
                                        <p:attrNameLst>
                                          <p:attrName>style.visibility</p:attrName>
                                        </p:attrNameLst>
                                      </p:cBhvr>
                                      <p:to>
                                        <p:strVal val="visible"/>
                                      </p:to>
                                    </p:set>
                                    <p:animEffect transition="in" filter="wipe(left)">
                                      <p:cBhvr>
                                        <p:cTn id="17" dur="500"/>
                                        <p:tgtEl>
                                          <p:spTgt spid="1331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315">
                                            <p:txEl>
                                              <p:pRg st="3" end="3"/>
                                            </p:txEl>
                                          </p:spTgt>
                                        </p:tgtEl>
                                        <p:attrNameLst>
                                          <p:attrName>style.visibility</p:attrName>
                                        </p:attrNameLst>
                                      </p:cBhvr>
                                      <p:to>
                                        <p:strVal val="visible"/>
                                      </p:to>
                                    </p:set>
                                    <p:animEffect transition="in" filter="wipe(left)">
                                      <p:cBhvr>
                                        <p:cTn id="22" dur="500"/>
                                        <p:tgtEl>
                                          <p:spTgt spid="1331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3315">
                                            <p:txEl>
                                              <p:pRg st="4" end="4"/>
                                            </p:txEl>
                                          </p:spTgt>
                                        </p:tgtEl>
                                        <p:attrNameLst>
                                          <p:attrName>style.visibility</p:attrName>
                                        </p:attrNameLst>
                                      </p:cBhvr>
                                      <p:to>
                                        <p:strVal val="visible"/>
                                      </p:to>
                                    </p:set>
                                    <p:animEffect transition="in" filter="wipe(left)">
                                      <p:cBhvr>
                                        <p:cTn id="27" dur="500"/>
                                        <p:tgtEl>
                                          <p:spTgt spid="1331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3315">
                                            <p:txEl>
                                              <p:pRg st="5" end="5"/>
                                            </p:txEl>
                                          </p:spTgt>
                                        </p:tgtEl>
                                        <p:attrNameLst>
                                          <p:attrName>style.visibility</p:attrName>
                                        </p:attrNameLst>
                                      </p:cBhvr>
                                      <p:to>
                                        <p:strVal val="visible"/>
                                      </p:to>
                                    </p:set>
                                    <p:animEffect transition="in" filter="wipe(left)">
                                      <p:cBhvr>
                                        <p:cTn id="32" dur="500"/>
                                        <p:tgtEl>
                                          <p:spTgt spid="1331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0">
            <a:extLst>
              <a:ext uri="{FF2B5EF4-FFF2-40B4-BE49-F238E27FC236}">
                <a16:creationId xmlns:a16="http://schemas.microsoft.com/office/drawing/2014/main" id="{D402B601-BB22-60DA-3884-4040298ABEED}"/>
              </a:ext>
            </a:extLst>
          </p:cNvPr>
          <p:cNvGrpSpPr>
            <a:grpSpLocks/>
          </p:cNvGrpSpPr>
          <p:nvPr/>
        </p:nvGrpSpPr>
        <p:grpSpPr bwMode="auto">
          <a:xfrm>
            <a:off x="4267201" y="2209800"/>
            <a:ext cx="2073275" cy="3829050"/>
            <a:chOff x="1824" y="1296"/>
            <a:chExt cx="1306" cy="2412"/>
          </a:xfrm>
        </p:grpSpPr>
        <p:sp>
          <p:nvSpPr>
            <p:cNvPr id="13337" name="Line 11">
              <a:extLst>
                <a:ext uri="{FF2B5EF4-FFF2-40B4-BE49-F238E27FC236}">
                  <a16:creationId xmlns:a16="http://schemas.microsoft.com/office/drawing/2014/main" id="{7C318355-311F-46AE-A321-6B4438C1D3AC}"/>
                </a:ext>
              </a:extLst>
            </p:cNvPr>
            <p:cNvSpPr>
              <a:spLocks noChangeShapeType="1"/>
            </p:cNvSpPr>
            <p:nvPr/>
          </p:nvSpPr>
          <p:spPr bwMode="auto">
            <a:xfrm flipV="1">
              <a:off x="1824" y="1920"/>
              <a:ext cx="528" cy="384"/>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pic>
          <p:nvPicPr>
            <p:cNvPr id="13338" name="Picture 15" descr="scroll">
              <a:extLst>
                <a:ext uri="{FF2B5EF4-FFF2-40B4-BE49-F238E27FC236}">
                  <a16:creationId xmlns:a16="http://schemas.microsoft.com/office/drawing/2014/main" id="{81D7E49C-625E-5C7D-3140-44E10E3CE7E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00" y="1296"/>
              <a:ext cx="73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39" name="Picture 16" descr="scroll">
              <a:extLst>
                <a:ext uri="{FF2B5EF4-FFF2-40B4-BE49-F238E27FC236}">
                  <a16:creationId xmlns:a16="http://schemas.microsoft.com/office/drawing/2014/main" id="{A27EAB0A-B879-81E6-D44F-CADCC611D08C}"/>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00" y="2112"/>
              <a:ext cx="73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40" name="Picture 17" descr="scroll">
              <a:extLst>
                <a:ext uri="{FF2B5EF4-FFF2-40B4-BE49-F238E27FC236}">
                  <a16:creationId xmlns:a16="http://schemas.microsoft.com/office/drawing/2014/main" id="{99541C95-EF20-85FA-6A0D-2B162739C37D}"/>
                </a:ext>
              </a:extLst>
            </p:cNvPr>
            <p:cNvPicPr>
              <a:picLocks noChangeAspect="1" noChangeArrowheads="1"/>
            </p:cNvPicPr>
            <p:nvPr/>
          </p:nvPicPr>
          <p:blipFill>
            <a:blip r:embed="rId2">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2400" y="2928"/>
              <a:ext cx="730" cy="7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41" name="Line 18">
              <a:extLst>
                <a:ext uri="{FF2B5EF4-FFF2-40B4-BE49-F238E27FC236}">
                  <a16:creationId xmlns:a16="http://schemas.microsoft.com/office/drawing/2014/main" id="{43EA2EF3-3E53-A8FC-19EE-4CFDA2B0F5CB}"/>
                </a:ext>
              </a:extLst>
            </p:cNvPr>
            <p:cNvSpPr>
              <a:spLocks noChangeShapeType="1"/>
            </p:cNvSpPr>
            <p:nvPr/>
          </p:nvSpPr>
          <p:spPr bwMode="auto">
            <a:xfrm flipV="1">
              <a:off x="1824" y="2640"/>
              <a:ext cx="576" cy="0"/>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3342" name="Line 19">
              <a:extLst>
                <a:ext uri="{FF2B5EF4-FFF2-40B4-BE49-F238E27FC236}">
                  <a16:creationId xmlns:a16="http://schemas.microsoft.com/office/drawing/2014/main" id="{1E8789EF-C59F-38B3-1330-2C29627B2169}"/>
                </a:ext>
              </a:extLst>
            </p:cNvPr>
            <p:cNvSpPr>
              <a:spLocks noChangeShapeType="1"/>
            </p:cNvSpPr>
            <p:nvPr/>
          </p:nvSpPr>
          <p:spPr bwMode="auto">
            <a:xfrm rot="3618675" flipV="1">
              <a:off x="1824" y="2880"/>
              <a:ext cx="528" cy="384"/>
            </a:xfrm>
            <a:prstGeom prst="line">
              <a:avLst/>
            </a:prstGeom>
            <a:noFill/>
            <a:ln w="381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3314" name="Rectangle 4">
            <a:extLst>
              <a:ext uri="{FF2B5EF4-FFF2-40B4-BE49-F238E27FC236}">
                <a16:creationId xmlns:a16="http://schemas.microsoft.com/office/drawing/2014/main" id="{EDE218EB-B30A-5053-E02E-0F6A8318D767}"/>
              </a:ext>
            </a:extLst>
          </p:cNvPr>
          <p:cNvSpPr>
            <a:spLocks noGrp="1" noChangeArrowheads="1"/>
          </p:cNvSpPr>
          <p:nvPr>
            <p:ph type="title" idx="4294967295"/>
          </p:nvPr>
        </p:nvSpPr>
        <p:spPr>
          <a:xfrm>
            <a:off x="2209800" y="533400"/>
            <a:ext cx="7772400" cy="1143000"/>
          </a:xfrm>
        </p:spPr>
        <p:txBody>
          <a:bodyPr>
            <a:normAutofit fontScale="90000"/>
          </a:bodyPr>
          <a:lstStyle/>
          <a:p>
            <a:r>
              <a:rPr lang="en-US" altLang="en-US"/>
              <a:t>The Extent of Inspiration: The Autographs</a:t>
            </a:r>
          </a:p>
        </p:txBody>
      </p:sp>
      <p:grpSp>
        <p:nvGrpSpPr>
          <p:cNvPr id="3" name="Group 49">
            <a:extLst>
              <a:ext uri="{FF2B5EF4-FFF2-40B4-BE49-F238E27FC236}">
                <a16:creationId xmlns:a16="http://schemas.microsoft.com/office/drawing/2014/main" id="{5B84464C-24B4-D2B6-298C-A56610971FCD}"/>
              </a:ext>
            </a:extLst>
          </p:cNvPr>
          <p:cNvGrpSpPr>
            <a:grpSpLocks/>
          </p:cNvGrpSpPr>
          <p:nvPr/>
        </p:nvGrpSpPr>
        <p:grpSpPr bwMode="auto">
          <a:xfrm>
            <a:off x="1295400" y="3276602"/>
            <a:ext cx="3352800" cy="2811463"/>
            <a:chOff x="-144" y="2064"/>
            <a:chExt cx="2112" cy="1771"/>
          </a:xfrm>
        </p:grpSpPr>
        <p:grpSp>
          <p:nvGrpSpPr>
            <p:cNvPr id="13327" name="Group 48">
              <a:extLst>
                <a:ext uri="{FF2B5EF4-FFF2-40B4-BE49-F238E27FC236}">
                  <a16:creationId xmlns:a16="http://schemas.microsoft.com/office/drawing/2014/main" id="{F35062FC-8CF9-D477-8CC8-EF281B4B54B1}"/>
                </a:ext>
              </a:extLst>
            </p:cNvPr>
            <p:cNvGrpSpPr>
              <a:grpSpLocks/>
            </p:cNvGrpSpPr>
            <p:nvPr/>
          </p:nvGrpSpPr>
          <p:grpSpPr bwMode="auto">
            <a:xfrm>
              <a:off x="0" y="2064"/>
              <a:ext cx="1728" cy="1415"/>
              <a:chOff x="-48" y="2304"/>
              <a:chExt cx="1728" cy="1415"/>
            </a:xfrm>
          </p:grpSpPr>
          <p:sp>
            <p:nvSpPr>
              <p:cNvPr id="13329" name="Text Box 5">
                <a:extLst>
                  <a:ext uri="{FF2B5EF4-FFF2-40B4-BE49-F238E27FC236}">
                    <a16:creationId xmlns:a16="http://schemas.microsoft.com/office/drawing/2014/main" id="{0D1CB696-7AF1-A52D-B941-4EC001BA4C79}"/>
                  </a:ext>
                </a:extLst>
              </p:cNvPr>
              <p:cNvSpPr txBox="1">
                <a:spLocks noChangeArrowheads="1"/>
              </p:cNvSpPr>
              <p:nvPr/>
            </p:nvSpPr>
            <p:spPr bwMode="auto">
              <a:xfrm>
                <a:off x="-48" y="2592"/>
                <a:ext cx="1728" cy="335"/>
              </a:xfrm>
              <a:prstGeom prst="rect">
                <a:avLst/>
              </a:prstGeom>
              <a:solidFill>
                <a:schemeClr val="tx1"/>
              </a:solidFill>
              <a:ln w="12700">
                <a:solidFill>
                  <a:schemeClr val="tx1"/>
                </a:solidFill>
                <a:miter lim="800000"/>
                <a:headEnd/>
                <a:tailEnd/>
              </a:ln>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endParaRPr lang="en-US" altLang="en-US" sz="2800">
                  <a:solidFill>
                    <a:schemeClr val="bg1"/>
                  </a:solidFill>
                  <a:latin typeface="GraecaII" pitchFamily="2" charset="2"/>
                </a:endParaRPr>
              </a:p>
            </p:txBody>
          </p:sp>
          <p:grpSp>
            <p:nvGrpSpPr>
              <p:cNvPr id="13330" name="Group 40">
                <a:extLst>
                  <a:ext uri="{FF2B5EF4-FFF2-40B4-BE49-F238E27FC236}">
                    <a16:creationId xmlns:a16="http://schemas.microsoft.com/office/drawing/2014/main" id="{3AAFA874-7A01-F899-4254-2465C724A2D0}"/>
                  </a:ext>
                </a:extLst>
              </p:cNvPr>
              <p:cNvGrpSpPr>
                <a:grpSpLocks/>
              </p:cNvGrpSpPr>
              <p:nvPr/>
            </p:nvGrpSpPr>
            <p:grpSpPr bwMode="auto">
              <a:xfrm>
                <a:off x="-48" y="2304"/>
                <a:ext cx="1728" cy="1415"/>
                <a:chOff x="0" y="2304"/>
                <a:chExt cx="1728" cy="1415"/>
              </a:xfrm>
            </p:grpSpPr>
            <p:grpSp>
              <p:nvGrpSpPr>
                <p:cNvPr id="13331" name="Group 41">
                  <a:extLst>
                    <a:ext uri="{FF2B5EF4-FFF2-40B4-BE49-F238E27FC236}">
                      <a16:creationId xmlns:a16="http://schemas.microsoft.com/office/drawing/2014/main" id="{6323BEB7-A639-2AB9-5AFB-8711029903B3}"/>
                    </a:ext>
                  </a:extLst>
                </p:cNvPr>
                <p:cNvGrpSpPr>
                  <a:grpSpLocks/>
                </p:cNvGrpSpPr>
                <p:nvPr/>
              </p:nvGrpSpPr>
              <p:grpSpPr bwMode="auto">
                <a:xfrm>
                  <a:off x="0" y="2304"/>
                  <a:ext cx="1728" cy="1248"/>
                  <a:chOff x="0" y="2784"/>
                  <a:chExt cx="1728" cy="1248"/>
                </a:xfrm>
              </p:grpSpPr>
              <p:grpSp>
                <p:nvGrpSpPr>
                  <p:cNvPr id="13333" name="Group 42">
                    <a:extLst>
                      <a:ext uri="{FF2B5EF4-FFF2-40B4-BE49-F238E27FC236}">
                        <a16:creationId xmlns:a16="http://schemas.microsoft.com/office/drawing/2014/main" id="{C9677163-81B9-313A-2B5C-41FFA2613E3E}"/>
                      </a:ext>
                    </a:extLst>
                  </p:cNvPr>
                  <p:cNvGrpSpPr>
                    <a:grpSpLocks/>
                  </p:cNvGrpSpPr>
                  <p:nvPr/>
                </p:nvGrpSpPr>
                <p:grpSpPr bwMode="auto">
                  <a:xfrm>
                    <a:off x="0" y="2784"/>
                    <a:ext cx="1728" cy="1194"/>
                    <a:chOff x="1968" y="1248"/>
                    <a:chExt cx="1728" cy="1166"/>
                  </a:xfrm>
                </p:grpSpPr>
                <p:sp>
                  <p:nvSpPr>
                    <p:cNvPr id="13335" name="Text Box 43">
                      <a:extLst>
                        <a:ext uri="{FF2B5EF4-FFF2-40B4-BE49-F238E27FC236}">
                          <a16:creationId xmlns:a16="http://schemas.microsoft.com/office/drawing/2014/main" id="{C14DB734-4D70-B17F-4EDF-F5EC9628DE7C}"/>
                        </a:ext>
                      </a:extLst>
                    </p:cNvPr>
                    <p:cNvSpPr txBox="1">
                      <a:spLocks noChangeArrowheads="1"/>
                    </p:cNvSpPr>
                    <p:nvPr/>
                  </p:nvSpPr>
                  <p:spPr bwMode="auto">
                    <a:xfrm>
                      <a:off x="1968" y="1824"/>
                      <a:ext cx="1728" cy="590"/>
                    </a:xfrm>
                    <a:prstGeom prst="rect">
                      <a:avLst/>
                    </a:prstGeom>
                    <a:solidFill>
                      <a:schemeClr val="tx1"/>
                    </a:solidFill>
                    <a:ln w="12700">
                      <a:solidFill>
                        <a:schemeClr val="tx1"/>
                      </a:solidFill>
                      <a:miter lim="800000"/>
                      <a:headEnd/>
                      <a:tailEnd/>
                    </a:ln>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a:solidFill>
                            <a:schemeClr val="bg1"/>
                          </a:solidFill>
                          <a:latin typeface="Graeca" pitchFamily="2" charset="2"/>
                          <a:cs typeface="Times New Roman" panose="02020603050405020304" pitchFamily="18" charset="0"/>
                        </a:rPr>
                        <a:t>jEn ajrch' h\n oj lovgo"</a:t>
                      </a:r>
                      <a:r>
                        <a:rPr lang="en-US" altLang="en-US" sz="2800">
                          <a:solidFill>
                            <a:schemeClr val="bg1"/>
                          </a:solidFill>
                          <a:latin typeface="GraecaII" pitchFamily="2" charset="2"/>
                        </a:rPr>
                        <a:t> </a:t>
                      </a:r>
                    </a:p>
                  </p:txBody>
                </p:sp>
                <p:sp>
                  <p:nvSpPr>
                    <p:cNvPr id="13336" name="Text Box 44">
                      <a:extLst>
                        <a:ext uri="{FF2B5EF4-FFF2-40B4-BE49-F238E27FC236}">
                          <a16:creationId xmlns:a16="http://schemas.microsoft.com/office/drawing/2014/main" id="{DB0B3967-3583-B5E9-7407-702CB2B0F6C9}"/>
                        </a:ext>
                      </a:extLst>
                    </p:cNvPr>
                    <p:cNvSpPr txBox="1">
                      <a:spLocks noChangeArrowheads="1"/>
                    </p:cNvSpPr>
                    <p:nvPr/>
                  </p:nvSpPr>
                  <p:spPr bwMode="auto">
                    <a:xfrm>
                      <a:off x="1968" y="1248"/>
                      <a:ext cx="1728" cy="327"/>
                    </a:xfrm>
                    <a:prstGeom prst="rect">
                      <a:avLst/>
                    </a:prstGeom>
                    <a:solidFill>
                      <a:schemeClr val="tx1"/>
                    </a:solidFill>
                    <a:ln w="12700">
                      <a:solidFill>
                        <a:schemeClr val="tx1"/>
                      </a:solidFill>
                      <a:miter lim="800000"/>
                      <a:headEnd/>
                      <a:tailEnd/>
                    </a:ln>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r">
                        <a:spcBef>
                          <a:spcPct val="50000"/>
                        </a:spcBef>
                      </a:pPr>
                      <a:endParaRPr lang="en-US" altLang="en-US" sz="2800">
                        <a:solidFill>
                          <a:schemeClr val="bg1"/>
                        </a:solidFill>
                        <a:latin typeface="Hebraica" pitchFamily="2" charset="2"/>
                      </a:endParaRPr>
                    </a:p>
                  </p:txBody>
                </p:sp>
              </p:grpSp>
              <p:sp>
                <p:nvSpPr>
                  <p:cNvPr id="13334" name="Rectangle 45">
                    <a:extLst>
                      <a:ext uri="{FF2B5EF4-FFF2-40B4-BE49-F238E27FC236}">
                        <a16:creationId xmlns:a16="http://schemas.microsoft.com/office/drawing/2014/main" id="{D8C8FA96-17C2-A728-8C8B-737E8EF5A88B}"/>
                      </a:ext>
                    </a:extLst>
                  </p:cNvPr>
                  <p:cNvSpPr>
                    <a:spLocks noChangeArrowheads="1"/>
                  </p:cNvSpPr>
                  <p:nvPr/>
                </p:nvSpPr>
                <p:spPr bwMode="auto">
                  <a:xfrm>
                    <a:off x="0" y="3984"/>
                    <a:ext cx="1728" cy="48"/>
                  </a:xfrm>
                  <a:prstGeom prst="rect">
                    <a:avLst/>
                  </a:prstGeom>
                  <a:solidFill>
                    <a:schemeClr val="tx1"/>
                  </a:solidFill>
                  <a:ln w="12700">
                    <a:solidFill>
                      <a:schemeClr val="tx1"/>
                    </a:solidFill>
                    <a:miter lim="800000"/>
                    <a:headEnd/>
                    <a:tailEnd/>
                  </a:ln>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sp>
              <p:nvSpPr>
                <p:cNvPr id="13332" name="Text Box 46">
                  <a:extLst>
                    <a:ext uri="{FF2B5EF4-FFF2-40B4-BE49-F238E27FC236}">
                      <a16:creationId xmlns:a16="http://schemas.microsoft.com/office/drawing/2014/main" id="{55D8AB4C-D66B-2719-4DA5-6AF5ABF25336}"/>
                    </a:ext>
                  </a:extLst>
                </p:cNvPr>
                <p:cNvSpPr txBox="1">
                  <a:spLocks noChangeArrowheads="1"/>
                </p:cNvSpPr>
                <p:nvPr/>
              </p:nvSpPr>
              <p:spPr bwMode="auto">
                <a:xfrm>
                  <a:off x="0" y="2304"/>
                  <a:ext cx="1728" cy="14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sz="2800">
                      <a:solidFill>
                        <a:srgbClr val="000000"/>
                      </a:solidFill>
                      <a:latin typeface="Hebraica" pitchFamily="2" charset="2"/>
                      <a:cs typeface="Times New Roman" panose="02020603050405020304" pitchFamily="18" charset="0"/>
                    </a:rPr>
                    <a:t>!yhil¿a&lt; ]</a:t>
                  </a:r>
                  <a:r>
                    <a:rPr lang="en-US" altLang="en-US" sz="2800">
                      <a:solidFill>
                        <a:srgbClr val="000000"/>
                      </a:solidFill>
                      <a:latin typeface="Hebraica" pitchFamily="2" charset="2"/>
                    </a:rPr>
                    <a:t>ar;B; tyviareB]</a:t>
                  </a:r>
                  <a:r>
                    <a:rPr lang="en-US" altLang="en-US" sz="2800">
                      <a:latin typeface="Hebraica" pitchFamily="2" charset="2"/>
                    </a:rPr>
                    <a:t> </a:t>
                  </a:r>
                  <a:r>
                    <a:rPr lang="en-US" altLang="en-US" sz="2800">
                      <a:solidFill>
                        <a:schemeClr val="bg1"/>
                      </a:solidFill>
                      <a:latin typeface="Hebraica" pitchFamily="2" charset="2"/>
                    </a:rPr>
                    <a:t>$</a:t>
                  </a:r>
                  <a:r>
                    <a:rPr lang="en-US" altLang="en-US" sz="2800">
                      <a:solidFill>
                        <a:srgbClr val="000000"/>
                      </a:solidFill>
                      <a:latin typeface="Hebraica" pitchFamily="2" charset="2"/>
                      <a:cs typeface="Times New Roman" panose="02020603050405020304" pitchFamily="18" charset="0"/>
                    </a:rPr>
                    <a:t>r,a;h; taewÒ !yIm'V;h tae</a:t>
                  </a:r>
                </a:p>
              </p:txBody>
            </p:sp>
          </p:grpSp>
        </p:grpSp>
        <p:sp>
          <p:nvSpPr>
            <p:cNvPr id="13328" name="Text Box 7">
              <a:extLst>
                <a:ext uri="{FF2B5EF4-FFF2-40B4-BE49-F238E27FC236}">
                  <a16:creationId xmlns:a16="http://schemas.microsoft.com/office/drawing/2014/main" id="{A2486A81-025E-300C-0640-24444F639C9B}"/>
                </a:ext>
              </a:extLst>
            </p:cNvPr>
            <p:cNvSpPr txBox="1">
              <a:spLocks noChangeArrowheads="1"/>
            </p:cNvSpPr>
            <p:nvPr/>
          </p:nvSpPr>
          <p:spPr bwMode="auto">
            <a:xfrm>
              <a:off x="-144" y="3312"/>
              <a:ext cx="2112"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Inspired Hebrew and Greek Originals</a:t>
              </a:r>
            </a:p>
          </p:txBody>
        </p:sp>
      </p:grpSp>
      <p:grpSp>
        <p:nvGrpSpPr>
          <p:cNvPr id="8" name="Group 22">
            <a:extLst>
              <a:ext uri="{FF2B5EF4-FFF2-40B4-BE49-F238E27FC236}">
                <a16:creationId xmlns:a16="http://schemas.microsoft.com/office/drawing/2014/main" id="{A0C138A4-E49C-8B5F-4F02-8AF61228A598}"/>
              </a:ext>
            </a:extLst>
          </p:cNvPr>
          <p:cNvGrpSpPr>
            <a:grpSpLocks/>
          </p:cNvGrpSpPr>
          <p:nvPr/>
        </p:nvGrpSpPr>
        <p:grpSpPr bwMode="auto">
          <a:xfrm>
            <a:off x="2057401" y="1066800"/>
            <a:ext cx="2011363" cy="2362200"/>
            <a:chOff x="336" y="672"/>
            <a:chExt cx="1267" cy="1488"/>
          </a:xfrm>
        </p:grpSpPr>
        <p:pic>
          <p:nvPicPr>
            <p:cNvPr id="13325" name="Picture 9" descr="dove">
              <a:extLst>
                <a:ext uri="{FF2B5EF4-FFF2-40B4-BE49-F238E27FC236}">
                  <a16:creationId xmlns:a16="http://schemas.microsoft.com/office/drawing/2014/main" id="{460A073D-52CB-C009-8747-A58B4F759F3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 y="672"/>
              <a:ext cx="1267" cy="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26" name="Line 10">
              <a:extLst>
                <a:ext uri="{FF2B5EF4-FFF2-40B4-BE49-F238E27FC236}">
                  <a16:creationId xmlns:a16="http://schemas.microsoft.com/office/drawing/2014/main" id="{6A9B6875-BCD3-6289-6A8C-BD3E71DB307A}"/>
                </a:ext>
              </a:extLst>
            </p:cNvPr>
            <p:cNvSpPr>
              <a:spLocks noChangeShapeType="1"/>
            </p:cNvSpPr>
            <p:nvPr/>
          </p:nvSpPr>
          <p:spPr bwMode="auto">
            <a:xfrm>
              <a:off x="912" y="1248"/>
              <a:ext cx="0" cy="912"/>
            </a:xfrm>
            <a:prstGeom prst="line">
              <a:avLst/>
            </a:prstGeom>
            <a:noFill/>
            <a:ln w="76200">
              <a:solidFill>
                <a:schemeClr val="accent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sp>
        <p:nvSpPr>
          <p:cNvPr id="15383" name="AutoShape 23">
            <a:extLst>
              <a:ext uri="{FF2B5EF4-FFF2-40B4-BE49-F238E27FC236}">
                <a16:creationId xmlns:a16="http://schemas.microsoft.com/office/drawing/2014/main" id="{CCC9D76E-50CE-DCA6-B401-2A0A3377E34C}"/>
              </a:ext>
            </a:extLst>
          </p:cNvPr>
          <p:cNvSpPr>
            <a:spLocks/>
          </p:cNvSpPr>
          <p:nvPr/>
        </p:nvSpPr>
        <p:spPr bwMode="auto">
          <a:xfrm>
            <a:off x="6477000" y="2438400"/>
            <a:ext cx="533400" cy="3505200"/>
          </a:xfrm>
          <a:prstGeom prst="rightBrace">
            <a:avLst>
              <a:gd name="adj1" fmla="val 54762"/>
              <a:gd name="adj2" fmla="val 50000"/>
            </a:avLst>
          </a:prstGeom>
          <a:noFill/>
          <a:ln w="3810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15388" name="Picture 28" descr="bible">
            <a:extLst>
              <a:ext uri="{FF2B5EF4-FFF2-40B4-BE49-F238E27FC236}">
                <a16:creationId xmlns:a16="http://schemas.microsoft.com/office/drawing/2014/main" id="{ED97F36D-CA3A-B5B1-A548-B1E0B0F479FE}"/>
              </a:ext>
            </a:extLst>
          </p:cNvPr>
          <p:cNvPicPr>
            <a:picLocks noChangeAspect="1" noChangeArrowheads="1"/>
          </p:cNvPicPr>
          <p:nvPr/>
        </p:nvPicPr>
        <p:blipFill>
          <a:blip r:embed="rId4">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7391400" y="2895600"/>
            <a:ext cx="3028950" cy="187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89" name="Text Box 29">
            <a:extLst>
              <a:ext uri="{FF2B5EF4-FFF2-40B4-BE49-F238E27FC236}">
                <a16:creationId xmlns:a16="http://schemas.microsoft.com/office/drawing/2014/main" id="{20261E2F-5B67-DDB0-AED2-56DE4B0A542B}"/>
              </a:ext>
            </a:extLst>
          </p:cNvPr>
          <p:cNvSpPr txBox="1">
            <a:spLocks noChangeArrowheads="1"/>
          </p:cNvSpPr>
          <p:nvPr/>
        </p:nvSpPr>
        <p:spPr bwMode="auto">
          <a:xfrm>
            <a:off x="4038600" y="1828800"/>
            <a:ext cx="3505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t>Non-Inspired Manuscripts</a:t>
            </a:r>
          </a:p>
        </p:txBody>
      </p:sp>
      <p:sp>
        <p:nvSpPr>
          <p:cNvPr id="15390" name="Text Box 30">
            <a:extLst>
              <a:ext uri="{FF2B5EF4-FFF2-40B4-BE49-F238E27FC236}">
                <a16:creationId xmlns:a16="http://schemas.microsoft.com/office/drawing/2014/main" id="{07BEC88D-C2D8-0019-2F3F-3AFFB33FDA42}"/>
              </a:ext>
            </a:extLst>
          </p:cNvPr>
          <p:cNvSpPr txBox="1">
            <a:spLocks noChangeArrowheads="1"/>
          </p:cNvSpPr>
          <p:nvPr/>
        </p:nvSpPr>
        <p:spPr bwMode="auto">
          <a:xfrm>
            <a:off x="7467600" y="1828801"/>
            <a:ext cx="27432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Non-Inspired Modern Translations</a:t>
            </a:r>
          </a:p>
        </p:txBody>
      </p:sp>
      <p:grpSp>
        <p:nvGrpSpPr>
          <p:cNvPr id="9" name="Group 38">
            <a:extLst>
              <a:ext uri="{FF2B5EF4-FFF2-40B4-BE49-F238E27FC236}">
                <a16:creationId xmlns:a16="http://schemas.microsoft.com/office/drawing/2014/main" id="{3F9BE3A1-3CD1-116A-6C6F-B6904A8FDAA7}"/>
              </a:ext>
            </a:extLst>
          </p:cNvPr>
          <p:cNvGrpSpPr>
            <a:grpSpLocks/>
          </p:cNvGrpSpPr>
          <p:nvPr/>
        </p:nvGrpSpPr>
        <p:grpSpPr bwMode="auto">
          <a:xfrm>
            <a:off x="2362200" y="4648200"/>
            <a:ext cx="7010400" cy="1981200"/>
            <a:chOff x="528" y="2928"/>
            <a:chExt cx="4416" cy="1248"/>
          </a:xfrm>
        </p:grpSpPr>
        <p:sp>
          <p:nvSpPr>
            <p:cNvPr id="13323" name="AutoShape 36">
              <a:extLst>
                <a:ext uri="{FF2B5EF4-FFF2-40B4-BE49-F238E27FC236}">
                  <a16:creationId xmlns:a16="http://schemas.microsoft.com/office/drawing/2014/main" id="{3D3E3BFE-F04B-1977-3152-CBAC428AFD0B}"/>
                </a:ext>
              </a:extLst>
            </p:cNvPr>
            <p:cNvSpPr>
              <a:spLocks noChangeArrowheads="1"/>
            </p:cNvSpPr>
            <p:nvPr/>
          </p:nvSpPr>
          <p:spPr bwMode="auto">
            <a:xfrm rot="10463877">
              <a:off x="528" y="3264"/>
              <a:ext cx="2208" cy="9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0 w 21600"/>
                <a:gd name="T19" fmla="*/ 3174 h 21600"/>
                <a:gd name="T20" fmla="*/ 18440 w 21600"/>
                <a:gd name="T21" fmla="*/ 1842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783" y="5535"/>
                  </a:moveTo>
                  <a:cubicBezTo>
                    <a:pt x="16131" y="3342"/>
                    <a:pt x="13545" y="2054"/>
                    <a:pt x="10800" y="2054"/>
                  </a:cubicBezTo>
                  <a:cubicBezTo>
                    <a:pt x="5969" y="2054"/>
                    <a:pt x="2054" y="5969"/>
                    <a:pt x="2054" y="10800"/>
                  </a:cubicBezTo>
                  <a:cubicBezTo>
                    <a:pt x="2053" y="11038"/>
                    <a:pt x="2063" y="11276"/>
                    <a:pt x="2083" y="11514"/>
                  </a:cubicBezTo>
                  <a:lnTo>
                    <a:pt x="36" y="11682"/>
                  </a:lnTo>
                  <a:cubicBezTo>
                    <a:pt x="12" y="11388"/>
                    <a:pt x="0" y="11094"/>
                    <a:pt x="0" y="10800"/>
                  </a:cubicBezTo>
                  <a:cubicBezTo>
                    <a:pt x="0" y="4835"/>
                    <a:pt x="4835" y="0"/>
                    <a:pt x="10800" y="0"/>
                  </a:cubicBezTo>
                  <a:cubicBezTo>
                    <a:pt x="14189" y="-1"/>
                    <a:pt x="17383" y="1591"/>
                    <a:pt x="19423" y="4298"/>
                  </a:cubicBezTo>
                  <a:lnTo>
                    <a:pt x="21579" y="2673"/>
                  </a:lnTo>
                  <a:lnTo>
                    <a:pt x="20847" y="7892"/>
                  </a:lnTo>
                  <a:lnTo>
                    <a:pt x="15627" y="7160"/>
                  </a:lnTo>
                  <a:lnTo>
                    <a:pt x="17783" y="5535"/>
                  </a:lnTo>
                  <a:close/>
                </a:path>
              </a:pathLst>
            </a:custGeom>
            <a:solidFill>
              <a:schemeClr val="accent1"/>
            </a:solidFill>
            <a:ln w="12700">
              <a:solidFill>
                <a:schemeClr val="tx1"/>
              </a:solidFill>
              <a:miter lim="800000"/>
              <a:headEnd/>
              <a:tailEnd/>
            </a:ln>
          </p:spPr>
          <p:txBody>
            <a:bodyPr wrap="none" anchor="ctr"/>
            <a:lstStyle/>
            <a:p>
              <a:endParaRPr lang="en-US"/>
            </a:p>
          </p:txBody>
        </p:sp>
        <p:sp>
          <p:nvSpPr>
            <p:cNvPr id="13324" name="AutoShape 35">
              <a:extLst>
                <a:ext uri="{FF2B5EF4-FFF2-40B4-BE49-F238E27FC236}">
                  <a16:creationId xmlns:a16="http://schemas.microsoft.com/office/drawing/2014/main" id="{1F43C0C3-7903-B056-FB55-53998ACB92AC}"/>
                </a:ext>
              </a:extLst>
            </p:cNvPr>
            <p:cNvSpPr>
              <a:spLocks noChangeArrowheads="1"/>
            </p:cNvSpPr>
            <p:nvPr/>
          </p:nvSpPr>
          <p:spPr bwMode="auto">
            <a:xfrm rot="10463877">
              <a:off x="2736" y="2928"/>
              <a:ext cx="2208" cy="912"/>
            </a:xfrm>
            <a:custGeom>
              <a:avLst/>
              <a:gdLst>
                <a:gd name="T0" fmla="*/ 0 w 21600"/>
                <a:gd name="T1" fmla="*/ 0 h 21600"/>
                <a:gd name="T2" fmla="*/ 0 w 21600"/>
                <a:gd name="T3" fmla="*/ 0 h 21600"/>
                <a:gd name="T4" fmla="*/ 0 w 21600"/>
                <a:gd name="T5" fmla="*/ 0 h 21600"/>
                <a:gd name="T6" fmla="*/ 0 w 21600"/>
                <a:gd name="T7" fmla="*/ 0 h 21600"/>
                <a:gd name="T8" fmla="*/ 0 w 21600"/>
                <a:gd name="T9" fmla="*/ 0 h 21600"/>
                <a:gd name="T10" fmla="*/ 0 w 21600"/>
                <a:gd name="T11" fmla="*/ 0 h 21600"/>
                <a:gd name="T12" fmla="*/ 0 60000 65536"/>
                <a:gd name="T13" fmla="*/ 0 60000 65536"/>
                <a:gd name="T14" fmla="*/ 0 60000 65536"/>
                <a:gd name="T15" fmla="*/ 0 60000 65536"/>
                <a:gd name="T16" fmla="*/ 0 60000 65536"/>
                <a:gd name="T17" fmla="*/ 0 60000 65536"/>
                <a:gd name="T18" fmla="*/ 3160 w 21600"/>
                <a:gd name="T19" fmla="*/ 3174 h 21600"/>
                <a:gd name="T20" fmla="*/ 18440 w 21600"/>
                <a:gd name="T21" fmla="*/ 18426 h 21600"/>
              </a:gdLst>
              <a:ahLst/>
              <a:cxnLst>
                <a:cxn ang="T12">
                  <a:pos x="T0" y="T1"/>
                </a:cxn>
                <a:cxn ang="T13">
                  <a:pos x="T2" y="T3"/>
                </a:cxn>
                <a:cxn ang="T14">
                  <a:pos x="T4" y="T5"/>
                </a:cxn>
                <a:cxn ang="T15">
                  <a:pos x="T6" y="T7"/>
                </a:cxn>
                <a:cxn ang="T16">
                  <a:pos x="T8" y="T9"/>
                </a:cxn>
                <a:cxn ang="T17">
                  <a:pos x="T10" y="T11"/>
                </a:cxn>
              </a:cxnLst>
              <a:rect l="T18" t="T19" r="T20" b="T21"/>
              <a:pathLst>
                <a:path w="21600" h="21600">
                  <a:moveTo>
                    <a:pt x="17783" y="5535"/>
                  </a:moveTo>
                  <a:cubicBezTo>
                    <a:pt x="16131" y="3342"/>
                    <a:pt x="13545" y="2054"/>
                    <a:pt x="10800" y="2054"/>
                  </a:cubicBezTo>
                  <a:cubicBezTo>
                    <a:pt x="5969" y="2054"/>
                    <a:pt x="2054" y="5969"/>
                    <a:pt x="2054" y="10800"/>
                  </a:cubicBezTo>
                  <a:cubicBezTo>
                    <a:pt x="2053" y="11038"/>
                    <a:pt x="2063" y="11276"/>
                    <a:pt x="2083" y="11514"/>
                  </a:cubicBezTo>
                  <a:lnTo>
                    <a:pt x="36" y="11682"/>
                  </a:lnTo>
                  <a:cubicBezTo>
                    <a:pt x="12" y="11388"/>
                    <a:pt x="0" y="11094"/>
                    <a:pt x="0" y="10800"/>
                  </a:cubicBezTo>
                  <a:cubicBezTo>
                    <a:pt x="0" y="4835"/>
                    <a:pt x="4835" y="0"/>
                    <a:pt x="10800" y="0"/>
                  </a:cubicBezTo>
                  <a:cubicBezTo>
                    <a:pt x="14189" y="-1"/>
                    <a:pt x="17383" y="1591"/>
                    <a:pt x="19423" y="4298"/>
                  </a:cubicBezTo>
                  <a:lnTo>
                    <a:pt x="21579" y="2673"/>
                  </a:lnTo>
                  <a:lnTo>
                    <a:pt x="20847" y="7892"/>
                  </a:lnTo>
                  <a:lnTo>
                    <a:pt x="15627" y="7160"/>
                  </a:lnTo>
                  <a:lnTo>
                    <a:pt x="17783" y="5535"/>
                  </a:lnTo>
                  <a:close/>
                </a:path>
              </a:pathLst>
            </a:custGeom>
            <a:solidFill>
              <a:schemeClr val="accent1"/>
            </a:solidFill>
            <a:ln w="12700">
              <a:solidFill>
                <a:schemeClr val="tx1"/>
              </a:solidFill>
              <a:miter lim="800000"/>
              <a:headEnd/>
              <a:tailEnd/>
            </a:ln>
          </p:spPr>
          <p:txBody>
            <a:bodyPr wrap="none" anchor="ctr"/>
            <a:lstStyle/>
            <a:p>
              <a:endParaRPr lang="en-US"/>
            </a:p>
          </p:txBody>
        </p:sp>
      </p:grpSp>
      <p:sp>
        <p:nvSpPr>
          <p:cNvPr id="15397" name="Text Box 37">
            <a:extLst>
              <a:ext uri="{FF2B5EF4-FFF2-40B4-BE49-F238E27FC236}">
                <a16:creationId xmlns:a16="http://schemas.microsoft.com/office/drawing/2014/main" id="{14ED2EC7-FFEE-EE20-69D0-0A4745221190}"/>
              </a:ext>
            </a:extLst>
          </p:cNvPr>
          <p:cNvSpPr txBox="1">
            <a:spLocks noChangeArrowheads="1"/>
          </p:cNvSpPr>
          <p:nvPr/>
        </p:nvSpPr>
        <p:spPr bwMode="auto">
          <a:xfrm>
            <a:off x="8991600" y="5578476"/>
            <a:ext cx="1676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pPr>
            <a:r>
              <a:rPr lang="en-US" altLang="en-US"/>
              <a:t>Textual Criticism</a:t>
            </a:r>
          </a:p>
        </p:txBody>
      </p:sp>
    </p:spTree>
    <p:extLst>
      <p:ext uri="{BB962C8B-B14F-4D97-AF65-F5344CB8AC3E}">
        <p14:creationId xmlns:p14="http://schemas.microsoft.com/office/powerpoint/2010/main" val="105729688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2"/>
                                        </p:tgtEl>
                                        <p:attrNameLst>
                                          <p:attrName>style.visibility</p:attrName>
                                        </p:attrNameLst>
                                      </p:cBhvr>
                                      <p:to>
                                        <p:strVal val="visible"/>
                                      </p:to>
                                    </p:set>
                                    <p:animEffect transition="in" filter="wipe(left)">
                                      <p:cBhvr>
                                        <p:cTn id="16" dur="500"/>
                                        <p:tgtEl>
                                          <p:spTgt spid="2"/>
                                        </p:tgtEl>
                                      </p:cBhvr>
                                    </p:animEffect>
                                  </p:childTnLst>
                                </p:cTn>
                              </p:par>
                            </p:childTnLst>
                          </p:cTn>
                        </p:par>
                        <p:par>
                          <p:cTn id="17" fill="hold" nodeType="afterGroup">
                            <p:stCondLst>
                              <p:cond delay="500"/>
                            </p:stCondLst>
                            <p:childTnLst>
                              <p:par>
                                <p:cTn id="18" presetID="1" presetClass="entr" presetSubtype="0" fill="hold" grpId="0" nodeType="afterEffect">
                                  <p:stCondLst>
                                    <p:cond delay="0"/>
                                  </p:stCondLst>
                                  <p:childTnLst>
                                    <p:set>
                                      <p:cBhvr>
                                        <p:cTn id="19" dur="1" fill="hold">
                                          <p:stCondLst>
                                            <p:cond delay="499"/>
                                          </p:stCondLst>
                                        </p:cTn>
                                        <p:tgtEl>
                                          <p:spTgt spid="15389"/>
                                        </p:tgtEl>
                                        <p:attrNameLst>
                                          <p:attrName>style.visibility</p:attrName>
                                        </p:attrNameLst>
                                      </p:cBhvr>
                                      <p:to>
                                        <p:strVal val="visible"/>
                                      </p:to>
                                    </p:set>
                                  </p:childTnLst>
                                </p:cTn>
                              </p:par>
                            </p:childTnLst>
                          </p:cTn>
                        </p:par>
                      </p:childTnLst>
                    </p:cTn>
                  </p:par>
                  <p:par>
                    <p:cTn id="20" fill="hold" nodeType="clickPar">
                      <p:stCondLst>
                        <p:cond delay="indefinite"/>
                      </p:stCondLst>
                      <p:childTnLst>
                        <p:par>
                          <p:cTn id="21" fill="hold" nodeType="withGroup">
                            <p:stCondLst>
                              <p:cond delay="0"/>
                            </p:stCondLst>
                            <p:childTnLst>
                              <p:par>
                                <p:cTn id="22" presetID="22" presetClass="entr" presetSubtype="8" fill="hold" grpId="0" nodeType="clickEffect">
                                  <p:stCondLst>
                                    <p:cond delay="0"/>
                                  </p:stCondLst>
                                  <p:childTnLst>
                                    <p:set>
                                      <p:cBhvr>
                                        <p:cTn id="23" dur="1" fill="hold">
                                          <p:stCondLst>
                                            <p:cond delay="0"/>
                                          </p:stCondLst>
                                        </p:cTn>
                                        <p:tgtEl>
                                          <p:spTgt spid="15383"/>
                                        </p:tgtEl>
                                        <p:attrNameLst>
                                          <p:attrName>style.visibility</p:attrName>
                                        </p:attrNameLst>
                                      </p:cBhvr>
                                      <p:to>
                                        <p:strVal val="visible"/>
                                      </p:to>
                                    </p:set>
                                    <p:animEffect transition="in" filter="wipe(left)">
                                      <p:cBhvr>
                                        <p:cTn id="24" dur="500"/>
                                        <p:tgtEl>
                                          <p:spTgt spid="15383"/>
                                        </p:tgtEl>
                                      </p:cBhvr>
                                    </p:animEffect>
                                  </p:childTnLst>
                                </p:cTn>
                              </p:par>
                            </p:childTnLst>
                          </p:cTn>
                        </p:par>
                        <p:par>
                          <p:cTn id="25" fill="hold" nodeType="afterGroup">
                            <p:stCondLst>
                              <p:cond delay="500"/>
                            </p:stCondLst>
                            <p:childTnLst>
                              <p:par>
                                <p:cTn id="26" presetID="22" presetClass="entr" presetSubtype="8" fill="hold" nodeType="afterEffect">
                                  <p:stCondLst>
                                    <p:cond delay="0"/>
                                  </p:stCondLst>
                                  <p:childTnLst>
                                    <p:set>
                                      <p:cBhvr>
                                        <p:cTn id="27" dur="1" fill="hold">
                                          <p:stCondLst>
                                            <p:cond delay="0"/>
                                          </p:stCondLst>
                                        </p:cTn>
                                        <p:tgtEl>
                                          <p:spTgt spid="15388"/>
                                        </p:tgtEl>
                                        <p:attrNameLst>
                                          <p:attrName>style.visibility</p:attrName>
                                        </p:attrNameLst>
                                      </p:cBhvr>
                                      <p:to>
                                        <p:strVal val="visible"/>
                                      </p:to>
                                    </p:set>
                                    <p:animEffect transition="in" filter="wipe(left)">
                                      <p:cBhvr>
                                        <p:cTn id="28" dur="500"/>
                                        <p:tgtEl>
                                          <p:spTgt spid="15388"/>
                                        </p:tgtEl>
                                      </p:cBhvr>
                                    </p:animEffect>
                                  </p:childTnLst>
                                </p:cTn>
                              </p:par>
                            </p:childTnLst>
                          </p:cTn>
                        </p:par>
                        <p:par>
                          <p:cTn id="29" fill="hold" nodeType="afterGroup">
                            <p:stCondLst>
                              <p:cond delay="1000"/>
                            </p:stCondLst>
                            <p:childTnLst>
                              <p:par>
                                <p:cTn id="30" presetID="1" presetClass="entr" presetSubtype="0" fill="hold" grpId="0" nodeType="afterEffect">
                                  <p:stCondLst>
                                    <p:cond delay="0"/>
                                  </p:stCondLst>
                                  <p:childTnLst>
                                    <p:set>
                                      <p:cBhvr>
                                        <p:cTn id="31" dur="1" fill="hold">
                                          <p:stCondLst>
                                            <p:cond delay="499"/>
                                          </p:stCondLst>
                                        </p:cTn>
                                        <p:tgtEl>
                                          <p:spTgt spid="15390"/>
                                        </p:tgtEl>
                                        <p:attrNameLst>
                                          <p:attrName>style.visibility</p:attrName>
                                        </p:attrNameLst>
                                      </p:cBhvr>
                                      <p:to>
                                        <p:strVal val="visible"/>
                                      </p:to>
                                    </p:se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2" fill="hold" nodeType="click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wipe(right)">
                                      <p:cBhvr>
                                        <p:cTn id="36" dur="500"/>
                                        <p:tgtEl>
                                          <p:spTgt spid="9"/>
                                        </p:tgtEl>
                                      </p:cBhvr>
                                    </p:animEffect>
                                  </p:childTnLst>
                                </p:cTn>
                              </p:par>
                            </p:childTnLst>
                          </p:cTn>
                        </p:par>
                        <p:par>
                          <p:cTn id="37" fill="hold" nodeType="afterGroup">
                            <p:stCondLst>
                              <p:cond delay="500"/>
                            </p:stCondLst>
                            <p:childTnLst>
                              <p:par>
                                <p:cTn id="38" presetID="1" presetClass="entr" presetSubtype="0" fill="hold" grpId="0" nodeType="afterEffect">
                                  <p:stCondLst>
                                    <p:cond delay="0"/>
                                  </p:stCondLst>
                                  <p:childTnLst>
                                    <p:set>
                                      <p:cBhvr>
                                        <p:cTn id="39" dur="1" fill="hold">
                                          <p:stCondLst>
                                            <p:cond delay="499"/>
                                          </p:stCondLst>
                                        </p:cTn>
                                        <p:tgtEl>
                                          <p:spTgt spid="1539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83" grpId="0" animBg="1"/>
      <p:bldP spid="15389" grpId="0" autoUpdateAnimBg="0"/>
      <p:bldP spid="15390" grpId="0" autoUpdateAnimBg="0"/>
      <p:bldP spid="15397"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Rectangle 2">
            <a:extLst>
              <a:ext uri="{FF2B5EF4-FFF2-40B4-BE49-F238E27FC236}">
                <a16:creationId xmlns:a16="http://schemas.microsoft.com/office/drawing/2014/main" id="{EC5314C3-2651-B761-0D79-1EC851905312}"/>
              </a:ext>
            </a:extLst>
          </p:cNvPr>
          <p:cNvSpPr>
            <a:spLocks noGrp="1" noChangeArrowheads="1"/>
          </p:cNvSpPr>
          <p:nvPr>
            <p:ph type="title" idx="4294967295"/>
          </p:nvPr>
        </p:nvSpPr>
        <p:spPr/>
        <p:txBody>
          <a:bodyPr/>
          <a:lstStyle/>
          <a:p>
            <a:r>
              <a:rPr lang="en-US" altLang="en-US"/>
              <a:t>Summary of Inspiration</a:t>
            </a:r>
          </a:p>
        </p:txBody>
      </p:sp>
      <p:grpSp>
        <p:nvGrpSpPr>
          <p:cNvPr id="2" name="Group 20">
            <a:extLst>
              <a:ext uri="{FF2B5EF4-FFF2-40B4-BE49-F238E27FC236}">
                <a16:creationId xmlns:a16="http://schemas.microsoft.com/office/drawing/2014/main" id="{E41955D7-3532-D417-D02D-372D444F8FD7}"/>
              </a:ext>
            </a:extLst>
          </p:cNvPr>
          <p:cNvGrpSpPr>
            <a:grpSpLocks/>
          </p:cNvGrpSpPr>
          <p:nvPr/>
        </p:nvGrpSpPr>
        <p:grpSpPr bwMode="auto">
          <a:xfrm>
            <a:off x="1524000" y="1524001"/>
            <a:ext cx="4114800" cy="3370263"/>
            <a:chOff x="0" y="960"/>
            <a:chExt cx="2592" cy="2123"/>
          </a:xfrm>
        </p:grpSpPr>
        <p:pic>
          <p:nvPicPr>
            <p:cNvPr id="14350" name="Picture 4" descr="dove">
              <a:extLst>
                <a:ext uri="{FF2B5EF4-FFF2-40B4-BE49-F238E27FC236}">
                  <a16:creationId xmlns:a16="http://schemas.microsoft.com/office/drawing/2014/main" id="{91C2A267-A410-C90D-6DB5-DE6CFC781D1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0" y="960"/>
              <a:ext cx="1651" cy="12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4351" name="Text Box 6">
              <a:extLst>
                <a:ext uri="{FF2B5EF4-FFF2-40B4-BE49-F238E27FC236}">
                  <a16:creationId xmlns:a16="http://schemas.microsoft.com/office/drawing/2014/main" id="{2C4D4352-ED4F-A9C8-3865-B2762EC32A62}"/>
                </a:ext>
              </a:extLst>
            </p:cNvPr>
            <p:cNvSpPr txBox="1">
              <a:spLocks noChangeArrowheads="1"/>
            </p:cNvSpPr>
            <p:nvPr/>
          </p:nvSpPr>
          <p:spPr bwMode="auto">
            <a:xfrm>
              <a:off x="0" y="2094"/>
              <a:ext cx="2592"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u="sng">
                  <a:cs typeface="Times New Roman" panose="02020603050405020304" pitchFamily="18" charset="0"/>
                </a:rPr>
                <a:t>The Divine Element</a:t>
              </a:r>
              <a:r>
                <a:rPr lang="en-US" altLang="en-US">
                  <a:cs typeface="Times New Roman" panose="02020603050405020304" pitchFamily="18" charset="0"/>
                </a:rPr>
                <a:t>:            The Holy Spirit superintends the work of the writers, ensuring accuracy and integrity.</a:t>
              </a:r>
              <a:endParaRPr lang="en-US" altLang="en-US"/>
            </a:p>
          </p:txBody>
        </p:sp>
      </p:grpSp>
      <p:grpSp>
        <p:nvGrpSpPr>
          <p:cNvPr id="3" name="Group 21">
            <a:extLst>
              <a:ext uri="{FF2B5EF4-FFF2-40B4-BE49-F238E27FC236}">
                <a16:creationId xmlns:a16="http://schemas.microsoft.com/office/drawing/2014/main" id="{A0573C61-5634-801E-99CD-20470E062EA1}"/>
              </a:ext>
            </a:extLst>
          </p:cNvPr>
          <p:cNvGrpSpPr>
            <a:grpSpLocks/>
          </p:cNvGrpSpPr>
          <p:nvPr/>
        </p:nvGrpSpPr>
        <p:grpSpPr bwMode="auto">
          <a:xfrm>
            <a:off x="6705600" y="1828801"/>
            <a:ext cx="3962400" cy="3141663"/>
            <a:chOff x="3264" y="1152"/>
            <a:chExt cx="2496" cy="1979"/>
          </a:xfrm>
        </p:grpSpPr>
        <p:sp>
          <p:nvSpPr>
            <p:cNvPr id="14346" name="Text Box 7">
              <a:extLst>
                <a:ext uri="{FF2B5EF4-FFF2-40B4-BE49-F238E27FC236}">
                  <a16:creationId xmlns:a16="http://schemas.microsoft.com/office/drawing/2014/main" id="{1292A79C-126F-417C-4A1E-0C596880A24C}"/>
                </a:ext>
              </a:extLst>
            </p:cNvPr>
            <p:cNvSpPr txBox="1">
              <a:spLocks noChangeArrowheads="1"/>
            </p:cNvSpPr>
            <p:nvPr/>
          </p:nvSpPr>
          <p:spPr bwMode="auto">
            <a:xfrm>
              <a:off x="3264" y="2142"/>
              <a:ext cx="2496"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u="sng">
                  <a:cs typeface="Times New Roman" panose="02020603050405020304" pitchFamily="18" charset="0"/>
                </a:rPr>
                <a:t>The Human Element</a:t>
              </a:r>
              <a:r>
                <a:rPr lang="en-US" altLang="en-US">
                  <a:cs typeface="Times New Roman" panose="02020603050405020304" pitchFamily="18" charset="0"/>
                </a:rPr>
                <a:t>:          The writer’s own vocabulary, style and personality comes through in the work.</a:t>
              </a:r>
              <a:r>
                <a:rPr lang="en-US" altLang="en-US"/>
                <a:t> </a:t>
              </a:r>
            </a:p>
          </p:txBody>
        </p:sp>
        <p:grpSp>
          <p:nvGrpSpPr>
            <p:cNvPr id="14347" name="Group 12">
              <a:extLst>
                <a:ext uri="{FF2B5EF4-FFF2-40B4-BE49-F238E27FC236}">
                  <a16:creationId xmlns:a16="http://schemas.microsoft.com/office/drawing/2014/main" id="{3AA94ACB-C159-A77B-38DB-13E0E62C7501}"/>
                </a:ext>
              </a:extLst>
            </p:cNvPr>
            <p:cNvGrpSpPr>
              <a:grpSpLocks/>
            </p:cNvGrpSpPr>
            <p:nvPr/>
          </p:nvGrpSpPr>
          <p:grpSpPr bwMode="auto">
            <a:xfrm>
              <a:off x="3984" y="1152"/>
              <a:ext cx="912" cy="1008"/>
              <a:chOff x="3984" y="1056"/>
              <a:chExt cx="912" cy="1008"/>
            </a:xfrm>
          </p:grpSpPr>
          <p:sp>
            <p:nvSpPr>
              <p:cNvPr id="14348" name="Rectangle 10">
                <a:extLst>
                  <a:ext uri="{FF2B5EF4-FFF2-40B4-BE49-F238E27FC236}">
                    <a16:creationId xmlns:a16="http://schemas.microsoft.com/office/drawing/2014/main" id="{4FCDCA5E-717F-3612-14F4-F5908DBC4D77}"/>
                  </a:ext>
                </a:extLst>
              </p:cNvPr>
              <p:cNvSpPr>
                <a:spLocks noChangeArrowheads="1"/>
              </p:cNvSpPr>
              <p:nvPr/>
            </p:nvSpPr>
            <p:spPr bwMode="auto">
              <a:xfrm>
                <a:off x="4020" y="1104"/>
                <a:ext cx="876" cy="960"/>
              </a:xfrm>
              <a:prstGeom prst="rect">
                <a:avLst/>
              </a:prstGeom>
              <a:solidFill>
                <a:schemeClr val="tx1"/>
              </a:solidFill>
              <a:ln w="12700">
                <a:solidFill>
                  <a:schemeClr val="tx1"/>
                </a:solidFill>
                <a:miter lim="800000"/>
                <a:headEnd/>
                <a:tailEnd/>
              </a:ln>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14349" name="Picture 9" descr="quill">
                <a:extLst>
                  <a:ext uri="{FF2B5EF4-FFF2-40B4-BE49-F238E27FC236}">
                    <a16:creationId xmlns:a16="http://schemas.microsoft.com/office/drawing/2014/main" id="{4EEC23C6-740F-1E23-8306-A163B663CB2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b="4762"/>
              <a:stretch>
                <a:fillRect/>
              </a:stretch>
            </p:blipFill>
            <p:spPr bwMode="auto">
              <a:xfrm>
                <a:off x="3984" y="1056"/>
                <a:ext cx="908" cy="9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grpSp>
        <p:nvGrpSpPr>
          <p:cNvPr id="5" name="Group 22">
            <a:extLst>
              <a:ext uri="{FF2B5EF4-FFF2-40B4-BE49-F238E27FC236}">
                <a16:creationId xmlns:a16="http://schemas.microsoft.com/office/drawing/2014/main" id="{8A6CE50F-AC81-EFD4-B22B-57BEF373CB93}"/>
              </a:ext>
            </a:extLst>
          </p:cNvPr>
          <p:cNvGrpSpPr>
            <a:grpSpLocks/>
          </p:cNvGrpSpPr>
          <p:nvPr/>
        </p:nvGrpSpPr>
        <p:grpSpPr bwMode="auto">
          <a:xfrm>
            <a:off x="5029200" y="4800600"/>
            <a:ext cx="2286000" cy="1703388"/>
            <a:chOff x="2208" y="3024"/>
            <a:chExt cx="1440" cy="1073"/>
          </a:xfrm>
        </p:grpSpPr>
        <p:sp>
          <p:nvSpPr>
            <p:cNvPr id="14344" name="Rectangle 13">
              <a:extLst>
                <a:ext uri="{FF2B5EF4-FFF2-40B4-BE49-F238E27FC236}">
                  <a16:creationId xmlns:a16="http://schemas.microsoft.com/office/drawing/2014/main" id="{2BAC79B3-60B4-22A6-DAD3-AACC6A654D80}"/>
                </a:ext>
              </a:extLst>
            </p:cNvPr>
            <p:cNvSpPr>
              <a:spLocks noChangeArrowheads="1"/>
            </p:cNvSpPr>
            <p:nvPr/>
          </p:nvSpPr>
          <p:spPr bwMode="auto">
            <a:xfrm>
              <a:off x="2208" y="3120"/>
              <a:ext cx="1392" cy="912"/>
            </a:xfrm>
            <a:prstGeom prst="rect">
              <a:avLst/>
            </a:prstGeom>
            <a:solidFill>
              <a:schemeClr val="tx1"/>
            </a:solidFill>
            <a:ln w="12700">
              <a:solidFill>
                <a:schemeClr val="tx1"/>
              </a:solidFill>
              <a:miter lim="800000"/>
              <a:headEnd/>
              <a:tailEnd/>
            </a:ln>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14345" name="Picture 15" descr="bible">
              <a:extLst>
                <a:ext uri="{FF2B5EF4-FFF2-40B4-BE49-F238E27FC236}">
                  <a16:creationId xmlns:a16="http://schemas.microsoft.com/office/drawing/2014/main" id="{EF7A5723-90EE-494E-CCEA-B4FD92A264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8" y="3024"/>
              <a:ext cx="1440" cy="107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7424" name="Text Box 16">
            <a:extLst>
              <a:ext uri="{FF2B5EF4-FFF2-40B4-BE49-F238E27FC236}">
                <a16:creationId xmlns:a16="http://schemas.microsoft.com/office/drawing/2014/main" id="{58F505C9-8CE2-33DD-307B-6FF988735506}"/>
              </a:ext>
            </a:extLst>
          </p:cNvPr>
          <p:cNvSpPr txBox="1">
            <a:spLocks noChangeArrowheads="1"/>
          </p:cNvSpPr>
          <p:nvPr/>
        </p:nvSpPr>
        <p:spPr bwMode="auto">
          <a:xfrm>
            <a:off x="2362200" y="4953000"/>
            <a:ext cx="2895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u="sng"/>
              <a:t>Result</a:t>
            </a:r>
            <a:r>
              <a:rPr lang="en-US" altLang="en-US"/>
              <a:t>:                   The Bible has both </a:t>
            </a:r>
            <a:r>
              <a:rPr lang="en-US" altLang="en-US" b="1"/>
              <a:t>divine</a:t>
            </a:r>
            <a:r>
              <a:rPr lang="en-US" altLang="en-US"/>
              <a:t> and </a:t>
            </a:r>
            <a:r>
              <a:rPr lang="en-US" altLang="en-US" b="1"/>
              <a:t>human</a:t>
            </a:r>
            <a:r>
              <a:rPr lang="en-US" altLang="en-US"/>
              <a:t> authorship!</a:t>
            </a:r>
          </a:p>
        </p:txBody>
      </p:sp>
      <p:sp>
        <p:nvSpPr>
          <p:cNvPr id="17425" name="AutoShape 17">
            <a:extLst>
              <a:ext uri="{FF2B5EF4-FFF2-40B4-BE49-F238E27FC236}">
                <a16:creationId xmlns:a16="http://schemas.microsoft.com/office/drawing/2014/main" id="{DCF4374B-E033-2AB9-CB42-F5F1C8C0B453}"/>
              </a:ext>
            </a:extLst>
          </p:cNvPr>
          <p:cNvSpPr>
            <a:spLocks noChangeArrowheads="1"/>
          </p:cNvSpPr>
          <p:nvPr/>
        </p:nvSpPr>
        <p:spPr bwMode="auto">
          <a:xfrm rot="4779570">
            <a:off x="4572000" y="3810000"/>
            <a:ext cx="1828800" cy="914400"/>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17694720 60000 65536"/>
              <a:gd name="T9" fmla="*/ 5898240 60000 65536"/>
              <a:gd name="T10" fmla="*/ 5898240 60000 65536"/>
              <a:gd name="T11" fmla="*/ 0 60000 65536"/>
              <a:gd name="T12" fmla="*/ 12427 w 21600"/>
              <a:gd name="T13" fmla="*/ 4275 h 21600"/>
              <a:gd name="T14" fmla="*/ 19881 w 21600"/>
              <a:gd name="T15" fmla="*/ 7883 h 21600"/>
            </a:gdLst>
            <a:ahLst/>
            <a:cxnLst>
              <a:cxn ang="T8">
                <a:pos x="T0" y="T1"/>
              </a:cxn>
              <a:cxn ang="T9">
                <a:pos x="T2" y="T3"/>
              </a:cxn>
              <a:cxn ang="T10">
                <a:pos x="T4" y="T5"/>
              </a:cxn>
              <a:cxn ang="T11">
                <a:pos x="T6" y="T7"/>
              </a:cxn>
            </a:cxnLst>
            <a:rect l="T12" t="T13" r="T14" b="T15"/>
            <a:pathLst>
              <a:path w="21600" h="21600">
                <a:moveTo>
                  <a:pt x="21600" y="6079"/>
                </a:moveTo>
                <a:lnTo>
                  <a:pt x="15806" y="0"/>
                </a:lnTo>
                <a:lnTo>
                  <a:pt x="15806" y="4275"/>
                </a:lnTo>
                <a:lnTo>
                  <a:pt x="12427" y="4275"/>
                </a:lnTo>
                <a:cubicBezTo>
                  <a:pt x="5564" y="4275"/>
                  <a:pt x="0" y="7804"/>
                  <a:pt x="0" y="12158"/>
                </a:cubicBezTo>
                <a:lnTo>
                  <a:pt x="0" y="21600"/>
                </a:lnTo>
                <a:lnTo>
                  <a:pt x="3688" y="21600"/>
                </a:lnTo>
                <a:lnTo>
                  <a:pt x="3688" y="12158"/>
                </a:lnTo>
                <a:cubicBezTo>
                  <a:pt x="3688" y="9797"/>
                  <a:pt x="7601" y="7883"/>
                  <a:pt x="12427" y="7883"/>
                </a:cubicBezTo>
                <a:lnTo>
                  <a:pt x="15806" y="7883"/>
                </a:lnTo>
                <a:lnTo>
                  <a:pt x="15806" y="12158"/>
                </a:lnTo>
                <a:lnTo>
                  <a:pt x="21600" y="6079"/>
                </a:lnTo>
                <a:close/>
              </a:path>
            </a:pathLst>
          </a:custGeom>
          <a:solidFill>
            <a:schemeClr val="accent1"/>
          </a:solidFill>
          <a:ln w="12700">
            <a:solidFill>
              <a:schemeClr val="tx1"/>
            </a:solidFill>
            <a:miter lim="800000"/>
            <a:headEnd/>
            <a:tailEnd/>
          </a:ln>
        </p:spPr>
        <p:txBody>
          <a:bodyPr wrap="none" anchor="ctr"/>
          <a:lstStyle/>
          <a:p>
            <a:endParaRPr lang="en-US"/>
          </a:p>
        </p:txBody>
      </p:sp>
      <p:sp>
        <p:nvSpPr>
          <p:cNvPr id="17427" name="AutoShape 19">
            <a:extLst>
              <a:ext uri="{FF2B5EF4-FFF2-40B4-BE49-F238E27FC236}">
                <a16:creationId xmlns:a16="http://schemas.microsoft.com/office/drawing/2014/main" id="{240DE0E6-30F0-A261-622D-C1958F7D5A7F}"/>
              </a:ext>
            </a:extLst>
          </p:cNvPr>
          <p:cNvSpPr>
            <a:spLocks noChangeArrowheads="1"/>
          </p:cNvSpPr>
          <p:nvPr/>
        </p:nvSpPr>
        <p:spPr bwMode="auto">
          <a:xfrm rot="16820430" flipH="1">
            <a:off x="5791200" y="3810000"/>
            <a:ext cx="1828800" cy="914400"/>
          </a:xfrm>
          <a:custGeom>
            <a:avLst/>
            <a:gdLst>
              <a:gd name="T0" fmla="*/ 2147483646 w 21600"/>
              <a:gd name="T1" fmla="*/ 0 h 21600"/>
              <a:gd name="T2" fmla="*/ 2147483646 w 21600"/>
              <a:gd name="T3" fmla="*/ 2147483646 h 21600"/>
              <a:gd name="T4" fmla="*/ 2147483646 w 21600"/>
              <a:gd name="T5" fmla="*/ 2147483646 h 21600"/>
              <a:gd name="T6" fmla="*/ 2147483646 w 21600"/>
              <a:gd name="T7" fmla="*/ 2147483646 h 21600"/>
              <a:gd name="T8" fmla="*/ 17694720 60000 65536"/>
              <a:gd name="T9" fmla="*/ 5898240 60000 65536"/>
              <a:gd name="T10" fmla="*/ 5898240 60000 65536"/>
              <a:gd name="T11" fmla="*/ 0 60000 65536"/>
              <a:gd name="T12" fmla="*/ 12427 w 21600"/>
              <a:gd name="T13" fmla="*/ 4275 h 21600"/>
              <a:gd name="T14" fmla="*/ 19881 w 21600"/>
              <a:gd name="T15" fmla="*/ 7883 h 21600"/>
            </a:gdLst>
            <a:ahLst/>
            <a:cxnLst>
              <a:cxn ang="T8">
                <a:pos x="T0" y="T1"/>
              </a:cxn>
              <a:cxn ang="T9">
                <a:pos x="T2" y="T3"/>
              </a:cxn>
              <a:cxn ang="T10">
                <a:pos x="T4" y="T5"/>
              </a:cxn>
              <a:cxn ang="T11">
                <a:pos x="T6" y="T7"/>
              </a:cxn>
            </a:cxnLst>
            <a:rect l="T12" t="T13" r="T14" b="T15"/>
            <a:pathLst>
              <a:path w="21600" h="21600">
                <a:moveTo>
                  <a:pt x="21600" y="6079"/>
                </a:moveTo>
                <a:lnTo>
                  <a:pt x="15806" y="0"/>
                </a:lnTo>
                <a:lnTo>
                  <a:pt x="15806" y="4275"/>
                </a:lnTo>
                <a:lnTo>
                  <a:pt x="12427" y="4275"/>
                </a:lnTo>
                <a:cubicBezTo>
                  <a:pt x="5564" y="4275"/>
                  <a:pt x="0" y="7804"/>
                  <a:pt x="0" y="12158"/>
                </a:cubicBezTo>
                <a:lnTo>
                  <a:pt x="0" y="21600"/>
                </a:lnTo>
                <a:lnTo>
                  <a:pt x="3688" y="21600"/>
                </a:lnTo>
                <a:lnTo>
                  <a:pt x="3688" y="12158"/>
                </a:lnTo>
                <a:cubicBezTo>
                  <a:pt x="3688" y="9797"/>
                  <a:pt x="7601" y="7883"/>
                  <a:pt x="12427" y="7883"/>
                </a:cubicBezTo>
                <a:lnTo>
                  <a:pt x="15806" y="7883"/>
                </a:lnTo>
                <a:lnTo>
                  <a:pt x="15806" y="12158"/>
                </a:lnTo>
                <a:lnTo>
                  <a:pt x="21600" y="6079"/>
                </a:lnTo>
                <a:close/>
              </a:path>
            </a:pathLst>
          </a:custGeom>
          <a:solidFill>
            <a:schemeClr val="accent1"/>
          </a:solidFill>
          <a:ln w="12700">
            <a:solidFill>
              <a:schemeClr val="tx1"/>
            </a:solidFill>
            <a:miter lim="800000"/>
            <a:headEnd/>
            <a:tailEnd/>
          </a:ln>
        </p:spPr>
        <p:txBody>
          <a:bodyPr wrap="none" anchor="ctr"/>
          <a:lstStyle/>
          <a:p>
            <a:endParaRPr lang="en-US"/>
          </a:p>
        </p:txBody>
      </p:sp>
    </p:spTree>
    <p:extLst>
      <p:ext uri="{BB962C8B-B14F-4D97-AF65-F5344CB8AC3E}">
        <p14:creationId xmlns:p14="http://schemas.microsoft.com/office/powerpoint/2010/main" val="406877198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17425"/>
                                        </p:tgtEl>
                                        <p:attrNameLst>
                                          <p:attrName>style.visibility</p:attrName>
                                        </p:attrNameLst>
                                      </p:cBhvr>
                                      <p:to>
                                        <p:strVal val="visible"/>
                                      </p:to>
                                    </p:set>
                                    <p:animEffect transition="in" filter="wipe(up)">
                                      <p:cBhvr>
                                        <p:cTn id="17" dur="500"/>
                                        <p:tgtEl>
                                          <p:spTgt spid="17425"/>
                                        </p:tgtEl>
                                      </p:cBhvr>
                                    </p:animEffect>
                                  </p:childTnLst>
                                </p:cTn>
                              </p:par>
                            </p:childTnLst>
                          </p:cTn>
                        </p:par>
                        <p:par>
                          <p:cTn id="18" fill="hold" nodeType="afterGroup">
                            <p:stCondLst>
                              <p:cond delay="500"/>
                            </p:stCondLst>
                            <p:childTnLst>
                              <p:par>
                                <p:cTn id="19" presetID="22" presetClass="entr" presetSubtype="1" fill="hold" nodeType="afterEffect">
                                  <p:stCondLst>
                                    <p:cond delay="0"/>
                                  </p:stCondLst>
                                  <p:childTnLst>
                                    <p:set>
                                      <p:cBhvr>
                                        <p:cTn id="20" dur="1" fill="hold">
                                          <p:stCondLst>
                                            <p:cond delay="0"/>
                                          </p:stCondLst>
                                        </p:cTn>
                                        <p:tgtEl>
                                          <p:spTgt spid="17427"/>
                                        </p:tgtEl>
                                        <p:attrNameLst>
                                          <p:attrName>style.visibility</p:attrName>
                                        </p:attrNameLst>
                                      </p:cBhvr>
                                      <p:to>
                                        <p:strVal val="visible"/>
                                      </p:to>
                                    </p:set>
                                    <p:animEffect transition="in" filter="wipe(up)">
                                      <p:cBhvr>
                                        <p:cTn id="21" dur="500"/>
                                        <p:tgtEl>
                                          <p:spTgt spid="17427"/>
                                        </p:tgtEl>
                                      </p:cBhvr>
                                    </p:animEffect>
                                  </p:childTnLst>
                                </p:cTn>
                              </p:par>
                            </p:childTnLst>
                          </p:cTn>
                        </p:par>
                        <p:par>
                          <p:cTn id="22" fill="hold" nodeType="afterGroup">
                            <p:stCondLst>
                              <p:cond delay="1000"/>
                            </p:stCondLst>
                            <p:childTnLst>
                              <p:par>
                                <p:cTn id="23" presetID="9" presetClass="entr" presetSubtype="0" fill="hold" nodeType="after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dissolve">
                                      <p:cBhvr>
                                        <p:cTn id="25" dur="500"/>
                                        <p:tgtEl>
                                          <p:spTgt spid="5"/>
                                        </p:tgtEl>
                                      </p:cBhvr>
                                    </p:animEffect>
                                  </p:childTnLst>
                                </p:cTn>
                              </p:par>
                            </p:childTnLst>
                          </p:cTn>
                        </p:par>
                        <p:par>
                          <p:cTn id="26" fill="hold" nodeType="afterGroup">
                            <p:stCondLst>
                              <p:cond delay="1500"/>
                            </p:stCondLst>
                            <p:childTnLst>
                              <p:par>
                                <p:cTn id="27" presetID="1" presetClass="entr" presetSubtype="0" fill="hold" grpId="0" nodeType="afterEffect">
                                  <p:stCondLst>
                                    <p:cond delay="0"/>
                                  </p:stCondLst>
                                  <p:childTnLst>
                                    <p:set>
                                      <p:cBhvr>
                                        <p:cTn id="28" dur="1" fill="hold">
                                          <p:stCondLst>
                                            <p:cond delay="499"/>
                                          </p:stCondLst>
                                        </p:cTn>
                                        <p:tgtEl>
                                          <p:spTgt spid="174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24"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a:extLst>
              <a:ext uri="{FF2B5EF4-FFF2-40B4-BE49-F238E27FC236}">
                <a16:creationId xmlns:a16="http://schemas.microsoft.com/office/drawing/2014/main" id="{D20F95D0-FF1D-5CEC-F7E1-797ED292650B}"/>
              </a:ext>
            </a:extLst>
          </p:cNvPr>
          <p:cNvSpPr>
            <a:spLocks noGrp="1" noChangeArrowheads="1"/>
          </p:cNvSpPr>
          <p:nvPr>
            <p:ph type="title" idx="4294967295"/>
          </p:nvPr>
        </p:nvSpPr>
        <p:spPr/>
        <p:txBody>
          <a:bodyPr/>
          <a:lstStyle/>
          <a:p>
            <a:r>
              <a:rPr lang="en-US" altLang="en-US"/>
              <a:t>Inerrancy</a:t>
            </a:r>
          </a:p>
        </p:txBody>
      </p:sp>
      <p:sp>
        <p:nvSpPr>
          <p:cNvPr id="15362" name="Rectangle 3">
            <a:extLst>
              <a:ext uri="{FF2B5EF4-FFF2-40B4-BE49-F238E27FC236}">
                <a16:creationId xmlns:a16="http://schemas.microsoft.com/office/drawing/2014/main" id="{50C60652-A4F8-8826-2592-D65F48E896B3}"/>
              </a:ext>
            </a:extLst>
          </p:cNvPr>
          <p:cNvSpPr>
            <a:spLocks noGrp="1" noChangeArrowheads="1"/>
          </p:cNvSpPr>
          <p:nvPr>
            <p:ph type="body" idx="4294967295"/>
          </p:nvPr>
        </p:nvSpPr>
        <p:spPr/>
        <p:txBody>
          <a:bodyPr/>
          <a:lstStyle/>
          <a:p>
            <a:pPr>
              <a:buFontTx/>
              <a:buNone/>
            </a:pPr>
            <a:r>
              <a:rPr lang="en-US" altLang="en-US" sz="3200">
                <a:latin typeface="Bookman Old Style" panose="02050604050505020204" pitchFamily="18" charset="0"/>
                <a:cs typeface="Times New Roman" panose="02020603050405020304" pitchFamily="18" charset="0"/>
              </a:rPr>
              <a:t>	“Inerrancy is the view that when all the facts become known, they will demonstrate that the Bible, in its original autographs and correctly interpreted, is entirely true and never false in all it affirms...”    														</a:t>
            </a:r>
            <a:r>
              <a:rPr lang="en-US" altLang="en-US" sz="2000">
                <a:latin typeface="Bookman Old Style" panose="02050604050505020204" pitchFamily="18" charset="0"/>
                <a:cs typeface="Times New Roman" panose="02020603050405020304" pitchFamily="18" charset="0"/>
              </a:rPr>
              <a:t>(Feinberg, </a:t>
            </a:r>
            <a:r>
              <a:rPr lang="en-US" altLang="en-US" sz="2000" u="sng">
                <a:latin typeface="Bookman Old Style" panose="02050604050505020204" pitchFamily="18" charset="0"/>
                <a:cs typeface="Times New Roman" panose="02020603050405020304" pitchFamily="18" charset="0"/>
              </a:rPr>
              <a:t>EDT</a:t>
            </a:r>
            <a:r>
              <a:rPr lang="en-US" altLang="en-US" sz="2000">
                <a:latin typeface="Bookman Old Style" panose="02050604050505020204" pitchFamily="18" charset="0"/>
                <a:cs typeface="Times New Roman" panose="02020603050405020304" pitchFamily="18" charset="0"/>
              </a:rPr>
              <a:t>, 142)</a:t>
            </a:r>
            <a:endParaRPr lang="en-US" altLang="en-US" sz="3300"/>
          </a:p>
        </p:txBody>
      </p:sp>
    </p:spTree>
    <p:extLst>
      <p:ext uri="{BB962C8B-B14F-4D97-AF65-F5344CB8AC3E}">
        <p14:creationId xmlns:p14="http://schemas.microsoft.com/office/powerpoint/2010/main" val="35944481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D07817DB-BCDE-3E99-8A8F-747DB052F498}"/>
              </a:ext>
            </a:extLst>
          </p:cNvPr>
          <p:cNvSpPr txBox="1"/>
          <p:nvPr/>
        </p:nvSpPr>
        <p:spPr>
          <a:xfrm>
            <a:off x="643943" y="695459"/>
            <a:ext cx="10689465" cy="5601533"/>
          </a:xfrm>
          <a:prstGeom prst="rect">
            <a:avLst/>
          </a:prstGeom>
          <a:noFill/>
        </p:spPr>
        <p:txBody>
          <a:bodyPr wrap="square">
            <a:spAutoFit/>
          </a:bodyPr>
          <a:lstStyle/>
          <a:p>
            <a:pPr marL="0" marR="0"/>
            <a:r>
              <a:rPr lang="en-US" sz="2000" kern="100" dirty="0">
                <a:effectLst/>
                <a:latin typeface="Aptos" panose="020B0004020202020204" pitchFamily="34" charset="0"/>
                <a:ea typeface="Aptos" panose="020B0004020202020204" pitchFamily="34" charset="0"/>
                <a:cs typeface="Times New Roman" panose="02020603050405020304" pitchFamily="18" charset="0"/>
              </a:rPr>
              <a:t>By inerrancy we refer not only to the Bible's being 'without error' but also to its inability to err. Inerrancy, positively defined, refers to a central and crucial property of the Bible, namely, its utter truthfulness. The basis for the doctrine of biblical inerrancy is located both in the nature of God and in the Bible's teaching about itself. First, if God is perfect – all knowing, all wise, all-good – it follows that God speaks the truth. God does not tell lies; God is not ignorant. God's Word is thus free from all error arising either from conscious deceit or unconscious ignorance. Such is the unanimous confession of the Psalmist, the prophets, the Lord Jesus and the apostles. Second, the Bible presents itself as the Word of God written. God's Word is thus wholly reliable, a trustworthy guide to reality, a light unto our path. If the biblical and theological basis of the doctrine is so obvious, however, why have some in our day suggested that the inerrancy of the Bible is a relatively recent concept? It is true, as some have suggested that the inerrancy of the Bible is a relatively recent concept? Is it true, as some have argued, that the doctrine of inerrancy was 'invented' in the nineteenth century at Princeton by B B Warfield and Charles Hodge and is therefore a novelty in the history of theology? In answer to this question, it is important to remember that doctrines arise only when there is a need for them. Doctrine develops when something implicit in the faith is denied; false teaching provokes an explicit rebuttal. This is as true of inerrancy as it is of the doctrines of the Trinity, or of justification by faith</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r>
              <a:rPr lang="en-US" sz="1200" kern="100" dirty="0">
                <a:effectLst/>
                <a:latin typeface="Aptos" panose="020B0004020202020204" pitchFamily="34" charset="0"/>
                <a:ea typeface="Aptos" panose="020B0004020202020204" pitchFamily="34" charset="0"/>
                <a:cs typeface="Times New Roman" panose="02020603050405020304" pitchFamily="18" charset="0"/>
                <a:hlinkClick r:id="rId2"/>
              </a:rPr>
              <a:t>https://www.mercypres.org/wp-content/uploads/2014/02/The-Inerrancy-of-Scripture-Vanhoozer.pdf</a:t>
            </a:r>
            <a:r>
              <a:rPr lang="en-US" sz="1200" kern="100" dirty="0">
                <a:effectLst/>
                <a:latin typeface="Aptos" panose="020B0004020202020204" pitchFamily="34" charset="0"/>
                <a:ea typeface="Aptos" panose="020B0004020202020204" pitchFamily="34" charset="0"/>
                <a:cs typeface="Times New Roman" panose="02020603050405020304" pitchFamily="18" charset="0"/>
              </a:rPr>
              <a:t> accessed 11/24/25</a:t>
            </a:r>
          </a:p>
        </p:txBody>
      </p:sp>
    </p:spTree>
    <p:extLst>
      <p:ext uri="{BB962C8B-B14F-4D97-AF65-F5344CB8AC3E}">
        <p14:creationId xmlns:p14="http://schemas.microsoft.com/office/powerpoint/2010/main" val="41008900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38ECA5-62E0-3B4A-8730-7B4BCECD9AAC}"/>
              </a:ext>
            </a:extLst>
          </p:cNvPr>
          <p:cNvSpPr>
            <a:spLocks noGrp="1"/>
          </p:cNvSpPr>
          <p:nvPr>
            <p:ph type="title"/>
          </p:nvPr>
        </p:nvSpPr>
        <p:spPr>
          <a:solidFill>
            <a:schemeClr val="accent4"/>
          </a:solidFill>
        </p:spPr>
        <p:txBody>
          <a:bodyPr/>
          <a:lstStyle/>
          <a:p>
            <a:pPr algn="ctr"/>
            <a:r>
              <a:rPr lang="en-US"/>
              <a:t>Articles of Faith - Scripture</a:t>
            </a:r>
          </a:p>
        </p:txBody>
      </p:sp>
      <p:sp>
        <p:nvSpPr>
          <p:cNvPr id="3" name="Content Placeholder 2">
            <a:extLst>
              <a:ext uri="{FF2B5EF4-FFF2-40B4-BE49-F238E27FC236}">
                <a16:creationId xmlns:a16="http://schemas.microsoft.com/office/drawing/2014/main" id="{708863AC-FE39-F386-34F6-F3E931BBBCE7}"/>
              </a:ext>
            </a:extLst>
          </p:cNvPr>
          <p:cNvSpPr>
            <a:spLocks noGrp="1"/>
          </p:cNvSpPr>
          <p:nvPr>
            <p:ph idx="1"/>
          </p:nvPr>
        </p:nvSpPr>
        <p:spPr/>
        <p:txBody>
          <a:bodyPr>
            <a:normAutofit fontScale="40000" lnSpcReduction="20000"/>
          </a:bodyPr>
          <a:lstStyle/>
          <a:p>
            <a:pPr marL="0" indent="0">
              <a:buNone/>
            </a:pPr>
            <a:r>
              <a:rPr lang="en-US" sz="5900" kern="100" dirty="0">
                <a:effectLst/>
                <a:latin typeface="Aptos" panose="020B0004020202020204" pitchFamily="34" charset="0"/>
                <a:ea typeface="Aptos" panose="020B0004020202020204" pitchFamily="34" charset="0"/>
                <a:cs typeface="Times New Roman" panose="02020603050405020304" pitchFamily="18" charset="0"/>
              </a:rPr>
              <a:t>We believe that the Scriptures of the Old and New Testaments are given by </a:t>
            </a:r>
            <a:r>
              <a:rPr lang="en-US" sz="5900" u="sng" kern="100" dirty="0">
                <a:effectLst/>
                <a:latin typeface="Aptos" panose="020B0004020202020204" pitchFamily="34" charset="0"/>
                <a:ea typeface="Aptos" panose="020B0004020202020204" pitchFamily="34" charset="0"/>
                <a:cs typeface="Times New Roman" panose="02020603050405020304" pitchFamily="18" charset="0"/>
              </a:rPr>
              <a:t>inspiration</a:t>
            </a:r>
            <a:r>
              <a:rPr lang="en-US" sz="5900" kern="100" dirty="0">
                <a:effectLst/>
                <a:latin typeface="Aptos" panose="020B0004020202020204" pitchFamily="34" charset="0"/>
                <a:ea typeface="Aptos" panose="020B0004020202020204" pitchFamily="34" charset="0"/>
                <a:cs typeface="Times New Roman" panose="02020603050405020304" pitchFamily="18" charset="0"/>
              </a:rPr>
              <a:t> of God, are </a:t>
            </a:r>
            <a:r>
              <a:rPr lang="en-US" sz="5900" u="sng" kern="100" dirty="0">
                <a:effectLst/>
                <a:latin typeface="Aptos" panose="020B0004020202020204" pitchFamily="34" charset="0"/>
                <a:ea typeface="Aptos" panose="020B0004020202020204" pitchFamily="34" charset="0"/>
                <a:cs typeface="Times New Roman" panose="02020603050405020304" pitchFamily="18" charset="0"/>
              </a:rPr>
              <a:t>without error </a:t>
            </a:r>
            <a:r>
              <a:rPr lang="en-US" sz="5900" kern="100" dirty="0">
                <a:effectLst/>
                <a:latin typeface="Aptos" panose="020B0004020202020204" pitchFamily="34" charset="0"/>
                <a:ea typeface="Aptos" panose="020B0004020202020204" pitchFamily="34" charset="0"/>
                <a:cs typeface="Times New Roman" panose="02020603050405020304" pitchFamily="18" charset="0"/>
              </a:rPr>
              <a:t>in the original writings and are the only </a:t>
            </a:r>
            <a:r>
              <a:rPr lang="en-US" sz="5900" u="sng" kern="100" dirty="0">
                <a:effectLst/>
                <a:latin typeface="Aptos" panose="020B0004020202020204" pitchFamily="34" charset="0"/>
                <a:ea typeface="Aptos" panose="020B0004020202020204" pitchFamily="34" charset="0"/>
                <a:cs typeface="Times New Roman" panose="02020603050405020304" pitchFamily="18" charset="0"/>
              </a:rPr>
              <a:t>infallible</a:t>
            </a:r>
            <a:r>
              <a:rPr lang="en-US" sz="5900" kern="100" dirty="0">
                <a:effectLst/>
                <a:latin typeface="Aptos" panose="020B0004020202020204" pitchFamily="34" charset="0"/>
                <a:ea typeface="Aptos" panose="020B0004020202020204" pitchFamily="34" charset="0"/>
                <a:cs typeface="Times New Roman" panose="02020603050405020304" pitchFamily="18" charset="0"/>
              </a:rPr>
              <a:t> rule of faith and practice.</a:t>
            </a:r>
          </a:p>
          <a:p>
            <a:r>
              <a:rPr lang="en-US" sz="5900" kern="100" dirty="0">
                <a:latin typeface="Aptos" panose="020B0004020202020204" pitchFamily="34" charset="0"/>
                <a:ea typeface="Aptos" panose="020B0004020202020204" pitchFamily="34" charset="0"/>
                <a:cs typeface="Times New Roman" panose="02020603050405020304" pitchFamily="18" charset="0"/>
              </a:rPr>
              <a:t>“Inspired”</a:t>
            </a:r>
          </a:p>
          <a:p>
            <a:r>
              <a:rPr lang="en-US" sz="5900" kern="100" dirty="0">
                <a:effectLst/>
                <a:latin typeface="Aptos" panose="020B0004020202020204" pitchFamily="34" charset="0"/>
                <a:ea typeface="Aptos" panose="020B0004020202020204" pitchFamily="34" charset="0"/>
                <a:cs typeface="Times New Roman" panose="02020603050405020304" pitchFamily="18" charset="0"/>
              </a:rPr>
              <a:t>“Inerrant”</a:t>
            </a:r>
          </a:p>
          <a:p>
            <a:r>
              <a:rPr lang="en-US" sz="5900" kern="100" dirty="0">
                <a:effectLst/>
                <a:latin typeface="Aptos" panose="020B0004020202020204" pitchFamily="34" charset="0"/>
                <a:ea typeface="Aptos" panose="020B0004020202020204" pitchFamily="34" charset="0"/>
                <a:cs typeface="Times New Roman" panose="02020603050405020304" pitchFamily="18" charset="0"/>
              </a:rPr>
              <a:t>“Infallible”</a:t>
            </a:r>
            <a:br>
              <a:rPr lang="en-US" sz="4600" kern="100" dirty="0">
                <a:effectLst/>
                <a:latin typeface="Aptos" panose="020B0004020202020204" pitchFamily="34" charset="0"/>
                <a:ea typeface="Aptos" panose="020B0004020202020204" pitchFamily="34" charset="0"/>
                <a:cs typeface="Times New Roman" panose="02020603050405020304" pitchFamily="18" charset="0"/>
              </a:rPr>
            </a:br>
            <a:endParaRPr lang="en-US"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
            </a:endParaRPr>
          </a:p>
          <a:p>
            <a:r>
              <a:rPr lang="en-US" sz="5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
              </a:rPr>
              <a:t>2 Timothy 3:16-17</a:t>
            </a:r>
            <a:r>
              <a:rPr lang="en-US" sz="5800" kern="100" dirty="0">
                <a:effectLst/>
                <a:latin typeface="Aptos" panose="020B0004020202020204" pitchFamily="34" charset="0"/>
                <a:ea typeface="Aptos" panose="020B0004020202020204" pitchFamily="34" charset="0"/>
                <a:cs typeface="Times New Roman" panose="02020603050405020304" pitchFamily="18" charset="0"/>
              </a:rPr>
              <a:t>  |  </a:t>
            </a:r>
            <a:r>
              <a:rPr lang="en-US" sz="5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2"/>
              </a:rPr>
              <a:t>1 Thessalonians 2:13</a:t>
            </a:r>
            <a:r>
              <a:rPr lang="en-US" sz="5800" kern="100" dirty="0">
                <a:effectLst/>
                <a:latin typeface="Aptos" panose="020B0004020202020204" pitchFamily="34" charset="0"/>
                <a:ea typeface="Aptos" panose="020B0004020202020204" pitchFamily="34" charset="0"/>
                <a:cs typeface="Times New Roman" panose="02020603050405020304" pitchFamily="18" charset="0"/>
              </a:rPr>
              <a:t>  |  </a:t>
            </a:r>
            <a:r>
              <a:rPr lang="en-US" sz="5800" u="sng" kern="100" dirty="0">
                <a:solidFill>
                  <a:srgbClr val="467886"/>
                </a:solidFill>
                <a:effectLst/>
                <a:latin typeface="Aptos" panose="020B0004020202020204" pitchFamily="34" charset="0"/>
                <a:ea typeface="Aptos" panose="020B0004020202020204" pitchFamily="34" charset="0"/>
                <a:cs typeface="Times New Roman" panose="02020603050405020304" pitchFamily="18" charset="0"/>
                <a:hlinkClick r:id="rId3"/>
              </a:rPr>
              <a:t>2 Peter 1:19-21</a:t>
            </a:r>
            <a:endParaRPr lang="en-US" sz="58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r>
              <a:rPr lang="en-US" b="0" i="0" dirty="0">
                <a:solidFill>
                  <a:srgbClr val="FFFFFF"/>
                </a:solidFill>
                <a:effectLst/>
                <a:latin typeface="Open Sans" panose="020B0606030504020204" pitchFamily="34" charset="0"/>
              </a:rPr>
              <a:t>the only infallible rule of faith and practice.</a:t>
            </a:r>
            <a:endParaRPr lang="en-US" dirty="0"/>
          </a:p>
        </p:txBody>
      </p:sp>
    </p:spTree>
    <p:extLst>
      <p:ext uri="{BB962C8B-B14F-4D97-AF65-F5344CB8AC3E}">
        <p14:creationId xmlns:p14="http://schemas.microsoft.com/office/powerpoint/2010/main" val="35416973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D9D1926-2FE4-CA34-DC5E-06B5C40276D2}"/>
              </a:ext>
            </a:extLst>
          </p:cNvPr>
          <p:cNvSpPr txBox="1"/>
          <p:nvPr/>
        </p:nvSpPr>
        <p:spPr>
          <a:xfrm>
            <a:off x="373487" y="754562"/>
            <a:ext cx="11114468" cy="5632311"/>
          </a:xfrm>
          <a:prstGeom prst="rect">
            <a:avLst/>
          </a:prstGeom>
          <a:noFill/>
        </p:spPr>
        <p:txBody>
          <a:bodyPr wrap="square">
            <a:spAutoFit/>
          </a:bodyPr>
          <a:lstStyle/>
          <a:p>
            <a:r>
              <a:rPr lang="en-US" dirty="0"/>
              <a:t>Perhaps the best way to resolve this confusion is to begin at the other end. What counts as an error? if I say that my lecture lasts an hour, when in fact it lasts only fifty-nine minutes, have I made an error? That depends on your expectation and on the context of my remark. In everyday conversation round figures are perfectly acceptable; no one would accuse me of getting my figures wrong. In other contexts, however, a different level of precision is required. A BBC television producer, for instance, would need to know the exact number of minutes. The point is that what counts a an error depends upon the kind of precision of exactness that the reader has a right to expect. "Error’ is thus a context- dependent notion. If I do not claim scientific exactitude or technical precision, it would be unjust to accuse me of having erred. Indeed, too much precision (‘my lecture is fifty-nine minutes and eight seconds long’) can be distracting and actually hinder clear communication.</a:t>
            </a:r>
          </a:p>
          <a:p>
            <a:r>
              <a:rPr lang="en-US" dirty="0"/>
              <a:t>Let us define error, then, as a failure to make good on or to redeem one’s claims. The Bible speaks truly because it makes good its claims. It thus follows that we should first determine just what kind of claims are being made before too quickly ruling ‘true’ or ‘false’. If error is indeed a context-dependent notion, those who see errors in Scripture would do well first to establish the context of Scripture’s claims. To interpret the Bible according to a wooden literalism fails precisely to attend to the kinds of claims Scripture makes. To read every sentence of the Bible as if it were referring to something in he world, or to a timeless truth, may be to misread much of Scripture. Just as readers need to be sensitive to metaphor (few would react to Jesus’ claim in John 10:9 ‘I am the door’ by searching for a handle) so readers must be sensitive to literary genre (e.g. to the literary context of biblical statements). </a:t>
            </a:r>
            <a:r>
              <a:rPr lang="en-US" sz="1200" dirty="0">
                <a:hlinkClick r:id="rId2"/>
              </a:rPr>
              <a:t>https://www.mercypres.org/wp-content/uploads/2014/02/The-Inerrancy-of-Scripture-Vanhoozer.pdf</a:t>
            </a:r>
            <a:r>
              <a:rPr lang="en-US" sz="1200" dirty="0"/>
              <a:t> accessed 11/24/25</a:t>
            </a:r>
          </a:p>
        </p:txBody>
      </p:sp>
    </p:spTree>
    <p:extLst>
      <p:ext uri="{BB962C8B-B14F-4D97-AF65-F5344CB8AC3E}">
        <p14:creationId xmlns:p14="http://schemas.microsoft.com/office/powerpoint/2010/main" val="360935473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a:extLst>
              <a:ext uri="{FF2B5EF4-FFF2-40B4-BE49-F238E27FC236}">
                <a16:creationId xmlns:a16="http://schemas.microsoft.com/office/drawing/2014/main" id="{1D129AE2-23D0-057E-46C7-C96E67357C0B}"/>
              </a:ext>
            </a:extLst>
          </p:cNvPr>
          <p:cNvSpPr>
            <a:spLocks noGrp="1" noChangeArrowheads="1"/>
          </p:cNvSpPr>
          <p:nvPr>
            <p:ph type="title" idx="4294967295"/>
          </p:nvPr>
        </p:nvSpPr>
        <p:spPr/>
        <p:txBody>
          <a:bodyPr/>
          <a:lstStyle/>
          <a:p>
            <a:r>
              <a:rPr lang="en-US" altLang="en-US"/>
              <a:t>What is Inerrancy?</a:t>
            </a:r>
          </a:p>
        </p:txBody>
      </p:sp>
      <p:grpSp>
        <p:nvGrpSpPr>
          <p:cNvPr id="2" name="Group 45">
            <a:extLst>
              <a:ext uri="{FF2B5EF4-FFF2-40B4-BE49-F238E27FC236}">
                <a16:creationId xmlns:a16="http://schemas.microsoft.com/office/drawing/2014/main" id="{2AAF1D85-E7DC-F5D2-15A0-648C932B9C34}"/>
              </a:ext>
            </a:extLst>
          </p:cNvPr>
          <p:cNvGrpSpPr>
            <a:grpSpLocks/>
          </p:cNvGrpSpPr>
          <p:nvPr/>
        </p:nvGrpSpPr>
        <p:grpSpPr bwMode="auto">
          <a:xfrm>
            <a:off x="1905000" y="1905000"/>
            <a:ext cx="2971800" cy="4160838"/>
            <a:chOff x="240" y="1200"/>
            <a:chExt cx="1872" cy="2621"/>
          </a:xfrm>
        </p:grpSpPr>
        <p:sp>
          <p:nvSpPr>
            <p:cNvPr id="16404" name="Rectangle 44">
              <a:extLst>
                <a:ext uri="{FF2B5EF4-FFF2-40B4-BE49-F238E27FC236}">
                  <a16:creationId xmlns:a16="http://schemas.microsoft.com/office/drawing/2014/main" id="{B8CCADA7-85C0-AAAF-39E2-46AC92CD6F33}"/>
                </a:ext>
              </a:extLst>
            </p:cNvPr>
            <p:cNvSpPr>
              <a:spLocks noChangeArrowheads="1"/>
            </p:cNvSpPr>
            <p:nvPr/>
          </p:nvSpPr>
          <p:spPr bwMode="auto">
            <a:xfrm>
              <a:off x="384" y="1200"/>
              <a:ext cx="1632" cy="1680"/>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grpSp>
          <p:nvGrpSpPr>
            <p:cNvPr id="16405" name="Group 42">
              <a:extLst>
                <a:ext uri="{FF2B5EF4-FFF2-40B4-BE49-F238E27FC236}">
                  <a16:creationId xmlns:a16="http://schemas.microsoft.com/office/drawing/2014/main" id="{DFFF7BA5-F7D9-89E2-7E91-099B80D438B1}"/>
                </a:ext>
              </a:extLst>
            </p:cNvPr>
            <p:cNvGrpSpPr>
              <a:grpSpLocks/>
            </p:cNvGrpSpPr>
            <p:nvPr/>
          </p:nvGrpSpPr>
          <p:grpSpPr bwMode="auto">
            <a:xfrm>
              <a:off x="240" y="1200"/>
              <a:ext cx="1872" cy="2621"/>
              <a:chOff x="240" y="1200"/>
              <a:chExt cx="1872" cy="2621"/>
            </a:xfrm>
          </p:grpSpPr>
          <p:pic>
            <p:nvPicPr>
              <p:cNvPr id="16406" name="Picture 3" descr="worldinhands">
                <a:extLst>
                  <a:ext uri="{FF2B5EF4-FFF2-40B4-BE49-F238E27FC236}">
                    <a16:creationId xmlns:a16="http://schemas.microsoft.com/office/drawing/2014/main" id="{550DC9CC-91BB-1204-933B-2E58C9A5974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6" y="1200"/>
                <a:ext cx="1167" cy="16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7" name="Text Box 4">
                <a:extLst>
                  <a:ext uri="{FF2B5EF4-FFF2-40B4-BE49-F238E27FC236}">
                    <a16:creationId xmlns:a16="http://schemas.microsoft.com/office/drawing/2014/main" id="{93927DFD-AC9A-22DC-D68C-B019E0BB957C}"/>
                  </a:ext>
                </a:extLst>
              </p:cNvPr>
              <p:cNvSpPr txBox="1">
                <a:spLocks noChangeArrowheads="1"/>
              </p:cNvSpPr>
              <p:nvPr/>
            </p:nvSpPr>
            <p:spPr bwMode="auto">
              <a:xfrm>
                <a:off x="240" y="2832"/>
                <a:ext cx="1872"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                                     It does not mean there are no figures of speech in the Bible</a:t>
                </a:r>
              </a:p>
            </p:txBody>
          </p:sp>
        </p:grpSp>
      </p:grpSp>
      <p:grpSp>
        <p:nvGrpSpPr>
          <p:cNvPr id="4" name="Group 43">
            <a:extLst>
              <a:ext uri="{FF2B5EF4-FFF2-40B4-BE49-F238E27FC236}">
                <a16:creationId xmlns:a16="http://schemas.microsoft.com/office/drawing/2014/main" id="{21DEE39F-C866-55BF-E79E-3968A2477F79}"/>
              </a:ext>
            </a:extLst>
          </p:cNvPr>
          <p:cNvGrpSpPr>
            <a:grpSpLocks/>
          </p:cNvGrpSpPr>
          <p:nvPr/>
        </p:nvGrpSpPr>
        <p:grpSpPr bwMode="auto">
          <a:xfrm>
            <a:off x="4724400" y="1905000"/>
            <a:ext cx="3200400" cy="4160838"/>
            <a:chOff x="2016" y="1200"/>
            <a:chExt cx="2016" cy="2621"/>
          </a:xfrm>
        </p:grpSpPr>
        <p:sp>
          <p:nvSpPr>
            <p:cNvPr id="16394" name="Text Box 5">
              <a:extLst>
                <a:ext uri="{FF2B5EF4-FFF2-40B4-BE49-F238E27FC236}">
                  <a16:creationId xmlns:a16="http://schemas.microsoft.com/office/drawing/2014/main" id="{46A3D8CB-055E-FEF6-179D-47AEBBA9EE2F}"/>
                </a:ext>
              </a:extLst>
            </p:cNvPr>
            <p:cNvSpPr txBox="1">
              <a:spLocks noChangeArrowheads="1"/>
            </p:cNvSpPr>
            <p:nvPr/>
          </p:nvSpPr>
          <p:spPr bwMode="auto">
            <a:xfrm>
              <a:off x="2016" y="2832"/>
              <a:ext cx="2016"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                                It does not mean every expression is understood in a foolishly literal way</a:t>
              </a:r>
            </a:p>
          </p:txBody>
        </p:sp>
        <p:grpSp>
          <p:nvGrpSpPr>
            <p:cNvPr id="16395" name="Group 25">
              <a:extLst>
                <a:ext uri="{FF2B5EF4-FFF2-40B4-BE49-F238E27FC236}">
                  <a16:creationId xmlns:a16="http://schemas.microsoft.com/office/drawing/2014/main" id="{3DA8A96F-C8A7-4D2C-7DDA-B8C32D33D693}"/>
                </a:ext>
              </a:extLst>
            </p:cNvPr>
            <p:cNvGrpSpPr>
              <a:grpSpLocks/>
            </p:cNvGrpSpPr>
            <p:nvPr/>
          </p:nvGrpSpPr>
          <p:grpSpPr bwMode="auto">
            <a:xfrm>
              <a:off x="2208" y="1200"/>
              <a:ext cx="1603" cy="1651"/>
              <a:chOff x="2064" y="1200"/>
              <a:chExt cx="1603" cy="1651"/>
            </a:xfrm>
          </p:grpSpPr>
          <p:grpSp>
            <p:nvGrpSpPr>
              <p:cNvPr id="16396" name="Group 17">
                <a:extLst>
                  <a:ext uri="{FF2B5EF4-FFF2-40B4-BE49-F238E27FC236}">
                    <a16:creationId xmlns:a16="http://schemas.microsoft.com/office/drawing/2014/main" id="{4EF30484-C1A2-40AA-2056-A6A1945F421F}"/>
                  </a:ext>
                </a:extLst>
              </p:cNvPr>
              <p:cNvGrpSpPr>
                <a:grpSpLocks/>
              </p:cNvGrpSpPr>
              <p:nvPr/>
            </p:nvGrpSpPr>
            <p:grpSpPr bwMode="auto">
              <a:xfrm>
                <a:off x="2064" y="1200"/>
                <a:ext cx="1603" cy="1651"/>
                <a:chOff x="2112" y="1296"/>
                <a:chExt cx="1555" cy="1555"/>
              </a:xfrm>
            </p:grpSpPr>
            <p:pic>
              <p:nvPicPr>
                <p:cNvPr id="16399" name="Picture 7" descr="geocentric">
                  <a:extLst>
                    <a:ext uri="{FF2B5EF4-FFF2-40B4-BE49-F238E27FC236}">
                      <a16:creationId xmlns:a16="http://schemas.microsoft.com/office/drawing/2014/main" id="{F7F43A92-6C44-023C-00E9-FC86E9D3D4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12" y="1296"/>
                  <a:ext cx="1555" cy="15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400" name="Freeform 12">
                  <a:extLst>
                    <a:ext uri="{FF2B5EF4-FFF2-40B4-BE49-F238E27FC236}">
                      <a16:creationId xmlns:a16="http://schemas.microsoft.com/office/drawing/2014/main" id="{B7021045-22C5-EE39-40A2-37C9AC9E8734}"/>
                    </a:ext>
                  </a:extLst>
                </p:cNvPr>
                <p:cNvSpPr>
                  <a:spLocks/>
                </p:cNvSpPr>
                <p:nvPr/>
              </p:nvSpPr>
              <p:spPr bwMode="auto">
                <a:xfrm>
                  <a:off x="2292" y="2277"/>
                  <a:ext cx="192" cy="123"/>
                </a:xfrm>
                <a:custGeom>
                  <a:avLst/>
                  <a:gdLst>
                    <a:gd name="T0" fmla="*/ 0 w 192"/>
                    <a:gd name="T1" fmla="*/ 0 h 123"/>
                    <a:gd name="T2" fmla="*/ 162 w 192"/>
                    <a:gd name="T3" fmla="*/ 9 h 123"/>
                    <a:gd name="T4" fmla="*/ 192 w 192"/>
                    <a:gd name="T5" fmla="*/ 48 h 123"/>
                    <a:gd name="T6" fmla="*/ 27 w 192"/>
                    <a:gd name="T7" fmla="*/ 66 h 123"/>
                    <a:gd name="T8" fmla="*/ 9 w 192"/>
                    <a:gd name="T9" fmla="*/ 60 h 123"/>
                    <a:gd name="T10" fmla="*/ 0 w 192"/>
                    <a:gd name="T11" fmla="*/ 33 h 123"/>
                    <a:gd name="T12" fmla="*/ 0 w 192"/>
                    <a:gd name="T13" fmla="*/ 0 h 123"/>
                    <a:gd name="T14" fmla="*/ 0 60000 65536"/>
                    <a:gd name="T15" fmla="*/ 0 60000 65536"/>
                    <a:gd name="T16" fmla="*/ 0 60000 65536"/>
                    <a:gd name="T17" fmla="*/ 0 60000 65536"/>
                    <a:gd name="T18" fmla="*/ 0 60000 65536"/>
                    <a:gd name="T19" fmla="*/ 0 60000 65536"/>
                    <a:gd name="T20" fmla="*/ 0 60000 65536"/>
                    <a:gd name="T21" fmla="*/ 0 w 192"/>
                    <a:gd name="T22" fmla="*/ 0 h 123"/>
                    <a:gd name="T23" fmla="*/ 192 w 192"/>
                    <a:gd name="T24" fmla="*/ 123 h 12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2" h="123">
                      <a:moveTo>
                        <a:pt x="0" y="0"/>
                      </a:moveTo>
                      <a:cubicBezTo>
                        <a:pt x="55" y="11"/>
                        <a:pt x="100" y="8"/>
                        <a:pt x="162" y="9"/>
                      </a:cubicBezTo>
                      <a:cubicBezTo>
                        <a:pt x="178" y="14"/>
                        <a:pt x="187" y="32"/>
                        <a:pt x="192" y="48"/>
                      </a:cubicBezTo>
                      <a:cubicBezTo>
                        <a:pt x="183" y="123"/>
                        <a:pt x="87" y="75"/>
                        <a:pt x="27" y="66"/>
                      </a:cubicBezTo>
                      <a:cubicBezTo>
                        <a:pt x="21" y="64"/>
                        <a:pt x="15" y="62"/>
                        <a:pt x="9" y="60"/>
                      </a:cubicBezTo>
                      <a:cubicBezTo>
                        <a:pt x="0" y="57"/>
                        <a:pt x="0" y="33"/>
                        <a:pt x="0" y="33"/>
                      </a:cubicBezTo>
                      <a:cubicBezTo>
                        <a:pt x="4" y="8"/>
                        <a:pt x="5" y="19"/>
                        <a:pt x="0" y="0"/>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16401" name="Freeform 13">
                  <a:extLst>
                    <a:ext uri="{FF2B5EF4-FFF2-40B4-BE49-F238E27FC236}">
                      <a16:creationId xmlns:a16="http://schemas.microsoft.com/office/drawing/2014/main" id="{52FE26FA-F96C-2629-E6D2-F4DB5CFADE3E}"/>
                    </a:ext>
                  </a:extLst>
                </p:cNvPr>
                <p:cNvSpPr>
                  <a:spLocks/>
                </p:cNvSpPr>
                <p:nvPr/>
              </p:nvSpPr>
              <p:spPr bwMode="auto">
                <a:xfrm>
                  <a:off x="2488" y="1541"/>
                  <a:ext cx="322" cy="113"/>
                </a:xfrm>
                <a:custGeom>
                  <a:avLst/>
                  <a:gdLst>
                    <a:gd name="T0" fmla="*/ 77 w 322"/>
                    <a:gd name="T1" fmla="*/ 19 h 113"/>
                    <a:gd name="T2" fmla="*/ 314 w 322"/>
                    <a:gd name="T3" fmla="*/ 34 h 113"/>
                    <a:gd name="T4" fmla="*/ 320 w 322"/>
                    <a:gd name="T5" fmla="*/ 52 h 113"/>
                    <a:gd name="T6" fmla="*/ 317 w 322"/>
                    <a:gd name="T7" fmla="*/ 73 h 113"/>
                    <a:gd name="T8" fmla="*/ 239 w 322"/>
                    <a:gd name="T9" fmla="*/ 109 h 113"/>
                    <a:gd name="T10" fmla="*/ 11 w 322"/>
                    <a:gd name="T11" fmla="*/ 91 h 113"/>
                    <a:gd name="T12" fmla="*/ 8 w 322"/>
                    <a:gd name="T13" fmla="*/ 40 h 113"/>
                    <a:gd name="T14" fmla="*/ 26 w 322"/>
                    <a:gd name="T15" fmla="*/ 31 h 113"/>
                    <a:gd name="T16" fmla="*/ 77 w 322"/>
                    <a:gd name="T17" fmla="*/ 19 h 11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22"/>
                    <a:gd name="T28" fmla="*/ 0 h 113"/>
                    <a:gd name="T29" fmla="*/ 322 w 322"/>
                    <a:gd name="T30" fmla="*/ 113 h 11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22" h="113">
                      <a:moveTo>
                        <a:pt x="77" y="19"/>
                      </a:moveTo>
                      <a:cubicBezTo>
                        <a:pt x="140" y="21"/>
                        <a:pt x="263" y="0"/>
                        <a:pt x="314" y="34"/>
                      </a:cubicBezTo>
                      <a:cubicBezTo>
                        <a:pt x="316" y="40"/>
                        <a:pt x="318" y="46"/>
                        <a:pt x="320" y="52"/>
                      </a:cubicBezTo>
                      <a:cubicBezTo>
                        <a:pt x="322" y="59"/>
                        <a:pt x="318" y="66"/>
                        <a:pt x="317" y="73"/>
                      </a:cubicBezTo>
                      <a:cubicBezTo>
                        <a:pt x="309" y="113"/>
                        <a:pt x="273" y="105"/>
                        <a:pt x="239" y="109"/>
                      </a:cubicBezTo>
                      <a:cubicBezTo>
                        <a:pt x="158" y="107"/>
                        <a:pt x="88" y="106"/>
                        <a:pt x="11" y="91"/>
                      </a:cubicBezTo>
                      <a:cubicBezTo>
                        <a:pt x="4" y="70"/>
                        <a:pt x="0" y="66"/>
                        <a:pt x="8" y="40"/>
                      </a:cubicBezTo>
                      <a:cubicBezTo>
                        <a:pt x="9" y="36"/>
                        <a:pt x="23" y="32"/>
                        <a:pt x="26" y="31"/>
                      </a:cubicBezTo>
                      <a:cubicBezTo>
                        <a:pt x="43" y="26"/>
                        <a:pt x="59" y="19"/>
                        <a:pt x="77" y="19"/>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16402" name="Freeform 14">
                  <a:extLst>
                    <a:ext uri="{FF2B5EF4-FFF2-40B4-BE49-F238E27FC236}">
                      <a16:creationId xmlns:a16="http://schemas.microsoft.com/office/drawing/2014/main" id="{5DDB5895-975F-387F-EF1F-1183EE3CCD1A}"/>
                    </a:ext>
                  </a:extLst>
                </p:cNvPr>
                <p:cNvSpPr>
                  <a:spLocks/>
                </p:cNvSpPr>
                <p:nvPr/>
              </p:nvSpPr>
              <p:spPr bwMode="auto">
                <a:xfrm>
                  <a:off x="3191" y="2164"/>
                  <a:ext cx="304" cy="106"/>
                </a:xfrm>
                <a:custGeom>
                  <a:avLst/>
                  <a:gdLst>
                    <a:gd name="T0" fmla="*/ 46 w 304"/>
                    <a:gd name="T1" fmla="*/ 2 h 106"/>
                    <a:gd name="T2" fmla="*/ 1 w 304"/>
                    <a:gd name="T3" fmla="*/ 29 h 106"/>
                    <a:gd name="T4" fmla="*/ 25 w 304"/>
                    <a:gd name="T5" fmla="*/ 77 h 106"/>
                    <a:gd name="T6" fmla="*/ 91 w 304"/>
                    <a:gd name="T7" fmla="*/ 83 h 106"/>
                    <a:gd name="T8" fmla="*/ 229 w 304"/>
                    <a:gd name="T9" fmla="*/ 89 h 106"/>
                    <a:gd name="T10" fmla="*/ 289 w 304"/>
                    <a:gd name="T11" fmla="*/ 35 h 106"/>
                    <a:gd name="T12" fmla="*/ 280 w 304"/>
                    <a:gd name="T13" fmla="*/ 26 h 106"/>
                    <a:gd name="T14" fmla="*/ 241 w 304"/>
                    <a:gd name="T15" fmla="*/ 14 h 106"/>
                    <a:gd name="T16" fmla="*/ 67 w 304"/>
                    <a:gd name="T17" fmla="*/ 11 h 106"/>
                    <a:gd name="T18" fmla="*/ 46 w 304"/>
                    <a:gd name="T19" fmla="*/ 2 h 10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04"/>
                    <a:gd name="T31" fmla="*/ 0 h 106"/>
                    <a:gd name="T32" fmla="*/ 304 w 304"/>
                    <a:gd name="T33" fmla="*/ 106 h 10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04" h="106">
                      <a:moveTo>
                        <a:pt x="46" y="2"/>
                      </a:moveTo>
                      <a:cubicBezTo>
                        <a:pt x="14" y="5"/>
                        <a:pt x="7" y="0"/>
                        <a:pt x="1" y="29"/>
                      </a:cubicBezTo>
                      <a:cubicBezTo>
                        <a:pt x="4" y="56"/>
                        <a:pt x="0" y="69"/>
                        <a:pt x="25" y="77"/>
                      </a:cubicBezTo>
                      <a:cubicBezTo>
                        <a:pt x="35" y="106"/>
                        <a:pt x="24" y="83"/>
                        <a:pt x="91" y="83"/>
                      </a:cubicBezTo>
                      <a:cubicBezTo>
                        <a:pt x="114" y="83"/>
                        <a:pt x="201" y="88"/>
                        <a:pt x="229" y="89"/>
                      </a:cubicBezTo>
                      <a:cubicBezTo>
                        <a:pt x="285" y="86"/>
                        <a:pt x="304" y="97"/>
                        <a:pt x="289" y="35"/>
                      </a:cubicBezTo>
                      <a:cubicBezTo>
                        <a:pt x="288" y="31"/>
                        <a:pt x="283" y="29"/>
                        <a:pt x="280" y="26"/>
                      </a:cubicBezTo>
                      <a:cubicBezTo>
                        <a:pt x="270" y="18"/>
                        <a:pt x="254" y="14"/>
                        <a:pt x="241" y="14"/>
                      </a:cubicBezTo>
                      <a:cubicBezTo>
                        <a:pt x="183" y="12"/>
                        <a:pt x="125" y="12"/>
                        <a:pt x="67" y="11"/>
                      </a:cubicBezTo>
                      <a:cubicBezTo>
                        <a:pt x="63" y="10"/>
                        <a:pt x="30" y="10"/>
                        <a:pt x="46" y="2"/>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16403" name="Freeform 15">
                  <a:extLst>
                    <a:ext uri="{FF2B5EF4-FFF2-40B4-BE49-F238E27FC236}">
                      <a16:creationId xmlns:a16="http://schemas.microsoft.com/office/drawing/2014/main" id="{66C2D730-5235-0CEE-270C-D4C4C8293D80}"/>
                    </a:ext>
                  </a:extLst>
                </p:cNvPr>
                <p:cNvSpPr>
                  <a:spLocks/>
                </p:cNvSpPr>
                <p:nvPr/>
              </p:nvSpPr>
              <p:spPr bwMode="auto">
                <a:xfrm>
                  <a:off x="2835" y="2583"/>
                  <a:ext cx="311" cy="142"/>
                </a:xfrm>
                <a:custGeom>
                  <a:avLst/>
                  <a:gdLst>
                    <a:gd name="T0" fmla="*/ 42 w 311"/>
                    <a:gd name="T1" fmla="*/ 6 h 142"/>
                    <a:gd name="T2" fmla="*/ 252 w 311"/>
                    <a:gd name="T3" fmla="*/ 12 h 142"/>
                    <a:gd name="T4" fmla="*/ 303 w 311"/>
                    <a:gd name="T5" fmla="*/ 39 h 142"/>
                    <a:gd name="T6" fmla="*/ 303 w 311"/>
                    <a:gd name="T7" fmla="*/ 69 h 142"/>
                    <a:gd name="T8" fmla="*/ 285 w 311"/>
                    <a:gd name="T9" fmla="*/ 75 h 142"/>
                    <a:gd name="T10" fmla="*/ 276 w 311"/>
                    <a:gd name="T11" fmla="*/ 93 h 142"/>
                    <a:gd name="T12" fmla="*/ 171 w 311"/>
                    <a:gd name="T13" fmla="*/ 111 h 142"/>
                    <a:gd name="T14" fmla="*/ 0 w 311"/>
                    <a:gd name="T15" fmla="*/ 75 h 142"/>
                    <a:gd name="T16" fmla="*/ 3 w 311"/>
                    <a:gd name="T17" fmla="*/ 33 h 142"/>
                    <a:gd name="T18" fmla="*/ 42 w 311"/>
                    <a:gd name="T19" fmla="*/ 6 h 14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11"/>
                    <a:gd name="T31" fmla="*/ 0 h 142"/>
                    <a:gd name="T32" fmla="*/ 311 w 311"/>
                    <a:gd name="T33" fmla="*/ 142 h 14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11" h="142">
                      <a:moveTo>
                        <a:pt x="42" y="6"/>
                      </a:moveTo>
                      <a:cubicBezTo>
                        <a:pt x="100" y="0"/>
                        <a:pt x="224" y="12"/>
                        <a:pt x="252" y="12"/>
                      </a:cubicBezTo>
                      <a:cubicBezTo>
                        <a:pt x="273" y="16"/>
                        <a:pt x="288" y="24"/>
                        <a:pt x="303" y="39"/>
                      </a:cubicBezTo>
                      <a:cubicBezTo>
                        <a:pt x="306" y="49"/>
                        <a:pt x="311" y="59"/>
                        <a:pt x="303" y="69"/>
                      </a:cubicBezTo>
                      <a:cubicBezTo>
                        <a:pt x="299" y="74"/>
                        <a:pt x="285" y="75"/>
                        <a:pt x="285" y="75"/>
                      </a:cubicBezTo>
                      <a:cubicBezTo>
                        <a:pt x="281" y="81"/>
                        <a:pt x="281" y="89"/>
                        <a:pt x="276" y="93"/>
                      </a:cubicBezTo>
                      <a:cubicBezTo>
                        <a:pt x="249" y="112"/>
                        <a:pt x="200" y="108"/>
                        <a:pt x="171" y="111"/>
                      </a:cubicBezTo>
                      <a:cubicBezTo>
                        <a:pt x="122" y="110"/>
                        <a:pt x="22" y="142"/>
                        <a:pt x="0" y="75"/>
                      </a:cubicBezTo>
                      <a:cubicBezTo>
                        <a:pt x="1" y="61"/>
                        <a:pt x="1" y="47"/>
                        <a:pt x="3" y="33"/>
                      </a:cubicBezTo>
                      <a:cubicBezTo>
                        <a:pt x="5" y="22"/>
                        <a:pt x="33" y="15"/>
                        <a:pt x="42" y="6"/>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sp>
            <p:nvSpPr>
              <p:cNvPr id="16397" name="Freeform 18">
                <a:extLst>
                  <a:ext uri="{FF2B5EF4-FFF2-40B4-BE49-F238E27FC236}">
                    <a16:creationId xmlns:a16="http://schemas.microsoft.com/office/drawing/2014/main" id="{0E745AB7-AFE6-B6A5-72AD-76688D211B5C}"/>
                  </a:ext>
                </a:extLst>
              </p:cNvPr>
              <p:cNvSpPr>
                <a:spLocks/>
              </p:cNvSpPr>
              <p:nvPr/>
            </p:nvSpPr>
            <p:spPr bwMode="auto">
              <a:xfrm>
                <a:off x="2574" y="2112"/>
                <a:ext cx="47" cy="59"/>
              </a:xfrm>
              <a:custGeom>
                <a:avLst/>
                <a:gdLst>
                  <a:gd name="T0" fmla="*/ 30 w 47"/>
                  <a:gd name="T1" fmla="*/ 2 h 59"/>
                  <a:gd name="T2" fmla="*/ 41 w 47"/>
                  <a:gd name="T3" fmla="*/ 9 h 59"/>
                  <a:gd name="T4" fmla="*/ 47 w 47"/>
                  <a:gd name="T5" fmla="*/ 27 h 59"/>
                  <a:gd name="T6" fmla="*/ 33 w 47"/>
                  <a:gd name="T7" fmla="*/ 51 h 59"/>
                  <a:gd name="T8" fmla="*/ 17 w 47"/>
                  <a:gd name="T9" fmla="*/ 59 h 59"/>
                  <a:gd name="T10" fmla="*/ 0 w 47"/>
                  <a:gd name="T11" fmla="*/ 44 h 59"/>
                  <a:gd name="T12" fmla="*/ 23 w 47"/>
                  <a:gd name="T13" fmla="*/ 15 h 59"/>
                  <a:gd name="T14" fmla="*/ 35 w 47"/>
                  <a:gd name="T15" fmla="*/ 6 h 59"/>
                  <a:gd name="T16" fmla="*/ 30 w 47"/>
                  <a:gd name="T17" fmla="*/ 2 h 5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7"/>
                  <a:gd name="T28" fmla="*/ 0 h 59"/>
                  <a:gd name="T29" fmla="*/ 47 w 47"/>
                  <a:gd name="T30" fmla="*/ 59 h 5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7" h="59">
                    <a:moveTo>
                      <a:pt x="30" y="2"/>
                    </a:moveTo>
                    <a:cubicBezTo>
                      <a:pt x="36" y="3"/>
                      <a:pt x="38" y="3"/>
                      <a:pt x="41" y="9"/>
                    </a:cubicBezTo>
                    <a:cubicBezTo>
                      <a:pt x="42" y="15"/>
                      <a:pt x="44" y="21"/>
                      <a:pt x="47" y="27"/>
                    </a:cubicBezTo>
                    <a:cubicBezTo>
                      <a:pt x="45" y="40"/>
                      <a:pt x="44" y="44"/>
                      <a:pt x="33" y="51"/>
                    </a:cubicBezTo>
                    <a:cubicBezTo>
                      <a:pt x="29" y="58"/>
                      <a:pt x="25" y="57"/>
                      <a:pt x="17" y="59"/>
                    </a:cubicBezTo>
                    <a:cubicBezTo>
                      <a:pt x="4" y="56"/>
                      <a:pt x="5" y="54"/>
                      <a:pt x="0" y="44"/>
                    </a:cubicBezTo>
                    <a:cubicBezTo>
                      <a:pt x="3" y="26"/>
                      <a:pt x="9" y="24"/>
                      <a:pt x="23" y="15"/>
                    </a:cubicBezTo>
                    <a:cubicBezTo>
                      <a:pt x="27" y="10"/>
                      <a:pt x="29" y="8"/>
                      <a:pt x="35" y="6"/>
                    </a:cubicBezTo>
                    <a:cubicBezTo>
                      <a:pt x="40" y="0"/>
                      <a:pt x="40" y="2"/>
                      <a:pt x="30" y="2"/>
                    </a:cubicBezTo>
                    <a:close/>
                  </a:path>
                </a:pathLst>
              </a:custGeom>
              <a:solidFill>
                <a:schemeClr val="tx1"/>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sp>
            <p:nvSpPr>
              <p:cNvPr id="16398" name="Freeform 21">
                <a:extLst>
                  <a:ext uri="{FF2B5EF4-FFF2-40B4-BE49-F238E27FC236}">
                    <a16:creationId xmlns:a16="http://schemas.microsoft.com/office/drawing/2014/main" id="{5458A2FC-8A17-C38B-4827-4221A81FECAF}"/>
                  </a:ext>
                </a:extLst>
              </p:cNvPr>
              <p:cNvSpPr>
                <a:spLocks/>
              </p:cNvSpPr>
              <p:nvPr/>
            </p:nvSpPr>
            <p:spPr bwMode="auto">
              <a:xfrm>
                <a:off x="2573" y="2121"/>
                <a:ext cx="43" cy="53"/>
              </a:xfrm>
              <a:custGeom>
                <a:avLst/>
                <a:gdLst>
                  <a:gd name="T0" fmla="*/ 24 w 43"/>
                  <a:gd name="T1" fmla="*/ 0 h 53"/>
                  <a:gd name="T2" fmla="*/ 16 w 43"/>
                  <a:gd name="T3" fmla="*/ 18 h 53"/>
                  <a:gd name="T4" fmla="*/ 27 w 43"/>
                  <a:gd name="T5" fmla="*/ 41 h 53"/>
                  <a:gd name="T6" fmla="*/ 43 w 43"/>
                  <a:gd name="T7" fmla="*/ 36 h 53"/>
                  <a:gd name="T8" fmla="*/ 25 w 43"/>
                  <a:gd name="T9" fmla="*/ 51 h 53"/>
                  <a:gd name="T10" fmla="*/ 0 w 43"/>
                  <a:gd name="T11" fmla="*/ 44 h 53"/>
                  <a:gd name="T12" fmla="*/ 24 w 43"/>
                  <a:gd name="T13" fmla="*/ 0 h 53"/>
                  <a:gd name="T14" fmla="*/ 0 60000 65536"/>
                  <a:gd name="T15" fmla="*/ 0 60000 65536"/>
                  <a:gd name="T16" fmla="*/ 0 60000 65536"/>
                  <a:gd name="T17" fmla="*/ 0 60000 65536"/>
                  <a:gd name="T18" fmla="*/ 0 60000 65536"/>
                  <a:gd name="T19" fmla="*/ 0 60000 65536"/>
                  <a:gd name="T20" fmla="*/ 0 60000 65536"/>
                  <a:gd name="T21" fmla="*/ 0 w 43"/>
                  <a:gd name="T22" fmla="*/ 0 h 53"/>
                  <a:gd name="T23" fmla="*/ 43 w 43"/>
                  <a:gd name="T24" fmla="*/ 53 h 5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3" h="53">
                    <a:moveTo>
                      <a:pt x="24" y="0"/>
                    </a:moveTo>
                    <a:cubicBezTo>
                      <a:pt x="22" y="6"/>
                      <a:pt x="19" y="12"/>
                      <a:pt x="16" y="18"/>
                    </a:cubicBezTo>
                    <a:cubicBezTo>
                      <a:pt x="13" y="32"/>
                      <a:pt x="14" y="37"/>
                      <a:pt x="27" y="41"/>
                    </a:cubicBezTo>
                    <a:cubicBezTo>
                      <a:pt x="33" y="39"/>
                      <a:pt x="38" y="39"/>
                      <a:pt x="43" y="36"/>
                    </a:cubicBezTo>
                    <a:cubicBezTo>
                      <a:pt x="41" y="46"/>
                      <a:pt x="34" y="49"/>
                      <a:pt x="25" y="51"/>
                    </a:cubicBezTo>
                    <a:cubicBezTo>
                      <a:pt x="12" y="50"/>
                      <a:pt x="7" y="53"/>
                      <a:pt x="0" y="44"/>
                    </a:cubicBezTo>
                    <a:cubicBezTo>
                      <a:pt x="2" y="7"/>
                      <a:pt x="4" y="20"/>
                      <a:pt x="24" y="0"/>
                    </a:cubicBezTo>
                    <a:close/>
                  </a:path>
                </a:pathLst>
              </a:custGeom>
              <a:solidFill>
                <a:srgbClr val="B5AC99"/>
              </a:solidFill>
              <a:ln>
                <a:noFill/>
              </a:ln>
              <a:extLst>
                <a:ext uri="{91240B29-F687-4F45-9708-019B960494DF}">
                  <a14:hiddenLine xmlns:a14="http://schemas.microsoft.com/office/drawing/2010/main" w="12700">
                    <a:solidFill>
                      <a:srgbClr val="000000"/>
                    </a:solidFill>
                    <a:round/>
                    <a:headEnd/>
                    <a:tailEnd/>
                  </a14:hiddenLine>
                </a:ext>
              </a:extLst>
            </p:spPr>
            <p:txBody>
              <a:bodyPr wrap="none" anchor="ctr"/>
              <a:lstStyle/>
              <a:p>
                <a:endParaRPr lang="en-US"/>
              </a:p>
            </p:txBody>
          </p:sp>
        </p:grpSp>
      </p:grpSp>
      <p:grpSp>
        <p:nvGrpSpPr>
          <p:cNvPr id="7" name="Group 41">
            <a:extLst>
              <a:ext uri="{FF2B5EF4-FFF2-40B4-BE49-F238E27FC236}">
                <a16:creationId xmlns:a16="http://schemas.microsoft.com/office/drawing/2014/main" id="{DF9ED776-3990-C260-DED9-B886D096AC0E}"/>
              </a:ext>
            </a:extLst>
          </p:cNvPr>
          <p:cNvGrpSpPr>
            <a:grpSpLocks/>
          </p:cNvGrpSpPr>
          <p:nvPr/>
        </p:nvGrpSpPr>
        <p:grpSpPr bwMode="auto">
          <a:xfrm>
            <a:off x="7772400" y="1905000"/>
            <a:ext cx="2667000" cy="4160838"/>
            <a:chOff x="3936" y="1200"/>
            <a:chExt cx="1680" cy="2621"/>
          </a:xfrm>
        </p:grpSpPr>
        <p:sp>
          <p:nvSpPr>
            <p:cNvPr id="16390" name="Text Box 24">
              <a:extLst>
                <a:ext uri="{FF2B5EF4-FFF2-40B4-BE49-F238E27FC236}">
                  <a16:creationId xmlns:a16="http://schemas.microsoft.com/office/drawing/2014/main" id="{0683D815-ACB9-B24C-CB3C-B0EA3EBD7385}"/>
                </a:ext>
              </a:extLst>
            </p:cNvPr>
            <p:cNvSpPr txBox="1">
              <a:spLocks noChangeArrowheads="1"/>
            </p:cNvSpPr>
            <p:nvPr/>
          </p:nvSpPr>
          <p:spPr bwMode="auto">
            <a:xfrm>
              <a:off x="3936" y="2832"/>
              <a:ext cx="1680" cy="9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YES                                     Scripture has no errors in what it asserts</a:t>
              </a:r>
            </a:p>
          </p:txBody>
        </p:sp>
        <p:grpSp>
          <p:nvGrpSpPr>
            <p:cNvPr id="16391" name="Group 30">
              <a:extLst>
                <a:ext uri="{FF2B5EF4-FFF2-40B4-BE49-F238E27FC236}">
                  <a16:creationId xmlns:a16="http://schemas.microsoft.com/office/drawing/2014/main" id="{A1347165-162A-24CA-CADA-937B1967B9D9}"/>
                </a:ext>
              </a:extLst>
            </p:cNvPr>
            <p:cNvGrpSpPr>
              <a:grpSpLocks/>
            </p:cNvGrpSpPr>
            <p:nvPr/>
          </p:nvGrpSpPr>
          <p:grpSpPr bwMode="auto">
            <a:xfrm>
              <a:off x="3984" y="1200"/>
              <a:ext cx="1440" cy="1680"/>
              <a:chOff x="3984" y="1200"/>
              <a:chExt cx="1440" cy="1680"/>
            </a:xfrm>
          </p:grpSpPr>
          <p:sp>
            <p:nvSpPr>
              <p:cNvPr id="16392" name="Rectangle 29">
                <a:extLst>
                  <a:ext uri="{FF2B5EF4-FFF2-40B4-BE49-F238E27FC236}">
                    <a16:creationId xmlns:a16="http://schemas.microsoft.com/office/drawing/2014/main" id="{8D8F0006-2C9D-58C6-425A-6B70D044D4E0}"/>
                  </a:ext>
                </a:extLst>
              </p:cNvPr>
              <p:cNvSpPr>
                <a:spLocks noChangeArrowheads="1"/>
              </p:cNvSpPr>
              <p:nvPr/>
            </p:nvSpPr>
            <p:spPr bwMode="auto">
              <a:xfrm>
                <a:off x="3984" y="1200"/>
                <a:ext cx="1440" cy="1680"/>
              </a:xfrm>
              <a:prstGeom prst="rect">
                <a:avLst/>
              </a:prstGeom>
              <a:solidFill>
                <a:schemeClr val="tx1"/>
              </a:solidFill>
              <a:ln>
                <a:noFill/>
              </a:ln>
              <a:extLst>
                <a:ext uri="{91240B29-F687-4F45-9708-019B960494DF}">
                  <a14:hiddenLine xmlns:a14="http://schemas.microsoft.com/office/drawing/2010/main" w="12700">
                    <a:solidFill>
                      <a:srgbClr val="000000"/>
                    </a:solidFill>
                    <a:miter lim="800000"/>
                    <a:headEnd/>
                    <a:tailEnd/>
                  </a14:hiddenLine>
                </a:ext>
              </a:extLst>
            </p:spPr>
            <p:txBody>
              <a:bodyPr wrap="none" anchor="ct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p>
            </p:txBody>
          </p:sp>
          <p:pic>
            <p:nvPicPr>
              <p:cNvPr id="16393" name="Picture 28" descr="holy-bible">
                <a:extLst>
                  <a:ext uri="{FF2B5EF4-FFF2-40B4-BE49-F238E27FC236}">
                    <a16:creationId xmlns:a16="http://schemas.microsoft.com/office/drawing/2014/main" id="{D0C18922-73A9-C9E3-8910-B78A94AC45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47" y="1344"/>
                <a:ext cx="1360" cy="1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pic>
        <p:nvPicPr>
          <p:cNvPr id="21544" name="Picture 40" descr="Image2">
            <a:extLst>
              <a:ext uri="{FF2B5EF4-FFF2-40B4-BE49-F238E27FC236}">
                <a16:creationId xmlns:a16="http://schemas.microsoft.com/office/drawing/2014/main" id="{3984BBAF-0DF0-18B0-00AB-6FD3EEB18729}"/>
              </a:ext>
            </a:extLst>
          </p:cNvPr>
          <p:cNvPicPr>
            <a:picLocks noChangeAspect="1" noChangeArrowheads="1"/>
          </p:cNvPicPr>
          <p:nvPr/>
        </p:nvPicPr>
        <p:blipFill>
          <a:blip r:embed="rId5">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953500" y="2503488"/>
            <a:ext cx="1409700" cy="1382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60816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dissolv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par>
                          <p:cTn id="18" fill="hold" nodeType="afterGroup">
                            <p:stCondLst>
                              <p:cond delay="500"/>
                            </p:stCondLst>
                            <p:childTnLst>
                              <p:par>
                                <p:cTn id="19" presetID="22" presetClass="entr" presetSubtype="8" fill="hold" nodeType="afterEffect">
                                  <p:stCondLst>
                                    <p:cond delay="1000"/>
                                  </p:stCondLst>
                                  <p:childTnLst>
                                    <p:set>
                                      <p:cBhvr>
                                        <p:cTn id="20" dur="1" fill="hold">
                                          <p:stCondLst>
                                            <p:cond delay="0"/>
                                          </p:stCondLst>
                                        </p:cTn>
                                        <p:tgtEl>
                                          <p:spTgt spid="21544"/>
                                        </p:tgtEl>
                                        <p:attrNameLst>
                                          <p:attrName>style.visibility</p:attrName>
                                        </p:attrNameLst>
                                      </p:cBhvr>
                                      <p:to>
                                        <p:strVal val="visible"/>
                                      </p:to>
                                    </p:set>
                                    <p:animEffect transition="in" filter="wipe(left)">
                                      <p:cBhvr>
                                        <p:cTn id="21" dur="500"/>
                                        <p:tgtEl>
                                          <p:spTgt spid="215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Rectangle 2">
            <a:extLst>
              <a:ext uri="{FF2B5EF4-FFF2-40B4-BE49-F238E27FC236}">
                <a16:creationId xmlns:a16="http://schemas.microsoft.com/office/drawing/2014/main" id="{894C14C7-CC88-C920-0268-12EC74469EE1}"/>
              </a:ext>
            </a:extLst>
          </p:cNvPr>
          <p:cNvSpPr>
            <a:spLocks noGrp="1" noChangeArrowheads="1"/>
          </p:cNvSpPr>
          <p:nvPr>
            <p:ph type="title"/>
          </p:nvPr>
        </p:nvSpPr>
        <p:spPr>
          <a:xfrm>
            <a:off x="1524000" y="609600"/>
            <a:ext cx="9067800" cy="1143000"/>
          </a:xfrm>
        </p:spPr>
        <p:txBody>
          <a:bodyPr/>
          <a:lstStyle/>
          <a:p>
            <a:r>
              <a:rPr lang="en-US" altLang="en-US"/>
              <a:t>The Origin of </a:t>
            </a:r>
            <a:r>
              <a:rPr lang="en-US" altLang="en-US" i="1"/>
              <a:t>Sola Scriptura</a:t>
            </a:r>
          </a:p>
        </p:txBody>
      </p:sp>
      <p:sp>
        <p:nvSpPr>
          <p:cNvPr id="4099" name="Rectangle 3">
            <a:extLst>
              <a:ext uri="{FF2B5EF4-FFF2-40B4-BE49-F238E27FC236}">
                <a16:creationId xmlns:a16="http://schemas.microsoft.com/office/drawing/2014/main" id="{EB558B51-0B92-DAD8-98CF-1897601BFA90}"/>
              </a:ext>
            </a:extLst>
          </p:cNvPr>
          <p:cNvSpPr>
            <a:spLocks noGrp="1" noChangeArrowheads="1"/>
          </p:cNvSpPr>
          <p:nvPr>
            <p:ph type="body" idx="1"/>
          </p:nvPr>
        </p:nvSpPr>
        <p:spPr>
          <a:xfrm>
            <a:off x="2057400" y="1828800"/>
            <a:ext cx="5562600" cy="4114800"/>
          </a:xfrm>
        </p:spPr>
        <p:txBody>
          <a:bodyPr>
            <a:normAutofit lnSpcReduction="10000"/>
          </a:bodyPr>
          <a:lstStyle/>
          <a:p>
            <a:pPr>
              <a:lnSpc>
                <a:spcPct val="90000"/>
              </a:lnSpc>
            </a:pPr>
            <a:r>
              <a:rPr lang="en-US" altLang="en-US" sz="2800" i="1">
                <a:latin typeface="Times New Roman" panose="02020603050405020304" pitchFamily="18" charset="0"/>
                <a:cs typeface="Times New Roman" panose="02020603050405020304" pitchFamily="18" charset="0"/>
              </a:rPr>
              <a:t>Sola Scriptura</a:t>
            </a:r>
            <a:r>
              <a:rPr lang="en-US" altLang="en-US" sz="2800">
                <a:latin typeface="Times New Roman" panose="02020603050405020304" pitchFamily="18" charset="0"/>
                <a:cs typeface="Times New Roman" panose="02020603050405020304" pitchFamily="18" charset="0"/>
              </a:rPr>
              <a:t> = “Scripture alone”</a:t>
            </a:r>
          </a:p>
          <a:p>
            <a:pPr>
              <a:lnSpc>
                <a:spcPct val="90000"/>
              </a:lnSpc>
            </a:pPr>
            <a:r>
              <a:rPr lang="en-US" altLang="en-US" sz="2400">
                <a:latin typeface="Bookman Old Style" panose="02050604050505020204" pitchFamily="18" charset="0"/>
                <a:cs typeface="Times New Roman" panose="02020603050405020304" pitchFamily="18" charset="0"/>
              </a:rPr>
              <a:t>“In Martin Luther’s day, </a:t>
            </a:r>
            <a:r>
              <a:rPr lang="en-US" altLang="en-US" sz="2400" i="1">
                <a:latin typeface="Bookman Old Style" panose="02050604050505020204" pitchFamily="18" charset="0"/>
                <a:cs typeface="Times New Roman" panose="02020603050405020304" pitchFamily="18" charset="0"/>
              </a:rPr>
              <a:t>sola Scriptura</a:t>
            </a:r>
            <a:r>
              <a:rPr lang="en-US" altLang="en-US" sz="2400">
                <a:latin typeface="Bookman Old Style" panose="02050604050505020204" pitchFamily="18" charset="0"/>
                <a:cs typeface="Times New Roman" panose="02020603050405020304" pitchFamily="18" charset="0"/>
              </a:rPr>
              <a:t> had to do with the Bible being the sole ultimate authority for Christians over against challenges to it from the traditions of the medieval church, church councils and the pope. The Reformers wanted Scripture to stand alone as the church’s true authority.”  </a:t>
            </a:r>
            <a:r>
              <a:rPr lang="en-US" altLang="en-US" sz="2000">
                <a:latin typeface="Bookman Old Style" panose="02050604050505020204" pitchFamily="18" charset="0"/>
                <a:cs typeface="Times New Roman" panose="02020603050405020304" pitchFamily="18" charset="0"/>
              </a:rPr>
              <a:t>(James M. Boice, </a:t>
            </a:r>
            <a:r>
              <a:rPr lang="en-US" altLang="en-US" sz="2000" u="sng">
                <a:latin typeface="Bookman Old Style" panose="02050604050505020204" pitchFamily="18" charset="0"/>
                <a:cs typeface="Times New Roman" panose="02020603050405020304" pitchFamily="18" charset="0"/>
              </a:rPr>
              <a:t>The Gospel of Grace</a:t>
            </a:r>
            <a:r>
              <a:rPr lang="en-US" altLang="en-US" sz="2000">
                <a:latin typeface="Bookman Old Style" panose="02050604050505020204" pitchFamily="18" charset="0"/>
                <a:cs typeface="Times New Roman" panose="02020603050405020304" pitchFamily="18" charset="0"/>
              </a:rPr>
              <a:t>, 66)</a:t>
            </a:r>
            <a:r>
              <a:rPr lang="en-US" altLang="en-US" sz="2000"/>
              <a:t> </a:t>
            </a:r>
          </a:p>
        </p:txBody>
      </p:sp>
      <p:pic>
        <p:nvPicPr>
          <p:cNvPr id="17411" name="Picture 2" descr="http://1.bp.blogspot.com/_LpVFDTjV-Yo/SM6IY9HVVqI/AAAAAAAAAV0/Ydnj-b5MKXo/S1600-R/martin-luther.jpg">
            <a:extLst>
              <a:ext uri="{FF2B5EF4-FFF2-40B4-BE49-F238E27FC236}">
                <a16:creationId xmlns:a16="http://schemas.microsoft.com/office/drawing/2014/main" id="{CD25134D-98D7-7D8E-6C19-23091F75A64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0" y="1905000"/>
            <a:ext cx="3048000" cy="420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9899626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099">
                                            <p:txEl>
                                              <p:pRg st="0" end="0"/>
                                            </p:txEl>
                                          </p:spTgt>
                                        </p:tgtEl>
                                        <p:attrNameLst>
                                          <p:attrName>style.visibility</p:attrName>
                                        </p:attrNameLst>
                                      </p:cBhvr>
                                      <p:to>
                                        <p:strVal val="visible"/>
                                      </p:to>
                                    </p:set>
                                    <p:animEffect transition="in" filter="wipe(left)">
                                      <p:cBhvr>
                                        <p:cTn id="7" dur="500"/>
                                        <p:tgtEl>
                                          <p:spTgt spid="409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4099">
                                            <p:txEl>
                                              <p:pRg st="1" end="1"/>
                                            </p:txEl>
                                          </p:spTgt>
                                        </p:tgtEl>
                                        <p:attrNameLst>
                                          <p:attrName>style.visibility</p:attrName>
                                        </p:attrNameLst>
                                      </p:cBhvr>
                                      <p:to>
                                        <p:strVal val="visible"/>
                                      </p:to>
                                    </p:set>
                                    <p:animEffect transition="in" filter="wipe(left)">
                                      <p:cBhvr>
                                        <p:cTn id="12" dur="500"/>
                                        <p:tgtEl>
                                          <p:spTgt spid="409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9" grpId="0" build="p"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2">
            <a:extLst>
              <a:ext uri="{FF2B5EF4-FFF2-40B4-BE49-F238E27FC236}">
                <a16:creationId xmlns:a16="http://schemas.microsoft.com/office/drawing/2014/main" id="{C8BFF0F1-5889-D5B3-6A55-3BEFB89191AD}"/>
              </a:ext>
            </a:extLst>
          </p:cNvPr>
          <p:cNvSpPr>
            <a:spLocks noGrp="1" noChangeArrowheads="1"/>
          </p:cNvSpPr>
          <p:nvPr>
            <p:ph type="title"/>
          </p:nvPr>
        </p:nvSpPr>
        <p:spPr>
          <a:xfrm>
            <a:off x="1524000" y="304800"/>
            <a:ext cx="9220200" cy="1143000"/>
          </a:xfrm>
        </p:spPr>
        <p:txBody>
          <a:bodyPr/>
          <a:lstStyle/>
          <a:p>
            <a:r>
              <a:rPr lang="en-US" altLang="en-US" sz="4000"/>
              <a:t>What does </a:t>
            </a:r>
            <a:r>
              <a:rPr lang="en-US" altLang="en-US" sz="4000" i="1"/>
              <a:t>Sola Scriptura </a:t>
            </a:r>
            <a:r>
              <a:rPr lang="en-US" altLang="en-US" sz="4000"/>
              <a:t>mean?</a:t>
            </a:r>
            <a:endParaRPr lang="en-US" altLang="en-US" sz="4000" i="1"/>
          </a:p>
        </p:txBody>
      </p:sp>
      <p:grpSp>
        <p:nvGrpSpPr>
          <p:cNvPr id="2" name="Group 14">
            <a:extLst>
              <a:ext uri="{FF2B5EF4-FFF2-40B4-BE49-F238E27FC236}">
                <a16:creationId xmlns:a16="http://schemas.microsoft.com/office/drawing/2014/main" id="{B534E61F-E3A8-ED11-6661-200B1599FA02}"/>
              </a:ext>
            </a:extLst>
          </p:cNvPr>
          <p:cNvGrpSpPr>
            <a:grpSpLocks/>
          </p:cNvGrpSpPr>
          <p:nvPr/>
        </p:nvGrpSpPr>
        <p:grpSpPr bwMode="auto">
          <a:xfrm>
            <a:off x="1905000" y="1219200"/>
            <a:ext cx="2895600" cy="4878388"/>
            <a:chOff x="240" y="576"/>
            <a:chExt cx="1824" cy="3073"/>
          </a:xfrm>
        </p:grpSpPr>
        <p:sp>
          <p:nvSpPr>
            <p:cNvPr id="19465" name="Text Box 5">
              <a:extLst>
                <a:ext uri="{FF2B5EF4-FFF2-40B4-BE49-F238E27FC236}">
                  <a16:creationId xmlns:a16="http://schemas.microsoft.com/office/drawing/2014/main" id="{D875EE98-7FDE-6B54-A3A8-B3739F2F7677}"/>
                </a:ext>
              </a:extLst>
            </p:cNvPr>
            <p:cNvSpPr txBox="1">
              <a:spLocks noChangeArrowheads="1"/>
            </p:cNvSpPr>
            <p:nvPr/>
          </p:nvSpPr>
          <p:spPr bwMode="auto">
            <a:xfrm>
              <a:off x="240" y="2544"/>
              <a:ext cx="1824"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a:t>
              </a:r>
            </a:p>
            <a:p>
              <a:pPr>
                <a:spcBef>
                  <a:spcPct val="50000"/>
                </a:spcBef>
              </a:pPr>
              <a:r>
                <a:rPr lang="en-US" altLang="en-US"/>
                <a:t>It does not mean there are no other sources of revelation or truth.</a:t>
              </a:r>
            </a:p>
          </p:txBody>
        </p:sp>
        <p:pic>
          <p:nvPicPr>
            <p:cNvPr id="19466" name="Picture 7" descr="http://www.dobhran.com/images/beautifulflower-3.jpg">
              <a:extLst>
                <a:ext uri="{FF2B5EF4-FFF2-40B4-BE49-F238E27FC236}">
                  <a16:creationId xmlns:a16="http://schemas.microsoft.com/office/drawing/2014/main" id="{7F3AFC21-A4ED-D3E9-4D55-D819F55B525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4" y="576"/>
              <a:ext cx="1584" cy="19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3" name="Group 15">
            <a:extLst>
              <a:ext uri="{FF2B5EF4-FFF2-40B4-BE49-F238E27FC236}">
                <a16:creationId xmlns:a16="http://schemas.microsoft.com/office/drawing/2014/main" id="{7AE0DFE2-8602-32A7-941E-A8E3DBD9C4D0}"/>
              </a:ext>
            </a:extLst>
          </p:cNvPr>
          <p:cNvGrpSpPr>
            <a:grpSpLocks/>
          </p:cNvGrpSpPr>
          <p:nvPr/>
        </p:nvGrpSpPr>
        <p:grpSpPr bwMode="auto">
          <a:xfrm>
            <a:off x="4724400" y="1219200"/>
            <a:ext cx="2971800" cy="4878388"/>
            <a:chOff x="1920" y="576"/>
            <a:chExt cx="1872" cy="3073"/>
          </a:xfrm>
        </p:grpSpPr>
        <p:pic>
          <p:nvPicPr>
            <p:cNvPr id="19463" name="Picture 9" descr="http://feastofsaints.com/augustine.jpg">
              <a:extLst>
                <a:ext uri="{FF2B5EF4-FFF2-40B4-BE49-F238E27FC236}">
                  <a16:creationId xmlns:a16="http://schemas.microsoft.com/office/drawing/2014/main" id="{4A1FCD8D-1AF0-39B3-9B78-F7FA4FDDF95A}"/>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222"/>
            <a:stretch>
              <a:fillRect/>
            </a:stretch>
          </p:blipFill>
          <p:spPr bwMode="auto">
            <a:xfrm>
              <a:off x="2064" y="576"/>
              <a:ext cx="1523" cy="20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4" name="Text Box 10">
              <a:extLst>
                <a:ext uri="{FF2B5EF4-FFF2-40B4-BE49-F238E27FC236}">
                  <a16:creationId xmlns:a16="http://schemas.microsoft.com/office/drawing/2014/main" id="{8F03B685-38FE-AED4-049D-6DBE8C84507C}"/>
                </a:ext>
              </a:extLst>
            </p:cNvPr>
            <p:cNvSpPr txBox="1">
              <a:spLocks noChangeArrowheads="1"/>
            </p:cNvSpPr>
            <p:nvPr/>
          </p:nvSpPr>
          <p:spPr bwMode="auto">
            <a:xfrm>
              <a:off x="1920" y="2544"/>
              <a:ext cx="1872"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NO</a:t>
              </a:r>
            </a:p>
            <a:p>
              <a:pPr>
                <a:spcBef>
                  <a:spcPct val="50000"/>
                </a:spcBef>
              </a:pPr>
              <a:r>
                <a:rPr lang="en-US" altLang="en-US"/>
                <a:t>It does not mean we should ignore historical doctrines.</a:t>
              </a:r>
            </a:p>
          </p:txBody>
        </p:sp>
      </p:grpSp>
      <p:grpSp>
        <p:nvGrpSpPr>
          <p:cNvPr id="4" name="Group 16">
            <a:extLst>
              <a:ext uri="{FF2B5EF4-FFF2-40B4-BE49-F238E27FC236}">
                <a16:creationId xmlns:a16="http://schemas.microsoft.com/office/drawing/2014/main" id="{D82FC822-ED8B-3CAE-246C-C1BADDF714B3}"/>
              </a:ext>
            </a:extLst>
          </p:cNvPr>
          <p:cNvGrpSpPr>
            <a:grpSpLocks/>
          </p:cNvGrpSpPr>
          <p:nvPr/>
        </p:nvGrpSpPr>
        <p:grpSpPr bwMode="auto">
          <a:xfrm>
            <a:off x="7620000" y="1219200"/>
            <a:ext cx="2590800" cy="4878388"/>
            <a:chOff x="3840" y="576"/>
            <a:chExt cx="1632" cy="3073"/>
          </a:xfrm>
        </p:grpSpPr>
        <p:pic>
          <p:nvPicPr>
            <p:cNvPr id="19461" name="Picture 12" descr="http://www.ci.corpus-christi.tx.us/images/g5/gavel.jpg">
              <a:extLst>
                <a:ext uri="{FF2B5EF4-FFF2-40B4-BE49-F238E27FC236}">
                  <a16:creationId xmlns:a16="http://schemas.microsoft.com/office/drawing/2014/main" id="{6588D988-0C0E-0F8E-1C61-27A5EF6BB729}"/>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0" y="576"/>
              <a:ext cx="1539" cy="20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9462" name="Text Box 13">
              <a:extLst>
                <a:ext uri="{FF2B5EF4-FFF2-40B4-BE49-F238E27FC236}">
                  <a16:creationId xmlns:a16="http://schemas.microsoft.com/office/drawing/2014/main" id="{004EC81E-C4E3-B1BC-0697-212CAA0229FF}"/>
                </a:ext>
              </a:extLst>
            </p:cNvPr>
            <p:cNvSpPr txBox="1">
              <a:spLocks noChangeArrowheads="1"/>
            </p:cNvSpPr>
            <p:nvPr/>
          </p:nvSpPr>
          <p:spPr bwMode="auto">
            <a:xfrm>
              <a:off x="3840" y="2544"/>
              <a:ext cx="1632" cy="11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YES</a:t>
              </a:r>
            </a:p>
            <a:p>
              <a:pPr>
                <a:spcBef>
                  <a:spcPct val="50000"/>
                </a:spcBef>
              </a:pPr>
              <a:r>
                <a:rPr lang="en-US" altLang="en-US"/>
                <a:t>Scripture (rightly interpreted) gives the final verdict!</a:t>
              </a:r>
            </a:p>
          </p:txBody>
        </p:sp>
      </p:grpSp>
    </p:spTree>
    <p:extLst>
      <p:ext uri="{BB962C8B-B14F-4D97-AF65-F5344CB8AC3E}">
        <p14:creationId xmlns:p14="http://schemas.microsoft.com/office/powerpoint/2010/main" val="15903853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9D05F-A66B-5487-F40A-3885DEB82236}"/>
              </a:ext>
            </a:extLst>
          </p:cNvPr>
          <p:cNvSpPr>
            <a:spLocks noGrp="1"/>
          </p:cNvSpPr>
          <p:nvPr>
            <p:ph type="title"/>
          </p:nvPr>
        </p:nvSpPr>
        <p:spPr/>
        <p:txBody>
          <a:bodyPr/>
          <a:lstStyle/>
          <a:p>
            <a:pPr algn="ctr"/>
            <a:r>
              <a:rPr lang="en-US" dirty="0"/>
              <a:t>Thomas </a:t>
            </a:r>
            <a:r>
              <a:rPr lang="en-US" dirty="0" err="1"/>
              <a:t>aquinas</a:t>
            </a:r>
            <a:endParaRPr lang="en-US" dirty="0"/>
          </a:p>
        </p:txBody>
      </p:sp>
      <p:sp>
        <p:nvSpPr>
          <p:cNvPr id="3" name="Content Placeholder 2">
            <a:extLst>
              <a:ext uri="{FF2B5EF4-FFF2-40B4-BE49-F238E27FC236}">
                <a16:creationId xmlns:a16="http://schemas.microsoft.com/office/drawing/2014/main" id="{BAF580F3-519B-C9F0-B3A8-2E05B6555AC6}"/>
              </a:ext>
            </a:extLst>
          </p:cNvPr>
          <p:cNvSpPr>
            <a:spLocks noGrp="1"/>
          </p:cNvSpPr>
          <p:nvPr>
            <p:ph idx="1"/>
          </p:nvPr>
        </p:nvSpPr>
        <p:spPr/>
        <p:txBody>
          <a:bodyPr>
            <a:noAutofit/>
          </a:bodyPr>
          <a:lstStyle/>
          <a:p>
            <a:pPr marL="0" indent="0">
              <a:buNone/>
            </a:pPr>
            <a:r>
              <a:rPr lang="en-US" sz="2000" b="0" i="0" dirty="0">
                <a:solidFill>
                  <a:srgbClr val="333D42"/>
                </a:solidFill>
                <a:effectLst/>
                <a:latin typeface="-apple-system"/>
              </a:rPr>
              <a:t>Nevertheless, sacred doctrine makes use of these authorities [the Fathers] as extrinsic and probable arguments; </a:t>
            </a:r>
            <a:r>
              <a:rPr lang="en-US" sz="2000" b="1" i="0" dirty="0">
                <a:solidFill>
                  <a:srgbClr val="333D42"/>
                </a:solidFill>
                <a:effectLst/>
                <a:latin typeface="-apple-system"/>
              </a:rPr>
              <a:t>but properly uses the authority of the canonical Scriptures as an incontrovertible proof</a:t>
            </a:r>
            <a:r>
              <a:rPr lang="en-US" sz="2000" b="0" i="0" dirty="0">
                <a:solidFill>
                  <a:srgbClr val="333D42"/>
                </a:solidFill>
                <a:effectLst/>
                <a:latin typeface="-apple-system"/>
              </a:rPr>
              <a:t>, and the authority of the doctors of the Church as one that may properly be used, </a:t>
            </a:r>
            <a:r>
              <a:rPr lang="en-US" sz="2000" b="1" i="0" dirty="0">
                <a:solidFill>
                  <a:srgbClr val="333D42"/>
                </a:solidFill>
                <a:effectLst/>
                <a:latin typeface="-apple-system"/>
              </a:rPr>
              <a:t>yet merely as probable</a:t>
            </a:r>
            <a:r>
              <a:rPr lang="en-US" sz="2000" b="0" i="0" dirty="0">
                <a:solidFill>
                  <a:srgbClr val="333D42"/>
                </a:solidFill>
                <a:effectLst/>
                <a:latin typeface="-apple-system"/>
              </a:rPr>
              <a:t>. </a:t>
            </a:r>
            <a:r>
              <a:rPr lang="en-US" sz="2000" b="1" i="0" dirty="0">
                <a:solidFill>
                  <a:srgbClr val="333D42"/>
                </a:solidFill>
                <a:effectLst/>
                <a:latin typeface="-apple-system"/>
              </a:rPr>
              <a:t>For our faith rests upon the revelation made to the apostles and prophets who wrote the canonical books, and not on the revelations (if any such there are) made to other doctors</a:t>
            </a:r>
            <a:r>
              <a:rPr lang="en-US" sz="2000" b="0" i="0" dirty="0">
                <a:solidFill>
                  <a:srgbClr val="333D42"/>
                </a:solidFill>
                <a:effectLst/>
                <a:latin typeface="-apple-system"/>
              </a:rPr>
              <a:t>. Hence Augustine says (Epis. ad Hieron. xix, 1): "Only those books of Scripture which are called canonical have I learned to hold in such honor as to believe their authors have not erred in any way in writing them. But other authors I so read as not to deem everything in their works to be true, merely on account of their having so thought and written, whatever may have been their holiness and learning.” </a:t>
            </a:r>
            <a:r>
              <a:rPr lang="en-US" sz="1400" b="0" i="1" dirty="0">
                <a:solidFill>
                  <a:srgbClr val="333D42"/>
                </a:solidFill>
                <a:effectLst/>
                <a:latin typeface="-apple-system"/>
              </a:rPr>
              <a:t>Summa Theologica</a:t>
            </a:r>
            <a:r>
              <a:rPr lang="en-US" sz="1400" b="0" i="0" dirty="0">
                <a:solidFill>
                  <a:srgbClr val="333D42"/>
                </a:solidFill>
                <a:effectLst/>
                <a:latin typeface="-apple-system"/>
              </a:rPr>
              <a:t> (</a:t>
            </a:r>
            <a:r>
              <a:rPr lang="en-US" sz="1400" b="0" i="0" u="sng" dirty="0">
                <a:effectLst/>
                <a:latin typeface="-apple-system"/>
                <a:hlinkClick r:id="rId2"/>
              </a:rPr>
              <a:t>1:1:8</a:t>
            </a:r>
            <a:r>
              <a:rPr lang="en-US" sz="1400" b="0" i="0" dirty="0">
                <a:solidFill>
                  <a:srgbClr val="333D42"/>
                </a:solidFill>
                <a:effectLst/>
                <a:latin typeface="-apple-system"/>
              </a:rPr>
              <a:t>)</a:t>
            </a:r>
            <a:endParaRPr lang="en-US" sz="1400" dirty="0"/>
          </a:p>
        </p:txBody>
      </p:sp>
    </p:spTree>
    <p:extLst>
      <p:ext uri="{BB962C8B-B14F-4D97-AF65-F5344CB8AC3E}">
        <p14:creationId xmlns:p14="http://schemas.microsoft.com/office/powerpoint/2010/main" val="17917819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4C09B-0C06-1482-48F0-9B3C24E7C8B0}"/>
              </a:ext>
            </a:extLst>
          </p:cNvPr>
          <p:cNvSpPr>
            <a:spLocks noGrp="1"/>
          </p:cNvSpPr>
          <p:nvPr>
            <p:ph type="title"/>
          </p:nvPr>
        </p:nvSpPr>
        <p:spPr/>
        <p:txBody>
          <a:bodyPr/>
          <a:lstStyle/>
          <a:p>
            <a:pPr algn="ctr"/>
            <a:r>
              <a:rPr lang="en-US" dirty="0"/>
              <a:t>practically</a:t>
            </a:r>
          </a:p>
        </p:txBody>
      </p:sp>
      <p:sp>
        <p:nvSpPr>
          <p:cNvPr id="3" name="Content Placeholder 2">
            <a:extLst>
              <a:ext uri="{FF2B5EF4-FFF2-40B4-BE49-F238E27FC236}">
                <a16:creationId xmlns:a16="http://schemas.microsoft.com/office/drawing/2014/main" id="{E4563619-B33C-4AEC-364D-5B8F84C7E3EE}"/>
              </a:ext>
            </a:extLst>
          </p:cNvPr>
          <p:cNvSpPr>
            <a:spLocks noGrp="1"/>
          </p:cNvSpPr>
          <p:nvPr>
            <p:ph idx="1"/>
          </p:nvPr>
        </p:nvSpPr>
        <p:spPr/>
        <p:txBody>
          <a:bodyPr>
            <a:normAutofit/>
          </a:bodyPr>
          <a:lstStyle/>
          <a:p>
            <a:pPr marL="342900" indent="-342900">
              <a:buAutoNum type="arabicPeriod"/>
            </a:pPr>
            <a:r>
              <a:rPr lang="en-US" sz="2000" dirty="0"/>
              <a:t>In terms of doctrine, </a:t>
            </a:r>
            <a:r>
              <a:rPr lang="en-US" sz="2000" u="sng" dirty="0"/>
              <a:t>certainty </a:t>
            </a:r>
            <a:r>
              <a:rPr lang="en-US" sz="2000" dirty="0"/>
              <a:t>comes from scripture alone. Calvin’s “learned ignorance,” we have no certainty outside the text. INFALLABILITY</a:t>
            </a:r>
          </a:p>
          <a:p>
            <a:pPr marL="342900" indent="-342900">
              <a:buAutoNum type="arabicPeriod"/>
            </a:pPr>
            <a:r>
              <a:rPr lang="en-US" sz="2000" dirty="0"/>
              <a:t>The Bible is the Holy Spirit's fundamental tool!  It is what He uses to transform us! USEFULNESS</a:t>
            </a:r>
          </a:p>
          <a:p>
            <a:pPr marL="342900" indent="-342900">
              <a:buAutoNum type="arabicPeriod"/>
            </a:pPr>
            <a:r>
              <a:rPr lang="en-US" sz="2000" dirty="0"/>
              <a:t>Inerrancy assumes we correctly understand the text. The problem may be our understanding, not the text! INERRANCY, TRUTHFULNESS</a:t>
            </a:r>
          </a:p>
        </p:txBody>
      </p:sp>
    </p:spTree>
    <p:extLst>
      <p:ext uri="{BB962C8B-B14F-4D97-AF65-F5344CB8AC3E}">
        <p14:creationId xmlns:p14="http://schemas.microsoft.com/office/powerpoint/2010/main" val="34004504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5C8625-A4A6-0859-40E3-F7E9C2C60F41}"/>
              </a:ext>
            </a:extLst>
          </p:cNvPr>
          <p:cNvSpPr>
            <a:spLocks noGrp="1"/>
          </p:cNvSpPr>
          <p:nvPr>
            <p:ph type="title"/>
          </p:nvPr>
        </p:nvSpPr>
        <p:spPr>
          <a:solidFill>
            <a:schemeClr val="accent4"/>
          </a:solidFill>
        </p:spPr>
        <p:txBody>
          <a:bodyPr/>
          <a:lstStyle/>
          <a:p>
            <a:pPr algn="ct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 Timothy 3:16-17</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2C97CBC1-FA72-8885-53F7-056B80D93FB0}"/>
              </a:ext>
            </a:extLst>
          </p:cNvPr>
          <p:cNvSpPr>
            <a:spLocks noGrp="1"/>
          </p:cNvSpPr>
          <p:nvPr>
            <p:ph idx="1"/>
          </p:nvPr>
        </p:nvSpPr>
        <p:spPr/>
        <p:txBody>
          <a:bodyPr>
            <a:normAutofit fontScale="40000" lnSpcReduction="20000"/>
          </a:bodyPr>
          <a:lstStyle/>
          <a:p>
            <a:pPr marL="0" indent="0">
              <a:buNone/>
            </a:pPr>
            <a:r>
              <a:rPr lang="en-US" dirty="0"/>
              <a:t>2 Timothy 3:14– 2 Timothy 4:1–3</a:t>
            </a:r>
          </a:p>
          <a:p>
            <a:pPr marL="0" indent="0">
              <a:buNone/>
            </a:pPr>
            <a:r>
              <a:rPr lang="en-US" sz="4000" dirty="0"/>
              <a:t>[14] But as for you, continue in what you have learned and have firmly believed, knowing from whom you learned it [15] and how from childhood you have been acquainted with the sacred writings, which are able to make you wise for salvation through faith in Christ Jesus. [16] </a:t>
            </a:r>
            <a:r>
              <a:rPr lang="en-US" sz="4000" b="1" u="sng" dirty="0"/>
              <a:t>All Scripture is breathed out by God </a:t>
            </a:r>
            <a:r>
              <a:rPr lang="en-US" sz="4000" dirty="0"/>
              <a:t>and profitable for teaching, for reproof, for correction, and for training in righteousness, [17] that the man of God may be complete, equipped for every good work. </a:t>
            </a:r>
          </a:p>
          <a:p>
            <a:pPr marL="0" indent="0">
              <a:buNone/>
            </a:pPr>
            <a:r>
              <a:rPr lang="en-US" sz="4000" dirty="0"/>
              <a:t>[1] I charge you in the presence of God and of Christ Jesus, who is to judge the living and the dead, and by his appearing and his kingdom: [2] preach the word; be ready in season and out of season; reprove, rebuke, and exhort, with complete patience and teaching. [3] For the time is coming when people will not endure sound teaching, but having itching ears they will accumulate for themselves teachers to suit their own passions, (ESV)</a:t>
            </a:r>
          </a:p>
        </p:txBody>
      </p:sp>
    </p:spTree>
    <p:extLst>
      <p:ext uri="{BB962C8B-B14F-4D97-AF65-F5344CB8AC3E}">
        <p14:creationId xmlns:p14="http://schemas.microsoft.com/office/powerpoint/2010/main" val="3930862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303099-C68D-9E40-D3D2-CDC06B0F0624}"/>
              </a:ext>
            </a:extLst>
          </p:cNvPr>
          <p:cNvSpPr>
            <a:spLocks noGrp="1"/>
          </p:cNvSpPr>
          <p:nvPr>
            <p:ph type="title"/>
          </p:nvPr>
        </p:nvSpPr>
        <p:spPr>
          <a:solidFill>
            <a:schemeClr val="accent4"/>
          </a:solidFill>
        </p:spPr>
        <p:txBody>
          <a:bodyPr/>
          <a:lstStyle/>
          <a:p>
            <a:pPr algn="ct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1 Thessalonians 2:13</a:t>
            </a:r>
            <a:r>
              <a:rPr lang="en-US" kern="100" dirty="0">
                <a:effectLst/>
                <a:latin typeface="Aptos" panose="020B0004020202020204" pitchFamily="34" charset="0"/>
                <a:ea typeface="Aptos" panose="020B0004020202020204" pitchFamily="34" charset="0"/>
                <a:cs typeface="Times New Roman" panose="02020603050405020304" pitchFamily="18" charset="0"/>
              </a:rPr>
              <a:t> </a:t>
            </a:r>
            <a:endParaRPr lang="en-US" dirty="0"/>
          </a:p>
        </p:txBody>
      </p:sp>
      <p:sp>
        <p:nvSpPr>
          <p:cNvPr id="3" name="Content Placeholder 2">
            <a:extLst>
              <a:ext uri="{FF2B5EF4-FFF2-40B4-BE49-F238E27FC236}">
                <a16:creationId xmlns:a16="http://schemas.microsoft.com/office/drawing/2014/main" id="{E210E21B-0385-C2D3-5ABA-6F857FF31EBB}"/>
              </a:ext>
            </a:extLst>
          </p:cNvPr>
          <p:cNvSpPr>
            <a:spLocks noGrp="1"/>
          </p:cNvSpPr>
          <p:nvPr>
            <p:ph idx="1"/>
          </p:nvPr>
        </p:nvSpPr>
        <p:spPr/>
        <p:txBody>
          <a:bodyPr>
            <a:normAutofit fontScale="92500" lnSpcReduction="20000"/>
          </a:bodyPr>
          <a:lstStyle/>
          <a:p>
            <a:pPr marL="0" indent="0">
              <a:buNone/>
            </a:pPr>
            <a:r>
              <a:rPr lang="en-US" sz="3600" dirty="0"/>
              <a:t>1 Thessalonians 2:13</a:t>
            </a:r>
          </a:p>
          <a:p>
            <a:pPr marL="0" indent="0">
              <a:buNone/>
            </a:pPr>
            <a:endParaRPr lang="en-US" dirty="0"/>
          </a:p>
          <a:p>
            <a:pPr marL="0" indent="0">
              <a:buNone/>
            </a:pPr>
            <a:r>
              <a:rPr lang="en-US" sz="3600" dirty="0"/>
              <a:t>[13] And we also thank God constantly for this, that when you received the word of God, which you heard from us, you accepted it not as the word of men but as what it really is, the word of God, which is at work in you believers. (ESV)</a:t>
            </a:r>
          </a:p>
        </p:txBody>
      </p:sp>
    </p:spTree>
    <p:extLst>
      <p:ext uri="{BB962C8B-B14F-4D97-AF65-F5344CB8AC3E}">
        <p14:creationId xmlns:p14="http://schemas.microsoft.com/office/powerpoint/2010/main" val="3385803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D55E4B-20F4-CC31-53FF-5E24BF800D7E}"/>
              </a:ext>
            </a:extLst>
          </p:cNvPr>
          <p:cNvSpPr>
            <a:spLocks noGrp="1"/>
          </p:cNvSpPr>
          <p:nvPr>
            <p:ph type="title"/>
          </p:nvPr>
        </p:nvSpPr>
        <p:spPr>
          <a:solidFill>
            <a:schemeClr val="accent4"/>
          </a:solidFill>
        </p:spPr>
        <p:txBody>
          <a:bodyPr>
            <a:normAutofit fontScale="90000"/>
          </a:bodyPr>
          <a:lstStyle/>
          <a:p>
            <a:pPr algn="ctr"/>
            <a:b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br>
            <a:r>
              <a:rPr lang="en-US" u="sng" kern="100" dirty="0">
                <a:effectLst/>
                <a:latin typeface="Aptos" panose="020B0004020202020204" pitchFamily="34" charset="0"/>
                <a:ea typeface="Aptos" panose="020B000402020202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 Peter 1:19-21</a:t>
            </a:r>
            <a:br>
              <a:rPr lang="en-US" kern="100" dirty="0">
                <a:effectLst/>
                <a:latin typeface="Aptos" panose="020B0004020202020204" pitchFamily="34" charset="0"/>
                <a:ea typeface="Aptos" panose="020B0004020202020204" pitchFamily="34" charset="0"/>
                <a:cs typeface="Times New Roman" panose="02020603050405020304" pitchFamily="18" charset="0"/>
              </a:rPr>
            </a:br>
            <a:endParaRPr lang="en-US" dirty="0"/>
          </a:p>
        </p:txBody>
      </p:sp>
      <p:sp>
        <p:nvSpPr>
          <p:cNvPr id="3" name="Content Placeholder 2">
            <a:extLst>
              <a:ext uri="{FF2B5EF4-FFF2-40B4-BE49-F238E27FC236}">
                <a16:creationId xmlns:a16="http://schemas.microsoft.com/office/drawing/2014/main" id="{7D4E6CF4-2DB5-15DD-3E00-DEC4BE029F06}"/>
              </a:ext>
            </a:extLst>
          </p:cNvPr>
          <p:cNvSpPr>
            <a:spLocks noGrp="1"/>
          </p:cNvSpPr>
          <p:nvPr>
            <p:ph idx="1"/>
          </p:nvPr>
        </p:nvSpPr>
        <p:spPr>
          <a:noFill/>
        </p:spPr>
        <p:txBody>
          <a:bodyPr>
            <a:normAutofit fontScale="70000" lnSpcReduction="20000"/>
          </a:bodyPr>
          <a:lstStyle/>
          <a:p>
            <a:pPr marL="0" indent="0">
              <a:buNone/>
            </a:pPr>
            <a:r>
              <a:rPr lang="en-US" sz="3500" dirty="0"/>
              <a:t>2 Peter 1:19–21</a:t>
            </a:r>
          </a:p>
          <a:p>
            <a:pPr marL="0" indent="0">
              <a:buNone/>
            </a:pPr>
            <a:endParaRPr lang="en-US" dirty="0"/>
          </a:p>
          <a:p>
            <a:pPr marL="0" indent="0">
              <a:buNone/>
            </a:pPr>
            <a:r>
              <a:rPr lang="en-US" sz="3200" dirty="0"/>
              <a:t>[19] And we have the prophetic word more fully confirmed, to which you will do well to pay attention as to a lamp shining in a dark place, until the day dawns and the morning star rises in your hearts, [20] knowing this first of all, that no prophecy of Scripture comes from someone’s own interpretation. [21] For no prophecy was ever produced by the will of man, but men spoke from God as they were carried along by the Holy Spirit. (ESV)</a:t>
            </a:r>
            <a:br>
              <a:rPr lang="en-US" sz="3200" dirty="0"/>
            </a:br>
            <a:endParaRPr lang="en-US" sz="3200" dirty="0"/>
          </a:p>
        </p:txBody>
      </p:sp>
    </p:spTree>
    <p:extLst>
      <p:ext uri="{BB962C8B-B14F-4D97-AF65-F5344CB8AC3E}">
        <p14:creationId xmlns:p14="http://schemas.microsoft.com/office/powerpoint/2010/main" val="2036149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2">
            <a:extLst>
              <a:ext uri="{FF2B5EF4-FFF2-40B4-BE49-F238E27FC236}">
                <a16:creationId xmlns:a16="http://schemas.microsoft.com/office/drawing/2014/main" id="{A59159ED-84D4-D5E3-F02F-A2EC482B3AA8}"/>
              </a:ext>
            </a:extLst>
          </p:cNvPr>
          <p:cNvSpPr>
            <a:spLocks noGrp="1" noChangeArrowheads="1"/>
          </p:cNvSpPr>
          <p:nvPr>
            <p:ph type="ctrTitle"/>
          </p:nvPr>
        </p:nvSpPr>
        <p:spPr>
          <a:xfrm>
            <a:off x="862885" y="759854"/>
            <a:ext cx="9119315" cy="1735591"/>
          </a:xfrm>
        </p:spPr>
        <p:txBody>
          <a:bodyPr>
            <a:normAutofit/>
          </a:bodyPr>
          <a:lstStyle/>
          <a:p>
            <a:pPr algn="ctr"/>
            <a:r>
              <a:rPr lang="en-US" altLang="en-US" sz="4400" dirty="0"/>
              <a:t>The Inspiration, Inerrancy, and Sole Authority of Scripture</a:t>
            </a:r>
          </a:p>
        </p:txBody>
      </p:sp>
      <p:sp>
        <p:nvSpPr>
          <p:cNvPr id="3074" name="Subtitle 1">
            <a:extLst>
              <a:ext uri="{FF2B5EF4-FFF2-40B4-BE49-F238E27FC236}">
                <a16:creationId xmlns:a16="http://schemas.microsoft.com/office/drawing/2014/main" id="{DBC75838-AA0B-8535-4EF2-C57DAB5660C7}"/>
              </a:ext>
            </a:extLst>
          </p:cNvPr>
          <p:cNvSpPr>
            <a:spLocks noGrp="1" noChangeArrowheads="1"/>
          </p:cNvSpPr>
          <p:nvPr>
            <p:ph type="subTitle" idx="1"/>
          </p:nvPr>
        </p:nvSpPr>
        <p:spPr/>
        <p:txBody>
          <a:bodyPr/>
          <a:lstStyle/>
          <a:p>
            <a:endParaRPr lang="en-US" altLang="en-US" dirty="0"/>
          </a:p>
        </p:txBody>
      </p:sp>
    </p:spTree>
    <p:extLst>
      <p:ext uri="{BB962C8B-B14F-4D97-AF65-F5344CB8AC3E}">
        <p14:creationId xmlns:p14="http://schemas.microsoft.com/office/powerpoint/2010/main" val="3088916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2">
            <a:extLst>
              <a:ext uri="{FF2B5EF4-FFF2-40B4-BE49-F238E27FC236}">
                <a16:creationId xmlns:a16="http://schemas.microsoft.com/office/drawing/2014/main" id="{92B589E7-5336-CA91-441A-B27C03562770}"/>
              </a:ext>
            </a:extLst>
          </p:cNvPr>
          <p:cNvSpPr>
            <a:spLocks noGrp="1" noChangeArrowheads="1"/>
          </p:cNvSpPr>
          <p:nvPr>
            <p:ph type="title"/>
          </p:nvPr>
        </p:nvSpPr>
        <p:spPr/>
        <p:txBody>
          <a:bodyPr/>
          <a:lstStyle/>
          <a:p>
            <a:r>
              <a:rPr lang="en-US" altLang="en-US"/>
              <a:t>Inspiration</a:t>
            </a:r>
          </a:p>
        </p:txBody>
      </p:sp>
      <p:sp>
        <p:nvSpPr>
          <p:cNvPr id="4098" name="Rectangle 3">
            <a:extLst>
              <a:ext uri="{FF2B5EF4-FFF2-40B4-BE49-F238E27FC236}">
                <a16:creationId xmlns:a16="http://schemas.microsoft.com/office/drawing/2014/main" id="{80CF58C6-54AE-459B-757D-F29D12F25FB2}"/>
              </a:ext>
            </a:extLst>
          </p:cNvPr>
          <p:cNvSpPr>
            <a:spLocks noGrp="1" noChangeArrowheads="1"/>
          </p:cNvSpPr>
          <p:nvPr>
            <p:ph type="body" idx="1"/>
          </p:nvPr>
        </p:nvSpPr>
        <p:spPr/>
        <p:txBody>
          <a:bodyPr/>
          <a:lstStyle/>
          <a:p>
            <a:r>
              <a:rPr lang="en-US" altLang="en-US" sz="2800">
                <a:latin typeface="Bookman Old Style" panose="02050604050505020204" pitchFamily="18" charset="0"/>
                <a:cs typeface="Times New Roman" panose="02020603050405020304" pitchFamily="18" charset="0"/>
              </a:rPr>
              <a:t>“Inspiration is that supernatural work of the Holy Spirit by which He superintended the writing process of Scripture so that all the very words and every part of the original writings were at the same time the words of the human writers and the very words of God.”</a:t>
            </a:r>
            <a:r>
              <a:rPr lang="en-US" altLang="en-US" sz="2400">
                <a:latin typeface="Bookman Old Style" panose="02050604050505020204" pitchFamily="18" charset="0"/>
                <a:cs typeface="Times New Roman" panose="02020603050405020304" pitchFamily="18" charset="0"/>
              </a:rPr>
              <a:t> </a:t>
            </a:r>
          </a:p>
          <a:p>
            <a:pPr>
              <a:buFontTx/>
              <a:buNone/>
            </a:pPr>
            <a:r>
              <a:rPr lang="en-US" altLang="en-US" sz="2000">
                <a:latin typeface="Bookman Old Style" panose="02050604050505020204" pitchFamily="18" charset="0"/>
                <a:cs typeface="Times New Roman" panose="02020603050405020304" pitchFamily="18" charset="0"/>
              </a:rPr>
              <a:t>								(Finkbeiner, </a:t>
            </a:r>
            <a:r>
              <a:rPr lang="en-US" altLang="en-US" sz="2000" u="sng">
                <a:latin typeface="Bookman Old Style" panose="02050604050505020204" pitchFamily="18" charset="0"/>
                <a:cs typeface="Times New Roman" panose="02020603050405020304" pitchFamily="18" charset="0"/>
              </a:rPr>
              <a:t>Foundational Faith</a:t>
            </a:r>
            <a:r>
              <a:rPr lang="en-US" altLang="en-US" sz="2000">
                <a:latin typeface="Bookman Old Style" panose="02050604050505020204" pitchFamily="18" charset="0"/>
                <a:cs typeface="Times New Roman" panose="02020603050405020304" pitchFamily="18" charset="0"/>
              </a:rPr>
              <a:t>, 51)</a:t>
            </a:r>
            <a:r>
              <a:rPr lang="en-US" altLang="en-US"/>
              <a:t> </a:t>
            </a:r>
          </a:p>
        </p:txBody>
      </p:sp>
    </p:spTree>
    <p:extLst>
      <p:ext uri="{BB962C8B-B14F-4D97-AF65-F5344CB8AC3E}">
        <p14:creationId xmlns:p14="http://schemas.microsoft.com/office/powerpoint/2010/main" val="4354736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2">
            <a:extLst>
              <a:ext uri="{FF2B5EF4-FFF2-40B4-BE49-F238E27FC236}">
                <a16:creationId xmlns:a16="http://schemas.microsoft.com/office/drawing/2014/main" id="{25280CEE-E52F-D1D5-9371-0FCE8282D3A3}"/>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Natural Inspiration</a:t>
            </a:r>
          </a:p>
        </p:txBody>
      </p:sp>
      <p:grpSp>
        <p:nvGrpSpPr>
          <p:cNvPr id="2" name="Group 14">
            <a:extLst>
              <a:ext uri="{FF2B5EF4-FFF2-40B4-BE49-F238E27FC236}">
                <a16:creationId xmlns:a16="http://schemas.microsoft.com/office/drawing/2014/main" id="{25E98A2B-79E3-AFD7-A654-5E4FDBD36B8B}"/>
              </a:ext>
            </a:extLst>
          </p:cNvPr>
          <p:cNvGrpSpPr>
            <a:grpSpLocks/>
          </p:cNvGrpSpPr>
          <p:nvPr/>
        </p:nvGrpSpPr>
        <p:grpSpPr bwMode="auto">
          <a:xfrm>
            <a:off x="5029200" y="1905001"/>
            <a:ext cx="2362200" cy="2430463"/>
            <a:chOff x="336" y="1200"/>
            <a:chExt cx="1488" cy="1531"/>
          </a:xfrm>
        </p:grpSpPr>
        <p:pic>
          <p:nvPicPr>
            <p:cNvPr id="5130" name="Picture 5" descr="newton">
              <a:extLst>
                <a:ext uri="{FF2B5EF4-FFF2-40B4-BE49-F238E27FC236}">
                  <a16:creationId xmlns:a16="http://schemas.microsoft.com/office/drawing/2014/main" id="{EFFB223D-0D58-432A-8943-DEA1A7C6E5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4" y="1200"/>
              <a:ext cx="1344" cy="10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1" name="Text Box 6">
              <a:extLst>
                <a:ext uri="{FF2B5EF4-FFF2-40B4-BE49-F238E27FC236}">
                  <a16:creationId xmlns:a16="http://schemas.microsoft.com/office/drawing/2014/main" id="{D6A0FB69-5144-49F9-3784-631825568A73}"/>
                </a:ext>
              </a:extLst>
            </p:cNvPr>
            <p:cNvSpPr txBox="1">
              <a:spLocks noChangeArrowheads="1"/>
            </p:cNvSpPr>
            <p:nvPr/>
          </p:nvSpPr>
          <p:spPr bwMode="auto">
            <a:xfrm>
              <a:off x="336" y="2208"/>
              <a:ext cx="148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Isaac Newton: Scientific Genius</a:t>
              </a:r>
            </a:p>
          </p:txBody>
        </p:sp>
      </p:grpSp>
      <p:sp>
        <p:nvSpPr>
          <p:cNvPr id="1033" name="Text Box 9">
            <a:extLst>
              <a:ext uri="{FF2B5EF4-FFF2-40B4-BE49-F238E27FC236}">
                <a16:creationId xmlns:a16="http://schemas.microsoft.com/office/drawing/2014/main" id="{E4802663-8A1C-488A-7D27-AD86BA73736F}"/>
              </a:ext>
            </a:extLst>
          </p:cNvPr>
          <p:cNvSpPr txBox="1">
            <a:spLocks noChangeArrowheads="1"/>
          </p:cNvSpPr>
          <p:nvPr/>
        </p:nvSpPr>
        <p:spPr bwMode="auto">
          <a:xfrm>
            <a:off x="1981200" y="4343400"/>
            <a:ext cx="77724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a:t>  In the same way, Natural Inspiration holds that the biblical writers were men of great “religious genius.”  </a:t>
            </a:r>
          </a:p>
          <a:p>
            <a:pPr algn="l">
              <a:spcBef>
                <a:spcPct val="50000"/>
              </a:spcBef>
              <a:buFontTx/>
              <a:buChar char="•"/>
            </a:pPr>
            <a:r>
              <a:rPr lang="en-US" altLang="en-US"/>
              <a:t>  Though their abilities were merely human, they reached a higher level of accomplishment in their field than most men.</a:t>
            </a:r>
          </a:p>
        </p:txBody>
      </p:sp>
      <p:grpSp>
        <p:nvGrpSpPr>
          <p:cNvPr id="3" name="Group 22">
            <a:extLst>
              <a:ext uri="{FF2B5EF4-FFF2-40B4-BE49-F238E27FC236}">
                <a16:creationId xmlns:a16="http://schemas.microsoft.com/office/drawing/2014/main" id="{A8002F5A-83FE-1A50-9006-5B4D728B6D98}"/>
              </a:ext>
            </a:extLst>
          </p:cNvPr>
          <p:cNvGrpSpPr>
            <a:grpSpLocks/>
          </p:cNvGrpSpPr>
          <p:nvPr/>
        </p:nvGrpSpPr>
        <p:grpSpPr bwMode="auto">
          <a:xfrm>
            <a:off x="7620000" y="1924051"/>
            <a:ext cx="2362200" cy="2411413"/>
            <a:chOff x="3840" y="1212"/>
            <a:chExt cx="1488" cy="1519"/>
          </a:xfrm>
        </p:grpSpPr>
        <p:pic>
          <p:nvPicPr>
            <p:cNvPr id="5128" name="Picture 8" descr="mozart">
              <a:extLst>
                <a:ext uri="{FF2B5EF4-FFF2-40B4-BE49-F238E27FC236}">
                  <a16:creationId xmlns:a16="http://schemas.microsoft.com/office/drawing/2014/main" id="{CE629328-9F13-E504-E6AE-A9E4539AE4C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t="3773" b="20755"/>
            <a:stretch>
              <a:fillRect/>
            </a:stretch>
          </p:blipFill>
          <p:spPr bwMode="auto">
            <a:xfrm>
              <a:off x="4032" y="1212"/>
              <a:ext cx="1056" cy="9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9" name="Text Box 11">
              <a:extLst>
                <a:ext uri="{FF2B5EF4-FFF2-40B4-BE49-F238E27FC236}">
                  <a16:creationId xmlns:a16="http://schemas.microsoft.com/office/drawing/2014/main" id="{63D08EBF-195F-D1E3-1F9F-0C63D86B6987}"/>
                </a:ext>
              </a:extLst>
            </p:cNvPr>
            <p:cNvSpPr txBox="1">
              <a:spLocks noChangeArrowheads="1"/>
            </p:cNvSpPr>
            <p:nvPr/>
          </p:nvSpPr>
          <p:spPr bwMode="auto">
            <a:xfrm>
              <a:off x="3840" y="2208"/>
              <a:ext cx="148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Mozart:    Musical Genius</a:t>
              </a:r>
            </a:p>
          </p:txBody>
        </p:sp>
      </p:grpSp>
      <p:grpSp>
        <p:nvGrpSpPr>
          <p:cNvPr id="4" name="Group 21">
            <a:extLst>
              <a:ext uri="{FF2B5EF4-FFF2-40B4-BE49-F238E27FC236}">
                <a16:creationId xmlns:a16="http://schemas.microsoft.com/office/drawing/2014/main" id="{35E589C6-6B05-F559-73B0-07D046471ADF}"/>
              </a:ext>
            </a:extLst>
          </p:cNvPr>
          <p:cNvGrpSpPr>
            <a:grpSpLocks/>
          </p:cNvGrpSpPr>
          <p:nvPr/>
        </p:nvGrpSpPr>
        <p:grpSpPr bwMode="auto">
          <a:xfrm>
            <a:off x="2438400" y="1905001"/>
            <a:ext cx="2362200" cy="2430463"/>
            <a:chOff x="576" y="1200"/>
            <a:chExt cx="1488" cy="1531"/>
          </a:xfrm>
        </p:grpSpPr>
        <p:sp>
          <p:nvSpPr>
            <p:cNvPr id="5126" name="Text Box 12">
              <a:extLst>
                <a:ext uri="{FF2B5EF4-FFF2-40B4-BE49-F238E27FC236}">
                  <a16:creationId xmlns:a16="http://schemas.microsoft.com/office/drawing/2014/main" id="{4FE765C7-1728-9A21-5484-85C54DE4D350}"/>
                </a:ext>
              </a:extLst>
            </p:cNvPr>
            <p:cNvSpPr txBox="1">
              <a:spLocks noChangeArrowheads="1"/>
            </p:cNvSpPr>
            <p:nvPr/>
          </p:nvSpPr>
          <p:spPr bwMode="auto">
            <a:xfrm>
              <a:off x="576" y="2208"/>
              <a:ext cx="1488" cy="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spcBef>
                  <a:spcPct val="50000"/>
                </a:spcBef>
              </a:pPr>
              <a:r>
                <a:rPr lang="en-US" altLang="en-US"/>
                <a:t>Shakespeare:    Literary Genius</a:t>
              </a:r>
            </a:p>
          </p:txBody>
        </p:sp>
        <p:pic>
          <p:nvPicPr>
            <p:cNvPr id="5127" name="Picture 16" descr="shakespeare">
              <a:hlinkClick r:id="rId4"/>
              <a:extLst>
                <a:ext uri="{FF2B5EF4-FFF2-40B4-BE49-F238E27FC236}">
                  <a16:creationId xmlns:a16="http://schemas.microsoft.com/office/drawing/2014/main" id="{09FA4464-C265-E9AA-6B67-86BC29FB12F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l="6277"/>
            <a:stretch>
              <a:fillRect/>
            </a:stretch>
          </p:blipFill>
          <p:spPr bwMode="auto">
            <a:xfrm>
              <a:off x="672" y="1200"/>
              <a:ext cx="1205" cy="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extLst>
      <p:ext uri="{BB962C8B-B14F-4D97-AF65-F5344CB8AC3E}">
        <p14:creationId xmlns:p14="http://schemas.microsoft.com/office/powerpoint/2010/main" val="11413348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dissolve">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dissolve">
                                      <p:cBhvr>
                                        <p:cTn id="17" dur="500"/>
                                        <p:tgtEl>
                                          <p:spTgt spid="3"/>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33">
                                            <p:txEl>
                                              <p:pRg st="0" end="0"/>
                                            </p:txEl>
                                          </p:spTgt>
                                        </p:tgtEl>
                                        <p:attrNameLst>
                                          <p:attrName>style.visibility</p:attrName>
                                        </p:attrNameLst>
                                      </p:cBhvr>
                                      <p:to>
                                        <p:strVal val="visible"/>
                                      </p:to>
                                    </p:set>
                                    <p:animEffect transition="in" filter="wipe(left)">
                                      <p:cBhvr>
                                        <p:cTn id="22" dur="500"/>
                                        <p:tgtEl>
                                          <p:spTgt spid="1033">
                                            <p:txEl>
                                              <p:pRg st="0" end="0"/>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33">
                                            <p:txEl>
                                              <p:pRg st="1" end="1"/>
                                            </p:txEl>
                                          </p:spTgt>
                                        </p:tgtEl>
                                        <p:attrNameLst>
                                          <p:attrName>style.visibility</p:attrName>
                                        </p:attrNameLst>
                                      </p:cBhvr>
                                      <p:to>
                                        <p:strVal val="visible"/>
                                      </p:to>
                                    </p:set>
                                    <p:animEffect transition="in" filter="wipe(left)">
                                      <p:cBhvr>
                                        <p:cTn id="27" dur="500"/>
                                        <p:tgtEl>
                                          <p:spTgt spid="103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3" grpId="0" build="p"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2">
            <a:extLst>
              <a:ext uri="{FF2B5EF4-FFF2-40B4-BE49-F238E27FC236}">
                <a16:creationId xmlns:a16="http://schemas.microsoft.com/office/drawing/2014/main" id="{5DD12012-8621-9360-99A4-3F8CAA44DBC4}"/>
              </a:ext>
            </a:extLst>
          </p:cNvPr>
          <p:cNvSpPr>
            <a:spLocks noGrp="1" noChangeArrowheads="1"/>
          </p:cNvSpPr>
          <p:nvPr>
            <p:ph type="title"/>
          </p:nvPr>
        </p:nvSpPr>
        <p:spPr>
          <a:xfrm>
            <a:off x="2209800" y="533400"/>
            <a:ext cx="7772400" cy="1143000"/>
          </a:xfrm>
        </p:spPr>
        <p:txBody>
          <a:bodyPr>
            <a:normAutofit fontScale="90000"/>
          </a:bodyPr>
          <a:lstStyle/>
          <a:p>
            <a:r>
              <a:rPr lang="en-US" altLang="en-US"/>
              <a:t>False Views of Inspiration: Mystical Inspiration</a:t>
            </a:r>
          </a:p>
        </p:txBody>
      </p:sp>
      <p:pic>
        <p:nvPicPr>
          <p:cNvPr id="6146" name="Picture 17" descr="preacher">
            <a:extLst>
              <a:ext uri="{FF2B5EF4-FFF2-40B4-BE49-F238E27FC236}">
                <a16:creationId xmlns:a16="http://schemas.microsoft.com/office/drawing/2014/main" id="{3A9D9FA4-C021-7E0B-5E4E-0807C7CB418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1955800"/>
            <a:ext cx="4762500" cy="317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38" name="Text Box 18">
            <a:extLst>
              <a:ext uri="{FF2B5EF4-FFF2-40B4-BE49-F238E27FC236}">
                <a16:creationId xmlns:a16="http://schemas.microsoft.com/office/drawing/2014/main" id="{D78C58E3-A8BD-EA15-77AC-4AD290C73205}"/>
              </a:ext>
            </a:extLst>
          </p:cNvPr>
          <p:cNvSpPr txBox="1">
            <a:spLocks noChangeArrowheads="1"/>
          </p:cNvSpPr>
          <p:nvPr/>
        </p:nvSpPr>
        <p:spPr bwMode="auto">
          <a:xfrm>
            <a:off x="2133600" y="2057400"/>
            <a:ext cx="3581400" cy="28623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a:t>  After a great sermon, we sometimes say the preacher was especially “inspired” or guided by the Spirit.</a:t>
            </a:r>
          </a:p>
          <a:p>
            <a:pPr algn="l">
              <a:spcBef>
                <a:spcPct val="50000"/>
              </a:spcBef>
              <a:buFontTx/>
              <a:buChar char="•"/>
            </a:pPr>
            <a:r>
              <a:rPr lang="en-US" altLang="en-US"/>
              <a:t>   Mystical Inspiration suggests the biblical writers were similarly inspired.</a:t>
            </a:r>
          </a:p>
        </p:txBody>
      </p:sp>
      <p:sp>
        <p:nvSpPr>
          <p:cNvPr id="5139" name="Text Box 19">
            <a:extLst>
              <a:ext uri="{FF2B5EF4-FFF2-40B4-BE49-F238E27FC236}">
                <a16:creationId xmlns:a16="http://schemas.microsoft.com/office/drawing/2014/main" id="{CF0AD4E6-16AF-236A-459E-C2B3F0976DF2}"/>
              </a:ext>
            </a:extLst>
          </p:cNvPr>
          <p:cNvSpPr txBox="1">
            <a:spLocks noChangeArrowheads="1"/>
          </p:cNvSpPr>
          <p:nvPr/>
        </p:nvSpPr>
        <p:spPr bwMode="auto">
          <a:xfrm>
            <a:off x="2133600" y="5105401"/>
            <a:ext cx="8153400"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Lst>
        </p:spPr>
        <p:txBody>
          <a:bodyPr>
            <a:spAutoFit/>
          </a:bodyPr>
          <a:lstStyle>
            <a:lvl1pPr algn="ctr">
              <a:defRPr sz="2400">
                <a:solidFill>
                  <a:schemeClr val="tx1"/>
                </a:solidFill>
                <a:latin typeface="Times New Roman" panose="02020603050405020304" pitchFamily="18" charset="0"/>
              </a:defRPr>
            </a:lvl1pPr>
            <a:lvl2pPr marL="742950" indent="-285750" algn="ctr">
              <a:defRPr sz="2400">
                <a:solidFill>
                  <a:schemeClr val="tx1"/>
                </a:solidFill>
                <a:latin typeface="Times New Roman" panose="02020603050405020304" pitchFamily="18" charset="0"/>
              </a:defRPr>
            </a:lvl2pPr>
            <a:lvl3pPr marL="1143000" indent="-228600" algn="ctr">
              <a:defRPr sz="2400">
                <a:solidFill>
                  <a:schemeClr val="tx1"/>
                </a:solidFill>
                <a:latin typeface="Times New Roman" panose="02020603050405020304" pitchFamily="18" charset="0"/>
              </a:defRPr>
            </a:lvl3pPr>
            <a:lvl4pPr marL="1600200" indent="-228600" algn="ctr">
              <a:defRPr sz="2400">
                <a:solidFill>
                  <a:schemeClr val="tx1"/>
                </a:solidFill>
                <a:latin typeface="Times New Roman" panose="02020603050405020304" pitchFamily="18" charset="0"/>
              </a:defRPr>
            </a:lvl4pPr>
            <a:lvl5pPr marL="2057400" indent="-228600" algn="ctr">
              <a:defRPr sz="2400">
                <a:solidFill>
                  <a:schemeClr val="tx1"/>
                </a:solidFill>
                <a:latin typeface="Times New Roman" panose="02020603050405020304" pitchFamily="18" charset="0"/>
              </a:defRPr>
            </a:lvl5pPr>
            <a:lvl6pPr marL="2514600" indent="-228600" algn="ctr"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algn="ctr"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algn="ctr"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algn="ctr" eaLnBrk="0" fontAlgn="base" hangingPunct="0">
              <a:spcBef>
                <a:spcPct val="0"/>
              </a:spcBef>
              <a:spcAft>
                <a:spcPct val="0"/>
              </a:spcAft>
              <a:defRPr sz="2400">
                <a:solidFill>
                  <a:schemeClr val="tx1"/>
                </a:solidFill>
                <a:latin typeface="Times New Roman" panose="02020603050405020304" pitchFamily="18" charset="0"/>
              </a:defRPr>
            </a:lvl9pPr>
          </a:lstStyle>
          <a:p>
            <a:pPr algn="l">
              <a:spcBef>
                <a:spcPct val="50000"/>
              </a:spcBef>
              <a:buFontTx/>
              <a:buChar char="•"/>
            </a:pPr>
            <a:r>
              <a:rPr lang="en-US" altLang="en-US"/>
              <a:t>  Their work was the product of the Holy Spirit, but only as a part of His normal mode of ministry.</a:t>
            </a:r>
          </a:p>
        </p:txBody>
      </p:sp>
    </p:spTree>
    <p:extLst>
      <p:ext uri="{BB962C8B-B14F-4D97-AF65-F5344CB8AC3E}">
        <p14:creationId xmlns:p14="http://schemas.microsoft.com/office/powerpoint/2010/main" val="242137976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138">
                                            <p:txEl>
                                              <p:pRg st="0" end="0"/>
                                            </p:txEl>
                                          </p:spTgt>
                                        </p:tgtEl>
                                        <p:attrNameLst>
                                          <p:attrName>style.visibility</p:attrName>
                                        </p:attrNameLst>
                                      </p:cBhvr>
                                      <p:to>
                                        <p:strVal val="visible"/>
                                      </p:to>
                                    </p:set>
                                    <p:animEffect transition="in" filter="wipe(left)">
                                      <p:cBhvr>
                                        <p:cTn id="7" dur="500"/>
                                        <p:tgtEl>
                                          <p:spTgt spid="5138">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5138">
                                            <p:txEl>
                                              <p:pRg st="1" end="1"/>
                                            </p:txEl>
                                          </p:spTgt>
                                        </p:tgtEl>
                                        <p:attrNameLst>
                                          <p:attrName>style.visibility</p:attrName>
                                        </p:attrNameLst>
                                      </p:cBhvr>
                                      <p:to>
                                        <p:strVal val="visible"/>
                                      </p:to>
                                    </p:set>
                                    <p:animEffect transition="in" filter="wipe(left)">
                                      <p:cBhvr>
                                        <p:cTn id="12" dur="500"/>
                                        <p:tgtEl>
                                          <p:spTgt spid="5138">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5139">
                                            <p:txEl>
                                              <p:pRg st="0" end="0"/>
                                            </p:txEl>
                                          </p:spTgt>
                                        </p:tgtEl>
                                        <p:attrNameLst>
                                          <p:attrName>style.visibility</p:attrName>
                                        </p:attrNameLst>
                                      </p:cBhvr>
                                      <p:to>
                                        <p:strVal val="visible"/>
                                      </p:to>
                                    </p:set>
                                    <p:animEffect transition="in" filter="wipe(left)">
                                      <p:cBhvr>
                                        <p:cTn id="17" dur="500"/>
                                        <p:tgtEl>
                                          <p:spTgt spid="513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38" grpId="0" build="p" autoUpdateAnimBg="0"/>
      <p:bldP spid="5139" grpId="0" build="p" autoUpdateAnimBg="0"/>
    </p:bldLst>
  </p:timing>
</p:sld>
</file>

<file path=ppt/theme/theme1.xml><?xml version="1.0" encoding="utf-8"?>
<a:theme xmlns:a="http://schemas.openxmlformats.org/drawingml/2006/main" name="DividendVTI">
  <a:themeElements>
    <a:clrScheme name="AnalogousFromLightSeedLeftStep">
      <a:dk1>
        <a:srgbClr val="000000"/>
      </a:dk1>
      <a:lt1>
        <a:srgbClr val="FFFFFF"/>
      </a:lt1>
      <a:dk2>
        <a:srgbClr val="312441"/>
      </a:dk2>
      <a:lt2>
        <a:srgbClr val="E2E8E6"/>
      </a:lt2>
      <a:accent1>
        <a:srgbClr val="EE6E96"/>
      </a:accent1>
      <a:accent2>
        <a:srgbClr val="EB4EC0"/>
      </a:accent2>
      <a:accent3>
        <a:srgbClr val="DC6EEE"/>
      </a:accent3>
      <a:accent4>
        <a:srgbClr val="924EEB"/>
      </a:accent4>
      <a:accent5>
        <a:srgbClr val="716EEE"/>
      </a:accent5>
      <a:accent6>
        <a:srgbClr val="4E8CEB"/>
      </a:accent6>
      <a:hlink>
        <a:srgbClr val="568F7D"/>
      </a:hlink>
      <a:folHlink>
        <a:srgbClr val="7F7F7F"/>
      </a:folHlink>
    </a:clrScheme>
    <a:fontScheme name="Dividend">
      <a:majorFont>
        <a:latin typeface="Univers Condensed"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Univers"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73</TotalTime>
  <Words>2431</Words>
  <Application>Microsoft Macintosh PowerPoint</Application>
  <PresentationFormat>Widescreen</PresentationFormat>
  <Paragraphs>109</Paragraphs>
  <Slides>25</Slides>
  <Notes>2</Notes>
  <HiddenSlides>0</HiddenSlides>
  <MMClips>0</MMClips>
  <ScaleCrop>false</ScaleCrop>
  <HeadingPairs>
    <vt:vector size="6" baseType="variant">
      <vt:variant>
        <vt:lpstr>Fonts Used</vt:lpstr>
      </vt:variant>
      <vt:variant>
        <vt:i4>12</vt:i4>
      </vt:variant>
      <vt:variant>
        <vt:lpstr>Theme</vt:lpstr>
      </vt:variant>
      <vt:variant>
        <vt:i4>1</vt:i4>
      </vt:variant>
      <vt:variant>
        <vt:lpstr>Slide Titles</vt:lpstr>
      </vt:variant>
      <vt:variant>
        <vt:i4>25</vt:i4>
      </vt:variant>
    </vt:vector>
  </HeadingPairs>
  <TitlesOfParts>
    <vt:vector size="38" baseType="lpstr">
      <vt:lpstr>-apple-system</vt:lpstr>
      <vt:lpstr>Aptos</vt:lpstr>
      <vt:lpstr>Bookman Old Style</vt:lpstr>
      <vt:lpstr>Graeca</vt:lpstr>
      <vt:lpstr>GraecaII</vt:lpstr>
      <vt:lpstr>Hebraica</vt:lpstr>
      <vt:lpstr>Open Sans</vt:lpstr>
      <vt:lpstr>Times New Roman</vt:lpstr>
      <vt:lpstr>Univers</vt:lpstr>
      <vt:lpstr>Univers Condensed</vt:lpstr>
      <vt:lpstr>Wingdings</vt:lpstr>
      <vt:lpstr>Wingdings 2</vt:lpstr>
      <vt:lpstr>DividendVTI</vt:lpstr>
      <vt:lpstr>College Church Articles oF Faith</vt:lpstr>
      <vt:lpstr>Articles of Faith - Scripture</vt:lpstr>
      <vt:lpstr>2 Timothy 3:16-17 </vt:lpstr>
      <vt:lpstr>1 Thessalonians 2:13 </vt:lpstr>
      <vt:lpstr> 2 Peter 1:19-21 </vt:lpstr>
      <vt:lpstr>The Inspiration, Inerrancy, and Sole Authority of Scripture</vt:lpstr>
      <vt:lpstr>Inspiration</vt:lpstr>
      <vt:lpstr>False Views of Inspiration: Natural Inspiration</vt:lpstr>
      <vt:lpstr>False Views of Inspiration: Mystical Inspiration</vt:lpstr>
      <vt:lpstr>False Views of Inspiration: Partial / Variable Inspiration</vt:lpstr>
      <vt:lpstr>False Views of Inspiration:  Inspired Concepts</vt:lpstr>
      <vt:lpstr>False Views of Inspiration:  Dictation</vt:lpstr>
      <vt:lpstr>Key Texts on Inspiration</vt:lpstr>
      <vt:lpstr>Key Terms on Inspiration</vt:lpstr>
      <vt:lpstr>The Bible’s’ Testimony                to  its Inspiration</vt:lpstr>
      <vt:lpstr>The Extent of Inspiration: The Autographs</vt:lpstr>
      <vt:lpstr>Summary of Inspiration</vt:lpstr>
      <vt:lpstr>Inerrancy</vt:lpstr>
      <vt:lpstr>PowerPoint Presentation</vt:lpstr>
      <vt:lpstr>PowerPoint Presentation</vt:lpstr>
      <vt:lpstr>What is Inerrancy?</vt:lpstr>
      <vt:lpstr>The Origin of Sola Scriptura</vt:lpstr>
      <vt:lpstr>What does Sola Scriptura mean?</vt:lpstr>
      <vt:lpstr>Thomas aquinas</vt:lpstr>
      <vt:lpstr>practically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Gregg Quiggle</dc:creator>
  <cp:lastModifiedBy>Gregg Quiggle</cp:lastModifiedBy>
  <cp:revision>1</cp:revision>
  <dcterms:created xsi:type="dcterms:W3CDTF">2024-11-24T14:04:55Z</dcterms:created>
  <dcterms:modified xsi:type="dcterms:W3CDTF">2024-11-24T15:18:35Z</dcterms:modified>
</cp:coreProperties>
</file>