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256" r:id="rId2"/>
    <p:sldId id="257" r:id="rId3"/>
    <p:sldId id="258" r:id="rId4"/>
    <p:sldId id="261" r:id="rId5"/>
    <p:sldId id="262" r:id="rId6"/>
    <p:sldId id="260" r:id="rId7"/>
    <p:sldId id="289" r:id="rId8"/>
    <p:sldId id="265" r:id="rId9"/>
    <p:sldId id="259" r:id="rId10"/>
    <p:sldId id="284" r:id="rId11"/>
    <p:sldId id="285" r:id="rId12"/>
    <p:sldId id="286" r:id="rId13"/>
    <p:sldId id="28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92"/>
    <p:restoredTop sz="94589"/>
  </p:normalViewPr>
  <p:slideViewPr>
    <p:cSldViewPr snapToGrid="0">
      <p:cViewPr varScale="1">
        <p:scale>
          <a:sx n="120" d="100"/>
          <a:sy n="120" d="100"/>
        </p:scale>
        <p:origin x="544" y="184"/>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976199-9EE7-EB45-8331-204DABE8DB59}" type="datetimeFigureOut">
              <a:rPr lang="en-US" smtClean="0"/>
              <a:t>11/17/24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E5F4AF-8731-754D-A78C-0733654F0852}" type="slidenum">
              <a:rPr lang="en-US" smtClean="0"/>
              <a:t>‹#›</a:t>
            </a:fld>
            <a:endParaRPr lang="en-US"/>
          </a:p>
        </p:txBody>
      </p:sp>
    </p:spTree>
    <p:extLst>
      <p:ext uri="{BB962C8B-B14F-4D97-AF65-F5344CB8AC3E}">
        <p14:creationId xmlns:p14="http://schemas.microsoft.com/office/powerpoint/2010/main" val="1800829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89EF8F-4ABC-3FA7-4F65-07DEC74AA56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4CEF08F-FFCD-14C9-27D4-853743733FD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2160164-ACBF-FA5C-4496-1C178662677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FE788B6-9158-A9A8-CC05-9069D3759C4B}"/>
              </a:ext>
            </a:extLst>
          </p:cNvPr>
          <p:cNvSpPr>
            <a:spLocks noGrp="1"/>
          </p:cNvSpPr>
          <p:nvPr>
            <p:ph type="sldNum" sz="quarter" idx="5"/>
          </p:nvPr>
        </p:nvSpPr>
        <p:spPr/>
        <p:txBody>
          <a:bodyPr/>
          <a:lstStyle/>
          <a:p>
            <a:fld id="{FDBA4302-79B6-A741-A66A-1B18E3D657F5}" type="slidenum">
              <a:rPr lang="en-US" smtClean="0"/>
              <a:t>8</a:t>
            </a:fld>
            <a:endParaRPr lang="en-US"/>
          </a:p>
        </p:txBody>
      </p:sp>
    </p:spTree>
    <p:extLst>
      <p:ext uri="{BB962C8B-B14F-4D97-AF65-F5344CB8AC3E}">
        <p14:creationId xmlns:p14="http://schemas.microsoft.com/office/powerpoint/2010/main" val="4087937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B26ED-5605-1452-8C70-36FEC2B431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95FBF26-1CAA-C680-D07C-05B685066C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532D40-F78C-E3CA-2E4B-9F3A269FC2FA}"/>
              </a:ext>
            </a:extLst>
          </p:cNvPr>
          <p:cNvSpPr>
            <a:spLocks noGrp="1"/>
          </p:cNvSpPr>
          <p:nvPr>
            <p:ph type="dt" sz="half" idx="10"/>
          </p:nvPr>
        </p:nvSpPr>
        <p:spPr/>
        <p:txBody>
          <a:bodyPr/>
          <a:lstStyle/>
          <a:p>
            <a:fld id="{03CB2415-BB3B-0F48-88A4-9CE9754C63BA}" type="datetimeFigureOut">
              <a:rPr lang="en-US" smtClean="0"/>
              <a:t>11/17/24</a:t>
            </a:fld>
            <a:endParaRPr lang="en-US"/>
          </a:p>
        </p:txBody>
      </p:sp>
      <p:sp>
        <p:nvSpPr>
          <p:cNvPr id="5" name="Footer Placeholder 4">
            <a:extLst>
              <a:ext uri="{FF2B5EF4-FFF2-40B4-BE49-F238E27FC236}">
                <a16:creationId xmlns:a16="http://schemas.microsoft.com/office/drawing/2014/main" id="{CC790BBE-17D3-FBA1-A151-23F20B20F8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05E661-0550-E9B0-5884-1C9D15FB822F}"/>
              </a:ext>
            </a:extLst>
          </p:cNvPr>
          <p:cNvSpPr>
            <a:spLocks noGrp="1"/>
          </p:cNvSpPr>
          <p:nvPr>
            <p:ph type="sldNum" sz="quarter" idx="12"/>
          </p:nvPr>
        </p:nvSpPr>
        <p:spPr/>
        <p:txBody>
          <a:bodyPr/>
          <a:lstStyle/>
          <a:p>
            <a:fld id="{E8C38B58-BD64-F94B-B4FA-C60994FD4687}" type="slidenum">
              <a:rPr lang="en-US" smtClean="0"/>
              <a:t>‹#›</a:t>
            </a:fld>
            <a:endParaRPr lang="en-US"/>
          </a:p>
        </p:txBody>
      </p:sp>
    </p:spTree>
    <p:extLst>
      <p:ext uri="{BB962C8B-B14F-4D97-AF65-F5344CB8AC3E}">
        <p14:creationId xmlns:p14="http://schemas.microsoft.com/office/powerpoint/2010/main" val="3503269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F000A-D8F9-068F-83B9-7F829A6B7B5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7EC32A-20D7-577D-50AD-40B5E6F202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9E899E-CF8A-CA36-E564-82EDA690D0C1}"/>
              </a:ext>
            </a:extLst>
          </p:cNvPr>
          <p:cNvSpPr>
            <a:spLocks noGrp="1"/>
          </p:cNvSpPr>
          <p:nvPr>
            <p:ph type="dt" sz="half" idx="10"/>
          </p:nvPr>
        </p:nvSpPr>
        <p:spPr/>
        <p:txBody>
          <a:bodyPr/>
          <a:lstStyle/>
          <a:p>
            <a:fld id="{03CB2415-BB3B-0F48-88A4-9CE9754C63BA}" type="datetimeFigureOut">
              <a:rPr lang="en-US" smtClean="0"/>
              <a:t>11/17/24</a:t>
            </a:fld>
            <a:endParaRPr lang="en-US"/>
          </a:p>
        </p:txBody>
      </p:sp>
      <p:sp>
        <p:nvSpPr>
          <p:cNvPr id="5" name="Footer Placeholder 4">
            <a:extLst>
              <a:ext uri="{FF2B5EF4-FFF2-40B4-BE49-F238E27FC236}">
                <a16:creationId xmlns:a16="http://schemas.microsoft.com/office/drawing/2014/main" id="{F9E4B464-A815-40FE-02BE-AD169066DD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A2A89B-941F-513D-D2FA-00451758BE2E}"/>
              </a:ext>
            </a:extLst>
          </p:cNvPr>
          <p:cNvSpPr>
            <a:spLocks noGrp="1"/>
          </p:cNvSpPr>
          <p:nvPr>
            <p:ph type="sldNum" sz="quarter" idx="12"/>
          </p:nvPr>
        </p:nvSpPr>
        <p:spPr/>
        <p:txBody>
          <a:bodyPr/>
          <a:lstStyle/>
          <a:p>
            <a:fld id="{E8C38B58-BD64-F94B-B4FA-C60994FD4687}" type="slidenum">
              <a:rPr lang="en-US" smtClean="0"/>
              <a:t>‹#›</a:t>
            </a:fld>
            <a:endParaRPr lang="en-US"/>
          </a:p>
        </p:txBody>
      </p:sp>
    </p:spTree>
    <p:extLst>
      <p:ext uri="{BB962C8B-B14F-4D97-AF65-F5344CB8AC3E}">
        <p14:creationId xmlns:p14="http://schemas.microsoft.com/office/powerpoint/2010/main" val="1030481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A16CE1-83DB-ABD2-C0BB-6FB0723A26B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EB8274-1C9A-680E-B12E-9E6D51D1DC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0DC37B-71E0-6BC9-E52E-7A0EE242BFF9}"/>
              </a:ext>
            </a:extLst>
          </p:cNvPr>
          <p:cNvSpPr>
            <a:spLocks noGrp="1"/>
          </p:cNvSpPr>
          <p:nvPr>
            <p:ph type="dt" sz="half" idx="10"/>
          </p:nvPr>
        </p:nvSpPr>
        <p:spPr/>
        <p:txBody>
          <a:bodyPr/>
          <a:lstStyle/>
          <a:p>
            <a:fld id="{03CB2415-BB3B-0F48-88A4-9CE9754C63BA}" type="datetimeFigureOut">
              <a:rPr lang="en-US" smtClean="0"/>
              <a:t>11/17/24</a:t>
            </a:fld>
            <a:endParaRPr lang="en-US"/>
          </a:p>
        </p:txBody>
      </p:sp>
      <p:sp>
        <p:nvSpPr>
          <p:cNvPr id="5" name="Footer Placeholder 4">
            <a:extLst>
              <a:ext uri="{FF2B5EF4-FFF2-40B4-BE49-F238E27FC236}">
                <a16:creationId xmlns:a16="http://schemas.microsoft.com/office/drawing/2014/main" id="{6421ABA1-B21C-ED5E-EFF7-AD82AD58A7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6BBA8D-52BF-D049-3C3E-CCA7EAF3CC2E}"/>
              </a:ext>
            </a:extLst>
          </p:cNvPr>
          <p:cNvSpPr>
            <a:spLocks noGrp="1"/>
          </p:cNvSpPr>
          <p:nvPr>
            <p:ph type="sldNum" sz="quarter" idx="12"/>
          </p:nvPr>
        </p:nvSpPr>
        <p:spPr/>
        <p:txBody>
          <a:bodyPr/>
          <a:lstStyle/>
          <a:p>
            <a:fld id="{E8C38B58-BD64-F94B-B4FA-C60994FD4687}" type="slidenum">
              <a:rPr lang="en-US" smtClean="0"/>
              <a:t>‹#›</a:t>
            </a:fld>
            <a:endParaRPr lang="en-US"/>
          </a:p>
        </p:txBody>
      </p:sp>
    </p:spTree>
    <p:extLst>
      <p:ext uri="{BB962C8B-B14F-4D97-AF65-F5344CB8AC3E}">
        <p14:creationId xmlns:p14="http://schemas.microsoft.com/office/powerpoint/2010/main" val="230678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6F640-D49F-BFEB-6E90-AAC2ACDE51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CD2703-441A-1899-38D3-FCD3637CC5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39BFEC-600A-4895-30C2-6F6FC4CCB089}"/>
              </a:ext>
            </a:extLst>
          </p:cNvPr>
          <p:cNvSpPr>
            <a:spLocks noGrp="1"/>
          </p:cNvSpPr>
          <p:nvPr>
            <p:ph type="dt" sz="half" idx="10"/>
          </p:nvPr>
        </p:nvSpPr>
        <p:spPr/>
        <p:txBody>
          <a:bodyPr/>
          <a:lstStyle/>
          <a:p>
            <a:fld id="{03CB2415-BB3B-0F48-88A4-9CE9754C63BA}" type="datetimeFigureOut">
              <a:rPr lang="en-US" smtClean="0"/>
              <a:t>11/17/24</a:t>
            </a:fld>
            <a:endParaRPr lang="en-US"/>
          </a:p>
        </p:txBody>
      </p:sp>
      <p:sp>
        <p:nvSpPr>
          <p:cNvPr id="5" name="Footer Placeholder 4">
            <a:extLst>
              <a:ext uri="{FF2B5EF4-FFF2-40B4-BE49-F238E27FC236}">
                <a16:creationId xmlns:a16="http://schemas.microsoft.com/office/drawing/2014/main" id="{F2AF93C3-6500-03C7-EB8C-7F34A7A4CF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7A1F00-1CC8-3838-B8A0-B9C036E44840}"/>
              </a:ext>
            </a:extLst>
          </p:cNvPr>
          <p:cNvSpPr>
            <a:spLocks noGrp="1"/>
          </p:cNvSpPr>
          <p:nvPr>
            <p:ph type="sldNum" sz="quarter" idx="12"/>
          </p:nvPr>
        </p:nvSpPr>
        <p:spPr/>
        <p:txBody>
          <a:bodyPr/>
          <a:lstStyle/>
          <a:p>
            <a:fld id="{E8C38B58-BD64-F94B-B4FA-C60994FD4687}" type="slidenum">
              <a:rPr lang="en-US" smtClean="0"/>
              <a:t>‹#›</a:t>
            </a:fld>
            <a:endParaRPr lang="en-US"/>
          </a:p>
        </p:txBody>
      </p:sp>
    </p:spTree>
    <p:extLst>
      <p:ext uri="{BB962C8B-B14F-4D97-AF65-F5344CB8AC3E}">
        <p14:creationId xmlns:p14="http://schemas.microsoft.com/office/powerpoint/2010/main" val="605675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EB397-99F4-5890-5EAC-4C2CA9BA98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C77EAF1-C9C1-DA0E-B47F-4B90DE51030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034E7C-F518-AD43-BA79-EF07A6BF58D4}"/>
              </a:ext>
            </a:extLst>
          </p:cNvPr>
          <p:cNvSpPr>
            <a:spLocks noGrp="1"/>
          </p:cNvSpPr>
          <p:nvPr>
            <p:ph type="dt" sz="half" idx="10"/>
          </p:nvPr>
        </p:nvSpPr>
        <p:spPr/>
        <p:txBody>
          <a:bodyPr/>
          <a:lstStyle/>
          <a:p>
            <a:fld id="{03CB2415-BB3B-0F48-88A4-9CE9754C63BA}" type="datetimeFigureOut">
              <a:rPr lang="en-US" smtClean="0"/>
              <a:t>11/17/24</a:t>
            </a:fld>
            <a:endParaRPr lang="en-US"/>
          </a:p>
        </p:txBody>
      </p:sp>
      <p:sp>
        <p:nvSpPr>
          <p:cNvPr id="5" name="Footer Placeholder 4">
            <a:extLst>
              <a:ext uri="{FF2B5EF4-FFF2-40B4-BE49-F238E27FC236}">
                <a16:creationId xmlns:a16="http://schemas.microsoft.com/office/drawing/2014/main" id="{C7ACF4D2-C4DC-2341-CBFF-A9BD6F0DDC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F83BC8-0D3F-CF4A-5A76-E98E5EB3037C}"/>
              </a:ext>
            </a:extLst>
          </p:cNvPr>
          <p:cNvSpPr>
            <a:spLocks noGrp="1"/>
          </p:cNvSpPr>
          <p:nvPr>
            <p:ph type="sldNum" sz="quarter" idx="12"/>
          </p:nvPr>
        </p:nvSpPr>
        <p:spPr/>
        <p:txBody>
          <a:bodyPr/>
          <a:lstStyle/>
          <a:p>
            <a:fld id="{E8C38B58-BD64-F94B-B4FA-C60994FD4687}" type="slidenum">
              <a:rPr lang="en-US" smtClean="0"/>
              <a:t>‹#›</a:t>
            </a:fld>
            <a:endParaRPr lang="en-US"/>
          </a:p>
        </p:txBody>
      </p:sp>
    </p:spTree>
    <p:extLst>
      <p:ext uri="{BB962C8B-B14F-4D97-AF65-F5344CB8AC3E}">
        <p14:creationId xmlns:p14="http://schemas.microsoft.com/office/powerpoint/2010/main" val="856317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017AA-0719-3FBF-35B4-237E4228B9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AE793D-0BD7-BB20-6229-DDF4A4DCCB9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B6BA5A-8973-7AA8-9116-65C5EAC4A3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5740B0-8A4E-73E1-5B25-5634E8B9898D}"/>
              </a:ext>
            </a:extLst>
          </p:cNvPr>
          <p:cNvSpPr>
            <a:spLocks noGrp="1"/>
          </p:cNvSpPr>
          <p:nvPr>
            <p:ph type="dt" sz="half" idx="10"/>
          </p:nvPr>
        </p:nvSpPr>
        <p:spPr/>
        <p:txBody>
          <a:bodyPr/>
          <a:lstStyle/>
          <a:p>
            <a:fld id="{03CB2415-BB3B-0F48-88A4-9CE9754C63BA}" type="datetimeFigureOut">
              <a:rPr lang="en-US" smtClean="0"/>
              <a:t>11/17/24</a:t>
            </a:fld>
            <a:endParaRPr lang="en-US"/>
          </a:p>
        </p:txBody>
      </p:sp>
      <p:sp>
        <p:nvSpPr>
          <p:cNvPr id="6" name="Footer Placeholder 5">
            <a:extLst>
              <a:ext uri="{FF2B5EF4-FFF2-40B4-BE49-F238E27FC236}">
                <a16:creationId xmlns:a16="http://schemas.microsoft.com/office/drawing/2014/main" id="{6BF76E17-629E-19EE-11CD-00050754AF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EFE240-9B88-0AA2-9709-0FB1936E9374}"/>
              </a:ext>
            </a:extLst>
          </p:cNvPr>
          <p:cNvSpPr>
            <a:spLocks noGrp="1"/>
          </p:cNvSpPr>
          <p:nvPr>
            <p:ph type="sldNum" sz="quarter" idx="12"/>
          </p:nvPr>
        </p:nvSpPr>
        <p:spPr/>
        <p:txBody>
          <a:bodyPr/>
          <a:lstStyle/>
          <a:p>
            <a:fld id="{E8C38B58-BD64-F94B-B4FA-C60994FD4687}" type="slidenum">
              <a:rPr lang="en-US" smtClean="0"/>
              <a:t>‹#›</a:t>
            </a:fld>
            <a:endParaRPr lang="en-US"/>
          </a:p>
        </p:txBody>
      </p:sp>
    </p:spTree>
    <p:extLst>
      <p:ext uri="{BB962C8B-B14F-4D97-AF65-F5344CB8AC3E}">
        <p14:creationId xmlns:p14="http://schemas.microsoft.com/office/powerpoint/2010/main" val="579645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75FB5-9E4F-7ED8-219B-1FDB147E253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565E3D-4940-602D-2390-2A3E77A726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90582A3-E971-6BF8-E645-1DFE8E0E9E0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89426A-F7F1-D374-E249-ACA0921B1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D319C42-8FE9-D062-5AAE-6213340C14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46D5506-C30D-08B3-B727-4C56412AACB1}"/>
              </a:ext>
            </a:extLst>
          </p:cNvPr>
          <p:cNvSpPr>
            <a:spLocks noGrp="1"/>
          </p:cNvSpPr>
          <p:nvPr>
            <p:ph type="dt" sz="half" idx="10"/>
          </p:nvPr>
        </p:nvSpPr>
        <p:spPr/>
        <p:txBody>
          <a:bodyPr/>
          <a:lstStyle/>
          <a:p>
            <a:fld id="{03CB2415-BB3B-0F48-88A4-9CE9754C63BA}" type="datetimeFigureOut">
              <a:rPr lang="en-US" smtClean="0"/>
              <a:t>11/17/24</a:t>
            </a:fld>
            <a:endParaRPr lang="en-US"/>
          </a:p>
        </p:txBody>
      </p:sp>
      <p:sp>
        <p:nvSpPr>
          <p:cNvPr id="8" name="Footer Placeholder 7">
            <a:extLst>
              <a:ext uri="{FF2B5EF4-FFF2-40B4-BE49-F238E27FC236}">
                <a16:creationId xmlns:a16="http://schemas.microsoft.com/office/drawing/2014/main" id="{EECA239B-A198-BD11-B579-E07BCEB14D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107367E-4A52-CDCB-4649-04DEB992B06B}"/>
              </a:ext>
            </a:extLst>
          </p:cNvPr>
          <p:cNvSpPr>
            <a:spLocks noGrp="1"/>
          </p:cNvSpPr>
          <p:nvPr>
            <p:ph type="sldNum" sz="quarter" idx="12"/>
          </p:nvPr>
        </p:nvSpPr>
        <p:spPr/>
        <p:txBody>
          <a:bodyPr/>
          <a:lstStyle/>
          <a:p>
            <a:fld id="{E8C38B58-BD64-F94B-B4FA-C60994FD4687}" type="slidenum">
              <a:rPr lang="en-US" smtClean="0"/>
              <a:t>‹#›</a:t>
            </a:fld>
            <a:endParaRPr lang="en-US"/>
          </a:p>
        </p:txBody>
      </p:sp>
    </p:spTree>
    <p:extLst>
      <p:ext uri="{BB962C8B-B14F-4D97-AF65-F5344CB8AC3E}">
        <p14:creationId xmlns:p14="http://schemas.microsoft.com/office/powerpoint/2010/main" val="3590945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CB774-F052-6DB4-A49F-AF444237515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70B06F-563E-A764-CE0E-380B06316E11}"/>
              </a:ext>
            </a:extLst>
          </p:cNvPr>
          <p:cNvSpPr>
            <a:spLocks noGrp="1"/>
          </p:cNvSpPr>
          <p:nvPr>
            <p:ph type="dt" sz="half" idx="10"/>
          </p:nvPr>
        </p:nvSpPr>
        <p:spPr/>
        <p:txBody>
          <a:bodyPr/>
          <a:lstStyle/>
          <a:p>
            <a:fld id="{03CB2415-BB3B-0F48-88A4-9CE9754C63BA}" type="datetimeFigureOut">
              <a:rPr lang="en-US" smtClean="0"/>
              <a:t>11/17/24</a:t>
            </a:fld>
            <a:endParaRPr lang="en-US"/>
          </a:p>
        </p:txBody>
      </p:sp>
      <p:sp>
        <p:nvSpPr>
          <p:cNvPr id="4" name="Footer Placeholder 3">
            <a:extLst>
              <a:ext uri="{FF2B5EF4-FFF2-40B4-BE49-F238E27FC236}">
                <a16:creationId xmlns:a16="http://schemas.microsoft.com/office/drawing/2014/main" id="{4E907CFA-C13B-C863-EB59-EEB0AD93B5F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FED2E0C-3E61-8608-C027-A32FDC6CFD44}"/>
              </a:ext>
            </a:extLst>
          </p:cNvPr>
          <p:cNvSpPr>
            <a:spLocks noGrp="1"/>
          </p:cNvSpPr>
          <p:nvPr>
            <p:ph type="sldNum" sz="quarter" idx="12"/>
          </p:nvPr>
        </p:nvSpPr>
        <p:spPr/>
        <p:txBody>
          <a:bodyPr/>
          <a:lstStyle/>
          <a:p>
            <a:fld id="{E8C38B58-BD64-F94B-B4FA-C60994FD4687}" type="slidenum">
              <a:rPr lang="en-US" smtClean="0"/>
              <a:t>‹#›</a:t>
            </a:fld>
            <a:endParaRPr lang="en-US"/>
          </a:p>
        </p:txBody>
      </p:sp>
    </p:spTree>
    <p:extLst>
      <p:ext uri="{BB962C8B-B14F-4D97-AF65-F5344CB8AC3E}">
        <p14:creationId xmlns:p14="http://schemas.microsoft.com/office/powerpoint/2010/main" val="4055599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5DB06B-7524-4FF0-67CC-3E9B6B308AC4}"/>
              </a:ext>
            </a:extLst>
          </p:cNvPr>
          <p:cNvSpPr>
            <a:spLocks noGrp="1"/>
          </p:cNvSpPr>
          <p:nvPr>
            <p:ph type="dt" sz="half" idx="10"/>
          </p:nvPr>
        </p:nvSpPr>
        <p:spPr/>
        <p:txBody>
          <a:bodyPr/>
          <a:lstStyle/>
          <a:p>
            <a:fld id="{03CB2415-BB3B-0F48-88A4-9CE9754C63BA}" type="datetimeFigureOut">
              <a:rPr lang="en-US" smtClean="0"/>
              <a:t>11/17/24</a:t>
            </a:fld>
            <a:endParaRPr lang="en-US"/>
          </a:p>
        </p:txBody>
      </p:sp>
      <p:sp>
        <p:nvSpPr>
          <p:cNvPr id="3" name="Footer Placeholder 2">
            <a:extLst>
              <a:ext uri="{FF2B5EF4-FFF2-40B4-BE49-F238E27FC236}">
                <a16:creationId xmlns:a16="http://schemas.microsoft.com/office/drawing/2014/main" id="{7E24C777-4270-4419-C5CC-CCCD0BCF7E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6713712-3F87-8DCB-495F-3C47C92F0DC1}"/>
              </a:ext>
            </a:extLst>
          </p:cNvPr>
          <p:cNvSpPr>
            <a:spLocks noGrp="1"/>
          </p:cNvSpPr>
          <p:nvPr>
            <p:ph type="sldNum" sz="quarter" idx="12"/>
          </p:nvPr>
        </p:nvSpPr>
        <p:spPr/>
        <p:txBody>
          <a:bodyPr/>
          <a:lstStyle/>
          <a:p>
            <a:fld id="{E8C38B58-BD64-F94B-B4FA-C60994FD4687}" type="slidenum">
              <a:rPr lang="en-US" smtClean="0"/>
              <a:t>‹#›</a:t>
            </a:fld>
            <a:endParaRPr lang="en-US"/>
          </a:p>
        </p:txBody>
      </p:sp>
    </p:spTree>
    <p:extLst>
      <p:ext uri="{BB962C8B-B14F-4D97-AF65-F5344CB8AC3E}">
        <p14:creationId xmlns:p14="http://schemas.microsoft.com/office/powerpoint/2010/main" val="2120905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5764C-2395-DA86-668D-7F58F36AC5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BDEF08-0500-6A9C-84DE-BD5B27012F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3013A83-D24E-A7D5-9A19-D2549C134A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4B04BE-5451-AF24-13B6-2E016ED79E64}"/>
              </a:ext>
            </a:extLst>
          </p:cNvPr>
          <p:cNvSpPr>
            <a:spLocks noGrp="1"/>
          </p:cNvSpPr>
          <p:nvPr>
            <p:ph type="dt" sz="half" idx="10"/>
          </p:nvPr>
        </p:nvSpPr>
        <p:spPr/>
        <p:txBody>
          <a:bodyPr/>
          <a:lstStyle/>
          <a:p>
            <a:fld id="{03CB2415-BB3B-0F48-88A4-9CE9754C63BA}" type="datetimeFigureOut">
              <a:rPr lang="en-US" smtClean="0"/>
              <a:t>11/17/24</a:t>
            </a:fld>
            <a:endParaRPr lang="en-US"/>
          </a:p>
        </p:txBody>
      </p:sp>
      <p:sp>
        <p:nvSpPr>
          <p:cNvPr id="6" name="Footer Placeholder 5">
            <a:extLst>
              <a:ext uri="{FF2B5EF4-FFF2-40B4-BE49-F238E27FC236}">
                <a16:creationId xmlns:a16="http://schemas.microsoft.com/office/drawing/2014/main" id="{9E78A228-A556-7F74-75C2-025017B10A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7C4E21-5B61-0C88-CE43-B45DC080672E}"/>
              </a:ext>
            </a:extLst>
          </p:cNvPr>
          <p:cNvSpPr>
            <a:spLocks noGrp="1"/>
          </p:cNvSpPr>
          <p:nvPr>
            <p:ph type="sldNum" sz="quarter" idx="12"/>
          </p:nvPr>
        </p:nvSpPr>
        <p:spPr/>
        <p:txBody>
          <a:bodyPr/>
          <a:lstStyle/>
          <a:p>
            <a:fld id="{E8C38B58-BD64-F94B-B4FA-C60994FD4687}" type="slidenum">
              <a:rPr lang="en-US" smtClean="0"/>
              <a:t>‹#›</a:t>
            </a:fld>
            <a:endParaRPr lang="en-US"/>
          </a:p>
        </p:txBody>
      </p:sp>
    </p:spTree>
    <p:extLst>
      <p:ext uri="{BB962C8B-B14F-4D97-AF65-F5344CB8AC3E}">
        <p14:creationId xmlns:p14="http://schemas.microsoft.com/office/powerpoint/2010/main" val="3718847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E58A8-E714-1A6D-7B5E-622359025A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D7EBEF-915D-978E-D658-08785B6CB5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3A0EE2C-1511-D1F7-AD61-CD6E732025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1A7F73-6A95-1B1D-8CC4-E23DB8F68D09}"/>
              </a:ext>
            </a:extLst>
          </p:cNvPr>
          <p:cNvSpPr>
            <a:spLocks noGrp="1"/>
          </p:cNvSpPr>
          <p:nvPr>
            <p:ph type="dt" sz="half" idx="10"/>
          </p:nvPr>
        </p:nvSpPr>
        <p:spPr/>
        <p:txBody>
          <a:bodyPr/>
          <a:lstStyle/>
          <a:p>
            <a:fld id="{03CB2415-BB3B-0F48-88A4-9CE9754C63BA}" type="datetimeFigureOut">
              <a:rPr lang="en-US" smtClean="0"/>
              <a:t>11/17/24</a:t>
            </a:fld>
            <a:endParaRPr lang="en-US"/>
          </a:p>
        </p:txBody>
      </p:sp>
      <p:sp>
        <p:nvSpPr>
          <p:cNvPr id="6" name="Footer Placeholder 5">
            <a:extLst>
              <a:ext uri="{FF2B5EF4-FFF2-40B4-BE49-F238E27FC236}">
                <a16:creationId xmlns:a16="http://schemas.microsoft.com/office/drawing/2014/main" id="{CC823BBA-E0E5-3B96-14EF-4F69D5BE2A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5D3256-72AE-1CE5-2D39-78FE1FA010CC}"/>
              </a:ext>
            </a:extLst>
          </p:cNvPr>
          <p:cNvSpPr>
            <a:spLocks noGrp="1"/>
          </p:cNvSpPr>
          <p:nvPr>
            <p:ph type="sldNum" sz="quarter" idx="12"/>
          </p:nvPr>
        </p:nvSpPr>
        <p:spPr/>
        <p:txBody>
          <a:bodyPr/>
          <a:lstStyle/>
          <a:p>
            <a:fld id="{E8C38B58-BD64-F94B-B4FA-C60994FD4687}" type="slidenum">
              <a:rPr lang="en-US" smtClean="0"/>
              <a:t>‹#›</a:t>
            </a:fld>
            <a:endParaRPr lang="en-US"/>
          </a:p>
        </p:txBody>
      </p:sp>
    </p:spTree>
    <p:extLst>
      <p:ext uri="{BB962C8B-B14F-4D97-AF65-F5344CB8AC3E}">
        <p14:creationId xmlns:p14="http://schemas.microsoft.com/office/powerpoint/2010/main" val="2331861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613ADF-DC77-8492-4814-685F0A9C57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7C45A99-B9C3-C211-B1DE-50E4893ECE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7D30A3-ED84-5B16-E221-94C232B5FB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3CB2415-BB3B-0F48-88A4-9CE9754C63BA}" type="datetimeFigureOut">
              <a:rPr lang="en-US" smtClean="0"/>
              <a:t>11/17/24</a:t>
            </a:fld>
            <a:endParaRPr lang="en-US"/>
          </a:p>
        </p:txBody>
      </p:sp>
      <p:sp>
        <p:nvSpPr>
          <p:cNvPr id="5" name="Footer Placeholder 4">
            <a:extLst>
              <a:ext uri="{FF2B5EF4-FFF2-40B4-BE49-F238E27FC236}">
                <a16:creationId xmlns:a16="http://schemas.microsoft.com/office/drawing/2014/main" id="{43E63F93-7003-0DF6-DD7A-F0EBCB5509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4B425D7-EF0D-57C3-3998-4112A3AE20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8C38B58-BD64-F94B-B4FA-C60994FD4687}" type="slidenum">
              <a:rPr lang="en-US" smtClean="0"/>
              <a:t>‹#›</a:t>
            </a:fld>
            <a:endParaRPr lang="en-US"/>
          </a:p>
        </p:txBody>
      </p:sp>
    </p:spTree>
    <p:extLst>
      <p:ext uri="{BB962C8B-B14F-4D97-AF65-F5344CB8AC3E}">
        <p14:creationId xmlns:p14="http://schemas.microsoft.com/office/powerpoint/2010/main" val="19459615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sv.org/1+Thessalonians+2+13/" TargetMode="External"/><Relationship Id="rId2" Type="http://schemas.openxmlformats.org/officeDocument/2006/relationships/hyperlink" Target="https://www.esv.org/2+Timothy+3+16/" TargetMode="External"/><Relationship Id="rId1" Type="http://schemas.openxmlformats.org/officeDocument/2006/relationships/slideLayout" Target="../slideLayouts/slideLayout2.xml"/><Relationship Id="rId4" Type="http://schemas.openxmlformats.org/officeDocument/2006/relationships/hyperlink" Target="https://www.esv.org/2+Peter+1+19/"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ww.esv.org/2+Timothy+3+1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esv.org/1+Thessalonians+2+13/"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esv.org/2+Peter+1+1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britannica.com/topic/Congregationalis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congregationallibrary.org/congregational-christian-tradi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E18AF-CC63-C97E-0BEB-A74309487172}"/>
              </a:ext>
            </a:extLst>
          </p:cNvPr>
          <p:cNvSpPr>
            <a:spLocks noGrp="1"/>
          </p:cNvSpPr>
          <p:nvPr>
            <p:ph type="ctrTitle"/>
          </p:nvPr>
        </p:nvSpPr>
        <p:spPr>
          <a:xfrm>
            <a:off x="1524000" y="1122362"/>
            <a:ext cx="9144000" cy="2133599"/>
          </a:xfrm>
          <a:solidFill>
            <a:srgbClr val="00B0F0"/>
          </a:solidFill>
        </p:spPr>
        <p:txBody>
          <a:bodyPr>
            <a:noAutofit/>
          </a:bodyPr>
          <a:lstStyle/>
          <a:p>
            <a:r>
              <a:rPr lang="en-US" sz="7200" dirty="0">
                <a:solidFill>
                  <a:srgbClr val="C00000"/>
                </a:solidFill>
              </a:rPr>
              <a:t>College Church in Wheaton</a:t>
            </a:r>
          </a:p>
        </p:txBody>
      </p:sp>
      <p:sp>
        <p:nvSpPr>
          <p:cNvPr id="3" name="Subtitle 2">
            <a:extLst>
              <a:ext uri="{FF2B5EF4-FFF2-40B4-BE49-F238E27FC236}">
                <a16:creationId xmlns:a16="http://schemas.microsoft.com/office/drawing/2014/main" id="{8CE80F88-4F9D-2AA7-F867-A92510116503}"/>
              </a:ext>
            </a:extLst>
          </p:cNvPr>
          <p:cNvSpPr>
            <a:spLocks noGrp="1"/>
          </p:cNvSpPr>
          <p:nvPr>
            <p:ph type="subTitle" idx="1"/>
          </p:nvPr>
        </p:nvSpPr>
        <p:spPr/>
        <p:txBody>
          <a:bodyPr>
            <a:normAutofit/>
          </a:bodyPr>
          <a:lstStyle/>
          <a:p>
            <a:r>
              <a:rPr lang="en-US" sz="3600" dirty="0"/>
              <a:t>A Brief History</a:t>
            </a:r>
          </a:p>
        </p:txBody>
      </p:sp>
    </p:spTree>
    <p:extLst>
      <p:ext uri="{BB962C8B-B14F-4D97-AF65-F5344CB8AC3E}">
        <p14:creationId xmlns:p14="http://schemas.microsoft.com/office/powerpoint/2010/main" val="1184045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8ECA5-62E0-3B4A-8730-7B4BCECD9AAC}"/>
              </a:ext>
            </a:extLst>
          </p:cNvPr>
          <p:cNvSpPr>
            <a:spLocks noGrp="1"/>
          </p:cNvSpPr>
          <p:nvPr>
            <p:ph type="title"/>
          </p:nvPr>
        </p:nvSpPr>
        <p:spPr>
          <a:solidFill>
            <a:schemeClr val="accent4"/>
          </a:solidFill>
        </p:spPr>
        <p:txBody>
          <a:bodyPr/>
          <a:lstStyle/>
          <a:p>
            <a:pPr algn="ctr"/>
            <a:r>
              <a:rPr lang="en-US" dirty="0"/>
              <a:t>Articles of Faith - Scripture</a:t>
            </a:r>
          </a:p>
        </p:txBody>
      </p:sp>
      <p:sp>
        <p:nvSpPr>
          <p:cNvPr id="3" name="Content Placeholder 2">
            <a:extLst>
              <a:ext uri="{FF2B5EF4-FFF2-40B4-BE49-F238E27FC236}">
                <a16:creationId xmlns:a16="http://schemas.microsoft.com/office/drawing/2014/main" id="{708863AC-FE39-F386-34F6-F3E931BBBCE7}"/>
              </a:ext>
            </a:extLst>
          </p:cNvPr>
          <p:cNvSpPr>
            <a:spLocks noGrp="1"/>
          </p:cNvSpPr>
          <p:nvPr>
            <p:ph idx="1"/>
          </p:nvPr>
        </p:nvSpPr>
        <p:spPr/>
        <p:txBody>
          <a:bodyPr>
            <a:normAutofit fontScale="85000" lnSpcReduction="20000"/>
          </a:bodyPr>
          <a:lstStyle/>
          <a:p>
            <a:pPr marL="742950" indent="-742950">
              <a:buAutoNum type="arabicPeriod"/>
            </a:pPr>
            <a:r>
              <a:rPr lang="en-US" sz="4200" kern="100" dirty="0">
                <a:effectLst/>
                <a:latin typeface="Aptos" panose="020B0004020202020204" pitchFamily="34" charset="0"/>
                <a:ea typeface="Aptos" panose="020B0004020202020204" pitchFamily="34" charset="0"/>
                <a:cs typeface="Times New Roman" panose="02020603050405020304" pitchFamily="18" charset="0"/>
              </a:rPr>
              <a:t>We believe that the Scriptures of the Old and New Testaments are given by </a:t>
            </a:r>
            <a:r>
              <a:rPr lang="en-US" sz="4200" u="sng" kern="100" dirty="0">
                <a:effectLst/>
                <a:latin typeface="Aptos" panose="020B0004020202020204" pitchFamily="34" charset="0"/>
                <a:ea typeface="Aptos" panose="020B0004020202020204" pitchFamily="34" charset="0"/>
                <a:cs typeface="Times New Roman" panose="02020603050405020304" pitchFamily="18" charset="0"/>
              </a:rPr>
              <a:t>inspiration</a:t>
            </a:r>
            <a:r>
              <a:rPr lang="en-US" sz="4200" kern="100" dirty="0">
                <a:effectLst/>
                <a:latin typeface="Aptos" panose="020B0004020202020204" pitchFamily="34" charset="0"/>
                <a:ea typeface="Aptos" panose="020B0004020202020204" pitchFamily="34" charset="0"/>
                <a:cs typeface="Times New Roman" panose="02020603050405020304" pitchFamily="18" charset="0"/>
              </a:rPr>
              <a:t> of God, are </a:t>
            </a:r>
            <a:r>
              <a:rPr lang="en-US" sz="4200" u="sng" kern="100" dirty="0">
                <a:effectLst/>
                <a:latin typeface="Aptos" panose="020B0004020202020204" pitchFamily="34" charset="0"/>
                <a:ea typeface="Aptos" panose="020B0004020202020204" pitchFamily="34" charset="0"/>
                <a:cs typeface="Times New Roman" panose="02020603050405020304" pitchFamily="18" charset="0"/>
              </a:rPr>
              <a:t>without error </a:t>
            </a:r>
            <a:r>
              <a:rPr lang="en-US" sz="4200" kern="100" dirty="0">
                <a:effectLst/>
                <a:latin typeface="Aptos" panose="020B0004020202020204" pitchFamily="34" charset="0"/>
                <a:ea typeface="Aptos" panose="020B0004020202020204" pitchFamily="34" charset="0"/>
                <a:cs typeface="Times New Roman" panose="02020603050405020304" pitchFamily="18" charset="0"/>
              </a:rPr>
              <a:t>in the original writings and are the only </a:t>
            </a:r>
            <a:r>
              <a:rPr lang="en-US" sz="4200" u="sng" kern="100" dirty="0">
                <a:effectLst/>
                <a:latin typeface="Aptos" panose="020B0004020202020204" pitchFamily="34" charset="0"/>
                <a:ea typeface="Aptos" panose="020B0004020202020204" pitchFamily="34" charset="0"/>
                <a:cs typeface="Times New Roman" panose="02020603050405020304" pitchFamily="18" charset="0"/>
              </a:rPr>
              <a:t>infallible</a:t>
            </a:r>
            <a:r>
              <a:rPr lang="en-US" sz="4200" kern="100" dirty="0">
                <a:effectLst/>
                <a:latin typeface="Aptos" panose="020B0004020202020204" pitchFamily="34" charset="0"/>
                <a:ea typeface="Aptos" panose="020B0004020202020204" pitchFamily="34" charset="0"/>
                <a:cs typeface="Times New Roman" panose="02020603050405020304" pitchFamily="18" charset="0"/>
              </a:rPr>
              <a:t> rule of faith and practice.</a:t>
            </a:r>
          </a:p>
          <a:p>
            <a:r>
              <a:rPr lang="en-US" sz="4600" kern="100" dirty="0">
                <a:latin typeface="Aptos" panose="020B0004020202020204" pitchFamily="34" charset="0"/>
                <a:ea typeface="Aptos" panose="020B0004020202020204" pitchFamily="34" charset="0"/>
                <a:cs typeface="Times New Roman" panose="02020603050405020304" pitchFamily="18" charset="0"/>
              </a:rPr>
              <a:t>“Inspired”</a:t>
            </a:r>
          </a:p>
          <a:p>
            <a:r>
              <a:rPr lang="en-US" sz="4600" kern="100">
                <a:effectLst/>
                <a:latin typeface="Aptos" panose="020B0004020202020204" pitchFamily="34" charset="0"/>
                <a:ea typeface="Aptos" panose="020B0004020202020204" pitchFamily="34" charset="0"/>
                <a:cs typeface="Times New Roman" panose="02020603050405020304" pitchFamily="18" charset="0"/>
              </a:rPr>
              <a:t>“Inerrant</a:t>
            </a:r>
            <a:r>
              <a:rPr lang="en-US" sz="4600" kern="100" dirty="0">
                <a:effectLst/>
                <a:latin typeface="Aptos" panose="020B0004020202020204" pitchFamily="34" charset="0"/>
                <a:ea typeface="Aptos" panose="020B0004020202020204" pitchFamily="34" charset="0"/>
                <a:cs typeface="Times New Roman" panose="02020603050405020304" pitchFamily="18" charset="0"/>
              </a:rPr>
              <a:t>”</a:t>
            </a:r>
          </a:p>
          <a:p>
            <a:r>
              <a:rPr lang="en-US" sz="4600" kern="100" dirty="0">
                <a:effectLst/>
                <a:latin typeface="Aptos" panose="020B0004020202020204" pitchFamily="34" charset="0"/>
                <a:ea typeface="Aptos" panose="020B0004020202020204" pitchFamily="34" charset="0"/>
                <a:cs typeface="Times New Roman" panose="02020603050405020304" pitchFamily="18" charset="0"/>
              </a:rPr>
              <a:t>“Infallible”</a:t>
            </a:r>
            <a:br>
              <a:rPr lang="en-US" sz="4600" kern="100" dirty="0">
                <a:effectLst/>
                <a:latin typeface="Aptos" panose="020B0004020202020204" pitchFamily="34" charset="0"/>
                <a:ea typeface="Aptos" panose="020B0004020202020204" pitchFamily="34" charset="0"/>
                <a:cs typeface="Times New Roman" panose="02020603050405020304" pitchFamily="18" charset="0"/>
              </a:rPr>
            </a:br>
            <a:endParaRPr lang="en-US"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endParaRPr>
          </a:p>
          <a:p>
            <a:r>
              <a:rPr lang="en-US"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2 Timothy 3:16-17</a:t>
            </a:r>
            <a:r>
              <a:rPr lang="en-US" kern="100" dirty="0">
                <a:effectLst/>
                <a:latin typeface="Aptos" panose="020B0004020202020204" pitchFamily="34" charset="0"/>
                <a:ea typeface="Aptos" panose="020B0004020202020204" pitchFamily="34" charset="0"/>
                <a:cs typeface="Times New Roman" panose="02020603050405020304" pitchFamily="18" charset="0"/>
              </a:rPr>
              <a:t>  |  </a:t>
            </a:r>
            <a:r>
              <a:rPr lang="en-US"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1 Thessalonians 2:13</a:t>
            </a:r>
            <a:r>
              <a:rPr lang="en-US" kern="100" dirty="0">
                <a:effectLst/>
                <a:latin typeface="Aptos" panose="020B0004020202020204" pitchFamily="34" charset="0"/>
                <a:ea typeface="Aptos" panose="020B0004020202020204" pitchFamily="34" charset="0"/>
                <a:cs typeface="Times New Roman" panose="02020603050405020304" pitchFamily="18" charset="0"/>
              </a:rPr>
              <a:t>  |  </a:t>
            </a:r>
            <a:r>
              <a:rPr lang="en-US"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4"/>
              </a:rPr>
              <a:t>2 Peter 1:19-21</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b="0" i="0" dirty="0">
                <a:solidFill>
                  <a:srgbClr val="FFFFFF"/>
                </a:solidFill>
                <a:effectLst/>
                <a:latin typeface="Open Sans" panose="020B0606030504020204" pitchFamily="34" charset="0"/>
              </a:rPr>
              <a:t>the only infallible rule of faith and practice.</a:t>
            </a:r>
            <a:endParaRPr lang="en-US" dirty="0"/>
          </a:p>
        </p:txBody>
      </p:sp>
    </p:spTree>
    <p:extLst>
      <p:ext uri="{BB962C8B-B14F-4D97-AF65-F5344CB8AC3E}">
        <p14:creationId xmlns:p14="http://schemas.microsoft.com/office/powerpoint/2010/main" val="174885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C8625-A4A6-0859-40E3-F7E9C2C60F41}"/>
              </a:ext>
            </a:extLst>
          </p:cNvPr>
          <p:cNvSpPr>
            <a:spLocks noGrp="1"/>
          </p:cNvSpPr>
          <p:nvPr>
            <p:ph type="title"/>
          </p:nvPr>
        </p:nvSpPr>
        <p:spPr>
          <a:solidFill>
            <a:schemeClr val="accent4"/>
          </a:solidFill>
        </p:spPr>
        <p:txBody>
          <a:bodyPr/>
          <a:lstStyle/>
          <a:p>
            <a:pPr algn="ctr"/>
            <a:r>
              <a:rPr lang="en-US" u="sng" kern="100" dirty="0">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2 Timothy 3:16-17</a:t>
            </a:r>
            <a:r>
              <a:rPr lang="en-US" kern="100" dirty="0">
                <a:effectLst/>
                <a:latin typeface="Aptos" panose="020B0004020202020204" pitchFamily="34" charset="0"/>
                <a:ea typeface="Aptos" panose="020B0004020202020204" pitchFamily="34" charset="0"/>
                <a:cs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2C97CBC1-FA72-8885-53F7-056B80D93FB0}"/>
              </a:ext>
            </a:extLst>
          </p:cNvPr>
          <p:cNvSpPr>
            <a:spLocks noGrp="1"/>
          </p:cNvSpPr>
          <p:nvPr>
            <p:ph idx="1"/>
          </p:nvPr>
        </p:nvSpPr>
        <p:spPr/>
        <p:txBody>
          <a:bodyPr>
            <a:normAutofit fontScale="62500" lnSpcReduction="20000"/>
          </a:bodyPr>
          <a:lstStyle/>
          <a:p>
            <a:pPr marL="0" indent="0">
              <a:buNone/>
            </a:pPr>
            <a:r>
              <a:rPr lang="en-US" dirty="0"/>
              <a:t>2 Timothy 3:14– 2 Timothy 4:1–3</a:t>
            </a:r>
          </a:p>
          <a:p>
            <a:pPr marL="0" indent="0">
              <a:buNone/>
            </a:pPr>
            <a:r>
              <a:rPr lang="en-US" sz="4000" dirty="0"/>
              <a:t>[14] But as for you, continue in what you have learned and have firmly believed, knowing from whom you learned it [15] and how from childhood you have been acquainted with the sacred writings, which are able to make you wise for salvation through faith in Christ Jesus. [16] </a:t>
            </a:r>
            <a:r>
              <a:rPr lang="en-US" sz="4000" b="1" u="sng" dirty="0"/>
              <a:t>All Scripture is breathed out by God </a:t>
            </a:r>
            <a:r>
              <a:rPr lang="en-US" sz="4000" dirty="0"/>
              <a:t>and profitable for teaching, for reproof, for correction, and for training in righteousness, [17] that the man of God may be complete, equipped for every good work. </a:t>
            </a:r>
          </a:p>
          <a:p>
            <a:pPr marL="0" indent="0">
              <a:buNone/>
            </a:pPr>
            <a:r>
              <a:rPr lang="en-US" sz="4000" dirty="0"/>
              <a:t>[1] I charge you in the presence of God and of Christ Jesus, who is to judge the living and the dead, and by his appearing and his kingdom: [2] preach the word; be ready in season and out of season; reprove, rebuke, and exhort, with complete patience and teaching. [3] For the time is coming when people will not endure sound teaching, but having itching ears they will accumulate for themselves teachers to suit their own passions, (ESV)</a:t>
            </a:r>
          </a:p>
        </p:txBody>
      </p:sp>
    </p:spTree>
    <p:extLst>
      <p:ext uri="{BB962C8B-B14F-4D97-AF65-F5344CB8AC3E}">
        <p14:creationId xmlns:p14="http://schemas.microsoft.com/office/powerpoint/2010/main" val="2885405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03099-C68D-9E40-D3D2-CDC06B0F0624}"/>
              </a:ext>
            </a:extLst>
          </p:cNvPr>
          <p:cNvSpPr>
            <a:spLocks noGrp="1"/>
          </p:cNvSpPr>
          <p:nvPr>
            <p:ph type="title"/>
          </p:nvPr>
        </p:nvSpPr>
        <p:spPr>
          <a:solidFill>
            <a:schemeClr val="accent4"/>
          </a:solidFill>
        </p:spPr>
        <p:txBody>
          <a:bodyPr/>
          <a:lstStyle/>
          <a:p>
            <a:pPr algn="ctr"/>
            <a:r>
              <a:rPr lang="en-US" u="sng" kern="100" dirty="0">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 Thessalonians 2:13</a:t>
            </a:r>
            <a:r>
              <a:rPr lang="en-US" kern="100" dirty="0">
                <a:effectLst/>
                <a:latin typeface="Aptos" panose="020B0004020202020204" pitchFamily="34" charset="0"/>
                <a:ea typeface="Aptos" panose="020B0004020202020204" pitchFamily="34" charset="0"/>
                <a:cs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E210E21B-0385-C2D3-5ABA-6F857FF31EBB}"/>
              </a:ext>
            </a:extLst>
          </p:cNvPr>
          <p:cNvSpPr>
            <a:spLocks noGrp="1"/>
          </p:cNvSpPr>
          <p:nvPr>
            <p:ph idx="1"/>
          </p:nvPr>
        </p:nvSpPr>
        <p:spPr/>
        <p:txBody>
          <a:bodyPr/>
          <a:lstStyle/>
          <a:p>
            <a:pPr marL="0" indent="0">
              <a:buNone/>
            </a:pPr>
            <a:r>
              <a:rPr lang="en-US" sz="3600" dirty="0"/>
              <a:t>1 Thessalonians 2:13</a:t>
            </a:r>
          </a:p>
          <a:p>
            <a:pPr marL="0" indent="0">
              <a:buNone/>
            </a:pPr>
            <a:endParaRPr lang="en-US" dirty="0"/>
          </a:p>
          <a:p>
            <a:pPr marL="0" indent="0">
              <a:buNone/>
            </a:pPr>
            <a:r>
              <a:rPr lang="en-US" sz="3600" dirty="0"/>
              <a:t>[13] And we also thank God constantly for this, that when you received the word of God, which you heard from us, you accepted it not as the word of men but as what it really is, the word of God, which is at work in you believers. (ESV)</a:t>
            </a:r>
          </a:p>
        </p:txBody>
      </p:sp>
    </p:spTree>
    <p:extLst>
      <p:ext uri="{BB962C8B-B14F-4D97-AF65-F5344CB8AC3E}">
        <p14:creationId xmlns:p14="http://schemas.microsoft.com/office/powerpoint/2010/main" val="2134088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55E4B-20F4-CC31-53FF-5E24BF800D7E}"/>
              </a:ext>
            </a:extLst>
          </p:cNvPr>
          <p:cNvSpPr>
            <a:spLocks noGrp="1"/>
          </p:cNvSpPr>
          <p:nvPr>
            <p:ph type="title"/>
          </p:nvPr>
        </p:nvSpPr>
        <p:spPr>
          <a:solidFill>
            <a:schemeClr val="accent4"/>
          </a:solidFill>
        </p:spPr>
        <p:txBody>
          <a:bodyPr>
            <a:normAutofit fontScale="90000"/>
          </a:bodyPr>
          <a:lstStyle/>
          <a:p>
            <a:pPr algn="ctr"/>
            <a:br>
              <a:rPr lang="en-US" u="sng" kern="100" dirty="0">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br>
            <a:r>
              <a:rPr lang="en-US" u="sng" kern="100" dirty="0">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2 Peter 1:19-21</a:t>
            </a:r>
            <a:br>
              <a:rPr lang="en-US"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7D4E6CF4-2DB5-15DD-3E00-DEC4BE029F06}"/>
              </a:ext>
            </a:extLst>
          </p:cNvPr>
          <p:cNvSpPr>
            <a:spLocks noGrp="1"/>
          </p:cNvSpPr>
          <p:nvPr>
            <p:ph idx="1"/>
          </p:nvPr>
        </p:nvSpPr>
        <p:spPr>
          <a:noFill/>
        </p:spPr>
        <p:txBody>
          <a:bodyPr>
            <a:normAutofit fontScale="92500" lnSpcReduction="20000"/>
          </a:bodyPr>
          <a:lstStyle/>
          <a:p>
            <a:pPr marL="0" indent="0">
              <a:buNone/>
            </a:pPr>
            <a:r>
              <a:rPr lang="en-US" sz="3500" dirty="0"/>
              <a:t>2 Peter 1:19–21</a:t>
            </a:r>
          </a:p>
          <a:p>
            <a:pPr marL="0" indent="0">
              <a:buNone/>
            </a:pPr>
            <a:endParaRPr lang="en-US" dirty="0"/>
          </a:p>
          <a:p>
            <a:pPr marL="0" indent="0">
              <a:buNone/>
            </a:pPr>
            <a:r>
              <a:rPr lang="en-US" sz="3200" dirty="0"/>
              <a:t>[19] And we have the prophetic word more fully confirmed, to which you will do well to pay attention as to a lamp shining in a dark place, until the day dawns and the morning star rises in your hearts, [20] knowing this first of all, that no prophecy of Scripture comes from someone’s own interpretation. [21] For no prophecy was ever produced by the will of man, but men spoke from God as they were carried along by the Holy Spirit. (ESV)</a:t>
            </a:r>
            <a:br>
              <a:rPr lang="en-US" sz="3200" dirty="0"/>
            </a:br>
            <a:endParaRPr lang="en-US" sz="3200" dirty="0"/>
          </a:p>
        </p:txBody>
      </p:sp>
    </p:spTree>
    <p:extLst>
      <p:ext uri="{BB962C8B-B14F-4D97-AF65-F5344CB8AC3E}">
        <p14:creationId xmlns:p14="http://schemas.microsoft.com/office/powerpoint/2010/main" val="965812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C5A92-75A6-AC2E-9AC5-C77823B405B6}"/>
              </a:ext>
            </a:extLst>
          </p:cNvPr>
          <p:cNvSpPr>
            <a:spLocks noGrp="1"/>
          </p:cNvSpPr>
          <p:nvPr>
            <p:ph type="title"/>
          </p:nvPr>
        </p:nvSpPr>
        <p:spPr>
          <a:solidFill>
            <a:srgbClr val="00B0F0"/>
          </a:solidFill>
        </p:spPr>
        <p:txBody>
          <a:bodyPr/>
          <a:lstStyle/>
          <a:p>
            <a:pPr algn="ctr"/>
            <a:r>
              <a:rPr lang="en-US" dirty="0"/>
              <a:t>Wheaton Wesleyan Connection </a:t>
            </a:r>
          </a:p>
        </p:txBody>
      </p:sp>
      <p:sp>
        <p:nvSpPr>
          <p:cNvPr id="3" name="Content Placeholder 2">
            <a:extLst>
              <a:ext uri="{FF2B5EF4-FFF2-40B4-BE49-F238E27FC236}">
                <a16:creationId xmlns:a16="http://schemas.microsoft.com/office/drawing/2014/main" id="{CFEFB8CD-E90F-1530-C013-08ACE3E760D3}"/>
              </a:ext>
            </a:extLst>
          </p:cNvPr>
          <p:cNvSpPr>
            <a:spLocks noGrp="1"/>
          </p:cNvSpPr>
          <p:nvPr>
            <p:ph idx="1"/>
          </p:nvPr>
        </p:nvSpPr>
        <p:spPr/>
        <p:txBody>
          <a:bodyPr/>
          <a:lstStyle/>
          <a:p>
            <a:pPr marL="0" indent="0">
              <a:buNone/>
            </a:pPr>
            <a:r>
              <a:rPr lang="en-US" dirty="0"/>
              <a:t>In the 1840s and ’50s, Wesleyans form a congregation in cooperation with the Congregationalists.</a:t>
            </a:r>
          </a:p>
          <a:p>
            <a:r>
              <a:rPr lang="en-US" dirty="0"/>
              <a:t>Right of Congregation to self -governance</a:t>
            </a:r>
          </a:p>
          <a:p>
            <a:r>
              <a:rPr lang="en-US" dirty="0"/>
              <a:t>Commitment to “Testimonies”</a:t>
            </a:r>
          </a:p>
          <a:p>
            <a:r>
              <a:rPr lang="en-US" dirty="0"/>
              <a:t>Anti - slavery</a:t>
            </a:r>
          </a:p>
          <a:p>
            <a:r>
              <a:rPr lang="en-US" dirty="0"/>
              <a:t>Anti - secret societies</a:t>
            </a:r>
          </a:p>
          <a:p>
            <a:r>
              <a:rPr lang="en-US" dirty="0"/>
              <a:t>Anti – tobacco, alcohol, dancing</a:t>
            </a:r>
          </a:p>
        </p:txBody>
      </p:sp>
    </p:spTree>
    <p:extLst>
      <p:ext uri="{BB962C8B-B14F-4D97-AF65-F5344CB8AC3E}">
        <p14:creationId xmlns:p14="http://schemas.microsoft.com/office/powerpoint/2010/main" val="3675849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FE688-3BE4-0FF2-F8ED-AA5C716FF69A}"/>
              </a:ext>
            </a:extLst>
          </p:cNvPr>
          <p:cNvSpPr>
            <a:spLocks noGrp="1"/>
          </p:cNvSpPr>
          <p:nvPr>
            <p:ph type="title"/>
          </p:nvPr>
        </p:nvSpPr>
        <p:spPr>
          <a:solidFill>
            <a:srgbClr val="00B0F0"/>
          </a:solidFill>
        </p:spPr>
        <p:txBody>
          <a:bodyPr/>
          <a:lstStyle/>
          <a:p>
            <a:pPr algn="ctr"/>
            <a:r>
              <a:rPr lang="en-US" dirty="0"/>
              <a:t>Jonathan Blanchard</a:t>
            </a:r>
          </a:p>
        </p:txBody>
      </p:sp>
      <p:sp>
        <p:nvSpPr>
          <p:cNvPr id="3" name="Content Placeholder 2">
            <a:extLst>
              <a:ext uri="{FF2B5EF4-FFF2-40B4-BE49-F238E27FC236}">
                <a16:creationId xmlns:a16="http://schemas.microsoft.com/office/drawing/2014/main" id="{B3617204-1FEA-B7BB-E311-F79ACA0749D5}"/>
              </a:ext>
            </a:extLst>
          </p:cNvPr>
          <p:cNvSpPr>
            <a:spLocks noGrp="1"/>
          </p:cNvSpPr>
          <p:nvPr>
            <p:ph idx="1"/>
          </p:nvPr>
        </p:nvSpPr>
        <p:spPr/>
        <p:txBody>
          <a:bodyPr/>
          <a:lstStyle/>
          <a:p>
            <a:pPr marL="0" indent="0">
              <a:buNone/>
            </a:pPr>
            <a:r>
              <a:rPr lang="en-US" dirty="0"/>
              <a:t>Blanchard becomes pastor and president of Wheaton College. He is a staunch Congregationalist—affiliated church with Congregationalism.</a:t>
            </a:r>
          </a:p>
          <a:p>
            <a:pPr marL="0" indent="0">
              <a:buNone/>
            </a:pPr>
            <a:endParaRPr lang="en-US" dirty="0"/>
          </a:p>
          <a:p>
            <a:pPr marL="0" indent="0">
              <a:buNone/>
            </a:pPr>
            <a:r>
              <a:rPr lang="en-US" dirty="0"/>
              <a:t>Official name – Church of Christ in Wheaton</a:t>
            </a:r>
          </a:p>
          <a:p>
            <a:pPr marL="0" indent="0">
              <a:buNone/>
            </a:pPr>
            <a:endParaRPr lang="en-US" dirty="0"/>
          </a:p>
          <a:p>
            <a:pPr marL="0" indent="0">
              <a:buNone/>
            </a:pPr>
            <a:r>
              <a:rPr lang="en-US" dirty="0"/>
              <a:t>1862 – The Wesleyans leave and form Wheaton Wesleyan Church. It was amicable.</a:t>
            </a:r>
          </a:p>
        </p:txBody>
      </p:sp>
    </p:spTree>
    <p:extLst>
      <p:ext uri="{BB962C8B-B14F-4D97-AF65-F5344CB8AC3E}">
        <p14:creationId xmlns:p14="http://schemas.microsoft.com/office/powerpoint/2010/main" val="1108762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86D07-8ABE-0FBE-BA27-5951B75B8DEF}"/>
              </a:ext>
            </a:extLst>
          </p:cNvPr>
          <p:cNvSpPr>
            <a:spLocks noGrp="1"/>
          </p:cNvSpPr>
          <p:nvPr>
            <p:ph type="title"/>
          </p:nvPr>
        </p:nvSpPr>
        <p:spPr>
          <a:solidFill>
            <a:schemeClr val="accent4"/>
          </a:solidFill>
        </p:spPr>
        <p:txBody>
          <a:bodyPr/>
          <a:lstStyle/>
          <a:p>
            <a:pPr algn="ctr"/>
            <a:r>
              <a:rPr lang="en-US" dirty="0"/>
              <a:t>What is Congregationalism?</a:t>
            </a:r>
          </a:p>
        </p:txBody>
      </p:sp>
      <p:sp>
        <p:nvSpPr>
          <p:cNvPr id="3" name="Content Placeholder 2">
            <a:extLst>
              <a:ext uri="{FF2B5EF4-FFF2-40B4-BE49-F238E27FC236}">
                <a16:creationId xmlns:a16="http://schemas.microsoft.com/office/drawing/2014/main" id="{F856C86C-4D53-70FD-11AD-300803C0DC40}"/>
              </a:ext>
            </a:extLst>
          </p:cNvPr>
          <p:cNvSpPr>
            <a:spLocks noGrp="1"/>
          </p:cNvSpPr>
          <p:nvPr>
            <p:ph idx="1"/>
          </p:nvPr>
        </p:nvSpPr>
        <p:spPr/>
        <p:txBody>
          <a:bodyPr/>
          <a:lstStyle/>
          <a:p>
            <a:pPr marL="0" indent="0">
              <a:buNone/>
            </a:pPr>
            <a:r>
              <a:rPr lang="en-US" b="1" i="0" dirty="0">
                <a:solidFill>
                  <a:srgbClr val="1A1A1A"/>
                </a:solidFill>
                <a:effectLst/>
                <a:latin typeface="Georgia" panose="02040502050405020303" pitchFamily="18" charset="0"/>
              </a:rPr>
              <a:t>Congregationalism</a:t>
            </a:r>
            <a:r>
              <a:rPr lang="en-US" b="0" i="0" dirty="0">
                <a:solidFill>
                  <a:srgbClr val="1A1A1A"/>
                </a:solidFill>
                <a:effectLst/>
                <a:latin typeface="Georgia" panose="02040502050405020303" pitchFamily="18" charset="0"/>
              </a:rPr>
              <a:t>, arose in England in the late 16th and 17th centuries. It occupies a theological position somewhere between</a:t>
            </a:r>
            <a:r>
              <a:rPr lang="en-US" b="0" i="0" dirty="0">
                <a:effectLst/>
                <a:latin typeface="Georgia" panose="02040502050405020303" pitchFamily="18" charset="0"/>
              </a:rPr>
              <a:t> Presbyterianism </a:t>
            </a:r>
            <a:r>
              <a:rPr lang="en-US" b="0" i="0" dirty="0">
                <a:solidFill>
                  <a:srgbClr val="1A1A1A"/>
                </a:solidFill>
                <a:effectLst/>
                <a:latin typeface="Georgia" panose="02040502050405020303" pitchFamily="18" charset="0"/>
              </a:rPr>
              <a:t>and the more radical</a:t>
            </a:r>
            <a:r>
              <a:rPr lang="en-US" b="0" i="0" dirty="0">
                <a:effectLst/>
                <a:latin typeface="Georgia" panose="02040502050405020303" pitchFamily="18" charset="0"/>
              </a:rPr>
              <a:t> Protestantism of the Baptists and Quakers.</a:t>
            </a:r>
            <a:r>
              <a:rPr lang="en-US" b="0" i="0" dirty="0">
                <a:solidFill>
                  <a:srgbClr val="1A1A1A"/>
                </a:solidFill>
                <a:effectLst/>
                <a:latin typeface="Georgia" panose="02040502050405020303" pitchFamily="18" charset="0"/>
              </a:rPr>
              <a:t> It emphasizes the right and responsibility of each properly organized congregation to determine its own affairs, without having to submit these decisions to the judgment of any higher human authority, and as such it eliminated bishops and presbyteries. Each individual church is regarded as independent and</a:t>
            </a:r>
            <a:r>
              <a:rPr lang="en-US" b="0" i="0" dirty="0">
                <a:effectLst/>
                <a:latin typeface="Georgia" panose="02040502050405020303" pitchFamily="18" charset="0"/>
              </a:rPr>
              <a:t> autonomous.</a:t>
            </a:r>
          </a:p>
          <a:p>
            <a:pPr marL="0" indent="0">
              <a:buNone/>
            </a:pPr>
            <a:r>
              <a:rPr lang="en-US" sz="1200" dirty="0">
                <a:hlinkClick r:id="rId2"/>
              </a:rPr>
              <a:t>https://www.britannica.com/topic/Congregationalism</a:t>
            </a:r>
            <a:r>
              <a:rPr lang="en-US" sz="1200" dirty="0"/>
              <a:t>. Accessed 11/17/204.</a:t>
            </a:r>
          </a:p>
        </p:txBody>
      </p:sp>
    </p:spTree>
    <p:extLst>
      <p:ext uri="{BB962C8B-B14F-4D97-AF65-F5344CB8AC3E}">
        <p14:creationId xmlns:p14="http://schemas.microsoft.com/office/powerpoint/2010/main" val="1400917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3B4DD-EF3D-86C9-1239-8EA21041FF0F}"/>
              </a:ext>
            </a:extLst>
          </p:cNvPr>
          <p:cNvSpPr>
            <a:spLocks noGrp="1"/>
          </p:cNvSpPr>
          <p:nvPr>
            <p:ph type="title"/>
          </p:nvPr>
        </p:nvSpPr>
        <p:spPr>
          <a:solidFill>
            <a:schemeClr val="accent4"/>
          </a:solidFill>
        </p:spPr>
        <p:txBody>
          <a:bodyPr/>
          <a:lstStyle/>
          <a:p>
            <a:pPr algn="ctr"/>
            <a:r>
              <a:rPr lang="en-US" dirty="0"/>
              <a:t>Congregationalism and Puritanism</a:t>
            </a:r>
          </a:p>
        </p:txBody>
      </p:sp>
      <p:sp>
        <p:nvSpPr>
          <p:cNvPr id="3" name="Content Placeholder 2">
            <a:extLst>
              <a:ext uri="{FF2B5EF4-FFF2-40B4-BE49-F238E27FC236}">
                <a16:creationId xmlns:a16="http://schemas.microsoft.com/office/drawing/2014/main" id="{1915FC43-BFCD-F69C-1459-0A3D14786D95}"/>
              </a:ext>
            </a:extLst>
          </p:cNvPr>
          <p:cNvSpPr>
            <a:spLocks noGrp="1"/>
          </p:cNvSpPr>
          <p:nvPr>
            <p:ph idx="1"/>
          </p:nvPr>
        </p:nvSpPr>
        <p:spPr/>
        <p:txBody>
          <a:bodyPr>
            <a:normAutofit lnSpcReduction="10000"/>
          </a:bodyPr>
          <a:lstStyle/>
          <a:p>
            <a:pPr algn="l"/>
            <a:r>
              <a:rPr lang="en-US" sz="2400" b="0" i="0" dirty="0">
                <a:effectLst/>
              </a:rPr>
              <a:t>Congregational churches originated in sixteenth-century England, where they were part of a large and diverse effort to reform the Church of England.</a:t>
            </a:r>
          </a:p>
          <a:p>
            <a:pPr algn="l"/>
            <a:r>
              <a:rPr lang="en-US" sz="2400" b="0" i="0" dirty="0">
                <a:effectLst/>
              </a:rPr>
              <a:t>The dissenters who opposed the Church of England were known as "Puritans," a derogatory term at the time referring to their uncompromising zeal for simplicity in worship and church organization. They preferred to call themselves "the Reformed," people who followed the teachings and practices of the Protestant reformers John Calvin and Ulrich Zwingli.</a:t>
            </a:r>
          </a:p>
          <a:p>
            <a:pPr algn="l"/>
            <a:r>
              <a:rPr lang="en-US" sz="2400" b="0" i="0" dirty="0">
                <a:effectLst/>
              </a:rPr>
              <a:t>The first Congregationalists were Independents and Puritans who believed each church should be a gathering of believers joined together under a covenant agreement with the power to choose their own minister. Beyond that, they disagreed about the likelihood of reforming the Church of England and the need for believers to be separated from its corrupting influences. </a:t>
            </a:r>
            <a:r>
              <a:rPr lang="en-US" sz="1200" b="0" i="0" dirty="0">
                <a:effectLst/>
                <a:hlinkClick r:id="rId2"/>
              </a:rPr>
              <a:t>https://www.congregationallibrary.org/congregational-christian-tradition</a:t>
            </a:r>
            <a:r>
              <a:rPr lang="en-US" sz="1200" b="0" i="0" dirty="0">
                <a:effectLst/>
              </a:rPr>
              <a:t>, accessed 11/17/2024</a:t>
            </a:r>
          </a:p>
          <a:p>
            <a:pPr algn="l"/>
            <a:endParaRPr lang="en-US" sz="2400" b="0" i="0" dirty="0">
              <a:effectLst/>
            </a:endParaRPr>
          </a:p>
          <a:p>
            <a:pPr marL="0" indent="0">
              <a:buNone/>
            </a:pPr>
            <a:endParaRPr lang="en-US" dirty="0"/>
          </a:p>
        </p:txBody>
      </p:sp>
    </p:spTree>
    <p:extLst>
      <p:ext uri="{BB962C8B-B14F-4D97-AF65-F5344CB8AC3E}">
        <p14:creationId xmlns:p14="http://schemas.microsoft.com/office/powerpoint/2010/main" val="1902566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3610A-B1B2-8379-D2CA-169D23233D8E}"/>
              </a:ext>
            </a:extLst>
          </p:cNvPr>
          <p:cNvSpPr>
            <a:spLocks noGrp="1"/>
          </p:cNvSpPr>
          <p:nvPr>
            <p:ph type="title"/>
          </p:nvPr>
        </p:nvSpPr>
        <p:spPr>
          <a:solidFill>
            <a:schemeClr val="accent4"/>
          </a:solidFill>
        </p:spPr>
        <p:txBody>
          <a:bodyPr/>
          <a:lstStyle/>
          <a:p>
            <a:pPr algn="ctr"/>
            <a:r>
              <a:rPr lang="en-US" dirty="0"/>
              <a:t>What is the difference between Congregationalists and Baptists?</a:t>
            </a:r>
          </a:p>
        </p:txBody>
      </p:sp>
      <p:sp>
        <p:nvSpPr>
          <p:cNvPr id="3" name="Content Placeholder 2">
            <a:extLst>
              <a:ext uri="{FF2B5EF4-FFF2-40B4-BE49-F238E27FC236}">
                <a16:creationId xmlns:a16="http://schemas.microsoft.com/office/drawing/2014/main" id="{43F40738-0F4D-A413-0754-4AADB05E5D9F}"/>
              </a:ext>
            </a:extLst>
          </p:cNvPr>
          <p:cNvSpPr>
            <a:spLocks noGrp="1"/>
          </p:cNvSpPr>
          <p:nvPr>
            <p:ph idx="1"/>
          </p:nvPr>
        </p:nvSpPr>
        <p:spPr/>
        <p:txBody>
          <a:bodyPr>
            <a:normAutofit lnSpcReduction="10000"/>
          </a:bodyPr>
          <a:lstStyle/>
          <a:p>
            <a:pPr marL="0" marR="0" indent="0">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The primary difference between a Baptist and a Congregational church is their practice of baptism, with Baptists primarily practicing "believer's baptism" (only baptizing adults who profess their faith) while Congregationalists generally practice infant baptism; both denominations, however, share a congregational church structure where the local congregation holds the most authority over church decisions. </a:t>
            </a:r>
          </a:p>
          <a:p>
            <a:pPr marL="0" marR="0"/>
            <a:r>
              <a:rPr lang="en-US" sz="1800" kern="100" dirty="0">
                <a:effectLst/>
                <a:latin typeface="Aptos" panose="020B0004020202020204" pitchFamily="34" charset="0"/>
                <a:ea typeface="Aptos" panose="020B0004020202020204" pitchFamily="34" charset="0"/>
                <a:cs typeface="Times New Roman" panose="02020603050405020304" pitchFamily="18" charset="0"/>
              </a:rPr>
              <a:t>Key points about the difference:</a:t>
            </a:r>
          </a:p>
          <a:p>
            <a:pPr marL="342900" marR="0" lvl="0" indent="-342900">
              <a:buSzPts val="1000"/>
              <a:buFont typeface="Symbol" pitchFamily="2" charset="2"/>
              <a:buChar char=""/>
              <a:tabLst>
                <a:tab pos="457200" algn="l"/>
              </a:tabLs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Baptism:</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r>
              <a:rPr lang="en-US" sz="1800" kern="100" dirty="0">
                <a:effectLst/>
                <a:latin typeface="Aptos" panose="020B0004020202020204" pitchFamily="34" charset="0"/>
                <a:ea typeface="Aptos" panose="020B0004020202020204" pitchFamily="34" charset="0"/>
                <a:cs typeface="Times New Roman" panose="02020603050405020304" pitchFamily="18" charset="0"/>
              </a:rPr>
              <a:t>Baptists only baptize adults who have made a personal decision to follow Christ, while Congregationalists typically baptize infants as well as believing adults. </a:t>
            </a:r>
          </a:p>
          <a:p>
            <a:pPr marL="342900" marR="0" lvl="0" indent="-342900">
              <a:buSzPts val="1000"/>
              <a:buFont typeface="Symbol" pitchFamily="2" charset="2"/>
              <a:buChar char=""/>
              <a:tabLst>
                <a:tab pos="457200" algn="l"/>
              </a:tabLs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Church governance: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r>
              <a:rPr lang="en-US" sz="1800" kern="100" dirty="0">
                <a:effectLst/>
                <a:latin typeface="Aptos" panose="020B0004020202020204" pitchFamily="34" charset="0"/>
                <a:ea typeface="Aptos" panose="020B0004020202020204" pitchFamily="34" charset="0"/>
                <a:cs typeface="Times New Roman" panose="02020603050405020304" pitchFamily="18" charset="0"/>
              </a:rPr>
              <a:t>Both Baptist and Congregational churches are considered "congregational" meaning the local congregation holds the primary decision-making power within the church. </a:t>
            </a:r>
          </a:p>
          <a:p>
            <a:pPr marL="342900" marR="0" lvl="0" indent="-342900">
              <a:buSzPts val="1000"/>
              <a:buFont typeface="Symbol" pitchFamily="2" charset="2"/>
              <a:buChar char=""/>
              <a:tabLst>
                <a:tab pos="457200" algn="l"/>
              </a:tabLs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Historical roots: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r>
              <a:rPr lang="en-US" sz="1800" kern="100" dirty="0">
                <a:effectLst/>
                <a:latin typeface="Aptos" panose="020B0004020202020204" pitchFamily="34" charset="0"/>
                <a:ea typeface="Aptos" panose="020B0004020202020204" pitchFamily="34" charset="0"/>
                <a:cs typeface="Times New Roman" panose="02020603050405020304" pitchFamily="18" charset="0"/>
              </a:rPr>
              <a:t>Congregationalism has roots in the Puritan movement in England, while Baptists emerged from a similar tradition with a strong emphasis on believer's baptism.</a:t>
            </a:r>
          </a:p>
          <a:p>
            <a:endParaRPr lang="en-US" dirty="0"/>
          </a:p>
        </p:txBody>
      </p:sp>
    </p:spTree>
    <p:extLst>
      <p:ext uri="{BB962C8B-B14F-4D97-AF65-F5344CB8AC3E}">
        <p14:creationId xmlns:p14="http://schemas.microsoft.com/office/powerpoint/2010/main" val="727658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37000">
              <a:schemeClr val="accent6">
                <a:lumMod val="95000"/>
                <a:lumOff val="5000"/>
              </a:schemeClr>
            </a:gs>
            <a:gs pos="100000">
              <a:schemeClr val="accent6">
                <a:lumMod val="75000"/>
              </a:schemeClr>
            </a:gs>
          </a:gsLst>
          <a:lin ang="0" scaled="0"/>
          <a:tileRect/>
        </a:gra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652B5B0-7F4E-2F9E-589C-DB37ACEE670B}"/>
              </a:ext>
            </a:extLst>
          </p:cNvPr>
          <p:cNvSpPr/>
          <p:nvPr/>
        </p:nvSpPr>
        <p:spPr>
          <a:xfrm rot="16200000">
            <a:off x="-2108051" y="3016060"/>
            <a:ext cx="5578771"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cap="none" spc="0" dirty="0">
                <a:ln/>
                <a:solidFill>
                  <a:schemeClr val="bg1"/>
                </a:solidFill>
                <a:effectLst/>
                <a:latin typeface="Museo Sans 700" panose="02000000000000000000" pitchFamily="2" charset="77"/>
              </a:rPr>
              <a:t>REFORMATIONS</a:t>
            </a:r>
          </a:p>
        </p:txBody>
      </p:sp>
      <p:sp>
        <p:nvSpPr>
          <p:cNvPr id="6" name="TextBox 5">
            <a:extLst>
              <a:ext uri="{FF2B5EF4-FFF2-40B4-BE49-F238E27FC236}">
                <a16:creationId xmlns:a16="http://schemas.microsoft.com/office/drawing/2014/main" id="{1FF050FA-F5C6-9F8F-FEC6-A2F194B60B4F}"/>
              </a:ext>
            </a:extLst>
          </p:cNvPr>
          <p:cNvSpPr txBox="1"/>
          <p:nvPr/>
        </p:nvSpPr>
        <p:spPr>
          <a:xfrm>
            <a:off x="1219200" y="1015223"/>
            <a:ext cx="1219200" cy="369332"/>
          </a:xfrm>
          <a:prstGeom prst="rect">
            <a:avLst/>
          </a:prstGeom>
          <a:noFill/>
        </p:spPr>
        <p:txBody>
          <a:bodyPr wrap="square" rtlCol="0">
            <a:spAutoFit/>
          </a:bodyPr>
          <a:lstStyle/>
          <a:p>
            <a:r>
              <a:rPr lang="en-US" b="1" i="1" dirty="0">
                <a:latin typeface="Museo Sans 700" panose="02000000000000000000" pitchFamily="2" charset="77"/>
              </a:rPr>
              <a:t>LUTHER</a:t>
            </a:r>
          </a:p>
        </p:txBody>
      </p:sp>
      <p:sp>
        <p:nvSpPr>
          <p:cNvPr id="7" name="TextBox 6">
            <a:extLst>
              <a:ext uri="{FF2B5EF4-FFF2-40B4-BE49-F238E27FC236}">
                <a16:creationId xmlns:a16="http://schemas.microsoft.com/office/drawing/2014/main" id="{75F25C81-C857-C7C4-019A-A67052C9F07A}"/>
              </a:ext>
            </a:extLst>
          </p:cNvPr>
          <p:cNvSpPr txBox="1"/>
          <p:nvPr/>
        </p:nvSpPr>
        <p:spPr>
          <a:xfrm>
            <a:off x="1219200" y="2273007"/>
            <a:ext cx="1066800" cy="369332"/>
          </a:xfrm>
          <a:prstGeom prst="rect">
            <a:avLst/>
          </a:prstGeom>
          <a:noFill/>
        </p:spPr>
        <p:txBody>
          <a:bodyPr wrap="square" rtlCol="0">
            <a:spAutoFit/>
          </a:bodyPr>
          <a:lstStyle/>
          <a:p>
            <a:r>
              <a:rPr lang="en-US" b="1" i="1" dirty="0">
                <a:latin typeface="Museo Sans 700" panose="02000000000000000000" pitchFamily="2" charset="77"/>
              </a:rPr>
              <a:t>CALVIN</a:t>
            </a:r>
          </a:p>
        </p:txBody>
      </p:sp>
      <p:sp>
        <p:nvSpPr>
          <p:cNvPr id="8" name="TextBox 7">
            <a:extLst>
              <a:ext uri="{FF2B5EF4-FFF2-40B4-BE49-F238E27FC236}">
                <a16:creationId xmlns:a16="http://schemas.microsoft.com/office/drawing/2014/main" id="{65F39B8B-5170-583C-E76F-1BB0D1995ACD}"/>
              </a:ext>
            </a:extLst>
          </p:cNvPr>
          <p:cNvSpPr txBox="1"/>
          <p:nvPr/>
        </p:nvSpPr>
        <p:spPr>
          <a:xfrm>
            <a:off x="1219200" y="3429000"/>
            <a:ext cx="1371600" cy="369332"/>
          </a:xfrm>
          <a:prstGeom prst="rect">
            <a:avLst/>
          </a:prstGeom>
          <a:noFill/>
        </p:spPr>
        <p:txBody>
          <a:bodyPr wrap="square" rtlCol="0">
            <a:spAutoFit/>
          </a:bodyPr>
          <a:lstStyle/>
          <a:p>
            <a:r>
              <a:rPr lang="en-US" b="1" i="1" dirty="0">
                <a:latin typeface="Museo Sans 700" panose="02000000000000000000" pitchFamily="2" charset="77"/>
              </a:rPr>
              <a:t>ANGLICAN</a:t>
            </a:r>
          </a:p>
        </p:txBody>
      </p:sp>
      <p:sp>
        <p:nvSpPr>
          <p:cNvPr id="9" name="TextBox 8">
            <a:extLst>
              <a:ext uri="{FF2B5EF4-FFF2-40B4-BE49-F238E27FC236}">
                <a16:creationId xmlns:a16="http://schemas.microsoft.com/office/drawing/2014/main" id="{88335E39-B1E1-7BC7-853B-EACF0E581FA1}"/>
              </a:ext>
            </a:extLst>
          </p:cNvPr>
          <p:cNvSpPr txBox="1"/>
          <p:nvPr/>
        </p:nvSpPr>
        <p:spPr>
          <a:xfrm>
            <a:off x="1219200" y="4648200"/>
            <a:ext cx="1219200" cy="369332"/>
          </a:xfrm>
          <a:prstGeom prst="rect">
            <a:avLst/>
          </a:prstGeom>
          <a:noFill/>
        </p:spPr>
        <p:txBody>
          <a:bodyPr wrap="square" rtlCol="0">
            <a:spAutoFit/>
          </a:bodyPr>
          <a:lstStyle/>
          <a:p>
            <a:r>
              <a:rPr lang="en-US" b="1" i="1" dirty="0">
                <a:latin typeface="Museo Sans 700" panose="02000000000000000000" pitchFamily="2" charset="77"/>
              </a:rPr>
              <a:t>ZWINGLI</a:t>
            </a:r>
          </a:p>
        </p:txBody>
      </p:sp>
      <p:sp>
        <p:nvSpPr>
          <p:cNvPr id="10" name="TextBox 9">
            <a:extLst>
              <a:ext uri="{FF2B5EF4-FFF2-40B4-BE49-F238E27FC236}">
                <a16:creationId xmlns:a16="http://schemas.microsoft.com/office/drawing/2014/main" id="{D492B3DD-2377-4AB0-49A9-923907E1E4DA}"/>
              </a:ext>
            </a:extLst>
          </p:cNvPr>
          <p:cNvSpPr txBox="1"/>
          <p:nvPr/>
        </p:nvSpPr>
        <p:spPr>
          <a:xfrm>
            <a:off x="1219200" y="5867400"/>
            <a:ext cx="1574398" cy="369332"/>
          </a:xfrm>
          <a:prstGeom prst="rect">
            <a:avLst/>
          </a:prstGeom>
          <a:noFill/>
        </p:spPr>
        <p:txBody>
          <a:bodyPr wrap="square" rtlCol="0">
            <a:spAutoFit/>
          </a:bodyPr>
          <a:lstStyle/>
          <a:p>
            <a:r>
              <a:rPr lang="en-US" b="1" i="1" dirty="0">
                <a:latin typeface="Museo Sans 700" panose="02000000000000000000" pitchFamily="2" charset="77"/>
              </a:rPr>
              <a:t>ANABAPTIST</a:t>
            </a:r>
          </a:p>
        </p:txBody>
      </p:sp>
      <p:sp>
        <p:nvSpPr>
          <p:cNvPr id="11" name="TextBox 10">
            <a:extLst>
              <a:ext uri="{FF2B5EF4-FFF2-40B4-BE49-F238E27FC236}">
                <a16:creationId xmlns:a16="http://schemas.microsoft.com/office/drawing/2014/main" id="{9422CAEF-100B-CE92-7F21-25E427B949FC}"/>
              </a:ext>
            </a:extLst>
          </p:cNvPr>
          <p:cNvSpPr txBox="1"/>
          <p:nvPr/>
        </p:nvSpPr>
        <p:spPr>
          <a:xfrm>
            <a:off x="960401" y="380319"/>
            <a:ext cx="923331" cy="369332"/>
          </a:xfrm>
          <a:prstGeom prst="rect">
            <a:avLst/>
          </a:prstGeom>
          <a:noFill/>
        </p:spPr>
        <p:txBody>
          <a:bodyPr wrap="square" rtlCol="0">
            <a:spAutoFit/>
          </a:bodyPr>
          <a:lstStyle/>
          <a:p>
            <a:r>
              <a:rPr lang="en-US" b="1" dirty="0">
                <a:latin typeface="Museo Sans 700" panose="02000000000000000000" pitchFamily="2" charset="77"/>
              </a:rPr>
              <a:t>1500’s</a:t>
            </a:r>
          </a:p>
        </p:txBody>
      </p:sp>
      <p:cxnSp>
        <p:nvCxnSpPr>
          <p:cNvPr id="14" name="Straight Arrow Connector 13">
            <a:extLst>
              <a:ext uri="{FF2B5EF4-FFF2-40B4-BE49-F238E27FC236}">
                <a16:creationId xmlns:a16="http://schemas.microsoft.com/office/drawing/2014/main" id="{A3329081-2C58-A357-7F79-3B00768EBAFC}"/>
              </a:ext>
            </a:extLst>
          </p:cNvPr>
          <p:cNvCxnSpPr>
            <a:cxnSpLocks/>
          </p:cNvCxnSpPr>
          <p:nvPr/>
        </p:nvCxnSpPr>
        <p:spPr>
          <a:xfrm>
            <a:off x="2713001" y="3613666"/>
            <a:ext cx="5927047" cy="0"/>
          </a:xfrm>
          <a:prstGeom prst="straightConnector1">
            <a:avLst/>
          </a:prstGeom>
          <a:ln w="76200">
            <a:solidFill>
              <a:schemeClr val="tx1"/>
            </a:solidFill>
            <a:tailEnd type="triangle"/>
          </a:ln>
        </p:spPr>
        <p:style>
          <a:lnRef idx="2">
            <a:schemeClr val="accent3"/>
          </a:lnRef>
          <a:fillRef idx="0">
            <a:schemeClr val="accent3"/>
          </a:fillRef>
          <a:effectRef idx="1">
            <a:schemeClr val="accent3"/>
          </a:effectRef>
          <a:fontRef idx="minor">
            <a:schemeClr val="tx1"/>
          </a:fontRef>
        </p:style>
      </p:cxnSp>
      <p:cxnSp>
        <p:nvCxnSpPr>
          <p:cNvPr id="20" name="Straight Arrow Connector 19">
            <a:extLst>
              <a:ext uri="{FF2B5EF4-FFF2-40B4-BE49-F238E27FC236}">
                <a16:creationId xmlns:a16="http://schemas.microsoft.com/office/drawing/2014/main" id="{258048C1-F289-1E53-84ED-E056AC4C1D71}"/>
              </a:ext>
            </a:extLst>
          </p:cNvPr>
          <p:cNvCxnSpPr>
            <a:cxnSpLocks/>
          </p:cNvCxnSpPr>
          <p:nvPr/>
        </p:nvCxnSpPr>
        <p:spPr>
          <a:xfrm>
            <a:off x="2831681" y="6019800"/>
            <a:ext cx="4525999" cy="0"/>
          </a:xfrm>
          <a:prstGeom prst="straightConnector1">
            <a:avLst/>
          </a:prstGeom>
          <a:ln w="76200">
            <a:gradFill flip="none" rotWithShape="1">
              <a:gsLst>
                <a:gs pos="0">
                  <a:schemeClr val="accent1">
                    <a:lumMod val="0"/>
                  </a:schemeClr>
                </a:gs>
                <a:gs pos="100000">
                  <a:schemeClr val="bg1"/>
                </a:gs>
              </a:gsLst>
              <a:path path="circle">
                <a:fillToRect r="100000" b="100000"/>
              </a:path>
              <a:tileRect l="-100000" t="-100000"/>
            </a:gradFill>
            <a:tailEnd type="triangle"/>
          </a:ln>
        </p:spPr>
        <p:style>
          <a:lnRef idx="2">
            <a:schemeClr val="accent3"/>
          </a:lnRef>
          <a:fillRef idx="0">
            <a:schemeClr val="accent3"/>
          </a:fillRef>
          <a:effectRef idx="1">
            <a:schemeClr val="accent3"/>
          </a:effectRef>
          <a:fontRef idx="minor">
            <a:schemeClr val="tx1"/>
          </a:fontRef>
        </p:style>
      </p:cxnSp>
      <p:cxnSp>
        <p:nvCxnSpPr>
          <p:cNvPr id="21" name="Straight Arrow Connector 20">
            <a:extLst>
              <a:ext uri="{FF2B5EF4-FFF2-40B4-BE49-F238E27FC236}">
                <a16:creationId xmlns:a16="http://schemas.microsoft.com/office/drawing/2014/main" id="{941D6288-6950-A9F0-5A33-0D6975F1CE94}"/>
              </a:ext>
            </a:extLst>
          </p:cNvPr>
          <p:cNvCxnSpPr>
            <a:cxnSpLocks/>
          </p:cNvCxnSpPr>
          <p:nvPr/>
        </p:nvCxnSpPr>
        <p:spPr>
          <a:xfrm>
            <a:off x="2667000" y="1219200"/>
            <a:ext cx="3429000" cy="0"/>
          </a:xfrm>
          <a:prstGeom prst="straightConnector1">
            <a:avLst/>
          </a:prstGeom>
          <a:ln w="76200">
            <a:solidFill>
              <a:schemeClr val="tx1"/>
            </a:solidFill>
            <a:tailEnd type="triangle"/>
          </a:ln>
        </p:spPr>
        <p:style>
          <a:lnRef idx="2">
            <a:schemeClr val="accent3"/>
          </a:lnRef>
          <a:fillRef idx="0">
            <a:schemeClr val="accent3"/>
          </a:fillRef>
          <a:effectRef idx="1">
            <a:schemeClr val="accent3"/>
          </a:effectRef>
          <a:fontRef idx="minor">
            <a:schemeClr val="tx1"/>
          </a:fontRef>
        </p:style>
      </p:cxnSp>
      <p:cxnSp>
        <p:nvCxnSpPr>
          <p:cNvPr id="26" name="Straight Connector 25">
            <a:extLst>
              <a:ext uri="{FF2B5EF4-FFF2-40B4-BE49-F238E27FC236}">
                <a16:creationId xmlns:a16="http://schemas.microsoft.com/office/drawing/2014/main" id="{27CC2447-BF64-47F7-92FE-8FB099C53042}"/>
              </a:ext>
            </a:extLst>
          </p:cNvPr>
          <p:cNvCxnSpPr>
            <a:cxnSpLocks/>
          </p:cNvCxnSpPr>
          <p:nvPr/>
        </p:nvCxnSpPr>
        <p:spPr>
          <a:xfrm>
            <a:off x="2667000" y="2438400"/>
            <a:ext cx="792199" cy="0"/>
          </a:xfrm>
          <a:prstGeom prst="line">
            <a:avLst/>
          </a:prstGeom>
          <a:ln w="76200" cap="flat">
            <a:miter lim="800000"/>
          </a:ln>
        </p:spPr>
        <p:style>
          <a:lnRef idx="2">
            <a:schemeClr val="dk1"/>
          </a:lnRef>
          <a:fillRef idx="0">
            <a:schemeClr val="dk1"/>
          </a:fillRef>
          <a:effectRef idx="1">
            <a:schemeClr val="dk1"/>
          </a:effectRef>
          <a:fontRef idx="minor">
            <a:schemeClr val="tx1"/>
          </a:fontRef>
        </p:style>
      </p:cxnSp>
      <p:cxnSp>
        <p:nvCxnSpPr>
          <p:cNvPr id="29" name="Straight Connector 28">
            <a:extLst>
              <a:ext uri="{FF2B5EF4-FFF2-40B4-BE49-F238E27FC236}">
                <a16:creationId xmlns:a16="http://schemas.microsoft.com/office/drawing/2014/main" id="{5AF71033-F25E-89F7-0922-F66EB6F9366A}"/>
              </a:ext>
            </a:extLst>
          </p:cNvPr>
          <p:cNvCxnSpPr>
            <a:cxnSpLocks/>
          </p:cNvCxnSpPr>
          <p:nvPr/>
        </p:nvCxnSpPr>
        <p:spPr>
          <a:xfrm>
            <a:off x="3429000" y="2438400"/>
            <a:ext cx="1002264" cy="1183504"/>
          </a:xfrm>
          <a:prstGeom prst="line">
            <a:avLst/>
          </a:prstGeom>
          <a:ln w="76200" cap="flat">
            <a:miter lim="800000"/>
          </a:ln>
        </p:spPr>
        <p:style>
          <a:lnRef idx="2">
            <a:schemeClr val="dk1"/>
          </a:lnRef>
          <a:fillRef idx="0">
            <a:schemeClr val="dk1"/>
          </a:fillRef>
          <a:effectRef idx="1">
            <a:schemeClr val="dk1"/>
          </a:effectRef>
          <a:fontRef idx="minor">
            <a:schemeClr val="tx1"/>
          </a:fontRef>
        </p:style>
      </p:cxnSp>
      <p:cxnSp>
        <p:nvCxnSpPr>
          <p:cNvPr id="31" name="Straight Connector 30">
            <a:extLst>
              <a:ext uri="{FF2B5EF4-FFF2-40B4-BE49-F238E27FC236}">
                <a16:creationId xmlns:a16="http://schemas.microsoft.com/office/drawing/2014/main" id="{FBC2D6D5-CF56-17FD-798C-03737A91D713}"/>
              </a:ext>
            </a:extLst>
          </p:cNvPr>
          <p:cNvCxnSpPr>
            <a:cxnSpLocks/>
          </p:cNvCxnSpPr>
          <p:nvPr/>
        </p:nvCxnSpPr>
        <p:spPr>
          <a:xfrm>
            <a:off x="2719872" y="4864557"/>
            <a:ext cx="739327" cy="0"/>
          </a:xfrm>
          <a:prstGeom prst="line">
            <a:avLst/>
          </a:prstGeom>
          <a:ln w="76200"/>
        </p:spPr>
        <p:style>
          <a:lnRef idx="2">
            <a:schemeClr val="dk1"/>
          </a:lnRef>
          <a:fillRef idx="0">
            <a:schemeClr val="dk1"/>
          </a:fillRef>
          <a:effectRef idx="1">
            <a:schemeClr val="dk1"/>
          </a:effectRef>
          <a:fontRef idx="minor">
            <a:schemeClr val="tx1"/>
          </a:fontRef>
        </p:style>
      </p:cxnSp>
      <p:cxnSp>
        <p:nvCxnSpPr>
          <p:cNvPr id="32" name="Straight Connector 31">
            <a:extLst>
              <a:ext uri="{FF2B5EF4-FFF2-40B4-BE49-F238E27FC236}">
                <a16:creationId xmlns:a16="http://schemas.microsoft.com/office/drawing/2014/main" id="{0B2C2FC3-BDA5-6A06-184D-1EFAC4C9CC86}"/>
              </a:ext>
            </a:extLst>
          </p:cNvPr>
          <p:cNvCxnSpPr>
            <a:cxnSpLocks/>
          </p:cNvCxnSpPr>
          <p:nvPr/>
        </p:nvCxnSpPr>
        <p:spPr>
          <a:xfrm flipH="1">
            <a:off x="3429000" y="3617210"/>
            <a:ext cx="1002264" cy="1251466"/>
          </a:xfrm>
          <a:prstGeom prst="line">
            <a:avLst/>
          </a:prstGeom>
          <a:ln w="76200"/>
        </p:spPr>
        <p:style>
          <a:lnRef idx="2">
            <a:schemeClr val="dk1"/>
          </a:lnRef>
          <a:fillRef idx="0">
            <a:schemeClr val="dk1"/>
          </a:fillRef>
          <a:effectRef idx="1">
            <a:schemeClr val="dk1"/>
          </a:effectRef>
          <a:fontRef idx="minor">
            <a:schemeClr val="tx1"/>
          </a:fontRef>
        </p:style>
      </p:cxnSp>
      <p:cxnSp>
        <p:nvCxnSpPr>
          <p:cNvPr id="36" name="Straight Connector 35">
            <a:extLst>
              <a:ext uri="{FF2B5EF4-FFF2-40B4-BE49-F238E27FC236}">
                <a16:creationId xmlns:a16="http://schemas.microsoft.com/office/drawing/2014/main" id="{3734380D-EDA0-8F38-4E00-8B5F7BA6D30F}"/>
              </a:ext>
            </a:extLst>
          </p:cNvPr>
          <p:cNvCxnSpPr>
            <a:cxnSpLocks/>
          </p:cNvCxnSpPr>
          <p:nvPr/>
        </p:nvCxnSpPr>
        <p:spPr>
          <a:xfrm>
            <a:off x="4800600" y="3629287"/>
            <a:ext cx="564991" cy="637913"/>
          </a:xfrm>
          <a:prstGeom prst="line">
            <a:avLst/>
          </a:prstGeom>
          <a:ln w="76200"/>
        </p:spPr>
        <p:style>
          <a:lnRef idx="2">
            <a:schemeClr val="dk1"/>
          </a:lnRef>
          <a:fillRef idx="0">
            <a:schemeClr val="dk1"/>
          </a:fillRef>
          <a:effectRef idx="1">
            <a:schemeClr val="dk1"/>
          </a:effectRef>
          <a:fontRef idx="minor">
            <a:schemeClr val="tx1"/>
          </a:fontRef>
        </p:style>
      </p:cxnSp>
      <p:cxnSp>
        <p:nvCxnSpPr>
          <p:cNvPr id="38" name="Straight Connector 37">
            <a:extLst>
              <a:ext uri="{FF2B5EF4-FFF2-40B4-BE49-F238E27FC236}">
                <a16:creationId xmlns:a16="http://schemas.microsoft.com/office/drawing/2014/main" id="{A66D2376-C2B1-1D52-E0FE-73690AD4DD28}"/>
              </a:ext>
            </a:extLst>
          </p:cNvPr>
          <p:cNvCxnSpPr>
            <a:cxnSpLocks/>
          </p:cNvCxnSpPr>
          <p:nvPr/>
        </p:nvCxnSpPr>
        <p:spPr>
          <a:xfrm>
            <a:off x="5334000" y="4258645"/>
            <a:ext cx="202504" cy="0"/>
          </a:xfrm>
          <a:prstGeom prst="line">
            <a:avLst/>
          </a:prstGeom>
          <a:ln w="76200"/>
        </p:spPr>
        <p:style>
          <a:lnRef idx="2">
            <a:schemeClr val="dk1"/>
          </a:lnRef>
          <a:fillRef idx="0">
            <a:schemeClr val="dk1"/>
          </a:fillRef>
          <a:effectRef idx="1">
            <a:schemeClr val="dk1"/>
          </a:effectRef>
          <a:fontRef idx="minor">
            <a:schemeClr val="tx1"/>
          </a:fontRef>
        </p:style>
      </p:cxnSp>
      <p:sp>
        <p:nvSpPr>
          <p:cNvPr id="40" name="TextBox 39">
            <a:extLst>
              <a:ext uri="{FF2B5EF4-FFF2-40B4-BE49-F238E27FC236}">
                <a16:creationId xmlns:a16="http://schemas.microsoft.com/office/drawing/2014/main" id="{EAFFBC5B-3A59-400E-3FE2-A3DA8B8DE0DE}"/>
              </a:ext>
            </a:extLst>
          </p:cNvPr>
          <p:cNvSpPr txBox="1"/>
          <p:nvPr/>
        </p:nvSpPr>
        <p:spPr>
          <a:xfrm>
            <a:off x="5521029" y="4114800"/>
            <a:ext cx="1260771" cy="369332"/>
          </a:xfrm>
          <a:prstGeom prst="rect">
            <a:avLst/>
          </a:prstGeom>
          <a:noFill/>
        </p:spPr>
        <p:txBody>
          <a:bodyPr wrap="square" rtlCol="0">
            <a:spAutoFit/>
          </a:bodyPr>
          <a:lstStyle/>
          <a:p>
            <a:r>
              <a:rPr lang="en-US" b="1" i="1" dirty="0">
                <a:latin typeface="Museo Sans 700" panose="02000000000000000000" pitchFamily="2" charset="77"/>
              </a:rPr>
              <a:t>PURITIAN</a:t>
            </a:r>
          </a:p>
        </p:txBody>
      </p:sp>
      <p:cxnSp>
        <p:nvCxnSpPr>
          <p:cNvPr id="41" name="Straight Arrow Connector 40">
            <a:extLst>
              <a:ext uri="{FF2B5EF4-FFF2-40B4-BE49-F238E27FC236}">
                <a16:creationId xmlns:a16="http://schemas.microsoft.com/office/drawing/2014/main" id="{2DE90A52-35B9-AE8C-F5C1-0666F25EF908}"/>
              </a:ext>
            </a:extLst>
          </p:cNvPr>
          <p:cNvCxnSpPr>
            <a:cxnSpLocks/>
          </p:cNvCxnSpPr>
          <p:nvPr/>
        </p:nvCxnSpPr>
        <p:spPr>
          <a:xfrm>
            <a:off x="6729317" y="4267200"/>
            <a:ext cx="966883" cy="0"/>
          </a:xfrm>
          <a:prstGeom prst="straightConnector1">
            <a:avLst/>
          </a:prstGeom>
          <a:ln w="76200">
            <a:gradFill>
              <a:gsLst>
                <a:gs pos="24000">
                  <a:schemeClr val="tx1"/>
                </a:gs>
                <a:gs pos="100000">
                  <a:schemeClr val="bg1"/>
                </a:gs>
              </a:gsLst>
              <a:lin ang="0" scaled="0"/>
            </a:gradFill>
            <a:tailEnd type="triangle"/>
          </a:ln>
        </p:spPr>
        <p:style>
          <a:lnRef idx="2">
            <a:schemeClr val="accent3"/>
          </a:lnRef>
          <a:fillRef idx="0">
            <a:schemeClr val="accent3"/>
          </a:fillRef>
          <a:effectRef idx="1">
            <a:schemeClr val="accent3"/>
          </a:effectRef>
          <a:fontRef idx="minor">
            <a:schemeClr val="tx1"/>
          </a:fontRef>
        </p:style>
      </p:cxnSp>
      <p:sp>
        <p:nvSpPr>
          <p:cNvPr id="50" name="TextBox 49">
            <a:extLst>
              <a:ext uri="{FF2B5EF4-FFF2-40B4-BE49-F238E27FC236}">
                <a16:creationId xmlns:a16="http://schemas.microsoft.com/office/drawing/2014/main" id="{3F0E0D28-CF5D-AE90-9755-1386E446B251}"/>
              </a:ext>
            </a:extLst>
          </p:cNvPr>
          <p:cNvSpPr txBox="1"/>
          <p:nvPr/>
        </p:nvSpPr>
        <p:spPr>
          <a:xfrm>
            <a:off x="6771798" y="3957935"/>
            <a:ext cx="585882" cy="307777"/>
          </a:xfrm>
          <a:prstGeom prst="rect">
            <a:avLst/>
          </a:prstGeom>
          <a:noFill/>
        </p:spPr>
        <p:txBody>
          <a:bodyPr wrap="square" rtlCol="0">
            <a:spAutoFit/>
          </a:bodyPr>
          <a:lstStyle/>
          <a:p>
            <a:r>
              <a:rPr lang="en-US" sz="1400" b="1" dirty="0">
                <a:latin typeface="Museo Sans 700" panose="02000000000000000000" pitchFamily="2" charset="77"/>
              </a:rPr>
              <a:t>1725</a:t>
            </a:r>
          </a:p>
        </p:txBody>
      </p:sp>
      <p:cxnSp>
        <p:nvCxnSpPr>
          <p:cNvPr id="51" name="Straight Connector 50">
            <a:extLst>
              <a:ext uri="{FF2B5EF4-FFF2-40B4-BE49-F238E27FC236}">
                <a16:creationId xmlns:a16="http://schemas.microsoft.com/office/drawing/2014/main" id="{644A8869-5549-40BA-F58B-BC6089AA8D69}"/>
              </a:ext>
            </a:extLst>
          </p:cNvPr>
          <p:cNvCxnSpPr>
            <a:cxnSpLocks/>
          </p:cNvCxnSpPr>
          <p:nvPr/>
        </p:nvCxnSpPr>
        <p:spPr>
          <a:xfrm>
            <a:off x="6934200" y="4267200"/>
            <a:ext cx="243617" cy="304800"/>
          </a:xfrm>
          <a:prstGeom prst="line">
            <a:avLst/>
          </a:prstGeom>
          <a:ln w="76200"/>
        </p:spPr>
        <p:style>
          <a:lnRef idx="2">
            <a:schemeClr val="dk1"/>
          </a:lnRef>
          <a:fillRef idx="0">
            <a:schemeClr val="dk1"/>
          </a:fillRef>
          <a:effectRef idx="1">
            <a:schemeClr val="dk1"/>
          </a:effectRef>
          <a:fontRef idx="minor">
            <a:schemeClr val="tx1"/>
          </a:fontRef>
        </p:style>
      </p:cxnSp>
      <p:cxnSp>
        <p:nvCxnSpPr>
          <p:cNvPr id="56" name="Straight Connector 55">
            <a:extLst>
              <a:ext uri="{FF2B5EF4-FFF2-40B4-BE49-F238E27FC236}">
                <a16:creationId xmlns:a16="http://schemas.microsoft.com/office/drawing/2014/main" id="{137152FB-C5A0-3B8B-98FD-9B8A49BB539C}"/>
              </a:ext>
            </a:extLst>
          </p:cNvPr>
          <p:cNvCxnSpPr>
            <a:cxnSpLocks/>
          </p:cNvCxnSpPr>
          <p:nvPr/>
        </p:nvCxnSpPr>
        <p:spPr>
          <a:xfrm>
            <a:off x="7152278" y="4555299"/>
            <a:ext cx="716179" cy="0"/>
          </a:xfrm>
          <a:prstGeom prst="line">
            <a:avLst/>
          </a:prstGeom>
          <a:ln w="76200"/>
        </p:spPr>
        <p:style>
          <a:lnRef idx="2">
            <a:schemeClr val="dk1"/>
          </a:lnRef>
          <a:fillRef idx="0">
            <a:schemeClr val="dk1"/>
          </a:fillRef>
          <a:effectRef idx="1">
            <a:schemeClr val="dk1"/>
          </a:effectRef>
          <a:fontRef idx="minor">
            <a:schemeClr val="tx1"/>
          </a:fontRef>
        </p:style>
      </p:cxnSp>
      <p:cxnSp>
        <p:nvCxnSpPr>
          <p:cNvPr id="58" name="Straight Connector 57">
            <a:extLst>
              <a:ext uri="{FF2B5EF4-FFF2-40B4-BE49-F238E27FC236}">
                <a16:creationId xmlns:a16="http://schemas.microsoft.com/office/drawing/2014/main" id="{CA32FCFE-21E1-82FF-BDEB-972ABAF941A2}"/>
              </a:ext>
            </a:extLst>
          </p:cNvPr>
          <p:cNvCxnSpPr>
            <a:cxnSpLocks/>
          </p:cNvCxnSpPr>
          <p:nvPr/>
        </p:nvCxnSpPr>
        <p:spPr>
          <a:xfrm>
            <a:off x="9524089" y="4033381"/>
            <a:ext cx="534311" cy="0"/>
          </a:xfrm>
          <a:prstGeom prst="line">
            <a:avLst/>
          </a:prstGeom>
          <a:ln w="76200"/>
        </p:spPr>
        <p:style>
          <a:lnRef idx="2">
            <a:schemeClr val="dk1"/>
          </a:lnRef>
          <a:fillRef idx="0">
            <a:schemeClr val="dk1"/>
          </a:fillRef>
          <a:effectRef idx="1">
            <a:schemeClr val="dk1"/>
          </a:effectRef>
          <a:fontRef idx="minor">
            <a:schemeClr val="tx1"/>
          </a:fontRef>
        </p:style>
      </p:cxnSp>
      <p:sp>
        <p:nvSpPr>
          <p:cNvPr id="59" name="TextBox 58">
            <a:extLst>
              <a:ext uri="{FF2B5EF4-FFF2-40B4-BE49-F238E27FC236}">
                <a16:creationId xmlns:a16="http://schemas.microsoft.com/office/drawing/2014/main" id="{74D2EBA3-EF4A-7ACC-E095-5FA3BE9B67E2}"/>
              </a:ext>
            </a:extLst>
          </p:cNvPr>
          <p:cNvSpPr txBox="1"/>
          <p:nvPr/>
        </p:nvSpPr>
        <p:spPr>
          <a:xfrm>
            <a:off x="7928286" y="4370633"/>
            <a:ext cx="2438400" cy="369332"/>
          </a:xfrm>
          <a:prstGeom prst="rect">
            <a:avLst/>
          </a:prstGeom>
          <a:noFill/>
        </p:spPr>
        <p:txBody>
          <a:bodyPr wrap="square" rtlCol="0">
            <a:spAutoFit/>
          </a:bodyPr>
          <a:lstStyle/>
          <a:p>
            <a:r>
              <a:rPr lang="en-US" b="1" i="1" dirty="0">
                <a:latin typeface="Museo Sans 700" panose="02000000000000000000" pitchFamily="2" charset="77"/>
              </a:rPr>
              <a:t>CONGREGATIONAL</a:t>
            </a:r>
          </a:p>
        </p:txBody>
      </p:sp>
      <p:cxnSp>
        <p:nvCxnSpPr>
          <p:cNvPr id="61" name="Straight Connector 60">
            <a:extLst>
              <a:ext uri="{FF2B5EF4-FFF2-40B4-BE49-F238E27FC236}">
                <a16:creationId xmlns:a16="http://schemas.microsoft.com/office/drawing/2014/main" id="{571F3C7D-E2FC-1B48-A726-7B9681244C46}"/>
              </a:ext>
            </a:extLst>
          </p:cNvPr>
          <p:cNvCxnSpPr>
            <a:cxnSpLocks/>
          </p:cNvCxnSpPr>
          <p:nvPr/>
        </p:nvCxnSpPr>
        <p:spPr>
          <a:xfrm>
            <a:off x="7620000" y="3613666"/>
            <a:ext cx="308286" cy="440592"/>
          </a:xfrm>
          <a:prstGeom prst="line">
            <a:avLst/>
          </a:prstGeom>
          <a:ln w="76200"/>
        </p:spPr>
        <p:style>
          <a:lnRef idx="2">
            <a:schemeClr val="dk1"/>
          </a:lnRef>
          <a:fillRef idx="0">
            <a:schemeClr val="dk1"/>
          </a:fillRef>
          <a:effectRef idx="1">
            <a:schemeClr val="dk1"/>
          </a:effectRef>
          <a:fontRef idx="minor">
            <a:schemeClr val="tx1"/>
          </a:fontRef>
        </p:style>
      </p:cxnSp>
      <p:cxnSp>
        <p:nvCxnSpPr>
          <p:cNvPr id="64" name="Straight Connector 63">
            <a:extLst>
              <a:ext uri="{FF2B5EF4-FFF2-40B4-BE49-F238E27FC236}">
                <a16:creationId xmlns:a16="http://schemas.microsoft.com/office/drawing/2014/main" id="{5552B801-2F9E-59CF-BFFA-E745B910A4F6}"/>
              </a:ext>
            </a:extLst>
          </p:cNvPr>
          <p:cNvCxnSpPr>
            <a:cxnSpLocks/>
          </p:cNvCxnSpPr>
          <p:nvPr/>
        </p:nvCxnSpPr>
        <p:spPr>
          <a:xfrm>
            <a:off x="7894179" y="4033381"/>
            <a:ext cx="304800" cy="0"/>
          </a:xfrm>
          <a:prstGeom prst="line">
            <a:avLst/>
          </a:prstGeom>
          <a:ln w="76200"/>
        </p:spPr>
        <p:style>
          <a:lnRef idx="2">
            <a:schemeClr val="dk1"/>
          </a:lnRef>
          <a:fillRef idx="0">
            <a:schemeClr val="dk1"/>
          </a:fillRef>
          <a:effectRef idx="1">
            <a:schemeClr val="dk1"/>
          </a:effectRef>
          <a:fontRef idx="minor">
            <a:schemeClr val="tx1"/>
          </a:fontRef>
        </p:style>
      </p:cxnSp>
      <p:sp>
        <p:nvSpPr>
          <p:cNvPr id="66" name="TextBox 65">
            <a:extLst>
              <a:ext uri="{FF2B5EF4-FFF2-40B4-BE49-F238E27FC236}">
                <a16:creationId xmlns:a16="http://schemas.microsoft.com/office/drawing/2014/main" id="{FFF2D5BB-540F-B884-7491-8921A54BB192}"/>
              </a:ext>
            </a:extLst>
          </p:cNvPr>
          <p:cNvSpPr txBox="1"/>
          <p:nvPr/>
        </p:nvSpPr>
        <p:spPr>
          <a:xfrm>
            <a:off x="8152489" y="3862489"/>
            <a:ext cx="1371600" cy="369332"/>
          </a:xfrm>
          <a:prstGeom prst="rect">
            <a:avLst/>
          </a:prstGeom>
          <a:noFill/>
        </p:spPr>
        <p:txBody>
          <a:bodyPr wrap="square" rtlCol="0">
            <a:spAutoFit/>
          </a:bodyPr>
          <a:lstStyle/>
          <a:p>
            <a:r>
              <a:rPr lang="en-US" b="1" i="1" dirty="0">
                <a:latin typeface="Museo Sans 700" panose="02000000000000000000" pitchFamily="2" charset="77"/>
              </a:rPr>
              <a:t>WESLEYAN</a:t>
            </a:r>
          </a:p>
        </p:txBody>
      </p:sp>
      <p:cxnSp>
        <p:nvCxnSpPr>
          <p:cNvPr id="44" name="Straight Connector 43">
            <a:extLst>
              <a:ext uri="{FF2B5EF4-FFF2-40B4-BE49-F238E27FC236}">
                <a16:creationId xmlns:a16="http://schemas.microsoft.com/office/drawing/2014/main" id="{FB1DED1A-E719-2BE7-58BE-BC1C75DC3CE5}"/>
              </a:ext>
            </a:extLst>
          </p:cNvPr>
          <p:cNvCxnSpPr>
            <a:cxnSpLocks/>
          </p:cNvCxnSpPr>
          <p:nvPr/>
        </p:nvCxnSpPr>
        <p:spPr>
          <a:xfrm>
            <a:off x="7868457" y="1447800"/>
            <a:ext cx="59829" cy="4724400"/>
          </a:xfrm>
          <a:prstGeom prst="line">
            <a:avLst/>
          </a:prstGeom>
          <a:ln w="76200">
            <a:solidFill>
              <a:srgbClr val="FFFF00"/>
            </a:solidFill>
            <a:prstDash val="sysDot"/>
          </a:ln>
        </p:spPr>
        <p:style>
          <a:lnRef idx="2">
            <a:schemeClr val="dk1"/>
          </a:lnRef>
          <a:fillRef idx="0">
            <a:schemeClr val="dk1"/>
          </a:fillRef>
          <a:effectRef idx="1">
            <a:schemeClr val="dk1"/>
          </a:effectRef>
          <a:fontRef idx="minor">
            <a:schemeClr val="tx1"/>
          </a:fontRef>
        </p:style>
      </p:cxnSp>
      <p:cxnSp>
        <p:nvCxnSpPr>
          <p:cNvPr id="79" name="Straight Connector 78">
            <a:extLst>
              <a:ext uri="{FF2B5EF4-FFF2-40B4-BE49-F238E27FC236}">
                <a16:creationId xmlns:a16="http://schemas.microsoft.com/office/drawing/2014/main" id="{0C5BA20A-CA80-210C-5CCD-2203F6DD7AE4}"/>
              </a:ext>
            </a:extLst>
          </p:cNvPr>
          <p:cNvCxnSpPr>
            <a:cxnSpLocks/>
          </p:cNvCxnSpPr>
          <p:nvPr/>
        </p:nvCxnSpPr>
        <p:spPr>
          <a:xfrm>
            <a:off x="10058400" y="4011525"/>
            <a:ext cx="388398" cy="543774"/>
          </a:xfrm>
          <a:prstGeom prst="line">
            <a:avLst/>
          </a:prstGeom>
          <a:ln w="76200" cap="flat" cmpd="sng" algn="ctr">
            <a:solidFill>
              <a:schemeClr val="dk1"/>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84" name="TextBox 83">
            <a:extLst>
              <a:ext uri="{FF2B5EF4-FFF2-40B4-BE49-F238E27FC236}">
                <a16:creationId xmlns:a16="http://schemas.microsoft.com/office/drawing/2014/main" id="{57305346-F91C-6173-9322-A0E89B9B9071}"/>
              </a:ext>
            </a:extLst>
          </p:cNvPr>
          <p:cNvSpPr txBox="1"/>
          <p:nvPr/>
        </p:nvSpPr>
        <p:spPr>
          <a:xfrm>
            <a:off x="6477000" y="742251"/>
            <a:ext cx="2776363" cy="369332"/>
          </a:xfrm>
          <a:prstGeom prst="rect">
            <a:avLst/>
          </a:prstGeom>
          <a:noFill/>
        </p:spPr>
        <p:txBody>
          <a:bodyPr wrap="square" rtlCol="0">
            <a:spAutoFit/>
          </a:bodyPr>
          <a:lstStyle/>
          <a:p>
            <a:r>
              <a:rPr lang="en-US" b="1" i="1" dirty="0">
                <a:latin typeface="Museo Sans 700" panose="02000000000000000000" pitchFamily="2" charset="77"/>
              </a:rPr>
              <a:t>1</a:t>
            </a:r>
            <a:r>
              <a:rPr lang="en-US" b="1" i="1" baseline="30000" dirty="0">
                <a:latin typeface="Museo Sans 700" panose="02000000000000000000" pitchFamily="2" charset="77"/>
              </a:rPr>
              <a:t>st</a:t>
            </a:r>
            <a:r>
              <a:rPr lang="en-US" b="1" i="1" dirty="0">
                <a:latin typeface="Museo Sans 700" panose="02000000000000000000" pitchFamily="2" charset="77"/>
              </a:rPr>
              <a:t> GREAT AWAKENING</a:t>
            </a:r>
          </a:p>
        </p:txBody>
      </p:sp>
      <p:sp>
        <p:nvSpPr>
          <p:cNvPr id="85" name="TextBox 84">
            <a:extLst>
              <a:ext uri="{FF2B5EF4-FFF2-40B4-BE49-F238E27FC236}">
                <a16:creationId xmlns:a16="http://schemas.microsoft.com/office/drawing/2014/main" id="{239E1619-20B8-4C68-5EF1-257615E2E359}"/>
              </a:ext>
            </a:extLst>
          </p:cNvPr>
          <p:cNvSpPr txBox="1"/>
          <p:nvPr/>
        </p:nvSpPr>
        <p:spPr>
          <a:xfrm>
            <a:off x="7158529" y="385060"/>
            <a:ext cx="1481519" cy="369332"/>
          </a:xfrm>
          <a:prstGeom prst="rect">
            <a:avLst/>
          </a:prstGeom>
          <a:noFill/>
        </p:spPr>
        <p:txBody>
          <a:bodyPr wrap="square" rtlCol="0">
            <a:spAutoFit/>
          </a:bodyPr>
          <a:lstStyle/>
          <a:p>
            <a:r>
              <a:rPr lang="en-US" b="1" dirty="0">
                <a:latin typeface="Museo Sans 700" panose="02000000000000000000" pitchFamily="2" charset="77"/>
              </a:rPr>
              <a:t>1720–1745</a:t>
            </a:r>
          </a:p>
        </p:txBody>
      </p:sp>
      <p:sp>
        <p:nvSpPr>
          <p:cNvPr id="86" name="TextBox 85">
            <a:extLst>
              <a:ext uri="{FF2B5EF4-FFF2-40B4-BE49-F238E27FC236}">
                <a16:creationId xmlns:a16="http://schemas.microsoft.com/office/drawing/2014/main" id="{45D19C06-45F0-FD4A-0C8F-049FBF870D64}"/>
              </a:ext>
            </a:extLst>
          </p:cNvPr>
          <p:cNvSpPr txBox="1"/>
          <p:nvPr/>
        </p:nvSpPr>
        <p:spPr>
          <a:xfrm>
            <a:off x="9321577" y="742251"/>
            <a:ext cx="2794223" cy="369332"/>
          </a:xfrm>
          <a:prstGeom prst="rect">
            <a:avLst/>
          </a:prstGeom>
          <a:noFill/>
        </p:spPr>
        <p:txBody>
          <a:bodyPr wrap="square" rtlCol="0">
            <a:spAutoFit/>
          </a:bodyPr>
          <a:lstStyle/>
          <a:p>
            <a:r>
              <a:rPr lang="en-US" b="1" i="1" dirty="0">
                <a:latin typeface="Museo Sans 700" panose="02000000000000000000" pitchFamily="2" charset="77"/>
              </a:rPr>
              <a:t>2</a:t>
            </a:r>
            <a:r>
              <a:rPr lang="en-US" b="1" i="1" baseline="30000" dirty="0">
                <a:latin typeface="Museo Sans 700" panose="02000000000000000000" pitchFamily="2" charset="77"/>
              </a:rPr>
              <a:t>nd</a:t>
            </a:r>
            <a:r>
              <a:rPr lang="en-US" b="1" i="1" dirty="0">
                <a:latin typeface="Museo Sans 700" panose="02000000000000000000" pitchFamily="2" charset="77"/>
              </a:rPr>
              <a:t> GREAT AWAKENING</a:t>
            </a:r>
          </a:p>
        </p:txBody>
      </p:sp>
      <p:sp>
        <p:nvSpPr>
          <p:cNvPr id="87" name="TextBox 86">
            <a:extLst>
              <a:ext uri="{FF2B5EF4-FFF2-40B4-BE49-F238E27FC236}">
                <a16:creationId xmlns:a16="http://schemas.microsoft.com/office/drawing/2014/main" id="{60882849-1215-771A-1267-8C9C0C7DFC35}"/>
              </a:ext>
            </a:extLst>
          </p:cNvPr>
          <p:cNvSpPr txBox="1"/>
          <p:nvPr/>
        </p:nvSpPr>
        <p:spPr>
          <a:xfrm>
            <a:off x="9829800" y="381000"/>
            <a:ext cx="1748885" cy="369332"/>
          </a:xfrm>
          <a:prstGeom prst="rect">
            <a:avLst/>
          </a:prstGeom>
          <a:noFill/>
        </p:spPr>
        <p:txBody>
          <a:bodyPr wrap="square" rtlCol="0">
            <a:spAutoFit/>
          </a:bodyPr>
          <a:lstStyle/>
          <a:p>
            <a:r>
              <a:rPr lang="en-US" b="1" dirty="0">
                <a:latin typeface="Museo Sans 700" panose="02000000000000000000" pitchFamily="2" charset="77"/>
              </a:rPr>
              <a:t>1780’s–1810’s</a:t>
            </a:r>
          </a:p>
        </p:txBody>
      </p:sp>
      <p:cxnSp>
        <p:nvCxnSpPr>
          <p:cNvPr id="93" name="Straight Arrow Connector 92">
            <a:extLst>
              <a:ext uri="{FF2B5EF4-FFF2-40B4-BE49-F238E27FC236}">
                <a16:creationId xmlns:a16="http://schemas.microsoft.com/office/drawing/2014/main" id="{6112CB36-DE66-AD9A-498B-9CD268307997}"/>
              </a:ext>
            </a:extLst>
          </p:cNvPr>
          <p:cNvCxnSpPr>
            <a:cxnSpLocks/>
          </p:cNvCxnSpPr>
          <p:nvPr/>
        </p:nvCxnSpPr>
        <p:spPr>
          <a:xfrm>
            <a:off x="10204351" y="4555299"/>
            <a:ext cx="1530449" cy="0"/>
          </a:xfrm>
          <a:prstGeom prst="straightConnector1">
            <a:avLst/>
          </a:prstGeom>
          <a:ln w="76200">
            <a:solidFill>
              <a:schemeClr val="tx1"/>
            </a:solidFill>
            <a:tailEnd type="triangle"/>
          </a:ln>
        </p:spPr>
        <p:style>
          <a:lnRef idx="2">
            <a:schemeClr val="accent3"/>
          </a:lnRef>
          <a:fillRef idx="0">
            <a:schemeClr val="accent3"/>
          </a:fillRef>
          <a:effectRef idx="1">
            <a:schemeClr val="accent3"/>
          </a:effectRef>
          <a:fontRef idx="minor">
            <a:schemeClr val="tx1"/>
          </a:fontRef>
        </p:style>
      </p:cxnSp>
      <p:cxnSp>
        <p:nvCxnSpPr>
          <p:cNvPr id="91" name="Straight Connector 90">
            <a:extLst>
              <a:ext uri="{FF2B5EF4-FFF2-40B4-BE49-F238E27FC236}">
                <a16:creationId xmlns:a16="http://schemas.microsoft.com/office/drawing/2014/main" id="{CD1FADA5-D240-0763-4768-AC55A03F60DB}"/>
              </a:ext>
            </a:extLst>
          </p:cNvPr>
          <p:cNvCxnSpPr>
            <a:cxnSpLocks/>
          </p:cNvCxnSpPr>
          <p:nvPr/>
        </p:nvCxnSpPr>
        <p:spPr>
          <a:xfrm>
            <a:off x="10849199" y="1384555"/>
            <a:ext cx="59829" cy="4724400"/>
          </a:xfrm>
          <a:prstGeom prst="line">
            <a:avLst/>
          </a:prstGeom>
          <a:ln w="76200">
            <a:solidFill>
              <a:srgbClr val="FFFF00"/>
            </a:solidFill>
            <a:prstDash val="sysDot"/>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725720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animEffect transition="in" filter="fade">
                                      <p:cBhvr>
                                        <p:cTn id="14" dur="500"/>
                                        <p:tgtEl>
                                          <p:spTgt spid="11"/>
                                        </p:tgtEl>
                                      </p:cBhvr>
                                    </p:animEffect>
                                  </p:childTnLst>
                                </p:cTn>
                              </p:par>
                            </p:childTnLst>
                          </p:cTn>
                        </p:par>
                        <p:par>
                          <p:cTn id="15" fill="hold">
                            <p:stCondLst>
                              <p:cond delay="500"/>
                            </p:stCondLst>
                            <p:childTnLst>
                              <p:par>
                                <p:cTn id="16" presetID="1" presetClass="entr" presetSubtype="0" fill="hold" grpId="0" nodeType="afterEffect">
                                  <p:stCondLst>
                                    <p:cond delay="500"/>
                                  </p:stCondLst>
                                  <p:childTnLst>
                                    <p:set>
                                      <p:cBhvr>
                                        <p:cTn id="17" dur="1" fill="hold">
                                          <p:stCondLst>
                                            <p:cond delay="0"/>
                                          </p:stCondLst>
                                        </p:cTn>
                                        <p:tgtEl>
                                          <p:spTgt spid="6"/>
                                        </p:tgtEl>
                                        <p:attrNameLst>
                                          <p:attrName>style.visibility</p:attrName>
                                        </p:attrNameLst>
                                      </p:cBhvr>
                                      <p:to>
                                        <p:strVal val="visible"/>
                                      </p:to>
                                    </p:set>
                                  </p:childTnLst>
                                </p:cTn>
                              </p:par>
                            </p:childTnLst>
                          </p:cTn>
                        </p:par>
                        <p:par>
                          <p:cTn id="18" fill="hold">
                            <p:stCondLst>
                              <p:cond delay="1000"/>
                            </p:stCondLst>
                            <p:childTnLst>
                              <p:par>
                                <p:cTn id="19" presetID="2" presetClass="entr" presetSubtype="8" fill="hold" nodeType="afterEffect">
                                  <p:stCondLst>
                                    <p:cond delay="500"/>
                                  </p:stCondLst>
                                  <p:childTnLst>
                                    <p:set>
                                      <p:cBhvr>
                                        <p:cTn id="20" dur="1" fill="hold">
                                          <p:stCondLst>
                                            <p:cond delay="0"/>
                                          </p:stCondLst>
                                        </p:cTn>
                                        <p:tgtEl>
                                          <p:spTgt spid="21"/>
                                        </p:tgtEl>
                                        <p:attrNameLst>
                                          <p:attrName>style.visibility</p:attrName>
                                        </p:attrNameLst>
                                      </p:cBhvr>
                                      <p:to>
                                        <p:strVal val="visible"/>
                                      </p:to>
                                    </p:set>
                                    <p:anim calcmode="lin" valueType="num">
                                      <p:cBhvr additive="base">
                                        <p:cTn id="21" dur="500" fill="hold"/>
                                        <p:tgtEl>
                                          <p:spTgt spid="21"/>
                                        </p:tgtEl>
                                        <p:attrNameLst>
                                          <p:attrName>ppt_x</p:attrName>
                                        </p:attrNameLst>
                                      </p:cBhvr>
                                      <p:tavLst>
                                        <p:tav tm="0">
                                          <p:val>
                                            <p:strVal val="0-#ppt_w/2"/>
                                          </p:val>
                                        </p:tav>
                                        <p:tav tm="100000">
                                          <p:val>
                                            <p:strVal val="#ppt_x"/>
                                          </p:val>
                                        </p:tav>
                                      </p:tavLst>
                                    </p:anim>
                                    <p:anim calcmode="lin" valueType="num">
                                      <p:cBhvr additive="base">
                                        <p:cTn id="22" dur="500" fill="hold"/>
                                        <p:tgtEl>
                                          <p:spTgt spid="21"/>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1" presetClass="entr" presetSubtype="0" fill="hold" grpId="0" nodeType="afterEffect">
                                  <p:stCondLst>
                                    <p:cond delay="500"/>
                                  </p:stCondLst>
                                  <p:childTnLst>
                                    <p:set>
                                      <p:cBhvr>
                                        <p:cTn id="25" dur="1" fill="hold">
                                          <p:stCondLst>
                                            <p:cond delay="0"/>
                                          </p:stCondLst>
                                        </p:cTn>
                                        <p:tgtEl>
                                          <p:spTgt spid="7"/>
                                        </p:tgtEl>
                                        <p:attrNameLst>
                                          <p:attrName>style.visibility</p:attrName>
                                        </p:attrNameLst>
                                      </p:cBhvr>
                                      <p:to>
                                        <p:strVal val="visible"/>
                                      </p:to>
                                    </p:set>
                                  </p:childTnLst>
                                </p:cTn>
                              </p:par>
                            </p:childTnLst>
                          </p:cTn>
                        </p:par>
                        <p:par>
                          <p:cTn id="26" fill="hold">
                            <p:stCondLst>
                              <p:cond delay="2500"/>
                            </p:stCondLst>
                            <p:childTnLst>
                              <p:par>
                                <p:cTn id="27" presetID="2" presetClass="entr" presetSubtype="8" fill="hold" nodeType="afterEffect">
                                  <p:stCondLst>
                                    <p:cond delay="500"/>
                                  </p:stCondLst>
                                  <p:childTnLst>
                                    <p:set>
                                      <p:cBhvr>
                                        <p:cTn id="28" dur="1" fill="hold">
                                          <p:stCondLst>
                                            <p:cond delay="0"/>
                                          </p:stCondLst>
                                        </p:cTn>
                                        <p:tgtEl>
                                          <p:spTgt spid="26"/>
                                        </p:tgtEl>
                                        <p:attrNameLst>
                                          <p:attrName>style.visibility</p:attrName>
                                        </p:attrNameLst>
                                      </p:cBhvr>
                                      <p:to>
                                        <p:strVal val="visible"/>
                                      </p:to>
                                    </p:set>
                                    <p:anim calcmode="lin" valueType="num">
                                      <p:cBhvr additive="base">
                                        <p:cTn id="29" dur="500" fill="hold"/>
                                        <p:tgtEl>
                                          <p:spTgt spid="26"/>
                                        </p:tgtEl>
                                        <p:attrNameLst>
                                          <p:attrName>ppt_x</p:attrName>
                                        </p:attrNameLst>
                                      </p:cBhvr>
                                      <p:tavLst>
                                        <p:tav tm="0">
                                          <p:val>
                                            <p:strVal val="0-#ppt_w/2"/>
                                          </p:val>
                                        </p:tav>
                                        <p:tav tm="100000">
                                          <p:val>
                                            <p:strVal val="#ppt_x"/>
                                          </p:val>
                                        </p:tav>
                                      </p:tavLst>
                                    </p:anim>
                                    <p:anim calcmode="lin" valueType="num">
                                      <p:cBhvr additive="base">
                                        <p:cTn id="30" dur="500" fill="hold"/>
                                        <p:tgtEl>
                                          <p:spTgt spid="26"/>
                                        </p:tgtEl>
                                        <p:attrNameLst>
                                          <p:attrName>ppt_y</p:attrName>
                                        </p:attrNameLst>
                                      </p:cBhvr>
                                      <p:tavLst>
                                        <p:tav tm="0">
                                          <p:val>
                                            <p:strVal val="#ppt_y"/>
                                          </p:val>
                                        </p:tav>
                                        <p:tav tm="100000">
                                          <p:val>
                                            <p:strVal val="#ppt_y"/>
                                          </p:val>
                                        </p:tav>
                                      </p:tavLst>
                                    </p:anim>
                                  </p:childTnLst>
                                </p:cTn>
                              </p:par>
                            </p:childTnLst>
                          </p:cTn>
                        </p:par>
                        <p:par>
                          <p:cTn id="31" fill="hold">
                            <p:stCondLst>
                              <p:cond delay="3500"/>
                            </p:stCondLst>
                            <p:childTnLst>
                              <p:par>
                                <p:cTn id="32" presetID="1" presetClass="entr" presetSubtype="0" fill="hold" grpId="0" nodeType="afterEffect">
                                  <p:stCondLst>
                                    <p:cond delay="500"/>
                                  </p:stCondLst>
                                  <p:childTnLst>
                                    <p:set>
                                      <p:cBhvr>
                                        <p:cTn id="33" dur="1" fill="hold">
                                          <p:stCondLst>
                                            <p:cond delay="0"/>
                                          </p:stCondLst>
                                        </p:cTn>
                                        <p:tgtEl>
                                          <p:spTgt spid="8"/>
                                        </p:tgtEl>
                                        <p:attrNameLst>
                                          <p:attrName>style.visibility</p:attrName>
                                        </p:attrNameLst>
                                      </p:cBhvr>
                                      <p:to>
                                        <p:strVal val="visible"/>
                                      </p:to>
                                    </p:set>
                                  </p:childTnLst>
                                </p:cTn>
                              </p:par>
                            </p:childTnLst>
                          </p:cTn>
                        </p:par>
                        <p:par>
                          <p:cTn id="34" fill="hold">
                            <p:stCondLst>
                              <p:cond delay="4000"/>
                            </p:stCondLst>
                            <p:childTnLst>
                              <p:par>
                                <p:cTn id="35" presetID="2" presetClass="entr" presetSubtype="8" fill="hold" nodeType="afterEffect">
                                  <p:stCondLst>
                                    <p:cond delay="50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0-#ppt_w/2"/>
                                          </p:val>
                                        </p:tav>
                                        <p:tav tm="100000">
                                          <p:val>
                                            <p:strVal val="#ppt_x"/>
                                          </p:val>
                                        </p:tav>
                                      </p:tavLst>
                                    </p:anim>
                                    <p:anim calcmode="lin" valueType="num">
                                      <p:cBhvr additive="base">
                                        <p:cTn id="38" dur="500" fill="hold"/>
                                        <p:tgtEl>
                                          <p:spTgt spid="14"/>
                                        </p:tgtEl>
                                        <p:attrNameLst>
                                          <p:attrName>ppt_y</p:attrName>
                                        </p:attrNameLst>
                                      </p:cBhvr>
                                      <p:tavLst>
                                        <p:tav tm="0">
                                          <p:val>
                                            <p:strVal val="#ppt_y"/>
                                          </p:val>
                                        </p:tav>
                                        <p:tav tm="100000">
                                          <p:val>
                                            <p:strVal val="#ppt_y"/>
                                          </p:val>
                                        </p:tav>
                                      </p:tavLst>
                                    </p:anim>
                                  </p:childTnLst>
                                </p:cTn>
                              </p:par>
                            </p:childTnLst>
                          </p:cTn>
                        </p:par>
                        <p:par>
                          <p:cTn id="39" fill="hold">
                            <p:stCondLst>
                              <p:cond delay="5000"/>
                            </p:stCondLst>
                            <p:childTnLst>
                              <p:par>
                                <p:cTn id="40" presetID="1" presetClass="entr" presetSubtype="0" fill="hold" grpId="0" nodeType="afterEffect">
                                  <p:stCondLst>
                                    <p:cond delay="500"/>
                                  </p:stCondLst>
                                  <p:childTnLst>
                                    <p:set>
                                      <p:cBhvr>
                                        <p:cTn id="41" dur="1" fill="hold">
                                          <p:stCondLst>
                                            <p:cond delay="0"/>
                                          </p:stCondLst>
                                        </p:cTn>
                                        <p:tgtEl>
                                          <p:spTgt spid="9"/>
                                        </p:tgtEl>
                                        <p:attrNameLst>
                                          <p:attrName>style.visibility</p:attrName>
                                        </p:attrNameLst>
                                      </p:cBhvr>
                                      <p:to>
                                        <p:strVal val="visible"/>
                                      </p:to>
                                    </p:set>
                                  </p:childTnLst>
                                </p:cTn>
                              </p:par>
                            </p:childTnLst>
                          </p:cTn>
                        </p:par>
                        <p:par>
                          <p:cTn id="42" fill="hold">
                            <p:stCondLst>
                              <p:cond delay="5500"/>
                            </p:stCondLst>
                            <p:childTnLst>
                              <p:par>
                                <p:cTn id="43" presetID="2" presetClass="entr" presetSubtype="8" fill="hold" nodeType="afterEffect">
                                  <p:stCondLst>
                                    <p:cond delay="0"/>
                                  </p:stCondLst>
                                  <p:childTnLst>
                                    <p:set>
                                      <p:cBhvr>
                                        <p:cTn id="44" dur="1" fill="hold">
                                          <p:stCondLst>
                                            <p:cond delay="0"/>
                                          </p:stCondLst>
                                        </p:cTn>
                                        <p:tgtEl>
                                          <p:spTgt spid="31"/>
                                        </p:tgtEl>
                                        <p:attrNameLst>
                                          <p:attrName>style.visibility</p:attrName>
                                        </p:attrNameLst>
                                      </p:cBhvr>
                                      <p:to>
                                        <p:strVal val="visible"/>
                                      </p:to>
                                    </p:set>
                                    <p:anim calcmode="lin" valueType="num">
                                      <p:cBhvr additive="base">
                                        <p:cTn id="45" dur="500" fill="hold"/>
                                        <p:tgtEl>
                                          <p:spTgt spid="31"/>
                                        </p:tgtEl>
                                        <p:attrNameLst>
                                          <p:attrName>ppt_x</p:attrName>
                                        </p:attrNameLst>
                                      </p:cBhvr>
                                      <p:tavLst>
                                        <p:tav tm="0">
                                          <p:val>
                                            <p:strVal val="0-#ppt_w/2"/>
                                          </p:val>
                                        </p:tav>
                                        <p:tav tm="100000">
                                          <p:val>
                                            <p:strVal val="#ppt_x"/>
                                          </p:val>
                                        </p:tav>
                                      </p:tavLst>
                                    </p:anim>
                                    <p:anim calcmode="lin" valueType="num">
                                      <p:cBhvr additive="base">
                                        <p:cTn id="46" dur="500" fill="hold"/>
                                        <p:tgtEl>
                                          <p:spTgt spid="31"/>
                                        </p:tgtEl>
                                        <p:attrNameLst>
                                          <p:attrName>ppt_y</p:attrName>
                                        </p:attrNameLst>
                                      </p:cBhvr>
                                      <p:tavLst>
                                        <p:tav tm="0">
                                          <p:val>
                                            <p:strVal val="#ppt_y"/>
                                          </p:val>
                                        </p:tav>
                                        <p:tav tm="100000">
                                          <p:val>
                                            <p:strVal val="#ppt_y"/>
                                          </p:val>
                                        </p:tav>
                                      </p:tavLst>
                                    </p:anim>
                                  </p:childTnLst>
                                </p:cTn>
                              </p:par>
                            </p:childTnLst>
                          </p:cTn>
                        </p:par>
                        <p:par>
                          <p:cTn id="47" fill="hold">
                            <p:stCondLst>
                              <p:cond delay="6000"/>
                            </p:stCondLst>
                            <p:childTnLst>
                              <p:par>
                                <p:cTn id="48" presetID="1" presetClass="entr" presetSubtype="0" fill="hold" grpId="0" nodeType="afterEffect">
                                  <p:stCondLst>
                                    <p:cond delay="500"/>
                                  </p:stCondLst>
                                  <p:childTnLst>
                                    <p:set>
                                      <p:cBhvr>
                                        <p:cTn id="49" dur="1" fill="hold">
                                          <p:stCondLst>
                                            <p:cond delay="0"/>
                                          </p:stCondLst>
                                        </p:cTn>
                                        <p:tgtEl>
                                          <p:spTgt spid="10"/>
                                        </p:tgtEl>
                                        <p:attrNameLst>
                                          <p:attrName>style.visibility</p:attrName>
                                        </p:attrNameLst>
                                      </p:cBhvr>
                                      <p:to>
                                        <p:strVal val="visible"/>
                                      </p:to>
                                    </p:set>
                                  </p:childTnLst>
                                </p:cTn>
                              </p:par>
                            </p:childTnLst>
                          </p:cTn>
                        </p:par>
                        <p:par>
                          <p:cTn id="50" fill="hold">
                            <p:stCondLst>
                              <p:cond delay="6500"/>
                            </p:stCondLst>
                            <p:childTnLst>
                              <p:par>
                                <p:cTn id="51" presetID="2" presetClass="entr" presetSubtype="8" fill="hold" nodeType="after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additive="base">
                                        <p:cTn id="53" dur="500" fill="hold"/>
                                        <p:tgtEl>
                                          <p:spTgt spid="20"/>
                                        </p:tgtEl>
                                        <p:attrNameLst>
                                          <p:attrName>ppt_x</p:attrName>
                                        </p:attrNameLst>
                                      </p:cBhvr>
                                      <p:tavLst>
                                        <p:tav tm="0">
                                          <p:val>
                                            <p:strVal val="0-#ppt_w/2"/>
                                          </p:val>
                                        </p:tav>
                                        <p:tav tm="100000">
                                          <p:val>
                                            <p:strVal val="#ppt_x"/>
                                          </p:val>
                                        </p:tav>
                                      </p:tavLst>
                                    </p:anim>
                                    <p:anim calcmode="lin" valueType="num">
                                      <p:cBhvr additive="base">
                                        <p:cTn id="54"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2"/>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40"/>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6"/>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8"/>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41"/>
                                        </p:tgtEl>
                                        <p:attrNameLst>
                                          <p:attrName>style.visibility</p:attrName>
                                        </p:attrNameLst>
                                      </p:cBhvr>
                                      <p:to>
                                        <p:strVal val="visible"/>
                                      </p:to>
                                    </p:set>
                                  </p:childTnLst>
                                </p:cTn>
                              </p:par>
                            </p:childTnLst>
                          </p:cTn>
                        </p:par>
                        <p:par>
                          <p:cTn id="71" fill="hold">
                            <p:stCondLst>
                              <p:cond delay="0"/>
                            </p:stCondLst>
                            <p:childTnLst>
                              <p:par>
                                <p:cTn id="72" presetID="1" presetClass="entr" presetSubtype="0" fill="hold" grpId="0" nodeType="afterEffect">
                                  <p:stCondLst>
                                    <p:cond delay="0"/>
                                  </p:stCondLst>
                                  <p:childTnLst>
                                    <p:set>
                                      <p:cBhvr>
                                        <p:cTn id="73" dur="1" fill="hold">
                                          <p:stCondLst>
                                            <p:cond delay="0"/>
                                          </p:stCondLst>
                                        </p:cTn>
                                        <p:tgtEl>
                                          <p:spTgt spid="50"/>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9" presetClass="entr" presetSubtype="0" fill="hold" nodeType="clickEffect">
                                  <p:stCondLst>
                                    <p:cond delay="0"/>
                                  </p:stCondLst>
                                  <p:childTnLst>
                                    <p:set>
                                      <p:cBhvr>
                                        <p:cTn id="77" dur="1" fill="hold">
                                          <p:stCondLst>
                                            <p:cond delay="0"/>
                                          </p:stCondLst>
                                        </p:cTn>
                                        <p:tgtEl>
                                          <p:spTgt spid="44"/>
                                        </p:tgtEl>
                                        <p:attrNameLst>
                                          <p:attrName>style.visibility</p:attrName>
                                        </p:attrNameLst>
                                      </p:cBhvr>
                                      <p:to>
                                        <p:strVal val="visible"/>
                                      </p:to>
                                    </p:set>
                                    <p:animEffect transition="in" filter="dissolve">
                                      <p:cBhvr>
                                        <p:cTn id="78" dur="500"/>
                                        <p:tgtEl>
                                          <p:spTgt spid="44"/>
                                        </p:tgtEl>
                                      </p:cBhvr>
                                    </p:animEffect>
                                  </p:childTnLst>
                                </p:cTn>
                              </p:par>
                            </p:childTnLst>
                          </p:cTn>
                        </p:par>
                        <p:par>
                          <p:cTn id="79" fill="hold">
                            <p:stCondLst>
                              <p:cond delay="500"/>
                            </p:stCondLst>
                            <p:childTnLst>
                              <p:par>
                                <p:cTn id="80" presetID="9" presetClass="entr" presetSubtype="0" fill="hold" grpId="0" nodeType="afterEffect">
                                  <p:stCondLst>
                                    <p:cond delay="0"/>
                                  </p:stCondLst>
                                  <p:childTnLst>
                                    <p:set>
                                      <p:cBhvr>
                                        <p:cTn id="81" dur="1" fill="hold">
                                          <p:stCondLst>
                                            <p:cond delay="0"/>
                                          </p:stCondLst>
                                        </p:cTn>
                                        <p:tgtEl>
                                          <p:spTgt spid="84"/>
                                        </p:tgtEl>
                                        <p:attrNameLst>
                                          <p:attrName>style.visibility</p:attrName>
                                        </p:attrNameLst>
                                      </p:cBhvr>
                                      <p:to>
                                        <p:strVal val="visible"/>
                                      </p:to>
                                    </p:set>
                                    <p:animEffect transition="in" filter="dissolve">
                                      <p:cBhvr>
                                        <p:cTn id="82" dur="500"/>
                                        <p:tgtEl>
                                          <p:spTgt spid="84"/>
                                        </p:tgtEl>
                                      </p:cBhvr>
                                    </p:animEffect>
                                  </p:childTnLst>
                                </p:cTn>
                              </p:par>
                            </p:childTnLst>
                          </p:cTn>
                        </p:par>
                        <p:par>
                          <p:cTn id="83" fill="hold">
                            <p:stCondLst>
                              <p:cond delay="1000"/>
                            </p:stCondLst>
                            <p:childTnLst>
                              <p:par>
                                <p:cTn id="84" presetID="9" presetClass="entr" presetSubtype="0" fill="hold" grpId="0" nodeType="afterEffect">
                                  <p:stCondLst>
                                    <p:cond delay="0"/>
                                  </p:stCondLst>
                                  <p:childTnLst>
                                    <p:set>
                                      <p:cBhvr>
                                        <p:cTn id="85" dur="1" fill="hold">
                                          <p:stCondLst>
                                            <p:cond delay="0"/>
                                          </p:stCondLst>
                                        </p:cTn>
                                        <p:tgtEl>
                                          <p:spTgt spid="85"/>
                                        </p:tgtEl>
                                        <p:attrNameLst>
                                          <p:attrName>style.visibility</p:attrName>
                                        </p:attrNameLst>
                                      </p:cBhvr>
                                      <p:to>
                                        <p:strVal val="visible"/>
                                      </p:to>
                                    </p:set>
                                    <p:animEffect transition="in" filter="dissolve">
                                      <p:cBhvr>
                                        <p:cTn id="86" dur="500"/>
                                        <p:tgtEl>
                                          <p:spTgt spid="85"/>
                                        </p:tgtEl>
                                      </p:cBhvr>
                                    </p:animEffec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51"/>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56"/>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59"/>
                                        </p:tgtEl>
                                        <p:attrNameLst>
                                          <p:attrName>style.visibility</p:attrName>
                                        </p:attrNameLst>
                                      </p:cBhvr>
                                      <p:to>
                                        <p:strVal val="visible"/>
                                      </p:to>
                                    </p:set>
                                  </p:childTnLst>
                                </p:cTn>
                              </p:par>
                            </p:childTnLst>
                          </p:cTn>
                        </p:par>
                        <p:par>
                          <p:cTn id="95" fill="hold">
                            <p:stCondLst>
                              <p:cond delay="0"/>
                            </p:stCondLst>
                            <p:childTnLst>
                              <p:par>
                                <p:cTn id="96" presetID="1" presetClass="entr" presetSubtype="0" fill="hold" nodeType="afterEffect">
                                  <p:stCondLst>
                                    <p:cond delay="0"/>
                                  </p:stCondLst>
                                  <p:childTnLst>
                                    <p:set>
                                      <p:cBhvr>
                                        <p:cTn id="97" dur="1" fill="hold">
                                          <p:stCondLst>
                                            <p:cond delay="0"/>
                                          </p:stCondLst>
                                        </p:cTn>
                                        <p:tgtEl>
                                          <p:spTgt spid="93"/>
                                        </p:tgtEl>
                                        <p:attrNameLst>
                                          <p:attrName>style.visibility</p:attrName>
                                        </p:attrNameLst>
                                      </p:cBhvr>
                                      <p:to>
                                        <p:strVal val="visible"/>
                                      </p:to>
                                    </p:set>
                                  </p:childTnLst>
                                </p:cTn>
                              </p:par>
                            </p:childTnLst>
                          </p:cTn>
                        </p:par>
                      </p:childTnLst>
                    </p:cTn>
                  </p:par>
                  <p:par>
                    <p:cTn id="98" fill="hold">
                      <p:stCondLst>
                        <p:cond delay="indefinite"/>
                      </p:stCondLst>
                      <p:childTnLst>
                        <p:par>
                          <p:cTn id="99" fill="hold">
                            <p:stCondLst>
                              <p:cond delay="0"/>
                            </p:stCondLst>
                            <p:childTnLst>
                              <p:par>
                                <p:cTn id="100" presetID="1" presetClass="entr" presetSubtype="0" fill="hold" nodeType="clickEffect">
                                  <p:stCondLst>
                                    <p:cond delay="0"/>
                                  </p:stCondLst>
                                  <p:childTnLst>
                                    <p:set>
                                      <p:cBhvr>
                                        <p:cTn id="101" dur="1" fill="hold">
                                          <p:stCondLst>
                                            <p:cond delay="0"/>
                                          </p:stCondLst>
                                        </p:cTn>
                                        <p:tgtEl>
                                          <p:spTgt spid="61"/>
                                        </p:tgtEl>
                                        <p:attrNameLst>
                                          <p:attrName>style.visibility</p:attrName>
                                        </p:attrNameLst>
                                      </p:cBhvr>
                                      <p:to>
                                        <p:strVal val="visible"/>
                                      </p:to>
                                    </p:set>
                                  </p:childTnLst>
                                </p:cTn>
                              </p:par>
                              <p:par>
                                <p:cTn id="102" presetID="1" presetClass="entr" presetSubtype="0" fill="hold" nodeType="withEffect">
                                  <p:stCondLst>
                                    <p:cond delay="0"/>
                                  </p:stCondLst>
                                  <p:childTnLst>
                                    <p:set>
                                      <p:cBhvr>
                                        <p:cTn id="103" dur="1" fill="hold">
                                          <p:stCondLst>
                                            <p:cond delay="0"/>
                                          </p:stCondLst>
                                        </p:cTn>
                                        <p:tgtEl>
                                          <p:spTgt spid="64"/>
                                        </p:tgtEl>
                                        <p:attrNameLst>
                                          <p:attrName>style.visibility</p:attrName>
                                        </p:attrNameLst>
                                      </p:cBhvr>
                                      <p:to>
                                        <p:strVal val="visible"/>
                                      </p:to>
                                    </p:set>
                                  </p:childTnLst>
                                </p:cTn>
                              </p:par>
                              <p:par>
                                <p:cTn id="104" presetID="1" presetClass="entr" presetSubtype="0" fill="hold" grpId="0" nodeType="withEffect">
                                  <p:stCondLst>
                                    <p:cond delay="0"/>
                                  </p:stCondLst>
                                  <p:childTnLst>
                                    <p:set>
                                      <p:cBhvr>
                                        <p:cTn id="105" dur="1" fill="hold">
                                          <p:stCondLst>
                                            <p:cond delay="0"/>
                                          </p:stCondLst>
                                        </p:cTn>
                                        <p:tgtEl>
                                          <p:spTgt spid="66"/>
                                        </p:tgtEl>
                                        <p:attrNameLst>
                                          <p:attrName>style.visibility</p:attrName>
                                        </p:attrNameLst>
                                      </p:cBhvr>
                                      <p:to>
                                        <p:strVal val="visible"/>
                                      </p:to>
                                    </p:set>
                                  </p:childTnLst>
                                </p:cTn>
                              </p:par>
                              <p:par>
                                <p:cTn id="106" presetID="1" presetClass="entr" presetSubtype="0" fill="hold" nodeType="withEffect">
                                  <p:stCondLst>
                                    <p:cond delay="0"/>
                                  </p:stCondLst>
                                  <p:childTnLst>
                                    <p:set>
                                      <p:cBhvr>
                                        <p:cTn id="107" dur="1" fill="hold">
                                          <p:stCondLst>
                                            <p:cond delay="0"/>
                                          </p:stCondLst>
                                        </p:cTn>
                                        <p:tgtEl>
                                          <p:spTgt spid="58"/>
                                        </p:tgtEl>
                                        <p:attrNameLst>
                                          <p:attrName>style.visibility</p:attrName>
                                        </p:attrNameLst>
                                      </p:cBhvr>
                                      <p:to>
                                        <p:strVal val="visible"/>
                                      </p:to>
                                    </p:set>
                                  </p:childTnLst>
                                </p:cTn>
                              </p:par>
                              <p:par>
                                <p:cTn id="108" presetID="1" presetClass="entr" presetSubtype="0" fill="hold" nodeType="withEffect">
                                  <p:stCondLst>
                                    <p:cond delay="0"/>
                                  </p:stCondLst>
                                  <p:childTnLst>
                                    <p:set>
                                      <p:cBhvr>
                                        <p:cTn id="109" dur="1" fill="hold">
                                          <p:stCondLst>
                                            <p:cond delay="0"/>
                                          </p:stCondLst>
                                        </p:cTn>
                                        <p:tgtEl>
                                          <p:spTgt spid="79"/>
                                        </p:tgtEl>
                                        <p:attrNameLst>
                                          <p:attrName>style.visibility</p:attrName>
                                        </p:attrNameLst>
                                      </p:cBhvr>
                                      <p:to>
                                        <p:strVal val="visible"/>
                                      </p:to>
                                    </p:set>
                                  </p:childTnLst>
                                </p:cTn>
                              </p:par>
                            </p:childTnLst>
                          </p:cTn>
                        </p:par>
                      </p:childTnLst>
                    </p:cTn>
                  </p:par>
                  <p:par>
                    <p:cTn id="110" fill="hold">
                      <p:stCondLst>
                        <p:cond delay="indefinite"/>
                      </p:stCondLst>
                      <p:childTnLst>
                        <p:par>
                          <p:cTn id="111" fill="hold">
                            <p:stCondLst>
                              <p:cond delay="0"/>
                            </p:stCondLst>
                            <p:childTnLst>
                              <p:par>
                                <p:cTn id="112" presetID="1" presetClass="entr" presetSubtype="0" fill="hold" nodeType="clickEffect">
                                  <p:stCondLst>
                                    <p:cond delay="0"/>
                                  </p:stCondLst>
                                  <p:childTnLst>
                                    <p:set>
                                      <p:cBhvr>
                                        <p:cTn id="113" dur="1" fill="hold">
                                          <p:stCondLst>
                                            <p:cond delay="0"/>
                                          </p:stCondLst>
                                        </p:cTn>
                                        <p:tgtEl>
                                          <p:spTgt spid="91"/>
                                        </p:tgtEl>
                                        <p:attrNameLst>
                                          <p:attrName>style.visibility</p:attrName>
                                        </p:attrNameLst>
                                      </p:cBhvr>
                                      <p:to>
                                        <p:strVal val="visible"/>
                                      </p:to>
                                    </p:set>
                                  </p:childTnLst>
                                </p:cTn>
                              </p:par>
                            </p:childTnLst>
                          </p:cTn>
                        </p:par>
                        <p:par>
                          <p:cTn id="114" fill="hold">
                            <p:stCondLst>
                              <p:cond delay="0"/>
                            </p:stCondLst>
                            <p:childTnLst>
                              <p:par>
                                <p:cTn id="115" presetID="1" presetClass="entr" presetSubtype="0" fill="hold" grpId="0" nodeType="afterEffect">
                                  <p:stCondLst>
                                    <p:cond delay="0"/>
                                  </p:stCondLst>
                                  <p:childTnLst>
                                    <p:set>
                                      <p:cBhvr>
                                        <p:cTn id="116" dur="1" fill="hold">
                                          <p:stCondLst>
                                            <p:cond delay="0"/>
                                          </p:stCondLst>
                                        </p:cTn>
                                        <p:tgtEl>
                                          <p:spTgt spid="86"/>
                                        </p:tgtEl>
                                        <p:attrNameLst>
                                          <p:attrName>style.visibility</p:attrName>
                                        </p:attrNameLst>
                                      </p:cBhvr>
                                      <p:to>
                                        <p:strVal val="visible"/>
                                      </p:to>
                                    </p:set>
                                  </p:childTnLst>
                                </p:cTn>
                              </p:par>
                            </p:childTnLst>
                          </p:cTn>
                        </p:par>
                        <p:par>
                          <p:cTn id="117" fill="hold">
                            <p:stCondLst>
                              <p:cond delay="0"/>
                            </p:stCondLst>
                            <p:childTnLst>
                              <p:par>
                                <p:cTn id="118" presetID="1" presetClass="entr" presetSubtype="0" fill="hold" grpId="0" nodeType="afterEffect">
                                  <p:stCondLst>
                                    <p:cond delay="500"/>
                                  </p:stCondLst>
                                  <p:childTnLst>
                                    <p:set>
                                      <p:cBhvr>
                                        <p:cTn id="119" dur="1" fill="hold">
                                          <p:stCondLst>
                                            <p:cond delay="0"/>
                                          </p:stCondLst>
                                        </p:cTn>
                                        <p:tgtEl>
                                          <p:spTgt spid="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40" grpId="0"/>
      <p:bldP spid="50" grpId="0"/>
      <p:bldP spid="59" grpId="0"/>
      <p:bldP spid="66" grpId="0"/>
      <p:bldP spid="84" grpId="0"/>
      <p:bldP spid="85" grpId="0"/>
      <p:bldP spid="86" grpId="0"/>
      <p:bldP spid="8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37000">
              <a:schemeClr val="accent6">
                <a:lumMod val="95000"/>
                <a:lumOff val="5000"/>
              </a:schemeClr>
            </a:gs>
            <a:gs pos="100000">
              <a:schemeClr val="accent6">
                <a:lumMod val="75000"/>
              </a:schemeClr>
            </a:gs>
          </a:gsLst>
          <a:lin ang="0" scaled="0"/>
        </a:gradFill>
        <a:effectLst/>
      </p:bgPr>
    </p:bg>
    <p:spTree>
      <p:nvGrpSpPr>
        <p:cNvPr id="1" name="">
          <a:extLst>
            <a:ext uri="{FF2B5EF4-FFF2-40B4-BE49-F238E27FC236}">
              <a16:creationId xmlns:a16="http://schemas.microsoft.com/office/drawing/2014/main" id="{82EFD7F8-6712-EF95-2E95-1A1CFAAE0EF1}"/>
            </a:ext>
          </a:extLst>
        </p:cNvPr>
        <p:cNvGrpSpPr/>
        <p:nvPr/>
      </p:nvGrpSpPr>
      <p:grpSpPr>
        <a:xfrm>
          <a:off x="0" y="0"/>
          <a:ext cx="0" cy="0"/>
          <a:chOff x="0" y="0"/>
          <a:chExt cx="0" cy="0"/>
        </a:xfrm>
      </p:grpSpPr>
      <p:sp>
        <p:nvSpPr>
          <p:cNvPr id="84" name="TextBox 83">
            <a:extLst>
              <a:ext uri="{FF2B5EF4-FFF2-40B4-BE49-F238E27FC236}">
                <a16:creationId xmlns:a16="http://schemas.microsoft.com/office/drawing/2014/main" id="{2D31799B-4959-5C79-3AB4-C97B70C4519A}"/>
              </a:ext>
            </a:extLst>
          </p:cNvPr>
          <p:cNvSpPr txBox="1"/>
          <p:nvPr/>
        </p:nvSpPr>
        <p:spPr>
          <a:xfrm>
            <a:off x="3444138" y="2431159"/>
            <a:ext cx="2651862" cy="879472"/>
          </a:xfrm>
          <a:prstGeom prst="rect">
            <a:avLst/>
          </a:prstGeom>
          <a:noFill/>
        </p:spPr>
        <p:txBody>
          <a:bodyPr wrap="square" rtlCol="0">
            <a:spAutoFit/>
          </a:bodyPr>
          <a:lstStyle/>
          <a:p>
            <a:pPr algn="ctr">
              <a:lnSpc>
                <a:spcPct val="150000"/>
              </a:lnSpc>
            </a:pPr>
            <a:r>
              <a:rPr lang="en-US" b="1" i="1" dirty="0">
                <a:latin typeface="Museo Sans 700" panose="02000000000000000000" pitchFamily="2" charset="77"/>
              </a:rPr>
              <a:t>FIRST PRESBYTERIANS</a:t>
            </a:r>
          </a:p>
          <a:p>
            <a:pPr algn="ctr">
              <a:lnSpc>
                <a:spcPct val="150000"/>
              </a:lnSpc>
            </a:pPr>
            <a:r>
              <a:rPr lang="en-US" b="1" i="1" dirty="0">
                <a:latin typeface="Museo Sans 700" panose="02000000000000000000" pitchFamily="2" charset="77"/>
              </a:rPr>
              <a:t>leave</a:t>
            </a:r>
          </a:p>
        </p:txBody>
      </p:sp>
      <p:sp>
        <p:nvSpPr>
          <p:cNvPr id="13" name="TextBox 12">
            <a:extLst>
              <a:ext uri="{FF2B5EF4-FFF2-40B4-BE49-F238E27FC236}">
                <a16:creationId xmlns:a16="http://schemas.microsoft.com/office/drawing/2014/main" id="{7604C926-1DEF-1266-F110-8FF5905B7BF4}"/>
              </a:ext>
            </a:extLst>
          </p:cNvPr>
          <p:cNvSpPr txBox="1"/>
          <p:nvPr/>
        </p:nvSpPr>
        <p:spPr>
          <a:xfrm>
            <a:off x="1066800" y="3810000"/>
            <a:ext cx="1320944" cy="2677656"/>
          </a:xfrm>
          <a:prstGeom prst="rect">
            <a:avLst/>
          </a:prstGeom>
          <a:noFill/>
        </p:spPr>
        <p:txBody>
          <a:bodyPr wrap="square" rtlCol="0">
            <a:spAutoFit/>
          </a:bodyPr>
          <a:lstStyle/>
          <a:p>
            <a:r>
              <a:rPr lang="en-US" sz="1400" dirty="0">
                <a:latin typeface="Museo Sans 500" panose="02000000000000000000" pitchFamily="2" charset="77"/>
              </a:rPr>
              <a:t>COLLEGE CHURCH of CHRIST formed WHEATON WESLEYAN connection 1850’s partnered with CONGREGA-TIONALISTS</a:t>
            </a:r>
          </a:p>
        </p:txBody>
      </p:sp>
      <p:sp>
        <p:nvSpPr>
          <p:cNvPr id="66" name="TextBox 65">
            <a:extLst>
              <a:ext uri="{FF2B5EF4-FFF2-40B4-BE49-F238E27FC236}">
                <a16:creationId xmlns:a16="http://schemas.microsoft.com/office/drawing/2014/main" id="{4F3C34AB-0307-9730-B070-2CDFB3BA3D54}"/>
              </a:ext>
            </a:extLst>
          </p:cNvPr>
          <p:cNvSpPr txBox="1"/>
          <p:nvPr/>
        </p:nvSpPr>
        <p:spPr>
          <a:xfrm>
            <a:off x="2661453" y="4004812"/>
            <a:ext cx="1611112" cy="740972"/>
          </a:xfrm>
          <a:prstGeom prst="rect">
            <a:avLst/>
          </a:prstGeom>
          <a:noFill/>
        </p:spPr>
        <p:txBody>
          <a:bodyPr wrap="square" rtlCol="0">
            <a:spAutoFit/>
          </a:bodyPr>
          <a:lstStyle/>
          <a:p>
            <a:r>
              <a:rPr lang="en-US" b="1" i="1" dirty="0">
                <a:latin typeface="Museo Sans 700" panose="02000000000000000000" pitchFamily="2" charset="77"/>
              </a:rPr>
              <a:t>WESLEYANS</a:t>
            </a:r>
          </a:p>
          <a:p>
            <a:pPr>
              <a:lnSpc>
                <a:spcPct val="150000"/>
              </a:lnSpc>
            </a:pPr>
            <a:r>
              <a:rPr lang="en-US" b="1" i="1" dirty="0">
                <a:latin typeface="Museo Sans 700" panose="02000000000000000000" pitchFamily="2" charset="77"/>
              </a:rPr>
              <a:t>      leave</a:t>
            </a:r>
          </a:p>
        </p:txBody>
      </p:sp>
      <p:cxnSp>
        <p:nvCxnSpPr>
          <p:cNvPr id="44" name="Straight Connector 43">
            <a:extLst>
              <a:ext uri="{FF2B5EF4-FFF2-40B4-BE49-F238E27FC236}">
                <a16:creationId xmlns:a16="http://schemas.microsoft.com/office/drawing/2014/main" id="{C7C616DE-FAA1-162E-3051-07A544250C82}"/>
              </a:ext>
            </a:extLst>
          </p:cNvPr>
          <p:cNvCxnSpPr>
            <a:cxnSpLocks/>
          </p:cNvCxnSpPr>
          <p:nvPr/>
        </p:nvCxnSpPr>
        <p:spPr>
          <a:xfrm>
            <a:off x="2567607" y="1295400"/>
            <a:ext cx="59829" cy="4724400"/>
          </a:xfrm>
          <a:prstGeom prst="line">
            <a:avLst/>
          </a:prstGeom>
          <a:ln w="76200">
            <a:solidFill>
              <a:srgbClr val="FFFF00"/>
            </a:solidFill>
            <a:prstDash val="sysDot"/>
          </a:ln>
        </p:spPr>
        <p:style>
          <a:lnRef idx="2">
            <a:schemeClr val="dk1"/>
          </a:lnRef>
          <a:fillRef idx="0">
            <a:schemeClr val="dk1"/>
          </a:fillRef>
          <a:effectRef idx="1">
            <a:schemeClr val="dk1"/>
          </a:effectRef>
          <a:fontRef idx="minor">
            <a:schemeClr val="tx1"/>
          </a:fontRef>
        </p:style>
      </p:cxnSp>
      <p:sp>
        <p:nvSpPr>
          <p:cNvPr id="5" name="Rectangle 4">
            <a:extLst>
              <a:ext uri="{FF2B5EF4-FFF2-40B4-BE49-F238E27FC236}">
                <a16:creationId xmlns:a16="http://schemas.microsoft.com/office/drawing/2014/main" id="{22FAA8C4-789A-8EC2-FD66-9CF635CC9236}"/>
              </a:ext>
            </a:extLst>
          </p:cNvPr>
          <p:cNvSpPr/>
          <p:nvPr/>
        </p:nvSpPr>
        <p:spPr>
          <a:xfrm rot="16200000">
            <a:off x="-2327659" y="2980340"/>
            <a:ext cx="6017994"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cap="none" spc="0" dirty="0">
                <a:ln/>
                <a:solidFill>
                  <a:schemeClr val="bg1"/>
                </a:solidFill>
                <a:effectLst/>
                <a:latin typeface="Museo Sans 700" panose="02000000000000000000" pitchFamily="2" charset="77"/>
              </a:rPr>
              <a:t>EVANGELICALISM</a:t>
            </a:r>
          </a:p>
        </p:txBody>
      </p:sp>
      <p:sp>
        <p:nvSpPr>
          <p:cNvPr id="11" name="TextBox 10">
            <a:extLst>
              <a:ext uri="{FF2B5EF4-FFF2-40B4-BE49-F238E27FC236}">
                <a16:creationId xmlns:a16="http://schemas.microsoft.com/office/drawing/2014/main" id="{43AD21A4-8AFB-6135-FBD1-E2C762C58177}"/>
              </a:ext>
            </a:extLst>
          </p:cNvPr>
          <p:cNvSpPr txBox="1"/>
          <p:nvPr/>
        </p:nvSpPr>
        <p:spPr>
          <a:xfrm>
            <a:off x="1798227" y="380319"/>
            <a:ext cx="1918407" cy="369332"/>
          </a:xfrm>
          <a:prstGeom prst="rect">
            <a:avLst/>
          </a:prstGeom>
          <a:noFill/>
        </p:spPr>
        <p:txBody>
          <a:bodyPr wrap="square" rtlCol="0">
            <a:spAutoFit/>
          </a:bodyPr>
          <a:lstStyle/>
          <a:p>
            <a:r>
              <a:rPr lang="en-US" b="1" dirty="0">
                <a:latin typeface="Museo Sans 700" panose="02000000000000000000" pitchFamily="2" charset="77"/>
              </a:rPr>
              <a:t>1870’s–1890’s</a:t>
            </a:r>
          </a:p>
        </p:txBody>
      </p:sp>
      <p:cxnSp>
        <p:nvCxnSpPr>
          <p:cNvPr id="14" name="Straight Arrow Connector 13">
            <a:extLst>
              <a:ext uri="{FF2B5EF4-FFF2-40B4-BE49-F238E27FC236}">
                <a16:creationId xmlns:a16="http://schemas.microsoft.com/office/drawing/2014/main" id="{82C4579F-BF40-97C1-ED83-2CDCEB4CA318}"/>
              </a:ext>
            </a:extLst>
          </p:cNvPr>
          <p:cNvCxnSpPr>
            <a:cxnSpLocks/>
          </p:cNvCxnSpPr>
          <p:nvPr/>
        </p:nvCxnSpPr>
        <p:spPr>
          <a:xfrm>
            <a:off x="3657600" y="3613666"/>
            <a:ext cx="7848600" cy="0"/>
          </a:xfrm>
          <a:prstGeom prst="straightConnector1">
            <a:avLst/>
          </a:prstGeom>
          <a:ln w="76200">
            <a:solidFill>
              <a:schemeClr val="tx1"/>
            </a:solidFill>
            <a:tailEnd type="triangle"/>
          </a:ln>
        </p:spPr>
        <p:style>
          <a:lnRef idx="2">
            <a:schemeClr val="accent3"/>
          </a:lnRef>
          <a:fillRef idx="0">
            <a:schemeClr val="accent3"/>
          </a:fillRef>
          <a:effectRef idx="1">
            <a:schemeClr val="accent3"/>
          </a:effectRef>
          <a:fontRef idx="minor">
            <a:schemeClr val="tx1"/>
          </a:fontRef>
        </p:style>
      </p:cxnSp>
      <p:cxnSp>
        <p:nvCxnSpPr>
          <p:cNvPr id="91" name="Straight Connector 90">
            <a:extLst>
              <a:ext uri="{FF2B5EF4-FFF2-40B4-BE49-F238E27FC236}">
                <a16:creationId xmlns:a16="http://schemas.microsoft.com/office/drawing/2014/main" id="{2AC3B5CB-3FA2-249A-0DB3-335433D76013}"/>
              </a:ext>
            </a:extLst>
          </p:cNvPr>
          <p:cNvCxnSpPr>
            <a:cxnSpLocks/>
          </p:cNvCxnSpPr>
          <p:nvPr/>
        </p:nvCxnSpPr>
        <p:spPr>
          <a:xfrm>
            <a:off x="6087165" y="1295400"/>
            <a:ext cx="59829" cy="4724400"/>
          </a:xfrm>
          <a:prstGeom prst="line">
            <a:avLst/>
          </a:prstGeom>
          <a:ln w="76200">
            <a:solidFill>
              <a:srgbClr val="FFFF00"/>
            </a:solidFill>
            <a:prstDash val="sysDot"/>
          </a:ln>
        </p:spPr>
        <p:style>
          <a:lnRef idx="2">
            <a:schemeClr val="dk1"/>
          </a:lnRef>
          <a:fillRef idx="0">
            <a:schemeClr val="dk1"/>
          </a:fillRef>
          <a:effectRef idx="1">
            <a:schemeClr val="dk1"/>
          </a:effectRef>
          <a:fontRef idx="minor">
            <a:schemeClr val="tx1"/>
          </a:fontRef>
        </p:style>
      </p:cxnSp>
      <p:cxnSp>
        <p:nvCxnSpPr>
          <p:cNvPr id="26" name="Straight Connector 25">
            <a:extLst>
              <a:ext uri="{FF2B5EF4-FFF2-40B4-BE49-F238E27FC236}">
                <a16:creationId xmlns:a16="http://schemas.microsoft.com/office/drawing/2014/main" id="{42ABE083-A9F4-3D76-0B28-FC3B4B966F58}"/>
              </a:ext>
            </a:extLst>
          </p:cNvPr>
          <p:cNvCxnSpPr>
            <a:cxnSpLocks/>
          </p:cNvCxnSpPr>
          <p:nvPr/>
        </p:nvCxnSpPr>
        <p:spPr>
          <a:xfrm>
            <a:off x="3657600" y="2895600"/>
            <a:ext cx="2971800" cy="0"/>
          </a:xfrm>
          <a:prstGeom prst="line">
            <a:avLst/>
          </a:prstGeom>
          <a:ln w="76200" cap="flat">
            <a:miter lim="800000"/>
            <a:tailEnd type="triangle"/>
          </a:ln>
        </p:spPr>
        <p:style>
          <a:lnRef idx="2">
            <a:schemeClr val="dk1"/>
          </a:lnRef>
          <a:fillRef idx="0">
            <a:schemeClr val="dk1"/>
          </a:fillRef>
          <a:effectRef idx="1">
            <a:schemeClr val="dk1"/>
          </a:effectRef>
          <a:fontRef idx="minor">
            <a:schemeClr val="tx1"/>
          </a:fontRef>
        </p:style>
      </p:cxnSp>
      <p:cxnSp>
        <p:nvCxnSpPr>
          <p:cNvPr id="29" name="Straight Connector 28">
            <a:extLst>
              <a:ext uri="{FF2B5EF4-FFF2-40B4-BE49-F238E27FC236}">
                <a16:creationId xmlns:a16="http://schemas.microsoft.com/office/drawing/2014/main" id="{ECCDF63F-A8E5-27E9-BF49-23762C21A876}"/>
              </a:ext>
            </a:extLst>
          </p:cNvPr>
          <p:cNvCxnSpPr>
            <a:cxnSpLocks/>
          </p:cNvCxnSpPr>
          <p:nvPr/>
        </p:nvCxnSpPr>
        <p:spPr>
          <a:xfrm>
            <a:off x="2209800" y="3761255"/>
            <a:ext cx="492996" cy="582145"/>
          </a:xfrm>
          <a:prstGeom prst="line">
            <a:avLst/>
          </a:prstGeom>
          <a:ln w="76200" cap="flat">
            <a:miter lim="800000"/>
          </a:ln>
        </p:spPr>
        <p:style>
          <a:lnRef idx="2">
            <a:schemeClr val="dk1"/>
          </a:lnRef>
          <a:fillRef idx="0">
            <a:schemeClr val="dk1"/>
          </a:fillRef>
          <a:effectRef idx="1">
            <a:schemeClr val="dk1"/>
          </a:effectRef>
          <a:fontRef idx="minor">
            <a:schemeClr val="tx1"/>
          </a:fontRef>
        </p:style>
      </p:cxnSp>
      <p:cxnSp>
        <p:nvCxnSpPr>
          <p:cNvPr id="32" name="Straight Connector 31">
            <a:extLst>
              <a:ext uri="{FF2B5EF4-FFF2-40B4-BE49-F238E27FC236}">
                <a16:creationId xmlns:a16="http://schemas.microsoft.com/office/drawing/2014/main" id="{53DBBBB3-E532-3EBA-3E5B-45A7659A3D10}"/>
              </a:ext>
            </a:extLst>
          </p:cNvPr>
          <p:cNvCxnSpPr>
            <a:cxnSpLocks/>
          </p:cNvCxnSpPr>
          <p:nvPr/>
        </p:nvCxnSpPr>
        <p:spPr>
          <a:xfrm flipH="1">
            <a:off x="3193572" y="2875122"/>
            <a:ext cx="501132" cy="625733"/>
          </a:xfrm>
          <a:prstGeom prst="line">
            <a:avLst/>
          </a:prstGeom>
          <a:ln w="76200"/>
        </p:spPr>
        <p:style>
          <a:lnRef idx="2">
            <a:schemeClr val="dk1"/>
          </a:lnRef>
          <a:fillRef idx="0">
            <a:schemeClr val="dk1"/>
          </a:fillRef>
          <a:effectRef idx="1">
            <a:schemeClr val="dk1"/>
          </a:effectRef>
          <a:fontRef idx="minor">
            <a:schemeClr val="tx1"/>
          </a:fontRef>
        </p:style>
      </p:cxnSp>
      <p:cxnSp>
        <p:nvCxnSpPr>
          <p:cNvPr id="36" name="Straight Connector 35">
            <a:extLst>
              <a:ext uri="{FF2B5EF4-FFF2-40B4-BE49-F238E27FC236}">
                <a16:creationId xmlns:a16="http://schemas.microsoft.com/office/drawing/2014/main" id="{A9D5AA05-FA57-EC4C-577D-041FFA16E4F3}"/>
              </a:ext>
            </a:extLst>
          </p:cNvPr>
          <p:cNvCxnSpPr>
            <a:cxnSpLocks/>
          </p:cNvCxnSpPr>
          <p:nvPr/>
        </p:nvCxnSpPr>
        <p:spPr>
          <a:xfrm>
            <a:off x="6705600" y="3629287"/>
            <a:ext cx="564991" cy="637913"/>
          </a:xfrm>
          <a:prstGeom prst="line">
            <a:avLst/>
          </a:prstGeom>
          <a:ln w="76200"/>
        </p:spPr>
        <p:style>
          <a:lnRef idx="2">
            <a:schemeClr val="dk1"/>
          </a:lnRef>
          <a:fillRef idx="0">
            <a:schemeClr val="dk1"/>
          </a:fillRef>
          <a:effectRef idx="1">
            <a:schemeClr val="dk1"/>
          </a:effectRef>
          <a:fontRef idx="minor">
            <a:schemeClr val="tx1"/>
          </a:fontRef>
        </p:style>
      </p:cxnSp>
      <p:cxnSp>
        <p:nvCxnSpPr>
          <p:cNvPr id="38" name="Straight Connector 37">
            <a:extLst>
              <a:ext uri="{FF2B5EF4-FFF2-40B4-BE49-F238E27FC236}">
                <a16:creationId xmlns:a16="http://schemas.microsoft.com/office/drawing/2014/main" id="{B0BD553E-D6D7-7FD9-D1E5-38E62D7DFD6D}"/>
              </a:ext>
            </a:extLst>
          </p:cNvPr>
          <p:cNvCxnSpPr>
            <a:cxnSpLocks/>
          </p:cNvCxnSpPr>
          <p:nvPr/>
        </p:nvCxnSpPr>
        <p:spPr>
          <a:xfrm>
            <a:off x="7239000" y="4258645"/>
            <a:ext cx="4267200" cy="8555"/>
          </a:xfrm>
          <a:prstGeom prst="line">
            <a:avLst/>
          </a:prstGeom>
          <a:ln w="76200">
            <a:tailEnd type="triangle"/>
          </a:ln>
        </p:spPr>
        <p:style>
          <a:lnRef idx="2">
            <a:schemeClr val="dk1"/>
          </a:lnRef>
          <a:fillRef idx="0">
            <a:schemeClr val="dk1"/>
          </a:fillRef>
          <a:effectRef idx="1">
            <a:schemeClr val="dk1"/>
          </a:effectRef>
          <a:fontRef idx="minor">
            <a:schemeClr val="tx1"/>
          </a:fontRef>
        </p:style>
      </p:cxnSp>
      <p:sp>
        <p:nvSpPr>
          <p:cNvPr id="40" name="TextBox 39">
            <a:extLst>
              <a:ext uri="{FF2B5EF4-FFF2-40B4-BE49-F238E27FC236}">
                <a16:creationId xmlns:a16="http://schemas.microsoft.com/office/drawing/2014/main" id="{48EE8B5B-91D5-3478-7AB6-87A534282080}"/>
              </a:ext>
            </a:extLst>
          </p:cNvPr>
          <p:cNvSpPr txBox="1"/>
          <p:nvPr/>
        </p:nvSpPr>
        <p:spPr>
          <a:xfrm>
            <a:off x="7086600" y="4350603"/>
            <a:ext cx="4686466" cy="830997"/>
          </a:xfrm>
          <a:prstGeom prst="rect">
            <a:avLst/>
          </a:prstGeom>
          <a:noFill/>
        </p:spPr>
        <p:txBody>
          <a:bodyPr wrap="square" rtlCol="0">
            <a:spAutoFit/>
          </a:bodyPr>
          <a:lstStyle/>
          <a:p>
            <a:pPr algn="ctr"/>
            <a:r>
              <a:rPr lang="en-US" sz="1600" b="1" i="1" dirty="0">
                <a:latin typeface="Museo Sans 700" panose="02000000000000000000" pitchFamily="2" charset="77"/>
              </a:rPr>
              <a:t>WHEATON COLLEGE INTERDENOMINATIONAL CHURCH leaves </a:t>
            </a:r>
          </a:p>
          <a:p>
            <a:pPr algn="ctr"/>
            <a:r>
              <a:rPr lang="en-US" sz="1600" b="1" i="1" dirty="0">
                <a:latin typeface="Museo Sans 700" panose="02000000000000000000" pitchFamily="2" charset="77"/>
              </a:rPr>
              <a:t>(later becomes WHEATON BIBLE CHURCH)</a:t>
            </a:r>
          </a:p>
        </p:txBody>
      </p:sp>
      <p:sp>
        <p:nvSpPr>
          <p:cNvPr id="50" name="TextBox 49">
            <a:extLst>
              <a:ext uri="{FF2B5EF4-FFF2-40B4-BE49-F238E27FC236}">
                <a16:creationId xmlns:a16="http://schemas.microsoft.com/office/drawing/2014/main" id="{5BFCE381-8838-CFD2-7B4E-4A9002D5F42D}"/>
              </a:ext>
            </a:extLst>
          </p:cNvPr>
          <p:cNvSpPr txBox="1"/>
          <p:nvPr/>
        </p:nvSpPr>
        <p:spPr>
          <a:xfrm>
            <a:off x="2669665" y="3810000"/>
            <a:ext cx="648586" cy="307777"/>
          </a:xfrm>
          <a:prstGeom prst="rect">
            <a:avLst/>
          </a:prstGeom>
          <a:noFill/>
        </p:spPr>
        <p:txBody>
          <a:bodyPr wrap="square" rtlCol="0">
            <a:spAutoFit/>
          </a:bodyPr>
          <a:lstStyle/>
          <a:p>
            <a:r>
              <a:rPr lang="en-US" sz="1400" b="1" dirty="0">
                <a:latin typeface="Museo Sans 700" panose="02000000000000000000" pitchFamily="2" charset="77"/>
              </a:rPr>
              <a:t>1862</a:t>
            </a:r>
          </a:p>
        </p:txBody>
      </p:sp>
      <p:sp>
        <p:nvSpPr>
          <p:cNvPr id="59" name="TextBox 58">
            <a:extLst>
              <a:ext uri="{FF2B5EF4-FFF2-40B4-BE49-F238E27FC236}">
                <a16:creationId xmlns:a16="http://schemas.microsoft.com/office/drawing/2014/main" id="{19323D28-8200-9946-8F27-8823F8110DCE}"/>
              </a:ext>
            </a:extLst>
          </p:cNvPr>
          <p:cNvSpPr txBox="1"/>
          <p:nvPr/>
        </p:nvSpPr>
        <p:spPr>
          <a:xfrm>
            <a:off x="994327" y="3429000"/>
            <a:ext cx="2796727" cy="369332"/>
          </a:xfrm>
          <a:prstGeom prst="rect">
            <a:avLst/>
          </a:prstGeom>
          <a:noFill/>
        </p:spPr>
        <p:txBody>
          <a:bodyPr wrap="square" rtlCol="0">
            <a:spAutoFit/>
          </a:bodyPr>
          <a:lstStyle/>
          <a:p>
            <a:r>
              <a:rPr lang="en-US" b="1" i="1" dirty="0">
                <a:latin typeface="Museo Sans 700" panose="02000000000000000000" pitchFamily="2" charset="77"/>
              </a:rPr>
              <a:t>CONGREGATIONALISM</a:t>
            </a:r>
          </a:p>
        </p:txBody>
      </p:sp>
      <p:sp>
        <p:nvSpPr>
          <p:cNvPr id="85" name="TextBox 84">
            <a:extLst>
              <a:ext uri="{FF2B5EF4-FFF2-40B4-BE49-F238E27FC236}">
                <a16:creationId xmlns:a16="http://schemas.microsoft.com/office/drawing/2014/main" id="{9595CFAB-79EA-1BE4-7F69-FDCB236C1769}"/>
              </a:ext>
            </a:extLst>
          </p:cNvPr>
          <p:cNvSpPr txBox="1"/>
          <p:nvPr/>
        </p:nvSpPr>
        <p:spPr>
          <a:xfrm>
            <a:off x="5417807" y="228600"/>
            <a:ext cx="1481519" cy="369332"/>
          </a:xfrm>
          <a:prstGeom prst="rect">
            <a:avLst/>
          </a:prstGeom>
          <a:noFill/>
        </p:spPr>
        <p:txBody>
          <a:bodyPr wrap="square" rtlCol="0">
            <a:spAutoFit/>
          </a:bodyPr>
          <a:lstStyle/>
          <a:p>
            <a:r>
              <a:rPr lang="en-US" b="1" dirty="0">
                <a:latin typeface="Museo Sans 700" panose="02000000000000000000" pitchFamily="2" charset="77"/>
              </a:rPr>
              <a:t>1910–1915</a:t>
            </a:r>
          </a:p>
        </p:txBody>
      </p:sp>
      <p:sp>
        <p:nvSpPr>
          <p:cNvPr id="86" name="TextBox 85">
            <a:extLst>
              <a:ext uri="{FF2B5EF4-FFF2-40B4-BE49-F238E27FC236}">
                <a16:creationId xmlns:a16="http://schemas.microsoft.com/office/drawing/2014/main" id="{3ABCE4DD-E7E0-4235-6767-58DCDB43BD94}"/>
              </a:ext>
            </a:extLst>
          </p:cNvPr>
          <p:cNvSpPr txBox="1"/>
          <p:nvPr/>
        </p:nvSpPr>
        <p:spPr>
          <a:xfrm>
            <a:off x="4887265" y="544514"/>
            <a:ext cx="2427935" cy="646331"/>
          </a:xfrm>
          <a:prstGeom prst="rect">
            <a:avLst/>
          </a:prstGeom>
          <a:noFill/>
        </p:spPr>
        <p:txBody>
          <a:bodyPr wrap="square" rtlCol="0">
            <a:spAutoFit/>
          </a:bodyPr>
          <a:lstStyle/>
          <a:p>
            <a:pPr algn="ctr"/>
            <a:r>
              <a:rPr lang="en-US" b="1" i="1" dirty="0">
                <a:latin typeface="Museo Sans 700" panose="02000000000000000000" pitchFamily="2" charset="77"/>
              </a:rPr>
              <a:t>MODERNISM</a:t>
            </a:r>
          </a:p>
          <a:p>
            <a:pPr algn="ctr"/>
            <a:r>
              <a:rPr lang="en-US" b="1" i="1" dirty="0">
                <a:latin typeface="Museo Sans 700" panose="02000000000000000000" pitchFamily="2" charset="77"/>
              </a:rPr>
              <a:t>FUNDAMENTALISM</a:t>
            </a:r>
          </a:p>
        </p:txBody>
      </p:sp>
      <p:sp>
        <p:nvSpPr>
          <p:cNvPr id="2" name="TextBox 1">
            <a:extLst>
              <a:ext uri="{FF2B5EF4-FFF2-40B4-BE49-F238E27FC236}">
                <a16:creationId xmlns:a16="http://schemas.microsoft.com/office/drawing/2014/main" id="{88F4C29B-B51C-8FAE-B250-6AD8D2B6DCED}"/>
              </a:ext>
            </a:extLst>
          </p:cNvPr>
          <p:cNvSpPr txBox="1"/>
          <p:nvPr/>
        </p:nvSpPr>
        <p:spPr>
          <a:xfrm>
            <a:off x="1628901" y="702808"/>
            <a:ext cx="2257299" cy="369332"/>
          </a:xfrm>
          <a:prstGeom prst="rect">
            <a:avLst/>
          </a:prstGeom>
          <a:noFill/>
        </p:spPr>
        <p:txBody>
          <a:bodyPr wrap="square" rtlCol="0">
            <a:spAutoFit/>
          </a:bodyPr>
          <a:lstStyle/>
          <a:p>
            <a:r>
              <a:rPr lang="en-US" b="1" i="1" dirty="0">
                <a:latin typeface="Museo Sans 700" panose="02000000000000000000" pitchFamily="2" charset="77"/>
              </a:rPr>
              <a:t>MOODY REVIVALS</a:t>
            </a:r>
          </a:p>
        </p:txBody>
      </p:sp>
      <p:sp>
        <p:nvSpPr>
          <p:cNvPr id="28" name="TextBox 27">
            <a:extLst>
              <a:ext uri="{FF2B5EF4-FFF2-40B4-BE49-F238E27FC236}">
                <a16:creationId xmlns:a16="http://schemas.microsoft.com/office/drawing/2014/main" id="{CD274550-076E-B0D4-67EF-6B624541F99F}"/>
              </a:ext>
            </a:extLst>
          </p:cNvPr>
          <p:cNvSpPr txBox="1"/>
          <p:nvPr/>
        </p:nvSpPr>
        <p:spPr>
          <a:xfrm>
            <a:off x="2971800" y="1349062"/>
            <a:ext cx="2743200" cy="1169551"/>
          </a:xfrm>
          <a:prstGeom prst="rect">
            <a:avLst/>
          </a:prstGeom>
          <a:noFill/>
        </p:spPr>
        <p:txBody>
          <a:bodyPr wrap="square" rtlCol="0">
            <a:spAutoFit/>
          </a:bodyPr>
          <a:lstStyle/>
          <a:p>
            <a:r>
              <a:rPr lang="en-US" sz="1400" dirty="0">
                <a:latin typeface="Museo Sans 500" panose="02000000000000000000" pitchFamily="2" charset="77"/>
              </a:rPr>
              <a:t>Split 1870’s</a:t>
            </a:r>
          </a:p>
          <a:p>
            <a:r>
              <a:rPr lang="en-US" sz="1400" dirty="0">
                <a:latin typeface="Museo Sans 500" panose="02000000000000000000" pitchFamily="2" charset="77"/>
              </a:rPr>
              <a:t>The CHURCH of CHRIST FIRST CONGREGATIONAL</a:t>
            </a:r>
          </a:p>
          <a:p>
            <a:r>
              <a:rPr lang="en-US" sz="1400" dirty="0">
                <a:latin typeface="Museo Sans 500" panose="02000000000000000000" pitchFamily="2" charset="77"/>
              </a:rPr>
              <a:t>Becoming – The FIRST PRESBYTERIAN in 1910</a:t>
            </a:r>
          </a:p>
        </p:txBody>
      </p:sp>
      <p:sp>
        <p:nvSpPr>
          <p:cNvPr id="37" name="TextBox 36">
            <a:extLst>
              <a:ext uri="{FF2B5EF4-FFF2-40B4-BE49-F238E27FC236}">
                <a16:creationId xmlns:a16="http://schemas.microsoft.com/office/drawing/2014/main" id="{F41C0B3E-C3C6-068C-1F6B-C10AF9404817}"/>
              </a:ext>
            </a:extLst>
          </p:cNvPr>
          <p:cNvSpPr txBox="1"/>
          <p:nvPr/>
        </p:nvSpPr>
        <p:spPr>
          <a:xfrm>
            <a:off x="7274805" y="2387025"/>
            <a:ext cx="4536195" cy="584775"/>
          </a:xfrm>
          <a:prstGeom prst="rect">
            <a:avLst/>
          </a:prstGeom>
          <a:noFill/>
        </p:spPr>
        <p:txBody>
          <a:bodyPr wrap="square" rtlCol="0">
            <a:spAutoFit/>
          </a:bodyPr>
          <a:lstStyle/>
          <a:p>
            <a:pPr algn="ctr"/>
            <a:r>
              <a:rPr lang="en-US" sz="1600" b="1" i="1" dirty="0">
                <a:latin typeface="Museo Sans 700" panose="02000000000000000000" pitchFamily="2" charset="77"/>
              </a:rPr>
              <a:t>COLLEGE CHURCH in WHEATON</a:t>
            </a:r>
          </a:p>
          <a:p>
            <a:pPr algn="ctr"/>
            <a:r>
              <a:rPr lang="en-US" sz="1600" b="1" i="1">
                <a:latin typeface="Museo Sans 700" panose="02000000000000000000" pitchFamily="2" charset="77"/>
              </a:rPr>
              <a:t>breaks </a:t>
            </a:r>
            <a:r>
              <a:rPr lang="en-US" sz="1600" b="1" i="1" dirty="0">
                <a:latin typeface="Museo Sans 700" panose="02000000000000000000" pitchFamily="2" charset="77"/>
              </a:rPr>
              <a:t>with CONGREGATIONALISM</a:t>
            </a:r>
          </a:p>
        </p:txBody>
      </p:sp>
      <p:cxnSp>
        <p:nvCxnSpPr>
          <p:cNvPr id="39" name="Straight Connector 38">
            <a:extLst>
              <a:ext uri="{FF2B5EF4-FFF2-40B4-BE49-F238E27FC236}">
                <a16:creationId xmlns:a16="http://schemas.microsoft.com/office/drawing/2014/main" id="{9190532B-1F79-286F-9B6C-5E052DC05C70}"/>
              </a:ext>
            </a:extLst>
          </p:cNvPr>
          <p:cNvCxnSpPr>
            <a:cxnSpLocks/>
          </p:cNvCxnSpPr>
          <p:nvPr/>
        </p:nvCxnSpPr>
        <p:spPr>
          <a:xfrm>
            <a:off x="7811132" y="2993329"/>
            <a:ext cx="3695068" cy="0"/>
          </a:xfrm>
          <a:prstGeom prst="line">
            <a:avLst/>
          </a:prstGeom>
          <a:ln w="76200" cap="flat">
            <a:miter lim="800000"/>
            <a:tailEnd type="triangle"/>
          </a:ln>
        </p:spPr>
        <p:style>
          <a:lnRef idx="2">
            <a:schemeClr val="dk1"/>
          </a:lnRef>
          <a:fillRef idx="0">
            <a:schemeClr val="dk1"/>
          </a:fillRef>
          <a:effectRef idx="1">
            <a:schemeClr val="dk1"/>
          </a:effectRef>
          <a:fontRef idx="minor">
            <a:schemeClr val="tx1"/>
          </a:fontRef>
        </p:style>
      </p:cxnSp>
      <p:cxnSp>
        <p:nvCxnSpPr>
          <p:cNvPr id="42" name="Straight Connector 41">
            <a:extLst>
              <a:ext uri="{FF2B5EF4-FFF2-40B4-BE49-F238E27FC236}">
                <a16:creationId xmlns:a16="http://schemas.microsoft.com/office/drawing/2014/main" id="{2187CC91-C438-7520-62AE-9582E154BC90}"/>
              </a:ext>
            </a:extLst>
          </p:cNvPr>
          <p:cNvCxnSpPr>
            <a:cxnSpLocks/>
          </p:cNvCxnSpPr>
          <p:nvPr/>
        </p:nvCxnSpPr>
        <p:spPr>
          <a:xfrm flipH="1">
            <a:off x="7347104" y="2972851"/>
            <a:ext cx="501132" cy="625733"/>
          </a:xfrm>
          <a:prstGeom prst="line">
            <a:avLst/>
          </a:prstGeom>
          <a:ln w="76200"/>
        </p:spPr>
        <p:style>
          <a:lnRef idx="2">
            <a:schemeClr val="dk1"/>
          </a:lnRef>
          <a:fillRef idx="0">
            <a:schemeClr val="dk1"/>
          </a:fillRef>
          <a:effectRef idx="1">
            <a:schemeClr val="dk1"/>
          </a:effectRef>
          <a:fontRef idx="minor">
            <a:schemeClr val="tx1"/>
          </a:fontRef>
        </p:style>
      </p:cxnSp>
      <p:sp>
        <p:nvSpPr>
          <p:cNvPr id="45" name="TextBox 44">
            <a:extLst>
              <a:ext uri="{FF2B5EF4-FFF2-40B4-BE49-F238E27FC236}">
                <a16:creationId xmlns:a16="http://schemas.microsoft.com/office/drawing/2014/main" id="{C78197A5-7E76-326E-9E3A-F60262D4BF28}"/>
              </a:ext>
            </a:extLst>
          </p:cNvPr>
          <p:cNvSpPr txBox="1"/>
          <p:nvPr/>
        </p:nvSpPr>
        <p:spPr>
          <a:xfrm>
            <a:off x="6396281" y="3276035"/>
            <a:ext cx="614119" cy="307777"/>
          </a:xfrm>
          <a:prstGeom prst="rect">
            <a:avLst/>
          </a:prstGeom>
          <a:noFill/>
        </p:spPr>
        <p:txBody>
          <a:bodyPr wrap="square" rtlCol="0">
            <a:spAutoFit/>
          </a:bodyPr>
          <a:lstStyle/>
          <a:p>
            <a:r>
              <a:rPr lang="en-US" sz="1400" b="1" i="1" dirty="0">
                <a:latin typeface="Museo Sans 700" panose="02000000000000000000" pitchFamily="2" charset="77"/>
              </a:rPr>
              <a:t>1929</a:t>
            </a:r>
            <a:endParaRPr lang="en-US" sz="1400" dirty="0"/>
          </a:p>
        </p:txBody>
      </p:sp>
      <p:sp>
        <p:nvSpPr>
          <p:cNvPr id="46" name="TextBox 45">
            <a:extLst>
              <a:ext uri="{FF2B5EF4-FFF2-40B4-BE49-F238E27FC236}">
                <a16:creationId xmlns:a16="http://schemas.microsoft.com/office/drawing/2014/main" id="{DFD71FB6-762F-ED23-7DF4-578EC04D8631}"/>
              </a:ext>
            </a:extLst>
          </p:cNvPr>
          <p:cNvSpPr txBox="1"/>
          <p:nvPr/>
        </p:nvSpPr>
        <p:spPr>
          <a:xfrm>
            <a:off x="7093428" y="3654623"/>
            <a:ext cx="754808" cy="307777"/>
          </a:xfrm>
          <a:prstGeom prst="rect">
            <a:avLst/>
          </a:prstGeom>
          <a:noFill/>
        </p:spPr>
        <p:txBody>
          <a:bodyPr wrap="square" rtlCol="0">
            <a:spAutoFit/>
          </a:bodyPr>
          <a:lstStyle/>
          <a:p>
            <a:r>
              <a:rPr lang="en-US" sz="1400" b="1" i="1" dirty="0">
                <a:latin typeface="Museo Sans 700" panose="02000000000000000000" pitchFamily="2" charset="77"/>
              </a:rPr>
              <a:t>1948</a:t>
            </a:r>
            <a:endParaRPr lang="en-US" sz="1400" dirty="0"/>
          </a:p>
        </p:txBody>
      </p:sp>
      <p:cxnSp>
        <p:nvCxnSpPr>
          <p:cNvPr id="47" name="Straight Arrow Connector 46">
            <a:extLst>
              <a:ext uri="{FF2B5EF4-FFF2-40B4-BE49-F238E27FC236}">
                <a16:creationId xmlns:a16="http://schemas.microsoft.com/office/drawing/2014/main" id="{6ED138A6-A8E6-8D92-3796-D2DE27783EB4}"/>
              </a:ext>
            </a:extLst>
          </p:cNvPr>
          <p:cNvCxnSpPr>
            <a:cxnSpLocks/>
          </p:cNvCxnSpPr>
          <p:nvPr/>
        </p:nvCxnSpPr>
        <p:spPr>
          <a:xfrm>
            <a:off x="2133600" y="5105400"/>
            <a:ext cx="338874" cy="0"/>
          </a:xfrm>
          <a:prstGeom prst="straightConnector1">
            <a:avLst/>
          </a:prstGeom>
          <a:ln w="76200">
            <a:solidFill>
              <a:schemeClr val="tx1"/>
            </a:solidFill>
            <a:tailEnd type="triangle"/>
          </a:ln>
        </p:spPr>
        <p:style>
          <a:lnRef idx="2">
            <a:schemeClr val="accent3"/>
          </a:lnRef>
          <a:fillRef idx="0">
            <a:schemeClr val="accent3"/>
          </a:fillRef>
          <a:effectRef idx="1">
            <a:schemeClr val="accent3"/>
          </a:effectRef>
          <a:fontRef idx="minor">
            <a:schemeClr val="tx1"/>
          </a:fontRef>
        </p:style>
      </p:cxnSp>
      <p:cxnSp>
        <p:nvCxnSpPr>
          <p:cNvPr id="48" name="Straight Arrow Connector 47">
            <a:extLst>
              <a:ext uri="{FF2B5EF4-FFF2-40B4-BE49-F238E27FC236}">
                <a16:creationId xmlns:a16="http://schemas.microsoft.com/office/drawing/2014/main" id="{44CB7159-4BA1-D921-614F-010940FAD133}"/>
              </a:ext>
            </a:extLst>
          </p:cNvPr>
          <p:cNvCxnSpPr>
            <a:cxnSpLocks/>
          </p:cNvCxnSpPr>
          <p:nvPr/>
        </p:nvCxnSpPr>
        <p:spPr>
          <a:xfrm>
            <a:off x="2669665" y="4343400"/>
            <a:ext cx="1978535" cy="0"/>
          </a:xfrm>
          <a:prstGeom prst="straightConnector1">
            <a:avLst/>
          </a:prstGeom>
          <a:ln w="76200">
            <a:solidFill>
              <a:schemeClr val="tx1"/>
            </a:solidFill>
            <a:tailEnd type="triangle"/>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3174849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59"/>
                                        </p:tgtEl>
                                        <p:attrNameLst>
                                          <p:attrName>style.visibility</p:attrName>
                                        </p:attrNameLst>
                                      </p:cBhvr>
                                      <p:to>
                                        <p:strVal val="visible"/>
                                      </p:to>
                                    </p:set>
                                    <p:anim calcmode="lin" valueType="num">
                                      <p:cBhvr additive="base">
                                        <p:cTn id="11" dur="500" fill="hold"/>
                                        <p:tgtEl>
                                          <p:spTgt spid="59"/>
                                        </p:tgtEl>
                                        <p:attrNameLst>
                                          <p:attrName>ppt_x</p:attrName>
                                        </p:attrNameLst>
                                      </p:cBhvr>
                                      <p:tavLst>
                                        <p:tav tm="0">
                                          <p:val>
                                            <p:strVal val="0-#ppt_w/2"/>
                                          </p:val>
                                        </p:tav>
                                        <p:tav tm="100000">
                                          <p:val>
                                            <p:strVal val="#ppt_x"/>
                                          </p:val>
                                        </p:tav>
                                      </p:tavLst>
                                    </p:anim>
                                    <p:anim calcmode="lin" valueType="num">
                                      <p:cBhvr additive="base">
                                        <p:cTn id="12" dur="500" fill="hold"/>
                                        <p:tgtEl>
                                          <p:spTgt spid="59"/>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500" fill="hold"/>
                                        <p:tgtEl>
                                          <p:spTgt spid="14"/>
                                        </p:tgtEl>
                                        <p:attrNameLst>
                                          <p:attrName>ppt_x</p:attrName>
                                        </p:attrNameLst>
                                      </p:cBhvr>
                                      <p:tavLst>
                                        <p:tav tm="0">
                                          <p:val>
                                            <p:strVal val="0-#ppt_w/2"/>
                                          </p:val>
                                        </p:tav>
                                        <p:tav tm="100000">
                                          <p:val>
                                            <p:strVal val="#ppt_x"/>
                                          </p:val>
                                        </p:tav>
                                      </p:tavLst>
                                    </p:anim>
                                    <p:anim calcmode="lin" valueType="num">
                                      <p:cBhvr additive="base">
                                        <p:cTn id="16"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66"/>
                                        </p:tgtEl>
                                        <p:attrNameLst>
                                          <p:attrName>style.visibility</p:attrName>
                                        </p:attrNameLst>
                                      </p:cBhvr>
                                      <p:to>
                                        <p:strVal val="visible"/>
                                      </p:to>
                                    </p:set>
                                    <p:anim calcmode="lin" valueType="num">
                                      <p:cBhvr additive="base">
                                        <p:cTn id="27" dur="500" fill="hold"/>
                                        <p:tgtEl>
                                          <p:spTgt spid="66"/>
                                        </p:tgtEl>
                                        <p:attrNameLst>
                                          <p:attrName>ppt_x</p:attrName>
                                        </p:attrNameLst>
                                      </p:cBhvr>
                                      <p:tavLst>
                                        <p:tav tm="0">
                                          <p:val>
                                            <p:strVal val="0-#ppt_w/2"/>
                                          </p:val>
                                        </p:tav>
                                        <p:tav tm="100000">
                                          <p:val>
                                            <p:strVal val="#ppt_x"/>
                                          </p:val>
                                        </p:tav>
                                      </p:tavLst>
                                    </p:anim>
                                    <p:anim calcmode="lin" valueType="num">
                                      <p:cBhvr additive="base">
                                        <p:cTn id="28" dur="500" fill="hold"/>
                                        <p:tgtEl>
                                          <p:spTgt spid="66"/>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50"/>
                                        </p:tgtEl>
                                        <p:attrNameLst>
                                          <p:attrName>style.visibility</p:attrName>
                                        </p:attrNameLst>
                                      </p:cBhvr>
                                      <p:to>
                                        <p:strVal val="visible"/>
                                      </p:to>
                                    </p:set>
                                    <p:anim calcmode="lin" valueType="num">
                                      <p:cBhvr additive="base">
                                        <p:cTn id="31" dur="500" fill="hold"/>
                                        <p:tgtEl>
                                          <p:spTgt spid="50"/>
                                        </p:tgtEl>
                                        <p:attrNameLst>
                                          <p:attrName>ppt_x</p:attrName>
                                        </p:attrNameLst>
                                      </p:cBhvr>
                                      <p:tavLst>
                                        <p:tav tm="0">
                                          <p:val>
                                            <p:strVal val="0-#ppt_w/2"/>
                                          </p:val>
                                        </p:tav>
                                        <p:tav tm="100000">
                                          <p:val>
                                            <p:strVal val="#ppt_x"/>
                                          </p:val>
                                        </p:tav>
                                      </p:tavLst>
                                    </p:anim>
                                    <p:anim calcmode="lin" valueType="num">
                                      <p:cBhvr additive="base">
                                        <p:cTn id="32" dur="500" fill="hold"/>
                                        <p:tgtEl>
                                          <p:spTgt spid="50"/>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29"/>
                                        </p:tgtEl>
                                        <p:attrNameLst>
                                          <p:attrName>style.visibility</p:attrName>
                                        </p:attrNameLst>
                                      </p:cBhvr>
                                      <p:to>
                                        <p:strVal val="visible"/>
                                      </p:to>
                                    </p:set>
                                    <p:anim calcmode="lin" valueType="num">
                                      <p:cBhvr additive="base">
                                        <p:cTn id="35" dur="500" fill="hold"/>
                                        <p:tgtEl>
                                          <p:spTgt spid="29"/>
                                        </p:tgtEl>
                                        <p:attrNameLst>
                                          <p:attrName>ppt_x</p:attrName>
                                        </p:attrNameLst>
                                      </p:cBhvr>
                                      <p:tavLst>
                                        <p:tav tm="0">
                                          <p:val>
                                            <p:strVal val="0-#ppt_w/2"/>
                                          </p:val>
                                        </p:tav>
                                        <p:tav tm="100000">
                                          <p:val>
                                            <p:strVal val="#ppt_x"/>
                                          </p:val>
                                        </p:tav>
                                      </p:tavLst>
                                    </p:anim>
                                    <p:anim calcmode="lin" valueType="num">
                                      <p:cBhvr additive="base">
                                        <p:cTn id="36" dur="500" fill="hold"/>
                                        <p:tgtEl>
                                          <p:spTgt spid="29"/>
                                        </p:tgtEl>
                                        <p:attrNameLst>
                                          <p:attrName>ppt_y</p:attrName>
                                        </p:attrNameLst>
                                      </p:cBhvr>
                                      <p:tavLst>
                                        <p:tav tm="0">
                                          <p:val>
                                            <p:strVal val="#ppt_y"/>
                                          </p:val>
                                        </p:tav>
                                        <p:tav tm="100000">
                                          <p:val>
                                            <p:strVal val="#ppt_y"/>
                                          </p:val>
                                        </p:tav>
                                      </p:tavLst>
                                    </p:anim>
                                  </p:childTnLst>
                                </p:cTn>
                              </p:par>
                              <p:par>
                                <p:cTn id="37" presetID="2" presetClass="entr" presetSubtype="8" fill="hold" nodeType="withEffect">
                                  <p:stCondLst>
                                    <p:cond delay="0"/>
                                  </p:stCondLst>
                                  <p:childTnLst>
                                    <p:set>
                                      <p:cBhvr>
                                        <p:cTn id="38" dur="1" fill="hold">
                                          <p:stCondLst>
                                            <p:cond delay="0"/>
                                          </p:stCondLst>
                                        </p:cTn>
                                        <p:tgtEl>
                                          <p:spTgt spid="48"/>
                                        </p:tgtEl>
                                        <p:attrNameLst>
                                          <p:attrName>style.visibility</p:attrName>
                                        </p:attrNameLst>
                                      </p:cBhvr>
                                      <p:to>
                                        <p:strVal val="visible"/>
                                      </p:to>
                                    </p:set>
                                    <p:anim calcmode="lin" valueType="num">
                                      <p:cBhvr additive="base">
                                        <p:cTn id="39" dur="500" fill="hold"/>
                                        <p:tgtEl>
                                          <p:spTgt spid="48"/>
                                        </p:tgtEl>
                                        <p:attrNameLst>
                                          <p:attrName>ppt_x</p:attrName>
                                        </p:attrNameLst>
                                      </p:cBhvr>
                                      <p:tavLst>
                                        <p:tav tm="0">
                                          <p:val>
                                            <p:strVal val="0-#ppt_w/2"/>
                                          </p:val>
                                        </p:tav>
                                        <p:tav tm="100000">
                                          <p:val>
                                            <p:strVal val="#ppt_x"/>
                                          </p:val>
                                        </p:tav>
                                      </p:tavLst>
                                    </p:anim>
                                    <p:anim calcmode="lin" valueType="num">
                                      <p:cBhvr additive="base">
                                        <p:cTn id="40" dur="500" fill="hold"/>
                                        <p:tgtEl>
                                          <p:spTgt spid="48"/>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
                                        </p:tgtEl>
                                        <p:attrNameLst>
                                          <p:attrName>style.visibility</p:attrName>
                                        </p:attrNameLst>
                                      </p:cBhvr>
                                      <p:to>
                                        <p:strVal val="visible"/>
                                      </p:to>
                                    </p:set>
                                  </p:childTnLst>
                                </p:cTn>
                              </p:par>
                            </p:childTnLst>
                          </p:cTn>
                        </p:par>
                        <p:par>
                          <p:cTn id="47" fill="hold">
                            <p:stCondLst>
                              <p:cond delay="0"/>
                            </p:stCondLst>
                            <p:childTnLst>
                              <p:par>
                                <p:cTn id="48" presetID="1" presetClass="entr" presetSubtype="0" fill="hold" grpId="0" nodeType="afterEffect">
                                  <p:stCondLst>
                                    <p:cond delay="500"/>
                                  </p:stCondLst>
                                  <p:childTnLst>
                                    <p:set>
                                      <p:cBhvr>
                                        <p:cTn id="49" dur="1" fill="hold">
                                          <p:stCondLst>
                                            <p:cond delay="0"/>
                                          </p:stCondLst>
                                        </p:cTn>
                                        <p:tgtEl>
                                          <p:spTgt spid="11"/>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28"/>
                                        </p:tgtEl>
                                        <p:attrNameLst>
                                          <p:attrName>style.visibility</p:attrName>
                                        </p:attrNameLst>
                                      </p:cBhvr>
                                      <p:to>
                                        <p:strVal val="visible"/>
                                      </p:to>
                                    </p:set>
                                  </p:childTnLst>
                                </p:cTn>
                              </p:par>
                            </p:childTnLst>
                          </p:cTn>
                        </p:par>
                        <p:par>
                          <p:cTn id="54" fill="hold">
                            <p:stCondLst>
                              <p:cond delay="0"/>
                            </p:stCondLst>
                            <p:childTnLst>
                              <p:par>
                                <p:cTn id="55" presetID="1" presetClass="entr" presetSubtype="0" fill="hold" nodeType="afterEffect">
                                  <p:stCondLst>
                                    <p:cond delay="0"/>
                                  </p:stCondLst>
                                  <p:childTnLst>
                                    <p:set>
                                      <p:cBhvr>
                                        <p:cTn id="56" dur="1" fill="hold">
                                          <p:stCondLst>
                                            <p:cond delay="0"/>
                                          </p:stCondLst>
                                        </p:cTn>
                                        <p:tgtEl>
                                          <p:spTgt spid="32"/>
                                        </p:tgtEl>
                                        <p:attrNameLst>
                                          <p:attrName>style.visibility</p:attrName>
                                        </p:attrNameLst>
                                      </p:cBhvr>
                                      <p:to>
                                        <p:strVal val="visible"/>
                                      </p:to>
                                    </p:set>
                                  </p:childTnLst>
                                </p:cTn>
                              </p:par>
                            </p:childTnLst>
                          </p:cTn>
                        </p:par>
                        <p:par>
                          <p:cTn id="57" fill="hold">
                            <p:stCondLst>
                              <p:cond delay="0"/>
                            </p:stCondLst>
                            <p:childTnLst>
                              <p:par>
                                <p:cTn id="58" presetID="1" presetClass="entr" presetSubtype="0" fill="hold" nodeType="afterEffect">
                                  <p:stCondLst>
                                    <p:cond delay="0"/>
                                  </p:stCondLst>
                                  <p:childTnLst>
                                    <p:set>
                                      <p:cBhvr>
                                        <p:cTn id="59" dur="1" fill="hold">
                                          <p:stCondLst>
                                            <p:cond delay="0"/>
                                          </p:stCondLst>
                                        </p:cTn>
                                        <p:tgtEl>
                                          <p:spTgt spid="26"/>
                                        </p:tgtEl>
                                        <p:attrNameLst>
                                          <p:attrName>style.visibility</p:attrName>
                                        </p:attrNameLst>
                                      </p:cBhvr>
                                      <p:to>
                                        <p:strVal val="visible"/>
                                      </p:to>
                                    </p:set>
                                  </p:childTnLst>
                                </p:cTn>
                              </p:par>
                            </p:childTnLst>
                          </p:cTn>
                        </p:par>
                        <p:par>
                          <p:cTn id="60" fill="hold">
                            <p:stCondLst>
                              <p:cond delay="0"/>
                            </p:stCondLst>
                            <p:childTnLst>
                              <p:par>
                                <p:cTn id="61" presetID="1" presetClass="entr" presetSubtype="0" fill="hold" grpId="0" nodeType="afterEffect">
                                  <p:stCondLst>
                                    <p:cond delay="0"/>
                                  </p:stCondLst>
                                  <p:childTnLst>
                                    <p:set>
                                      <p:cBhvr>
                                        <p:cTn id="62" dur="1" fill="hold">
                                          <p:stCondLst>
                                            <p:cond delay="0"/>
                                          </p:stCondLst>
                                        </p:cTn>
                                        <p:tgtEl>
                                          <p:spTgt spid="8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9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86"/>
                                        </p:tgtEl>
                                        <p:attrNameLst>
                                          <p:attrName>style.visibility</p:attrName>
                                        </p:attrNameLst>
                                      </p:cBhvr>
                                      <p:to>
                                        <p:strVal val="visible"/>
                                      </p:to>
                                    </p:set>
                                  </p:childTnLst>
                                </p:cTn>
                              </p:par>
                            </p:childTnLst>
                          </p:cTn>
                        </p:par>
                        <p:par>
                          <p:cTn id="69" fill="hold">
                            <p:stCondLst>
                              <p:cond delay="0"/>
                            </p:stCondLst>
                            <p:childTnLst>
                              <p:par>
                                <p:cTn id="70" presetID="1" presetClass="entr" presetSubtype="0" fill="hold" grpId="0" nodeType="afterEffect">
                                  <p:stCondLst>
                                    <p:cond delay="500"/>
                                  </p:stCondLst>
                                  <p:childTnLst>
                                    <p:set>
                                      <p:cBhvr>
                                        <p:cTn id="71" dur="1" fill="hold">
                                          <p:stCondLst>
                                            <p:cond delay="0"/>
                                          </p:stCondLst>
                                        </p:cTn>
                                        <p:tgtEl>
                                          <p:spTgt spid="85"/>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2" presetClass="entr" presetSubtype="8" fill="hold" grpId="0" nodeType="clickEffect">
                                  <p:stCondLst>
                                    <p:cond delay="0"/>
                                  </p:stCondLst>
                                  <p:childTnLst>
                                    <p:set>
                                      <p:cBhvr>
                                        <p:cTn id="75" dur="1" fill="hold">
                                          <p:stCondLst>
                                            <p:cond delay="0"/>
                                          </p:stCondLst>
                                        </p:cTn>
                                        <p:tgtEl>
                                          <p:spTgt spid="45"/>
                                        </p:tgtEl>
                                        <p:attrNameLst>
                                          <p:attrName>style.visibility</p:attrName>
                                        </p:attrNameLst>
                                      </p:cBhvr>
                                      <p:to>
                                        <p:strVal val="visible"/>
                                      </p:to>
                                    </p:set>
                                    <p:anim calcmode="lin" valueType="num">
                                      <p:cBhvr additive="base">
                                        <p:cTn id="76" dur="500" fill="hold"/>
                                        <p:tgtEl>
                                          <p:spTgt spid="45"/>
                                        </p:tgtEl>
                                        <p:attrNameLst>
                                          <p:attrName>ppt_x</p:attrName>
                                        </p:attrNameLst>
                                      </p:cBhvr>
                                      <p:tavLst>
                                        <p:tav tm="0">
                                          <p:val>
                                            <p:strVal val="0-#ppt_w/2"/>
                                          </p:val>
                                        </p:tav>
                                        <p:tav tm="100000">
                                          <p:val>
                                            <p:strVal val="#ppt_x"/>
                                          </p:val>
                                        </p:tav>
                                      </p:tavLst>
                                    </p:anim>
                                    <p:anim calcmode="lin" valueType="num">
                                      <p:cBhvr additive="base">
                                        <p:cTn id="77" dur="500" fill="hold"/>
                                        <p:tgtEl>
                                          <p:spTgt spid="45"/>
                                        </p:tgtEl>
                                        <p:attrNameLst>
                                          <p:attrName>ppt_y</p:attrName>
                                        </p:attrNameLst>
                                      </p:cBhvr>
                                      <p:tavLst>
                                        <p:tav tm="0">
                                          <p:val>
                                            <p:strVal val="#ppt_y"/>
                                          </p:val>
                                        </p:tav>
                                        <p:tav tm="100000">
                                          <p:val>
                                            <p:strVal val="#ppt_y"/>
                                          </p:val>
                                        </p:tav>
                                      </p:tavLst>
                                    </p:anim>
                                  </p:childTnLst>
                                </p:cTn>
                              </p:par>
                            </p:childTnLst>
                          </p:cTn>
                        </p:par>
                        <p:par>
                          <p:cTn id="78" fill="hold">
                            <p:stCondLst>
                              <p:cond delay="500"/>
                            </p:stCondLst>
                            <p:childTnLst>
                              <p:par>
                                <p:cTn id="79" presetID="2" presetClass="entr" presetSubtype="8" fill="hold" nodeType="afterEffect">
                                  <p:stCondLst>
                                    <p:cond delay="0"/>
                                  </p:stCondLst>
                                  <p:childTnLst>
                                    <p:set>
                                      <p:cBhvr>
                                        <p:cTn id="80" dur="1" fill="hold">
                                          <p:stCondLst>
                                            <p:cond delay="0"/>
                                          </p:stCondLst>
                                        </p:cTn>
                                        <p:tgtEl>
                                          <p:spTgt spid="36"/>
                                        </p:tgtEl>
                                        <p:attrNameLst>
                                          <p:attrName>style.visibility</p:attrName>
                                        </p:attrNameLst>
                                      </p:cBhvr>
                                      <p:to>
                                        <p:strVal val="visible"/>
                                      </p:to>
                                    </p:set>
                                    <p:anim calcmode="lin" valueType="num">
                                      <p:cBhvr additive="base">
                                        <p:cTn id="81" dur="10" fill="hold"/>
                                        <p:tgtEl>
                                          <p:spTgt spid="36"/>
                                        </p:tgtEl>
                                        <p:attrNameLst>
                                          <p:attrName>ppt_x</p:attrName>
                                        </p:attrNameLst>
                                      </p:cBhvr>
                                      <p:tavLst>
                                        <p:tav tm="0">
                                          <p:val>
                                            <p:strVal val="0-#ppt_w/2"/>
                                          </p:val>
                                        </p:tav>
                                        <p:tav tm="100000">
                                          <p:val>
                                            <p:strVal val="#ppt_x"/>
                                          </p:val>
                                        </p:tav>
                                      </p:tavLst>
                                    </p:anim>
                                    <p:anim calcmode="lin" valueType="num">
                                      <p:cBhvr additive="base">
                                        <p:cTn id="82" dur="10" fill="hold"/>
                                        <p:tgtEl>
                                          <p:spTgt spid="36"/>
                                        </p:tgtEl>
                                        <p:attrNameLst>
                                          <p:attrName>ppt_y</p:attrName>
                                        </p:attrNameLst>
                                      </p:cBhvr>
                                      <p:tavLst>
                                        <p:tav tm="0">
                                          <p:val>
                                            <p:strVal val="#ppt_y"/>
                                          </p:val>
                                        </p:tav>
                                        <p:tav tm="100000">
                                          <p:val>
                                            <p:strVal val="#ppt_y"/>
                                          </p:val>
                                        </p:tav>
                                      </p:tavLst>
                                    </p:anim>
                                  </p:childTnLst>
                                </p:cTn>
                              </p:par>
                              <p:par>
                                <p:cTn id="83" presetID="2" presetClass="entr" presetSubtype="8" fill="hold" nodeType="withEffect">
                                  <p:stCondLst>
                                    <p:cond delay="0"/>
                                  </p:stCondLst>
                                  <p:childTnLst>
                                    <p:set>
                                      <p:cBhvr>
                                        <p:cTn id="84" dur="1" fill="hold">
                                          <p:stCondLst>
                                            <p:cond delay="0"/>
                                          </p:stCondLst>
                                        </p:cTn>
                                        <p:tgtEl>
                                          <p:spTgt spid="38"/>
                                        </p:tgtEl>
                                        <p:attrNameLst>
                                          <p:attrName>style.visibility</p:attrName>
                                        </p:attrNameLst>
                                      </p:cBhvr>
                                      <p:to>
                                        <p:strVal val="visible"/>
                                      </p:to>
                                    </p:set>
                                    <p:anim calcmode="lin" valueType="num">
                                      <p:cBhvr additive="base">
                                        <p:cTn id="85" dur="10" fill="hold"/>
                                        <p:tgtEl>
                                          <p:spTgt spid="38"/>
                                        </p:tgtEl>
                                        <p:attrNameLst>
                                          <p:attrName>ppt_x</p:attrName>
                                        </p:attrNameLst>
                                      </p:cBhvr>
                                      <p:tavLst>
                                        <p:tav tm="0">
                                          <p:val>
                                            <p:strVal val="0-#ppt_w/2"/>
                                          </p:val>
                                        </p:tav>
                                        <p:tav tm="100000">
                                          <p:val>
                                            <p:strVal val="#ppt_x"/>
                                          </p:val>
                                        </p:tav>
                                      </p:tavLst>
                                    </p:anim>
                                    <p:anim calcmode="lin" valueType="num">
                                      <p:cBhvr additive="base">
                                        <p:cTn id="86" dur="10" fill="hold"/>
                                        <p:tgtEl>
                                          <p:spTgt spid="38"/>
                                        </p:tgtEl>
                                        <p:attrNameLst>
                                          <p:attrName>ppt_y</p:attrName>
                                        </p:attrNameLst>
                                      </p:cBhvr>
                                      <p:tavLst>
                                        <p:tav tm="0">
                                          <p:val>
                                            <p:strVal val="#ppt_y"/>
                                          </p:val>
                                        </p:tav>
                                        <p:tav tm="100000">
                                          <p:val>
                                            <p:strVal val="#ppt_y"/>
                                          </p:val>
                                        </p:tav>
                                      </p:tavLst>
                                    </p:anim>
                                  </p:childTnLst>
                                </p:cTn>
                              </p:par>
                            </p:childTnLst>
                          </p:cTn>
                        </p:par>
                        <p:par>
                          <p:cTn id="87" fill="hold">
                            <p:stCondLst>
                              <p:cond delay="510"/>
                            </p:stCondLst>
                            <p:childTnLst>
                              <p:par>
                                <p:cTn id="88" presetID="2" presetClass="entr" presetSubtype="8" fill="hold" grpId="0" nodeType="afterEffect">
                                  <p:stCondLst>
                                    <p:cond delay="0"/>
                                  </p:stCondLst>
                                  <p:childTnLst>
                                    <p:set>
                                      <p:cBhvr>
                                        <p:cTn id="89" dur="1" fill="hold">
                                          <p:stCondLst>
                                            <p:cond delay="0"/>
                                          </p:stCondLst>
                                        </p:cTn>
                                        <p:tgtEl>
                                          <p:spTgt spid="40"/>
                                        </p:tgtEl>
                                        <p:attrNameLst>
                                          <p:attrName>style.visibility</p:attrName>
                                        </p:attrNameLst>
                                      </p:cBhvr>
                                      <p:to>
                                        <p:strVal val="visible"/>
                                      </p:to>
                                    </p:set>
                                    <p:anim calcmode="lin" valueType="num">
                                      <p:cBhvr additive="base">
                                        <p:cTn id="90" dur="500" fill="hold"/>
                                        <p:tgtEl>
                                          <p:spTgt spid="40"/>
                                        </p:tgtEl>
                                        <p:attrNameLst>
                                          <p:attrName>ppt_x</p:attrName>
                                        </p:attrNameLst>
                                      </p:cBhvr>
                                      <p:tavLst>
                                        <p:tav tm="0">
                                          <p:val>
                                            <p:strVal val="0-#ppt_w/2"/>
                                          </p:val>
                                        </p:tav>
                                        <p:tav tm="100000">
                                          <p:val>
                                            <p:strVal val="#ppt_x"/>
                                          </p:val>
                                        </p:tav>
                                      </p:tavLst>
                                    </p:anim>
                                    <p:anim calcmode="lin" valueType="num">
                                      <p:cBhvr additive="base">
                                        <p:cTn id="91" dur="500" fill="hold"/>
                                        <p:tgtEl>
                                          <p:spTgt spid="40"/>
                                        </p:tgtEl>
                                        <p:attrNameLst>
                                          <p:attrName>ppt_y</p:attrName>
                                        </p:attrNameLst>
                                      </p:cBhvr>
                                      <p:tavLst>
                                        <p:tav tm="0">
                                          <p:val>
                                            <p:strVal val="#ppt_y"/>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grpId="0" nodeType="clickEffect">
                                  <p:stCondLst>
                                    <p:cond delay="0"/>
                                  </p:stCondLst>
                                  <p:childTnLst>
                                    <p:set>
                                      <p:cBhvr>
                                        <p:cTn id="95" dur="1" fill="hold">
                                          <p:stCondLst>
                                            <p:cond delay="0"/>
                                          </p:stCondLst>
                                        </p:cTn>
                                        <p:tgtEl>
                                          <p:spTgt spid="46"/>
                                        </p:tgtEl>
                                        <p:attrNameLst>
                                          <p:attrName>style.visibility</p:attrName>
                                        </p:attrNameLst>
                                      </p:cBhvr>
                                      <p:to>
                                        <p:strVal val="visible"/>
                                      </p:to>
                                    </p:set>
                                  </p:childTnLst>
                                </p:cTn>
                              </p:par>
                              <p:par>
                                <p:cTn id="96" presetID="2" presetClass="entr" presetSubtype="8" fill="hold" nodeType="withEffect">
                                  <p:stCondLst>
                                    <p:cond delay="0"/>
                                  </p:stCondLst>
                                  <p:childTnLst>
                                    <p:set>
                                      <p:cBhvr>
                                        <p:cTn id="97" dur="1" fill="hold">
                                          <p:stCondLst>
                                            <p:cond delay="0"/>
                                          </p:stCondLst>
                                        </p:cTn>
                                        <p:tgtEl>
                                          <p:spTgt spid="42"/>
                                        </p:tgtEl>
                                        <p:attrNameLst>
                                          <p:attrName>style.visibility</p:attrName>
                                        </p:attrNameLst>
                                      </p:cBhvr>
                                      <p:to>
                                        <p:strVal val="visible"/>
                                      </p:to>
                                    </p:set>
                                    <p:anim calcmode="lin" valueType="num">
                                      <p:cBhvr additive="base">
                                        <p:cTn id="98" dur="500" fill="hold"/>
                                        <p:tgtEl>
                                          <p:spTgt spid="42"/>
                                        </p:tgtEl>
                                        <p:attrNameLst>
                                          <p:attrName>ppt_x</p:attrName>
                                        </p:attrNameLst>
                                      </p:cBhvr>
                                      <p:tavLst>
                                        <p:tav tm="0">
                                          <p:val>
                                            <p:strVal val="0-#ppt_w/2"/>
                                          </p:val>
                                        </p:tav>
                                        <p:tav tm="100000">
                                          <p:val>
                                            <p:strVal val="#ppt_x"/>
                                          </p:val>
                                        </p:tav>
                                      </p:tavLst>
                                    </p:anim>
                                    <p:anim calcmode="lin" valueType="num">
                                      <p:cBhvr additive="base">
                                        <p:cTn id="99" dur="500" fill="hold"/>
                                        <p:tgtEl>
                                          <p:spTgt spid="42"/>
                                        </p:tgtEl>
                                        <p:attrNameLst>
                                          <p:attrName>ppt_y</p:attrName>
                                        </p:attrNameLst>
                                      </p:cBhvr>
                                      <p:tavLst>
                                        <p:tav tm="0">
                                          <p:val>
                                            <p:strVal val="#ppt_y"/>
                                          </p:val>
                                        </p:tav>
                                        <p:tav tm="100000">
                                          <p:val>
                                            <p:strVal val="#ppt_y"/>
                                          </p:val>
                                        </p:tav>
                                      </p:tavLst>
                                    </p:anim>
                                  </p:childTnLst>
                                </p:cTn>
                              </p:par>
                              <p:par>
                                <p:cTn id="100" presetID="2" presetClass="entr" presetSubtype="8" fill="hold" nodeType="withEffect">
                                  <p:stCondLst>
                                    <p:cond delay="0"/>
                                  </p:stCondLst>
                                  <p:childTnLst>
                                    <p:set>
                                      <p:cBhvr>
                                        <p:cTn id="101" dur="1" fill="hold">
                                          <p:stCondLst>
                                            <p:cond delay="0"/>
                                          </p:stCondLst>
                                        </p:cTn>
                                        <p:tgtEl>
                                          <p:spTgt spid="39"/>
                                        </p:tgtEl>
                                        <p:attrNameLst>
                                          <p:attrName>style.visibility</p:attrName>
                                        </p:attrNameLst>
                                      </p:cBhvr>
                                      <p:to>
                                        <p:strVal val="visible"/>
                                      </p:to>
                                    </p:set>
                                    <p:anim calcmode="lin" valueType="num">
                                      <p:cBhvr additive="base">
                                        <p:cTn id="102" dur="500" fill="hold"/>
                                        <p:tgtEl>
                                          <p:spTgt spid="39"/>
                                        </p:tgtEl>
                                        <p:attrNameLst>
                                          <p:attrName>ppt_x</p:attrName>
                                        </p:attrNameLst>
                                      </p:cBhvr>
                                      <p:tavLst>
                                        <p:tav tm="0">
                                          <p:val>
                                            <p:strVal val="0-#ppt_w/2"/>
                                          </p:val>
                                        </p:tav>
                                        <p:tav tm="100000">
                                          <p:val>
                                            <p:strVal val="#ppt_x"/>
                                          </p:val>
                                        </p:tav>
                                      </p:tavLst>
                                    </p:anim>
                                    <p:anim calcmode="lin" valueType="num">
                                      <p:cBhvr additive="base">
                                        <p:cTn id="103" dur="500" fill="hold"/>
                                        <p:tgtEl>
                                          <p:spTgt spid="39"/>
                                        </p:tgtEl>
                                        <p:attrNameLst>
                                          <p:attrName>ppt_y</p:attrName>
                                        </p:attrNameLst>
                                      </p:cBhvr>
                                      <p:tavLst>
                                        <p:tav tm="0">
                                          <p:val>
                                            <p:strVal val="#ppt_y"/>
                                          </p:val>
                                        </p:tav>
                                        <p:tav tm="100000">
                                          <p:val>
                                            <p:strVal val="#ppt_y"/>
                                          </p:val>
                                        </p:tav>
                                      </p:tavLst>
                                    </p:anim>
                                  </p:childTnLst>
                                </p:cTn>
                              </p:par>
                            </p:childTnLst>
                          </p:cTn>
                        </p:par>
                        <p:par>
                          <p:cTn id="104" fill="hold">
                            <p:stCondLst>
                              <p:cond delay="500"/>
                            </p:stCondLst>
                            <p:childTnLst>
                              <p:par>
                                <p:cTn id="105" presetID="2" presetClass="entr" presetSubtype="8" fill="hold" grpId="0" nodeType="afterEffect">
                                  <p:stCondLst>
                                    <p:cond delay="0"/>
                                  </p:stCondLst>
                                  <p:childTnLst>
                                    <p:set>
                                      <p:cBhvr>
                                        <p:cTn id="106" dur="1" fill="hold">
                                          <p:stCondLst>
                                            <p:cond delay="0"/>
                                          </p:stCondLst>
                                        </p:cTn>
                                        <p:tgtEl>
                                          <p:spTgt spid="37"/>
                                        </p:tgtEl>
                                        <p:attrNameLst>
                                          <p:attrName>style.visibility</p:attrName>
                                        </p:attrNameLst>
                                      </p:cBhvr>
                                      <p:to>
                                        <p:strVal val="visible"/>
                                      </p:to>
                                    </p:set>
                                    <p:anim calcmode="lin" valueType="num">
                                      <p:cBhvr additive="base">
                                        <p:cTn id="107" dur="500" fill="hold"/>
                                        <p:tgtEl>
                                          <p:spTgt spid="37"/>
                                        </p:tgtEl>
                                        <p:attrNameLst>
                                          <p:attrName>ppt_x</p:attrName>
                                        </p:attrNameLst>
                                      </p:cBhvr>
                                      <p:tavLst>
                                        <p:tav tm="0">
                                          <p:val>
                                            <p:strVal val="0-#ppt_w/2"/>
                                          </p:val>
                                        </p:tav>
                                        <p:tav tm="100000">
                                          <p:val>
                                            <p:strVal val="#ppt_x"/>
                                          </p:val>
                                        </p:tav>
                                      </p:tavLst>
                                    </p:anim>
                                    <p:anim calcmode="lin" valueType="num">
                                      <p:cBhvr additive="base">
                                        <p:cTn id="108" dur="500" fill="hold"/>
                                        <p:tgtEl>
                                          <p:spTgt spid="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p:bldP spid="13" grpId="0"/>
      <p:bldP spid="66" grpId="0"/>
      <p:bldP spid="5" grpId="0"/>
      <p:bldP spid="11" grpId="0"/>
      <p:bldP spid="40" grpId="0"/>
      <p:bldP spid="50" grpId="0"/>
      <p:bldP spid="59" grpId="0"/>
      <p:bldP spid="85" grpId="0"/>
      <p:bldP spid="86" grpId="0"/>
      <p:bldP spid="2" grpId="0"/>
      <p:bldP spid="28" grpId="0"/>
      <p:bldP spid="37" grpId="0"/>
      <p:bldP spid="45" grpId="0"/>
      <p:bldP spid="4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37DEE-A2AA-C31B-993C-89CCFF5E91A9}"/>
              </a:ext>
            </a:extLst>
          </p:cNvPr>
          <p:cNvSpPr>
            <a:spLocks noGrp="1"/>
          </p:cNvSpPr>
          <p:nvPr>
            <p:ph type="title"/>
          </p:nvPr>
        </p:nvSpPr>
        <p:spPr>
          <a:solidFill>
            <a:srgbClr val="00B0F0"/>
          </a:solidFill>
        </p:spPr>
        <p:txBody>
          <a:bodyPr/>
          <a:lstStyle/>
          <a:p>
            <a:pPr algn="ctr"/>
            <a:r>
              <a:rPr lang="en-US" dirty="0"/>
              <a:t>Church Split</a:t>
            </a:r>
          </a:p>
        </p:txBody>
      </p:sp>
      <p:sp>
        <p:nvSpPr>
          <p:cNvPr id="3" name="Content Placeholder 2">
            <a:extLst>
              <a:ext uri="{FF2B5EF4-FFF2-40B4-BE49-F238E27FC236}">
                <a16:creationId xmlns:a16="http://schemas.microsoft.com/office/drawing/2014/main" id="{2ED22A22-FDE6-A3BE-B37E-EB20CF352A89}"/>
              </a:ext>
            </a:extLst>
          </p:cNvPr>
          <p:cNvSpPr>
            <a:spLocks noGrp="1"/>
          </p:cNvSpPr>
          <p:nvPr>
            <p:ph idx="1"/>
          </p:nvPr>
        </p:nvSpPr>
        <p:spPr/>
        <p:txBody>
          <a:bodyPr/>
          <a:lstStyle/>
          <a:p>
            <a:pPr marL="0" indent="0">
              <a:buNone/>
            </a:pPr>
            <a:r>
              <a:rPr lang="en-US" dirty="0"/>
              <a:t>1870s conflicts involving “Testimonies,” loans, Jesse Wheaton and Blanchard, secret society member insurance, etc.</a:t>
            </a:r>
          </a:p>
          <a:p>
            <a:pPr marL="0" indent="0">
              <a:buNone/>
            </a:pPr>
            <a:endParaRPr lang="en-US" dirty="0"/>
          </a:p>
          <a:p>
            <a:pPr marL="0" indent="0">
              <a:buNone/>
            </a:pPr>
            <a:r>
              <a:rPr lang="en-US" dirty="0"/>
              <a:t>1878 – a group led by Blanchard splits out and forms “The College Church of Christ”.</a:t>
            </a:r>
          </a:p>
          <a:p>
            <a:pPr marL="0" indent="0">
              <a:buNone/>
            </a:pPr>
            <a:endParaRPr lang="en-US" dirty="0"/>
          </a:p>
          <a:p>
            <a:pPr marL="0" indent="0">
              <a:buNone/>
            </a:pPr>
            <a:r>
              <a:rPr lang="en-US" dirty="0"/>
              <a:t>1878 - The remaining group was renamed First Congregational Church. In 1910, they became the First Presbyterian Church. </a:t>
            </a:r>
          </a:p>
          <a:p>
            <a:pPr marL="0" indent="0">
              <a:buNone/>
            </a:pPr>
            <a:endParaRPr lang="en-US" dirty="0"/>
          </a:p>
        </p:txBody>
      </p:sp>
    </p:spTree>
    <p:extLst>
      <p:ext uri="{BB962C8B-B14F-4D97-AF65-F5344CB8AC3E}">
        <p14:creationId xmlns:p14="http://schemas.microsoft.com/office/powerpoint/2010/main" val="514675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Madison</Template>
  <TotalTime>337</TotalTime>
  <Words>1114</Words>
  <Application>Microsoft Macintosh PowerPoint</Application>
  <PresentationFormat>Widescreen</PresentationFormat>
  <Paragraphs>94</Paragraphs>
  <Slides>13</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Aptos</vt:lpstr>
      <vt:lpstr>Aptos Display</vt:lpstr>
      <vt:lpstr>Arial</vt:lpstr>
      <vt:lpstr>Georgia</vt:lpstr>
      <vt:lpstr>Museo Sans 500</vt:lpstr>
      <vt:lpstr>Museo Sans 700</vt:lpstr>
      <vt:lpstr>Open Sans</vt:lpstr>
      <vt:lpstr>Symbol</vt:lpstr>
      <vt:lpstr>Office Theme</vt:lpstr>
      <vt:lpstr>College Church in Wheaton</vt:lpstr>
      <vt:lpstr>Wheaton Wesleyan Connection </vt:lpstr>
      <vt:lpstr>Jonathan Blanchard</vt:lpstr>
      <vt:lpstr>What is Congregationalism?</vt:lpstr>
      <vt:lpstr>Congregationalism and Puritanism</vt:lpstr>
      <vt:lpstr>What is the difference between Congregationalists and Baptists?</vt:lpstr>
      <vt:lpstr>PowerPoint Presentation</vt:lpstr>
      <vt:lpstr>PowerPoint Presentation</vt:lpstr>
      <vt:lpstr>Church Split</vt:lpstr>
      <vt:lpstr>Articles of Faith - Scripture</vt:lpstr>
      <vt:lpstr>2 Timothy 3:16-17 </vt:lpstr>
      <vt:lpstr>1 Thessalonians 2:13 </vt:lpstr>
      <vt:lpstr> 2 Peter 1:19-21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Gregg Quiggle</dc:creator>
  <cp:lastModifiedBy>J Marr Miller</cp:lastModifiedBy>
  <cp:revision>7</cp:revision>
  <dcterms:created xsi:type="dcterms:W3CDTF">2024-11-10T14:26:25Z</dcterms:created>
  <dcterms:modified xsi:type="dcterms:W3CDTF">2024-11-18T00:39:27Z</dcterms:modified>
</cp:coreProperties>
</file>