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8"/>
  </p:notesMasterIdLst>
  <p:sldIdLst>
    <p:sldId id="279" r:id="rId2"/>
    <p:sldId id="280" r:id="rId3"/>
    <p:sldId id="281" r:id="rId4"/>
    <p:sldId id="282" r:id="rId5"/>
    <p:sldId id="285" r:id="rId6"/>
    <p:sldId id="286" r:id="rId7"/>
    <p:sldId id="287" r:id="rId8"/>
    <p:sldId id="288" r:id="rId9"/>
    <p:sldId id="289" r:id="rId10"/>
    <p:sldId id="290" r:id="rId11"/>
    <p:sldId id="291" r:id="rId12"/>
    <p:sldId id="292" r:id="rId13"/>
    <p:sldId id="293" r:id="rId14"/>
    <p:sldId id="294" r:id="rId15"/>
    <p:sldId id="295" r:id="rId16"/>
    <p:sldId id="296" r:id="rId17"/>
    <p:sldId id="297" r:id="rId18"/>
    <p:sldId id="298" r:id="rId19"/>
    <p:sldId id="300" r:id="rId20"/>
    <p:sldId id="299" r:id="rId21"/>
    <p:sldId id="301" r:id="rId22"/>
    <p:sldId id="309" r:id="rId23"/>
    <p:sldId id="310" r:id="rId24"/>
    <p:sldId id="311" r:id="rId25"/>
    <p:sldId id="312" r:id="rId26"/>
    <p:sldId id="313" r:id="rId27"/>
    <p:sldId id="302" r:id="rId28"/>
    <p:sldId id="303" r:id="rId29"/>
    <p:sldId id="304" r:id="rId30"/>
    <p:sldId id="305" r:id="rId31"/>
    <p:sldId id="306" r:id="rId32"/>
    <p:sldId id="307" r:id="rId33"/>
    <p:sldId id="308" r:id="rId34"/>
    <p:sldId id="314" r:id="rId35"/>
    <p:sldId id="315" r:id="rId36"/>
    <p:sldId id="316"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46"/>
    <p:restoredTop sz="94641"/>
  </p:normalViewPr>
  <p:slideViewPr>
    <p:cSldViewPr snapToGrid="0" snapToObjects="1">
      <p:cViewPr varScale="1">
        <p:scale>
          <a:sx n="215" d="100"/>
          <a:sy n="215" d="100"/>
        </p:scale>
        <p:origin x="1016" y="18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78C2B58-A7CE-174C-A8B4-C76D7C12EB66}" type="datetimeFigureOut">
              <a:rPr lang="en-US" smtClean="0"/>
              <a:t>11/11/24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E50E47-F0D2-5E45-98A5-2A3EE1F9D961}" type="slidenum">
              <a:rPr lang="en-US" smtClean="0"/>
              <a:t>‹#›</a:t>
            </a:fld>
            <a:endParaRPr lang="en-US"/>
          </a:p>
        </p:txBody>
      </p:sp>
    </p:spTree>
    <p:extLst>
      <p:ext uri="{BB962C8B-B14F-4D97-AF65-F5344CB8AC3E}">
        <p14:creationId xmlns:p14="http://schemas.microsoft.com/office/powerpoint/2010/main" val="336137720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2" name="Rectangle 11"/>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5061856B-E32F-8645-AD8B-AD8CD26DE46D}" type="datetimeFigureOut">
              <a:rPr lang="en-US" smtClean="0"/>
              <a:t>11/11/24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9" name="Slide Number Placeholder 28"/>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D2D4250F-9932-E54D-B25C-7C6A4BB8F046}" type="slidenum">
              <a:rPr lang="en-US" smtClean="0"/>
              <a:t>‹#›</a:t>
            </a:fld>
            <a:endParaRPr lang="en-US"/>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61856B-E32F-8645-AD8B-AD8CD26DE46D}" type="datetimeFigureOut">
              <a:rPr lang="en-US" smtClean="0"/>
              <a:t>11/11/24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D4250F-9932-E54D-B25C-7C6A4BB8F04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1" name="Rectangle 10"/>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 name="Slide Number Placeholder 5"/>
          <p:cNvSpPr>
            <a:spLocks noGrp="1"/>
          </p:cNvSpPr>
          <p:nvPr>
            <p:ph type="sldNum" sz="quarter" idx="12"/>
          </p:nvPr>
        </p:nvSpPr>
        <p:spPr>
          <a:xfrm>
            <a:off x="9221216" y="3009902"/>
            <a:ext cx="609600" cy="441325"/>
          </a:xfrm>
        </p:spPr>
        <p:txBody>
          <a:bodyPr/>
          <a:lstStyle/>
          <a:p>
            <a:fld id="{D2D4250F-9932-E54D-B25C-7C6A4BB8F046}" type="slidenum">
              <a:rPr lang="en-US" smtClean="0"/>
              <a:t>‹#›</a:t>
            </a:fld>
            <a:endParaRPr lang="en-US"/>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061856B-E32F-8645-AD8B-AD8CD26DE46D}" type="datetimeFigureOut">
              <a:rPr lang="en-US" smtClean="0"/>
              <a:t>11/11/24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9855200" y="304802"/>
            <a:ext cx="1930400" cy="5851525"/>
          </a:xfrm>
        </p:spPr>
        <p:txBody>
          <a:bodyPr vert="eaVert"/>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5061856B-E32F-8645-AD8B-AD8CD26DE46D}" type="datetimeFigureOut">
              <a:rPr lang="en-US" smtClean="0"/>
              <a:t>11/11/24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5815584" y="1026373"/>
            <a:ext cx="609600" cy="441325"/>
          </a:xfrm>
        </p:spPr>
        <p:txBody>
          <a:bodyPr/>
          <a:lstStyle/>
          <a:p>
            <a:fld id="{D2D4250F-9932-E54D-B25C-7C6A4BB8F046}" type="slidenum">
              <a:rPr lang="en-US" smtClean="0"/>
              <a:t>‹#›</a:t>
            </a:fld>
            <a:endParaRPr lang="en-US"/>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3" name="Text Placeholder 2"/>
          <p:cNvSpPr>
            <a:spLocks noGrp="1"/>
          </p:cNvSpPr>
          <p:nvPr>
            <p:ph type="body" idx="1"/>
          </p:nvPr>
        </p:nvSpPr>
        <p:spPr>
          <a:xfrm>
            <a:off x="1824568" y="2743200"/>
            <a:ext cx="8640232"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5061856B-E32F-8645-AD8B-AD8CD26DE46D}" type="datetimeFigureOut">
              <a:rPr lang="en-US" smtClean="0"/>
              <a:t>11/11/24</a:t>
            </a:fld>
            <a:endParaRPr lang="en-US"/>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6" name="Slide Number Placeholder 5"/>
          <p:cNvSpPr>
            <a:spLocks noGrp="1"/>
          </p:cNvSpPr>
          <p:nvPr>
            <p:ph type="sldNum" sz="quarter" idx="12"/>
          </p:nvPr>
        </p:nvSpPr>
        <p:spPr>
          <a:xfrm>
            <a:off x="5791200" y="2199451"/>
            <a:ext cx="609600" cy="441325"/>
          </a:xfrm>
        </p:spPr>
        <p:txBody>
          <a:bodyPr/>
          <a:lstStyle>
            <a:lvl1pPr>
              <a:defRPr>
                <a:solidFill>
                  <a:schemeClr val="accent3">
                    <a:shade val="75000"/>
                  </a:schemeClr>
                </a:solidFill>
              </a:defRPr>
            </a:lvl1pPr>
          </a:lstStyle>
          <a:p>
            <a:fld id="{D2D4250F-9932-E54D-B25C-7C6A4BB8F046}" type="slidenum">
              <a:rPr lang="en-US" smtClean="0"/>
              <a:t>‹#›</a:t>
            </a:fld>
            <a:endParaRPr lang="en-US"/>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5061856B-E32F-8645-AD8B-AD8CD26DE46D}" type="datetimeFigureOut">
              <a:rPr lang="en-US" smtClean="0"/>
              <a:t>11/11/24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D4250F-9932-E54D-B25C-7C6A4BB8F046}" type="slidenum">
              <a:rPr lang="en-US" smtClean="0"/>
              <a:t>‹#›</a:t>
            </a:fld>
            <a:endParaRPr lang="en-US"/>
          </a:p>
        </p:txBody>
      </p:sp>
      <p:sp>
        <p:nvSpPr>
          <p:cNvPr id="8" name="Straight Connector 7"/>
          <p:cNvSpPr>
            <a:spLocks noChangeShapeType="1"/>
          </p:cNvSpPr>
          <p:nvPr/>
        </p:nvSpPr>
        <p:spPr bwMode="auto">
          <a:xfrm flipV="1">
            <a:off x="6084107" y="1575653"/>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3" name="Text Placeholder 2"/>
          <p:cNvSpPr>
            <a:spLocks noGrp="1"/>
          </p:cNvSpPr>
          <p:nvPr>
            <p:ph type="body" idx="1"/>
          </p:nvPr>
        </p:nvSpPr>
        <p:spPr>
          <a:xfrm>
            <a:off x="402336" y="1524000"/>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1"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5061856B-E32F-8645-AD8B-AD8CD26DE46D}" type="datetimeFigureOut">
              <a:rPr lang="en-US" smtClean="0"/>
              <a:t>11/11/24</a:t>
            </a:fld>
            <a:endParaRPr lang="en-US"/>
          </a:p>
        </p:txBody>
      </p:sp>
      <p:sp>
        <p:nvSpPr>
          <p:cNvPr id="8" name="Footer Placeholder 7"/>
          <p:cNvSpPr>
            <a:spLocks noGrp="1"/>
          </p:cNvSpPr>
          <p:nvPr>
            <p:ph type="ftr" sz="quarter" idx="11"/>
          </p:nvPr>
        </p:nvSpPr>
        <p:spPr>
          <a:xfrm>
            <a:off x="406400" y="6409944"/>
            <a:ext cx="4775200" cy="365760"/>
          </a:xfrm>
        </p:spPr>
        <p:txBody>
          <a:bodyPr/>
          <a:lstStyle/>
          <a:p>
            <a:endParaRPr lang="en-US"/>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4" name="Content Placeholder 23"/>
          <p:cNvSpPr>
            <a:spLocks noGrp="1"/>
          </p:cNvSpPr>
          <p:nvPr>
            <p:ph sz="quarter" idx="2"/>
          </p:nvPr>
        </p:nvSpPr>
        <p:spPr>
          <a:xfrm>
            <a:off x="402336" y="2471383"/>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Slide Number Placeholder 8"/>
          <p:cNvSpPr>
            <a:spLocks noGrp="1"/>
          </p:cNvSpPr>
          <p:nvPr>
            <p:ph type="sldNum" sz="quarter" idx="12"/>
          </p:nvPr>
        </p:nvSpPr>
        <p:spPr>
          <a:xfrm>
            <a:off x="5791200" y="1042417"/>
            <a:ext cx="609600" cy="441325"/>
          </a:xfrm>
        </p:spPr>
        <p:txBody>
          <a:bodyPr/>
          <a:lstStyle>
            <a:lvl1pPr algn="ctr">
              <a:defRPr/>
            </a:lvl1pPr>
          </a:lstStyle>
          <a:p>
            <a:fld id="{D2D4250F-9932-E54D-B25C-7C6A4BB8F046}" type="slidenum">
              <a:rPr lang="en-US" smtClean="0"/>
              <a:t>‹#›</a:t>
            </a:fld>
            <a:endParaRPr lang="en-US"/>
          </a:p>
        </p:txBody>
      </p:sp>
      <p:sp>
        <p:nvSpPr>
          <p:cNvPr id="23" name="Title 22"/>
          <p:cNvSpPr>
            <a:spLocks noGrp="1"/>
          </p:cNvSpPr>
          <p:nvPr>
            <p:ph type="title"/>
          </p:nvPr>
        </p:nvSpPr>
        <p:spPr/>
        <p:txBody>
          <a:bodyPr rtlCol="0" anchor="b" anchorCtr="0"/>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5061856B-E32F-8645-AD8B-AD8CD26DE46D}" type="datetimeFigureOut">
              <a:rPr lang="en-US" smtClean="0"/>
              <a:t>11/11/24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5791200" y="1036021"/>
            <a:ext cx="609600" cy="441325"/>
          </a:xfrm>
        </p:spPr>
        <p:txBody>
          <a:bodyPr/>
          <a:lstStyle/>
          <a:p>
            <a:fld id="{D2D4250F-9932-E54D-B25C-7C6A4BB8F04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5" name="Rectangle 4"/>
          <p:cNvSpPr>
            <a:spLocks noChangeArrowheads="1"/>
          </p:cNvSpPr>
          <p:nvPr/>
        </p:nvSpPr>
        <p:spPr bwMode="auto">
          <a:xfrm>
            <a:off x="195072" y="639165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 name="Date Placeholder 1"/>
          <p:cNvSpPr>
            <a:spLocks noGrp="1"/>
          </p:cNvSpPr>
          <p:nvPr>
            <p:ph type="dt" sz="half" idx="10"/>
          </p:nvPr>
        </p:nvSpPr>
        <p:spPr/>
        <p:txBody>
          <a:bodyPr/>
          <a:lstStyle/>
          <a:p>
            <a:fld id="{5061856B-E32F-8645-AD8B-AD8CD26DE46D}" type="datetimeFigureOut">
              <a:rPr lang="en-US" smtClean="0"/>
              <a:t>11/11/24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D2D4250F-9932-E54D-B25C-7C6A4BB8F04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1"/>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Slide Number Placeholder 6"/>
          <p:cNvSpPr>
            <a:spLocks noGrp="1"/>
          </p:cNvSpPr>
          <p:nvPr>
            <p:ph type="sldNum" sz="quarter" idx="12"/>
          </p:nvPr>
        </p:nvSpPr>
        <p:spPr>
          <a:xfrm>
            <a:off x="1828800" y="312739"/>
            <a:ext cx="609600" cy="441325"/>
          </a:xfrm>
        </p:spPr>
        <p:txBody>
          <a:bodyPr/>
          <a:lstStyle>
            <a:lvl1pPr>
              <a:defRPr>
                <a:solidFill>
                  <a:schemeClr val="accent3">
                    <a:shade val="75000"/>
                  </a:schemeClr>
                </a:solidFill>
              </a:defRPr>
            </a:lvl1pPr>
          </a:lstStyle>
          <a:p>
            <a:fld id="{D2D4250F-9932-E54D-B25C-7C6A4BB8F046}" type="slidenum">
              <a:rPr lang="en-US" smtClean="0"/>
              <a:t>‹#›</a:t>
            </a:fld>
            <a:endParaRPr lang="en-US"/>
          </a:p>
        </p:txBody>
      </p:sp>
      <p:sp>
        <p:nvSpPr>
          <p:cNvPr id="21" name="Rectangle 20"/>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5" name="Date Placeholder 4"/>
          <p:cNvSpPr>
            <a:spLocks noGrp="1"/>
          </p:cNvSpPr>
          <p:nvPr>
            <p:ph type="dt" sz="half" idx="10"/>
          </p:nvPr>
        </p:nvSpPr>
        <p:spPr/>
        <p:txBody>
          <a:bodyPr/>
          <a:lstStyle/>
          <a:p>
            <a:fld id="{5061856B-E32F-8645-AD8B-AD8CD26DE46D}" type="datetimeFigureOut">
              <a:rPr lang="en-US" smtClean="0"/>
              <a:t>11/11/24</a:t>
            </a:fld>
            <a:endParaRPr lang="en-US"/>
          </a:p>
        </p:txBody>
      </p:sp>
      <p:sp>
        <p:nvSpPr>
          <p:cNvPr id="6" name="Footer Placeholder 5"/>
          <p:cNvSpPr>
            <a:spLocks noGrp="1"/>
          </p:cNvSpPr>
          <p:nvPr>
            <p:ph type="ftr" sz="quarter" idx="11"/>
          </p:nvPr>
        </p:nvSpPr>
        <p:spPr>
          <a:xfrm>
            <a:off x="402336" y="6410848"/>
            <a:ext cx="451104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7" name="Slide Number Placeholder 6"/>
          <p:cNvSpPr>
            <a:spLocks noGrp="1"/>
          </p:cNvSpPr>
          <p:nvPr>
            <p:ph type="sldNum" sz="quarter" idx="12"/>
          </p:nvPr>
        </p:nvSpPr>
        <p:spPr>
          <a:xfrm>
            <a:off x="1828800" y="312739"/>
            <a:ext cx="609600" cy="441325"/>
          </a:xfrm>
        </p:spPr>
        <p:txBody>
          <a:bodyPr/>
          <a:lstStyle/>
          <a:p>
            <a:fld id="{D2D4250F-9932-E54D-B25C-7C6A4BB8F046}" type="slidenum">
              <a:rPr lang="en-US" smtClean="0"/>
              <a:t>‹#›</a:t>
            </a:fld>
            <a:endParaRPr lang="en-US"/>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a:t>Drag picture to placeholder or click icon to add</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5" name="Date Placeholder 4"/>
          <p:cNvSpPr>
            <a:spLocks noGrp="1"/>
          </p:cNvSpPr>
          <p:nvPr>
            <p:ph type="dt" sz="half" idx="10"/>
          </p:nvPr>
        </p:nvSpPr>
        <p:spPr>
          <a:xfrm>
            <a:off x="7717536" y="6404984"/>
            <a:ext cx="4059936" cy="365760"/>
          </a:xfrm>
        </p:spPr>
        <p:txBody>
          <a:bodyPr/>
          <a:lstStyle/>
          <a:p>
            <a:fld id="{5061856B-E32F-8645-AD8B-AD8CD26DE46D}" type="datetimeFigureOut">
              <a:rPr lang="en-US" smtClean="0"/>
              <a:t>11/11/24</a:t>
            </a:fld>
            <a:endParaRPr lang="en-US"/>
          </a:p>
        </p:txBody>
      </p:sp>
      <p:sp>
        <p:nvSpPr>
          <p:cNvPr id="6" name="Footer Placeholder 5"/>
          <p:cNvSpPr>
            <a:spLocks noGrp="1"/>
          </p:cNvSpPr>
          <p:nvPr>
            <p:ph type="ftr" sz="quarter" idx="11"/>
          </p:nvPr>
        </p:nvSpPr>
        <p:spPr>
          <a:xfrm>
            <a:off x="402336" y="6410848"/>
            <a:ext cx="4779264"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6" name="Rectangle 15"/>
          <p:cNvSpPr>
            <a:spLocks noChangeArrowheads="1"/>
          </p:cNvSpPr>
          <p:nvPr/>
        </p:nvSpPr>
        <p:spPr bwMode="white">
          <a:xfrm>
            <a:off x="0" y="1"/>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9" name="Rectangle 8"/>
          <p:cNvSpPr>
            <a:spLocks noChangeArrowheads="1"/>
          </p:cNvSpPr>
          <p:nvPr/>
        </p:nvSpPr>
        <p:spPr bwMode="auto">
          <a:xfrm>
            <a:off x="199136" y="6388386"/>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sz="1800"/>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5061856B-E32F-8645-AD8B-AD8CD26DE46D}" type="datetimeFigureOut">
              <a:rPr lang="en-US" smtClean="0"/>
              <a:t>11/11/24</a:t>
            </a:fld>
            <a:endParaRPr lang="en-US"/>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sz="1800" dirty="0"/>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sz="1800"/>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23" name="Slide Number Placeholder 22"/>
          <p:cNvSpPr>
            <a:spLocks noGrp="1"/>
          </p:cNvSpPr>
          <p:nvPr>
            <p:ph type="sldNum" sz="quarter" idx="4"/>
          </p:nvPr>
        </p:nvSpPr>
        <p:spPr>
          <a:xfrm>
            <a:off x="5791200" y="1040175"/>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D2D4250F-9932-E54D-B25C-7C6A4BB8F046}" type="slidenum">
              <a:rPr lang="en-US" smtClean="0"/>
              <a:t>‹#›</a:t>
            </a:fld>
            <a:endParaRPr lang="en-US"/>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britannica.com/EBchecked/topic/590855/theology"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www.christianity.com/bible/bible-verses-about-hope-15" TargetMode="External"/><Relationship Id="rId2" Type="http://schemas.openxmlformats.org/officeDocument/2006/relationships/hyperlink" Target="https://www.christianity.com/church/denominations/lutheran-church-15-facts-to-know-about-martin-luther-history-and-belief.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LIBERALISM or MODERNISM</a:t>
            </a:r>
          </a:p>
        </p:txBody>
      </p:sp>
      <p:sp>
        <p:nvSpPr>
          <p:cNvPr id="3" name="Content Placeholder 2"/>
          <p:cNvSpPr>
            <a:spLocks noGrp="1"/>
          </p:cNvSpPr>
          <p:nvPr>
            <p:ph sz="quarter" idx="1"/>
          </p:nvPr>
        </p:nvSpPr>
        <p:spPr/>
        <p:txBody>
          <a:bodyPr>
            <a:normAutofit/>
          </a:bodyPr>
          <a:lstStyle/>
          <a:p>
            <a:pPr marL="0" indent="0">
              <a:buNone/>
            </a:pPr>
            <a:r>
              <a:rPr lang="en-US" dirty="0"/>
              <a:t>At its core, Modernism is an attempt save Christianity. In short, Modernists or Liberalism is committed to making Christianity acceptable to modern people.</a:t>
            </a:r>
          </a:p>
          <a:p>
            <a:pPr marL="0" indent="0">
              <a:buNone/>
            </a:pPr>
            <a:endParaRPr lang="en-US" dirty="0"/>
          </a:p>
          <a:p>
            <a:r>
              <a:rPr lang="en-US" dirty="0"/>
              <a:t>Key idea – accommodate Christianity to Modern world</a:t>
            </a:r>
          </a:p>
          <a:p>
            <a:pPr marL="0" indent="0">
              <a:buNone/>
            </a:pPr>
            <a:endParaRPr lang="en-US" dirty="0"/>
          </a:p>
          <a:p>
            <a:r>
              <a:rPr lang="en-US" dirty="0"/>
              <a:t>Key People – Harry Emerson Fosdick, William Raney Harper, Shailer Mathews</a:t>
            </a:r>
          </a:p>
          <a:p>
            <a:pPr marL="0" indent="0">
              <a:buNone/>
            </a:pPr>
            <a:r>
              <a:rPr lang="en-US" dirty="0"/>
              <a:t> </a:t>
            </a:r>
          </a:p>
          <a:p>
            <a:endParaRPr lang="en-US" dirty="0"/>
          </a:p>
        </p:txBody>
      </p:sp>
    </p:spTree>
    <p:extLst>
      <p:ext uri="{BB962C8B-B14F-4D97-AF65-F5344CB8AC3E}">
        <p14:creationId xmlns:p14="http://schemas.microsoft.com/office/powerpoint/2010/main" val="4395971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Conservative Baptists</a:t>
            </a:r>
          </a:p>
        </p:txBody>
      </p:sp>
      <p:sp>
        <p:nvSpPr>
          <p:cNvPr id="3" name="Content Placeholder 2"/>
          <p:cNvSpPr>
            <a:spLocks noGrp="1"/>
          </p:cNvSpPr>
          <p:nvPr>
            <p:ph sz="quarter" idx="1"/>
          </p:nvPr>
        </p:nvSpPr>
        <p:spPr/>
        <p:txBody>
          <a:bodyPr/>
          <a:lstStyle/>
          <a:p>
            <a:pPr marL="0" indent="0">
              <a:buNone/>
            </a:pPr>
            <a:r>
              <a:rPr lang="en-US" sz="3600" dirty="0"/>
              <a:t>They also formed a school - Denver Conservative Baptist seminary. By September of 1951, thirty-one students had enrolled and Dr. Carey S. Thomas—the Seminary’s first president—presided over the first graduating class the following year.</a:t>
            </a:r>
          </a:p>
          <a:p>
            <a:pPr marL="0" indent="0">
              <a:buNone/>
            </a:pPr>
            <a:endParaRPr lang="en-US" dirty="0"/>
          </a:p>
        </p:txBody>
      </p:sp>
    </p:spTree>
    <p:extLst>
      <p:ext uri="{BB962C8B-B14F-4D97-AF65-F5344CB8AC3E}">
        <p14:creationId xmlns:p14="http://schemas.microsoft.com/office/powerpoint/2010/main" val="3100504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rPr>
              <a:t>PRESBYTERIANS</a:t>
            </a:r>
          </a:p>
        </p:txBody>
      </p:sp>
      <p:sp>
        <p:nvSpPr>
          <p:cNvPr id="3" name="Content Placeholder 2"/>
          <p:cNvSpPr>
            <a:spLocks noGrp="1"/>
          </p:cNvSpPr>
          <p:nvPr>
            <p:ph sz="quarter" idx="1"/>
          </p:nvPr>
        </p:nvSpPr>
        <p:spPr/>
        <p:txBody>
          <a:bodyPr>
            <a:normAutofit/>
          </a:bodyPr>
          <a:lstStyle/>
          <a:p>
            <a:r>
              <a:rPr lang="en-US" sz="3600" dirty="0"/>
              <a:t>Like their Baptist brethren, the Presbyterians will suffering through several splits</a:t>
            </a:r>
          </a:p>
        </p:txBody>
      </p:sp>
    </p:spTree>
    <p:extLst>
      <p:ext uri="{BB962C8B-B14F-4D97-AF65-F5344CB8AC3E}">
        <p14:creationId xmlns:p14="http://schemas.microsoft.com/office/powerpoint/2010/main" val="14711176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Presbyterians</a:t>
            </a:r>
          </a:p>
        </p:txBody>
      </p:sp>
      <p:sp>
        <p:nvSpPr>
          <p:cNvPr id="3" name="Content Placeholder 2"/>
          <p:cNvSpPr>
            <a:spLocks noGrp="1"/>
          </p:cNvSpPr>
          <p:nvPr>
            <p:ph sz="quarter" idx="1"/>
          </p:nvPr>
        </p:nvSpPr>
        <p:spPr/>
        <p:txBody>
          <a:bodyPr/>
          <a:lstStyle/>
          <a:p>
            <a:r>
              <a:rPr lang="en-US" dirty="0"/>
              <a:t>The Bible Presbyterian Church was formed in 1937, predominantly through the efforts of such conservative Presbyterian clergymen as Carl McIntire, J. Oliver Buswell and Allan MacRae. Francis Schaeffer was the first minister to be ordained in the new denomination. The First General Synod of the Bible Presbyterian Church was held in 1938 in Collingswood, New Jersey.</a:t>
            </a:r>
          </a:p>
          <a:p>
            <a:endParaRPr lang="en-US" dirty="0"/>
          </a:p>
        </p:txBody>
      </p:sp>
    </p:spTree>
    <p:extLst>
      <p:ext uri="{BB962C8B-B14F-4D97-AF65-F5344CB8AC3E}">
        <p14:creationId xmlns:p14="http://schemas.microsoft.com/office/powerpoint/2010/main" val="2020819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5400" dirty="0">
                <a:solidFill>
                  <a:srgbClr val="FF0000"/>
                </a:solidFill>
              </a:rPr>
              <a:t>Presbyterians</a:t>
            </a:r>
          </a:p>
        </p:txBody>
      </p:sp>
      <p:sp>
        <p:nvSpPr>
          <p:cNvPr id="3" name="Content Placeholder 2"/>
          <p:cNvSpPr>
            <a:spLocks noGrp="1"/>
          </p:cNvSpPr>
          <p:nvPr>
            <p:ph sz="quarter" idx="1"/>
          </p:nvPr>
        </p:nvSpPr>
        <p:spPr/>
        <p:txBody>
          <a:bodyPr/>
          <a:lstStyle/>
          <a:p>
            <a:pPr marL="0" indent="0">
              <a:buNone/>
            </a:pPr>
            <a:r>
              <a:rPr lang="en-US" sz="4000" dirty="0"/>
              <a:t>James </a:t>
            </a:r>
            <a:r>
              <a:rPr lang="en-US" sz="4000" dirty="0" err="1"/>
              <a:t>Grescham</a:t>
            </a:r>
            <a:r>
              <a:rPr lang="en-US" sz="4000" dirty="0"/>
              <a:t> </a:t>
            </a:r>
            <a:r>
              <a:rPr lang="en-US" sz="4000" dirty="0" err="1"/>
              <a:t>Machen</a:t>
            </a:r>
            <a:r>
              <a:rPr lang="en-US" sz="4000" dirty="0"/>
              <a:t> led the Presbyterian Constitutional Covenant Union to form a new denomination, the Presbyterian Church of America, that later changed its name to the Orthodox Presbyterian Church in 1939.</a:t>
            </a:r>
          </a:p>
          <a:p>
            <a:endParaRPr lang="en-US" dirty="0"/>
          </a:p>
        </p:txBody>
      </p:sp>
    </p:spTree>
    <p:extLst>
      <p:ext uri="{BB962C8B-B14F-4D97-AF65-F5344CB8AC3E}">
        <p14:creationId xmlns:p14="http://schemas.microsoft.com/office/powerpoint/2010/main" val="8791528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FF0000"/>
                </a:solidFill>
              </a:rPr>
              <a:t>The Death of Modernism </a:t>
            </a:r>
          </a:p>
        </p:txBody>
      </p:sp>
      <p:sp>
        <p:nvSpPr>
          <p:cNvPr id="3" name="Content Placeholder 2"/>
          <p:cNvSpPr>
            <a:spLocks noGrp="1"/>
          </p:cNvSpPr>
          <p:nvPr>
            <p:ph sz="quarter" idx="1"/>
          </p:nvPr>
        </p:nvSpPr>
        <p:spPr/>
        <p:txBody>
          <a:bodyPr>
            <a:normAutofit/>
          </a:bodyPr>
          <a:lstStyle/>
          <a:p>
            <a:pPr marL="0" indent="0">
              <a:buNone/>
            </a:pPr>
            <a:r>
              <a:rPr lang="en-US" dirty="0"/>
              <a:t>Modernism / Liberalism killed by the realities of the 20</a:t>
            </a:r>
            <a:r>
              <a:rPr lang="en-US" baseline="30000" dirty="0"/>
              <a:t>th</a:t>
            </a:r>
            <a:r>
              <a:rPr lang="en-US" dirty="0"/>
              <a:t> Century. The world was supposed to being getting better through science and Christian Civilization (Ethics of Jesus) HOWEVER: </a:t>
            </a:r>
          </a:p>
          <a:p>
            <a:pPr lvl="0"/>
            <a:r>
              <a:rPr lang="en-US" dirty="0"/>
              <a:t>WW I, Worldwide Depression, Rise of Totalitarianism, WW II, Nuclear Bomb</a:t>
            </a:r>
          </a:p>
          <a:p>
            <a:r>
              <a:rPr lang="en-US" dirty="0"/>
              <a:t>“A God without wrath brought men without sin into a Kingdom without judgment through the ministrations of a Christ without a Cross.”</a:t>
            </a:r>
          </a:p>
          <a:p>
            <a:pPr marL="0" indent="0">
              <a:buNone/>
            </a:pPr>
            <a:r>
              <a:rPr lang="en-US" dirty="0"/>
              <a:t> </a:t>
            </a:r>
            <a:r>
              <a:rPr lang="en-US" sz="1800" dirty="0"/>
              <a:t>From </a:t>
            </a:r>
            <a:r>
              <a:rPr lang="en-US" sz="1800" i="1" dirty="0"/>
              <a:t>The Kingdom of God in America</a:t>
            </a:r>
            <a:endParaRPr lang="en-US" sz="1800" dirty="0"/>
          </a:p>
          <a:p>
            <a:endParaRPr lang="en-US" dirty="0"/>
          </a:p>
        </p:txBody>
      </p:sp>
    </p:spTree>
    <p:extLst>
      <p:ext uri="{BB962C8B-B14F-4D97-AF65-F5344CB8AC3E}">
        <p14:creationId xmlns:p14="http://schemas.microsoft.com/office/powerpoint/2010/main" val="2676189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RESPONSE: NEO – ORTHODOXY</a:t>
            </a:r>
            <a:endParaRPr lang="en-US" dirty="0">
              <a:solidFill>
                <a:srgbClr val="FF0000"/>
              </a:solidFill>
            </a:endParaRPr>
          </a:p>
        </p:txBody>
      </p:sp>
      <p:sp>
        <p:nvSpPr>
          <p:cNvPr id="3" name="Content Placeholder 2"/>
          <p:cNvSpPr>
            <a:spLocks noGrp="1"/>
          </p:cNvSpPr>
          <p:nvPr>
            <p:ph sz="quarter" idx="1"/>
          </p:nvPr>
        </p:nvSpPr>
        <p:spPr/>
        <p:txBody>
          <a:bodyPr>
            <a:normAutofit/>
          </a:bodyPr>
          <a:lstStyle/>
          <a:p>
            <a:pPr marL="0" indent="0">
              <a:buNone/>
            </a:pPr>
            <a:r>
              <a:rPr lang="en-US" b="1" dirty="0"/>
              <a:t>Definition</a:t>
            </a:r>
            <a:r>
              <a:rPr lang="en-US" dirty="0"/>
              <a:t> - Neo-Orthodoxy was / is theological movement among the liberal Protestants that sought to reestablish the doctrine of the Reformation, but with a new understanding. Stated another way – tried to replace the role of reason with classic theology from Luther and Calvin. BUT still has a regard for reason.</a:t>
            </a:r>
          </a:p>
          <a:p>
            <a:r>
              <a:rPr lang="en-US" dirty="0"/>
              <a:t>In comparison to Liberalism, Neo-Orthodoxy seemed quite conservative; but when correctly compared with Fundamentalism and the Word of God, it was simply the </a:t>
            </a:r>
            <a:r>
              <a:rPr lang="en-US" i="1" dirty="0"/>
              <a:t>new modernism</a:t>
            </a:r>
            <a:r>
              <a:rPr lang="en-US" dirty="0"/>
              <a:t>.</a:t>
            </a:r>
          </a:p>
          <a:p>
            <a:endParaRPr lang="en-US" dirty="0"/>
          </a:p>
        </p:txBody>
      </p:sp>
    </p:spTree>
    <p:extLst>
      <p:ext uri="{BB962C8B-B14F-4D97-AF65-F5344CB8AC3E}">
        <p14:creationId xmlns:p14="http://schemas.microsoft.com/office/powerpoint/2010/main" val="35108548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Neo Orthodoxy – Basic Beliefs</a:t>
            </a:r>
          </a:p>
        </p:txBody>
      </p:sp>
      <p:sp>
        <p:nvSpPr>
          <p:cNvPr id="3" name="Content Placeholder 2"/>
          <p:cNvSpPr>
            <a:spLocks noGrp="1"/>
          </p:cNvSpPr>
          <p:nvPr>
            <p:ph sz="quarter" idx="1"/>
          </p:nvPr>
        </p:nvSpPr>
        <p:spPr/>
        <p:txBody>
          <a:bodyPr>
            <a:noAutofit/>
          </a:bodyPr>
          <a:lstStyle/>
          <a:p>
            <a:r>
              <a:rPr lang="en-US" sz="1800" dirty="0"/>
              <a:t>Neo-orthodoxy teaches that the Bible is a </a:t>
            </a:r>
            <a:r>
              <a:rPr lang="en-US" sz="1800" i="1" dirty="0"/>
              <a:t>medium</a:t>
            </a:r>
            <a:r>
              <a:rPr lang="en-US" sz="1800" dirty="0"/>
              <a:t> of revelation, while orthodoxy believes it </a:t>
            </a:r>
            <a:r>
              <a:rPr lang="en-US" sz="1800" i="1" dirty="0"/>
              <a:t>is</a:t>
            </a:r>
            <a:r>
              <a:rPr lang="en-US" sz="1800" dirty="0"/>
              <a:t> revelation. That means that, to the neo-orthodox theologian, revelation depends on the experience (or personal interpretation) of each individual. The Bible only “becomes” the Word of God when God uses its words to point someone to Christ. The details of the Bible are not as important as having a life-changing encounter with Jesus. Truth thus becomes a mystical experience and is not definitively stated in the Bible.</a:t>
            </a:r>
          </a:p>
          <a:p>
            <a:r>
              <a:rPr lang="en-US" sz="1800" dirty="0"/>
              <a:t>The neo-orthodox view of sin is that it is a rejection of our responsibility to treat our fellow man well. The result of sin is dehumanization, accompanied by unkindness, </a:t>
            </a:r>
            <a:r>
              <a:rPr lang="en-US" sz="1800" dirty="0" err="1"/>
              <a:t>unforgiveness</a:t>
            </a:r>
            <a:r>
              <a:rPr lang="en-US" sz="1800" dirty="0"/>
              <a:t>, loneliness, and a myriad of societal ills. Salvation comes to those who have a subjective encounter with Christ—no acceptance of a set of truths is necessary. Neo-orthodoxy places an emphasis on social work and our ethical responsibility to love others.</a:t>
            </a:r>
          </a:p>
          <a:p>
            <a:r>
              <a:rPr lang="en-US" sz="1800" dirty="0"/>
              <a:t>Neo-orthodoxy has influenced the less-conservative branches of Presbyterian and Lutheran churches in America, along with other denominations. </a:t>
            </a:r>
          </a:p>
          <a:p>
            <a:pPr marL="0" indent="0">
              <a:buNone/>
            </a:pPr>
            <a:endParaRPr lang="en-US" sz="1600" dirty="0"/>
          </a:p>
          <a:p>
            <a:endParaRPr lang="en-US" dirty="0"/>
          </a:p>
        </p:txBody>
      </p:sp>
    </p:spTree>
    <p:extLst>
      <p:ext uri="{BB962C8B-B14F-4D97-AF65-F5344CB8AC3E}">
        <p14:creationId xmlns:p14="http://schemas.microsoft.com/office/powerpoint/2010/main" val="503937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Major Figures</a:t>
            </a:r>
          </a:p>
        </p:txBody>
      </p:sp>
      <p:sp>
        <p:nvSpPr>
          <p:cNvPr id="3" name="Content Placeholder 2"/>
          <p:cNvSpPr>
            <a:spLocks noGrp="1"/>
          </p:cNvSpPr>
          <p:nvPr>
            <p:ph sz="quarter" idx="1"/>
          </p:nvPr>
        </p:nvSpPr>
        <p:spPr/>
        <p:txBody>
          <a:bodyPr>
            <a:normAutofit/>
          </a:bodyPr>
          <a:lstStyle/>
          <a:p>
            <a:pPr lvl="0"/>
            <a:r>
              <a:rPr lang="en-US" b="1" dirty="0"/>
              <a:t>Karl Barth</a:t>
            </a:r>
            <a:r>
              <a:rPr lang="en-US" dirty="0"/>
              <a:t> (1886-1968) - considered the "Father" of Neo-Orthodoxy, Neo-Orthodox theology is often referred to as </a:t>
            </a:r>
            <a:r>
              <a:rPr lang="en-US" i="1" dirty="0" err="1"/>
              <a:t>Barthianism</a:t>
            </a:r>
            <a:r>
              <a:rPr lang="en-US" dirty="0"/>
              <a:t>.</a:t>
            </a:r>
          </a:p>
          <a:p>
            <a:pPr lvl="0"/>
            <a:r>
              <a:rPr lang="en-US" b="1" dirty="0"/>
              <a:t>Emil Brunner</a:t>
            </a:r>
            <a:r>
              <a:rPr lang="en-US" dirty="0"/>
              <a:t> (1889-1966) - the "less extreme colleague of Barth", Brunner saw "revelation essentially in terms of personal encounter with God.  Brunner opposed...evangelical orthodoxy with its concept of revealed truth."</a:t>
            </a:r>
          </a:p>
          <a:p>
            <a:pPr lvl="0"/>
            <a:r>
              <a:rPr lang="en-US" b="1" dirty="0"/>
              <a:t>Rudolf </a:t>
            </a:r>
            <a:r>
              <a:rPr lang="en-US" b="1" dirty="0" err="1"/>
              <a:t>Bultmann</a:t>
            </a:r>
            <a:r>
              <a:rPr lang="en-US" dirty="0"/>
              <a:t> (1884-1976) – New Testament Scholar</a:t>
            </a:r>
          </a:p>
          <a:p>
            <a:pPr lvl="0"/>
            <a:r>
              <a:rPr lang="en-US" b="1" dirty="0"/>
              <a:t>Paul Tillich</a:t>
            </a:r>
            <a:r>
              <a:rPr lang="en-US" dirty="0"/>
              <a:t> (1886-1965) - heavily influenced by German existential philosophy and focused on the meaning of "being".  A forerunner to </a:t>
            </a:r>
            <a:r>
              <a:rPr lang="en-US" i="1" dirty="0"/>
              <a:t>postmodern</a:t>
            </a:r>
            <a:r>
              <a:rPr lang="en-US" dirty="0"/>
              <a:t> philosophy.</a:t>
            </a:r>
          </a:p>
        </p:txBody>
      </p:sp>
    </p:spTree>
    <p:extLst>
      <p:ext uri="{BB962C8B-B14F-4D97-AF65-F5344CB8AC3E}">
        <p14:creationId xmlns:p14="http://schemas.microsoft.com/office/powerpoint/2010/main" val="32513155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rgbClr val="FF0000"/>
                </a:solidFill>
              </a:rPr>
              <a:t>American Figures</a:t>
            </a:r>
            <a:br>
              <a:rPr lang="en-US" dirty="0">
                <a:solidFill>
                  <a:srgbClr val="FF0000"/>
                </a:solidFill>
              </a:rPr>
            </a:br>
            <a:r>
              <a:rPr lang="en-US" dirty="0">
                <a:solidFill>
                  <a:srgbClr val="FF0000"/>
                </a:solidFill>
              </a:rPr>
              <a:t>Reinhold and H. Richard Niebuhr </a:t>
            </a:r>
          </a:p>
        </p:txBody>
      </p:sp>
      <p:sp>
        <p:nvSpPr>
          <p:cNvPr id="3" name="Content Placeholder 2"/>
          <p:cNvSpPr>
            <a:spLocks noGrp="1"/>
          </p:cNvSpPr>
          <p:nvPr>
            <p:ph sz="quarter" idx="1"/>
          </p:nvPr>
        </p:nvSpPr>
        <p:spPr/>
        <p:txBody>
          <a:bodyPr>
            <a:noAutofit/>
          </a:bodyPr>
          <a:lstStyle/>
          <a:p>
            <a:pPr marL="0" indent="0">
              <a:buNone/>
            </a:pPr>
            <a:r>
              <a:rPr lang="en-US" sz="2000" b="1" dirty="0"/>
              <a:t>Reinhold Niebuhr,</a:t>
            </a:r>
            <a:r>
              <a:rPr lang="en-US" sz="2000" dirty="0"/>
              <a:t>  (born June 21, 1892, Wright City, Mo., U.S.—died June 1, 1971. Educated at Elmhurst College, Eden Seminary and finally Yale. American Protestant theologian who had extensive influence on political thought and whose criticism of the prevailing</a:t>
            </a:r>
            <a:r>
              <a:rPr lang="en-US" sz="2000" dirty="0">
                <a:hlinkClick r:id="rId2"/>
              </a:rPr>
              <a:t> </a:t>
            </a:r>
            <a:r>
              <a:rPr lang="en-US" sz="2000" dirty="0"/>
              <a:t>theological liberalism of the 1920s significantly affected the intellectual climate within American Protestantism. His exposure, as a pastor in Detroit, to the problems of American industrialism led him to join the Socialist Party for a time. A former pacifist, he actively persuaded Christians to support the war against Hitler and after World War II had considerable influence in the U.S. State Department. His most prominent theological work was </a:t>
            </a:r>
            <a:r>
              <a:rPr lang="en-US" sz="2000" i="1" dirty="0"/>
              <a:t>The Nature and Destiny of Man,</a:t>
            </a:r>
            <a:r>
              <a:rPr lang="en-US" sz="2000" dirty="0"/>
              <a:t> which was planned as a synthesis of the theology of the Reformation with the insights of the Renaissance.</a:t>
            </a:r>
          </a:p>
          <a:p>
            <a:pPr marL="0" indent="0">
              <a:buNone/>
            </a:pPr>
            <a:r>
              <a:rPr lang="en-US" sz="2000" dirty="0">
                <a:solidFill>
                  <a:srgbClr val="FF0000"/>
                </a:solidFill>
              </a:rPr>
              <a:t>http://</a:t>
            </a:r>
            <a:r>
              <a:rPr lang="en-US" sz="2000" dirty="0" err="1">
                <a:solidFill>
                  <a:srgbClr val="FF0000"/>
                </a:solidFill>
              </a:rPr>
              <a:t>www.britannica.com</a:t>
            </a:r>
            <a:r>
              <a:rPr lang="en-US" sz="2000" dirty="0">
                <a:solidFill>
                  <a:srgbClr val="FF0000"/>
                </a:solidFill>
              </a:rPr>
              <a:t>/</a:t>
            </a:r>
            <a:r>
              <a:rPr lang="en-US" sz="2000" dirty="0" err="1">
                <a:solidFill>
                  <a:srgbClr val="FF0000"/>
                </a:solidFill>
              </a:rPr>
              <a:t>EBchecked</a:t>
            </a:r>
            <a:r>
              <a:rPr lang="en-US" sz="2000" dirty="0">
                <a:solidFill>
                  <a:srgbClr val="FF0000"/>
                </a:solidFill>
              </a:rPr>
              <a:t>/topic/414557/Reinhold-Niebuhr</a:t>
            </a:r>
          </a:p>
          <a:p>
            <a:pPr marL="0" indent="0">
              <a:buNone/>
            </a:pPr>
            <a:endParaRPr lang="en-US" sz="2000" dirty="0">
              <a:solidFill>
                <a:srgbClr val="FF0000"/>
              </a:solidFill>
            </a:endParaRPr>
          </a:p>
          <a:p>
            <a:endParaRPr lang="en-US" sz="2000" dirty="0"/>
          </a:p>
        </p:txBody>
      </p:sp>
    </p:spTree>
    <p:extLst>
      <p:ext uri="{BB962C8B-B14F-4D97-AF65-F5344CB8AC3E}">
        <p14:creationId xmlns:p14="http://schemas.microsoft.com/office/powerpoint/2010/main" val="42766228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H. Richard Niebuhr (1891 -1962)</a:t>
            </a:r>
          </a:p>
        </p:txBody>
      </p:sp>
      <p:sp>
        <p:nvSpPr>
          <p:cNvPr id="3" name="Content Placeholder 2"/>
          <p:cNvSpPr>
            <a:spLocks noGrp="1"/>
          </p:cNvSpPr>
          <p:nvPr>
            <p:ph sz="quarter" idx="1"/>
          </p:nvPr>
        </p:nvSpPr>
        <p:spPr/>
        <p:txBody>
          <a:bodyPr>
            <a:normAutofit/>
          </a:bodyPr>
          <a:lstStyle/>
          <a:p>
            <a:pPr marL="0" indent="0">
              <a:buNone/>
            </a:pPr>
            <a:r>
              <a:rPr lang="en-US" dirty="0"/>
              <a:t>Educated at Elmhurst, Eden and Yale. Influenced by Karl Barth, Søren Kierkegaard, and Ernst Troelsch, Niebuhr advocated historical criticism of religious beliefs, urging that church teachings be interpreted in a way to make them meaningful in contemporary culture. Niebuhr argued that there is a correlation between religious belief and secular culture and that churches must account for the social context of their existence.</a:t>
            </a:r>
          </a:p>
          <a:p>
            <a:pPr marL="0" indent="0">
              <a:buNone/>
            </a:pPr>
            <a:r>
              <a:rPr lang="en-US" dirty="0"/>
              <a:t>http://</a:t>
            </a:r>
            <a:r>
              <a:rPr lang="en-US" dirty="0" err="1"/>
              <a:t>www.britannica.com</a:t>
            </a:r>
            <a:r>
              <a:rPr lang="en-US" dirty="0"/>
              <a:t>/</a:t>
            </a:r>
            <a:r>
              <a:rPr lang="en-US" dirty="0" err="1"/>
              <a:t>EBchecked</a:t>
            </a:r>
            <a:r>
              <a:rPr lang="en-US" dirty="0"/>
              <a:t>/topic/414555/Helmut-Richard-Niebuhr</a:t>
            </a:r>
          </a:p>
        </p:txBody>
      </p:sp>
    </p:spTree>
    <p:extLst>
      <p:ext uri="{BB962C8B-B14F-4D97-AF65-F5344CB8AC3E}">
        <p14:creationId xmlns:p14="http://schemas.microsoft.com/office/powerpoint/2010/main" val="3243596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Liberalism or Modernism</a:t>
            </a:r>
          </a:p>
        </p:txBody>
      </p:sp>
      <p:sp>
        <p:nvSpPr>
          <p:cNvPr id="3" name="Content Placeholder 2"/>
          <p:cNvSpPr>
            <a:spLocks noGrp="1"/>
          </p:cNvSpPr>
          <p:nvPr>
            <p:ph sz="quarter" idx="1"/>
          </p:nvPr>
        </p:nvSpPr>
        <p:spPr/>
        <p:txBody>
          <a:bodyPr>
            <a:normAutofit fontScale="92500" lnSpcReduction="10000"/>
          </a:bodyPr>
          <a:lstStyle/>
          <a:p>
            <a:r>
              <a:rPr lang="en-US" dirty="0"/>
              <a:t>Example – Modern people cannot believe stories about people walking on water, or 5000 people fed from 5 loaves and 2 fishes. If we insist people believe things like this, Christianity will die in the modern world. </a:t>
            </a:r>
          </a:p>
          <a:p>
            <a:pPr marL="0" indent="0">
              <a:buNone/>
            </a:pPr>
            <a:r>
              <a:rPr lang="en-US" dirty="0"/>
              <a:t> </a:t>
            </a:r>
          </a:p>
          <a:p>
            <a:r>
              <a:rPr lang="en-US" dirty="0"/>
              <a:t>Those old people that wrote the Bible were not a modern scientific people. Because they did not understand science, they created those stories to explain what they could not understand. But we are modern, advanced people. We know better.</a:t>
            </a:r>
          </a:p>
          <a:p>
            <a:pPr marL="0" indent="0">
              <a:buNone/>
            </a:pPr>
            <a:r>
              <a:rPr lang="en-US" dirty="0"/>
              <a:t> </a:t>
            </a:r>
          </a:p>
          <a:p>
            <a:r>
              <a:rPr lang="en-US" dirty="0"/>
              <a:t>In essence, Modernists reduce Christianity to Ethics. Christianity is living like Jesus!  What would Jesus Do NOT believing in miracles.</a:t>
            </a:r>
          </a:p>
          <a:p>
            <a:endParaRPr lang="en-US" dirty="0"/>
          </a:p>
        </p:txBody>
      </p:sp>
    </p:spTree>
    <p:extLst>
      <p:ext uri="{BB962C8B-B14F-4D97-AF65-F5344CB8AC3E}">
        <p14:creationId xmlns:p14="http://schemas.microsoft.com/office/powerpoint/2010/main" val="16646052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H. Richard Niebuhr</a:t>
            </a:r>
          </a:p>
        </p:txBody>
      </p:sp>
      <p:sp>
        <p:nvSpPr>
          <p:cNvPr id="3" name="Content Placeholder 2"/>
          <p:cNvSpPr>
            <a:spLocks noGrp="1"/>
          </p:cNvSpPr>
          <p:nvPr>
            <p:ph sz="quarter" idx="1"/>
          </p:nvPr>
        </p:nvSpPr>
        <p:spPr/>
        <p:txBody>
          <a:bodyPr/>
          <a:lstStyle/>
          <a:p>
            <a:pPr marL="0" indent="0">
              <a:buNone/>
            </a:pPr>
            <a:r>
              <a:rPr lang="en-US" dirty="0"/>
              <a:t>Critique of Liberalism.</a:t>
            </a:r>
          </a:p>
          <a:p>
            <a:r>
              <a:rPr lang="en-US" dirty="0"/>
              <a:t>“A God without wrath brought men without sin into a Kingdom without judgment through the ministrations of a Christ without a Cross.”</a:t>
            </a:r>
          </a:p>
          <a:p>
            <a:pPr marL="0" indent="0">
              <a:buNone/>
            </a:pPr>
            <a:endParaRPr lang="en-US" dirty="0"/>
          </a:p>
          <a:p>
            <a:pPr marL="0" indent="0">
              <a:buNone/>
            </a:pPr>
            <a:r>
              <a:rPr lang="en-US" dirty="0"/>
              <a:t> From </a:t>
            </a:r>
            <a:r>
              <a:rPr lang="en-US" i="1" dirty="0"/>
              <a:t>The Kingdom of God in America</a:t>
            </a:r>
            <a:endParaRPr lang="en-US" dirty="0"/>
          </a:p>
        </p:txBody>
      </p:sp>
    </p:spTree>
    <p:extLst>
      <p:ext uri="{BB962C8B-B14F-4D97-AF65-F5344CB8AC3E}">
        <p14:creationId xmlns:p14="http://schemas.microsoft.com/office/powerpoint/2010/main" val="1250329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H. Richard Niebuhr</a:t>
            </a:r>
          </a:p>
        </p:txBody>
      </p:sp>
      <p:sp>
        <p:nvSpPr>
          <p:cNvPr id="3" name="Content Placeholder 2"/>
          <p:cNvSpPr>
            <a:spLocks noGrp="1"/>
          </p:cNvSpPr>
          <p:nvPr>
            <p:ph sz="quarter" idx="1"/>
          </p:nvPr>
        </p:nvSpPr>
        <p:spPr/>
        <p:txBody>
          <a:bodyPr>
            <a:normAutofit fontScale="77500" lnSpcReduction="20000"/>
          </a:bodyPr>
          <a:lstStyle/>
          <a:p>
            <a:pPr marL="0" indent="0">
              <a:buNone/>
            </a:pPr>
            <a:r>
              <a:rPr lang="en-US" sz="2900" dirty="0"/>
              <a:t>In </a:t>
            </a:r>
            <a:r>
              <a:rPr lang="en-US" sz="2900" i="1" dirty="0"/>
              <a:t>Christ and Culture</a:t>
            </a:r>
            <a:r>
              <a:rPr lang="en-US" sz="2900" dirty="0"/>
              <a:t> (1951), he showed the diversity of their understandings of the relationship between Christ and culture. In this book, he developed five typologies of the relationship. One typology is the "Christ of culture," as in Thomas Jefferson, Immanuel Kant, Albrecht Ritschl, and others, in which culture is blindly accepted with Christ as the fulfiller of culture. Another is "Christ against culture," as in Tertullian, Medieval monks, Mennonites, and Leo Tolstoy, in which all things worldly are rejected in front of Christ's sole authority. Then, there is the idea of "Christ above culture," as in Clement of Alexandria and Thomas Aquinas, where in spite of the placement of Christ above culture, faith in Christ is actually synthesized with the best impulses of human culture through the mediation of grace. Next is "Christ and culture in paradox," as in Martin Luther and others, where we simultaneously live in two separate worlds with an unrelieved tension. Finally, there is "Christ the transformer of culture," as in Augustine, John Calvin, John Wesley, Jonathan Edwards, and others, where believers in Christ are considered to actually change the culture for the better</a:t>
            </a:r>
            <a:r>
              <a:rPr lang="en-US" dirty="0"/>
              <a:t>. http://</a:t>
            </a:r>
            <a:r>
              <a:rPr lang="en-US" dirty="0" err="1"/>
              <a:t>www.newworldencyclopedia.org</a:t>
            </a:r>
            <a:r>
              <a:rPr lang="en-US" dirty="0"/>
              <a:t>/entry/H._</a:t>
            </a:r>
            <a:r>
              <a:rPr lang="en-US" dirty="0" err="1"/>
              <a:t>Richard_Niebuhr</a:t>
            </a:r>
            <a:endParaRPr lang="en-US" dirty="0"/>
          </a:p>
        </p:txBody>
      </p:sp>
    </p:spTree>
    <p:extLst>
      <p:ext uri="{BB962C8B-B14F-4D97-AF65-F5344CB8AC3E}">
        <p14:creationId xmlns:p14="http://schemas.microsoft.com/office/powerpoint/2010/main" val="22378621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87663-1C33-2142-5B3C-D573D2A474E4}"/>
              </a:ext>
            </a:extLst>
          </p:cNvPr>
          <p:cNvSpPr>
            <a:spLocks noGrp="1"/>
          </p:cNvSpPr>
          <p:nvPr>
            <p:ph type="title"/>
          </p:nvPr>
        </p:nvSpPr>
        <p:spPr/>
        <p:txBody>
          <a:bodyPr/>
          <a:lstStyle/>
          <a:p>
            <a:r>
              <a:rPr lang="en-US" dirty="0">
                <a:solidFill>
                  <a:srgbClr val="FF0000"/>
                </a:solidFill>
              </a:rPr>
              <a:t>Christ of Culture</a:t>
            </a:r>
          </a:p>
        </p:txBody>
      </p:sp>
      <p:sp>
        <p:nvSpPr>
          <p:cNvPr id="3" name="Content Placeholder 2">
            <a:extLst>
              <a:ext uri="{FF2B5EF4-FFF2-40B4-BE49-F238E27FC236}">
                <a16:creationId xmlns:a16="http://schemas.microsoft.com/office/drawing/2014/main" id="{27C047DD-B815-F652-B9CC-063EDABDE2F5}"/>
              </a:ext>
            </a:extLst>
          </p:cNvPr>
          <p:cNvSpPr>
            <a:spLocks noGrp="1"/>
          </p:cNvSpPr>
          <p:nvPr>
            <p:ph sz="quarter" idx="1"/>
          </p:nvPr>
        </p:nvSpPr>
        <p:spPr/>
        <p:txBody>
          <a:bodyPr/>
          <a:lstStyle/>
          <a:p>
            <a:pPr marL="0" indent="0">
              <a:buNone/>
            </a:pPr>
            <a:r>
              <a:rPr lang="en-US" sz="2800" dirty="0"/>
              <a:t>Thomas Jefferson, Immanuel Kant, Albrecht Ritschl, and others, in which culture is blindly accepted with Christ as the fulfiller of culture.</a:t>
            </a:r>
          </a:p>
          <a:p>
            <a:pPr marL="0" indent="0">
              <a:buNone/>
            </a:pPr>
            <a:endParaRPr lang="en-US" sz="2800" dirty="0"/>
          </a:p>
          <a:p>
            <a:pPr marL="0" indent="0">
              <a:buNone/>
            </a:pPr>
            <a:r>
              <a:rPr lang="en-US" sz="2800" i="1" dirty="0"/>
              <a:t>active conformity</a:t>
            </a:r>
            <a:endParaRPr lang="en-US" i="1" dirty="0"/>
          </a:p>
        </p:txBody>
      </p:sp>
    </p:spTree>
    <p:extLst>
      <p:ext uri="{BB962C8B-B14F-4D97-AF65-F5344CB8AC3E}">
        <p14:creationId xmlns:p14="http://schemas.microsoft.com/office/powerpoint/2010/main" val="10028688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BE36D-6BC9-84C8-1065-18206A4CE3D7}"/>
              </a:ext>
            </a:extLst>
          </p:cNvPr>
          <p:cNvSpPr>
            <a:spLocks noGrp="1"/>
          </p:cNvSpPr>
          <p:nvPr>
            <p:ph type="title"/>
          </p:nvPr>
        </p:nvSpPr>
        <p:spPr/>
        <p:txBody>
          <a:bodyPr/>
          <a:lstStyle/>
          <a:p>
            <a:r>
              <a:rPr lang="en-US" sz="3600" dirty="0">
                <a:solidFill>
                  <a:srgbClr val="FF0000"/>
                </a:solidFill>
              </a:rPr>
              <a:t>Christ against culture</a:t>
            </a:r>
            <a:endParaRPr lang="en-US" dirty="0">
              <a:solidFill>
                <a:srgbClr val="FF0000"/>
              </a:solidFill>
            </a:endParaRPr>
          </a:p>
        </p:txBody>
      </p:sp>
      <p:sp>
        <p:nvSpPr>
          <p:cNvPr id="3" name="Content Placeholder 2">
            <a:extLst>
              <a:ext uri="{FF2B5EF4-FFF2-40B4-BE49-F238E27FC236}">
                <a16:creationId xmlns:a16="http://schemas.microsoft.com/office/drawing/2014/main" id="{6299DF3A-29E2-F2CC-12EE-F129778001B7}"/>
              </a:ext>
            </a:extLst>
          </p:cNvPr>
          <p:cNvSpPr>
            <a:spLocks noGrp="1"/>
          </p:cNvSpPr>
          <p:nvPr>
            <p:ph sz="quarter" idx="1"/>
          </p:nvPr>
        </p:nvSpPr>
        <p:spPr/>
        <p:txBody>
          <a:bodyPr/>
          <a:lstStyle/>
          <a:p>
            <a:pPr marL="0" indent="0">
              <a:buNone/>
            </a:pPr>
            <a:r>
              <a:rPr lang="en-US" sz="2800" dirty="0"/>
              <a:t>Tertullian, Medieval monks, Mennonites, and Leo Tolstoy, in which all things worldly are rejected in front of Christ's sole authority.</a:t>
            </a:r>
          </a:p>
          <a:p>
            <a:pPr marL="0" indent="0">
              <a:buNone/>
            </a:pPr>
            <a:endParaRPr lang="en-US" sz="2800" dirty="0"/>
          </a:p>
          <a:p>
            <a:pPr marL="0" indent="0">
              <a:buNone/>
            </a:pPr>
            <a:r>
              <a:rPr lang="en-US" sz="2800" i="1" dirty="0"/>
              <a:t>inactive and pessimistic</a:t>
            </a:r>
            <a:endParaRPr lang="en-US" i="1" dirty="0"/>
          </a:p>
        </p:txBody>
      </p:sp>
    </p:spTree>
    <p:extLst>
      <p:ext uri="{BB962C8B-B14F-4D97-AF65-F5344CB8AC3E}">
        <p14:creationId xmlns:p14="http://schemas.microsoft.com/office/powerpoint/2010/main" val="19314697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93F7F-7A4C-7EC9-D7E1-9FA41626565C}"/>
              </a:ext>
            </a:extLst>
          </p:cNvPr>
          <p:cNvSpPr>
            <a:spLocks noGrp="1"/>
          </p:cNvSpPr>
          <p:nvPr>
            <p:ph type="title"/>
          </p:nvPr>
        </p:nvSpPr>
        <p:spPr/>
        <p:txBody>
          <a:bodyPr/>
          <a:lstStyle/>
          <a:p>
            <a:r>
              <a:rPr lang="en-US" sz="3600" dirty="0">
                <a:solidFill>
                  <a:srgbClr val="FF0000"/>
                </a:solidFill>
              </a:rPr>
              <a:t>Christ above culture</a:t>
            </a:r>
            <a:endParaRPr lang="en-US" dirty="0">
              <a:solidFill>
                <a:srgbClr val="FF0000"/>
              </a:solidFill>
            </a:endParaRPr>
          </a:p>
        </p:txBody>
      </p:sp>
      <p:sp>
        <p:nvSpPr>
          <p:cNvPr id="3" name="Content Placeholder 2">
            <a:extLst>
              <a:ext uri="{FF2B5EF4-FFF2-40B4-BE49-F238E27FC236}">
                <a16:creationId xmlns:a16="http://schemas.microsoft.com/office/drawing/2014/main" id="{6DE33818-337F-C504-ECC4-9EB467F614A7}"/>
              </a:ext>
            </a:extLst>
          </p:cNvPr>
          <p:cNvSpPr>
            <a:spLocks noGrp="1"/>
          </p:cNvSpPr>
          <p:nvPr>
            <p:ph sz="quarter" idx="1"/>
          </p:nvPr>
        </p:nvSpPr>
        <p:spPr/>
        <p:txBody>
          <a:bodyPr/>
          <a:lstStyle/>
          <a:p>
            <a:pPr marL="0" indent="0">
              <a:buNone/>
            </a:pPr>
            <a:r>
              <a:rPr lang="en-US" sz="2800" dirty="0"/>
              <a:t>Clement of Alexandria and Thomas Aquinas, where in spite of the placement of Christ above culture, faith in Christ is actually synthesized with the best impulses of human culture through the mediation of grace.</a:t>
            </a:r>
          </a:p>
          <a:p>
            <a:pPr marL="0" indent="0">
              <a:buNone/>
            </a:pPr>
            <a:endParaRPr lang="en-US" sz="2800" dirty="0"/>
          </a:p>
          <a:p>
            <a:pPr marL="0" indent="0">
              <a:buNone/>
            </a:pPr>
            <a:r>
              <a:rPr lang="en-US" sz="2800" i="1" dirty="0"/>
              <a:t>active discerning synthesis</a:t>
            </a:r>
            <a:endParaRPr lang="en-US" i="1" dirty="0"/>
          </a:p>
        </p:txBody>
      </p:sp>
    </p:spTree>
    <p:extLst>
      <p:ext uri="{BB962C8B-B14F-4D97-AF65-F5344CB8AC3E}">
        <p14:creationId xmlns:p14="http://schemas.microsoft.com/office/powerpoint/2010/main" val="8229830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7FD95-CAE6-873A-5A56-46C9BF038251}"/>
              </a:ext>
            </a:extLst>
          </p:cNvPr>
          <p:cNvSpPr>
            <a:spLocks noGrp="1"/>
          </p:cNvSpPr>
          <p:nvPr>
            <p:ph type="title"/>
          </p:nvPr>
        </p:nvSpPr>
        <p:spPr/>
        <p:txBody>
          <a:bodyPr/>
          <a:lstStyle/>
          <a:p>
            <a:r>
              <a:rPr lang="en-US" sz="3600" dirty="0">
                <a:solidFill>
                  <a:srgbClr val="FF0000"/>
                </a:solidFill>
              </a:rPr>
              <a:t>Christ and culture in paradox</a:t>
            </a:r>
            <a:endParaRPr lang="en-US" dirty="0">
              <a:solidFill>
                <a:srgbClr val="FF0000"/>
              </a:solidFill>
            </a:endParaRPr>
          </a:p>
        </p:txBody>
      </p:sp>
      <p:sp>
        <p:nvSpPr>
          <p:cNvPr id="3" name="Content Placeholder 2">
            <a:extLst>
              <a:ext uri="{FF2B5EF4-FFF2-40B4-BE49-F238E27FC236}">
                <a16:creationId xmlns:a16="http://schemas.microsoft.com/office/drawing/2014/main" id="{9A449E62-ECCB-B203-5AB7-BE94A864ACA8}"/>
              </a:ext>
            </a:extLst>
          </p:cNvPr>
          <p:cNvSpPr>
            <a:spLocks noGrp="1"/>
          </p:cNvSpPr>
          <p:nvPr>
            <p:ph sz="quarter" idx="1"/>
          </p:nvPr>
        </p:nvSpPr>
        <p:spPr/>
        <p:txBody>
          <a:bodyPr/>
          <a:lstStyle/>
          <a:p>
            <a:pPr marL="0" indent="0">
              <a:buNone/>
            </a:pPr>
            <a:r>
              <a:rPr lang="en-US" sz="2800" dirty="0"/>
              <a:t>Martin Luther and others, where we simultaneously live in two separate worlds with an unrelieved tension.</a:t>
            </a:r>
          </a:p>
          <a:p>
            <a:pPr marL="0" indent="0">
              <a:buNone/>
            </a:pPr>
            <a:endParaRPr lang="en-US" sz="2800" dirty="0"/>
          </a:p>
          <a:p>
            <a:pPr marL="0" indent="0">
              <a:buNone/>
            </a:pPr>
            <a:endParaRPr lang="en-US" sz="2800" dirty="0"/>
          </a:p>
          <a:p>
            <a:pPr marL="0" indent="0">
              <a:buNone/>
            </a:pPr>
            <a:r>
              <a:rPr lang="en-US" sz="2800" i="1" dirty="0"/>
              <a:t>active pessimism </a:t>
            </a:r>
            <a:endParaRPr lang="en-US" i="1" dirty="0"/>
          </a:p>
        </p:txBody>
      </p:sp>
    </p:spTree>
    <p:extLst>
      <p:ext uri="{BB962C8B-B14F-4D97-AF65-F5344CB8AC3E}">
        <p14:creationId xmlns:p14="http://schemas.microsoft.com/office/powerpoint/2010/main" val="25456316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88C6A-1C7D-9970-7152-B4D0448CBE25}"/>
              </a:ext>
            </a:extLst>
          </p:cNvPr>
          <p:cNvSpPr>
            <a:spLocks noGrp="1"/>
          </p:cNvSpPr>
          <p:nvPr>
            <p:ph type="title"/>
          </p:nvPr>
        </p:nvSpPr>
        <p:spPr/>
        <p:txBody>
          <a:bodyPr/>
          <a:lstStyle/>
          <a:p>
            <a:r>
              <a:rPr lang="en-US" sz="3600" dirty="0">
                <a:solidFill>
                  <a:srgbClr val="FF0000"/>
                </a:solidFill>
              </a:rPr>
              <a:t>Christ the transformer of culture</a:t>
            </a:r>
            <a:endParaRPr lang="en-US" dirty="0">
              <a:solidFill>
                <a:srgbClr val="FF0000"/>
              </a:solidFill>
            </a:endParaRPr>
          </a:p>
        </p:txBody>
      </p:sp>
      <p:sp>
        <p:nvSpPr>
          <p:cNvPr id="3" name="Content Placeholder 2">
            <a:extLst>
              <a:ext uri="{FF2B5EF4-FFF2-40B4-BE49-F238E27FC236}">
                <a16:creationId xmlns:a16="http://schemas.microsoft.com/office/drawing/2014/main" id="{B75EB334-7971-625C-30E7-52203F6C1D5E}"/>
              </a:ext>
            </a:extLst>
          </p:cNvPr>
          <p:cNvSpPr>
            <a:spLocks noGrp="1"/>
          </p:cNvSpPr>
          <p:nvPr>
            <p:ph sz="quarter" idx="1"/>
          </p:nvPr>
        </p:nvSpPr>
        <p:spPr/>
        <p:txBody>
          <a:bodyPr/>
          <a:lstStyle/>
          <a:p>
            <a:pPr marL="0" indent="0">
              <a:buNone/>
            </a:pPr>
            <a:r>
              <a:rPr lang="en-US" sz="2800" dirty="0"/>
              <a:t>Augustine, John Calvin, John Wesley, Jonathan Edwards, and others, where believers in Christ are considered to actually change the culture for the better</a:t>
            </a:r>
            <a:r>
              <a:rPr lang="en-US" dirty="0"/>
              <a:t>.</a:t>
            </a:r>
          </a:p>
          <a:p>
            <a:pPr marL="0" indent="0">
              <a:buNone/>
            </a:pPr>
            <a:endParaRPr lang="en-US" dirty="0"/>
          </a:p>
          <a:p>
            <a:pPr marL="0" indent="0">
              <a:buNone/>
            </a:pPr>
            <a:r>
              <a:rPr lang="en-US" i="1" dirty="0"/>
              <a:t>active optimism </a:t>
            </a:r>
          </a:p>
        </p:txBody>
      </p:sp>
    </p:spTree>
    <p:extLst>
      <p:ext uri="{BB962C8B-B14F-4D97-AF65-F5344CB8AC3E}">
        <p14:creationId xmlns:p14="http://schemas.microsoft.com/office/powerpoint/2010/main" val="20608305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Death of Fundamentalism</a:t>
            </a:r>
          </a:p>
        </p:txBody>
      </p:sp>
      <p:sp>
        <p:nvSpPr>
          <p:cNvPr id="3" name="Content Placeholder 2"/>
          <p:cNvSpPr>
            <a:spLocks noGrp="1"/>
          </p:cNvSpPr>
          <p:nvPr>
            <p:ph sz="quarter" idx="1"/>
          </p:nvPr>
        </p:nvSpPr>
        <p:spPr/>
        <p:txBody>
          <a:bodyPr/>
          <a:lstStyle/>
          <a:p>
            <a:pPr marL="0" indent="0">
              <a:buNone/>
            </a:pPr>
            <a:r>
              <a:rPr lang="en-US" sz="4000" dirty="0"/>
              <a:t>Carl F. H. Henry</a:t>
            </a:r>
          </a:p>
          <a:p>
            <a:pPr marL="0" indent="0">
              <a:buNone/>
            </a:pPr>
            <a:endParaRPr lang="en-US" sz="4000" dirty="0"/>
          </a:p>
          <a:p>
            <a:r>
              <a:rPr lang="en-US" sz="3600" dirty="0"/>
              <a:t>“Uneasy Conscience of Modern Fundamentalism” (1947)</a:t>
            </a:r>
          </a:p>
        </p:txBody>
      </p:sp>
    </p:spTree>
    <p:extLst>
      <p:ext uri="{BB962C8B-B14F-4D97-AF65-F5344CB8AC3E}">
        <p14:creationId xmlns:p14="http://schemas.microsoft.com/office/powerpoint/2010/main" val="2057736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rPr>
              <a:t>Response: Neo-Evangelicalism and Billy Graham</a:t>
            </a:r>
          </a:p>
        </p:txBody>
      </p:sp>
      <p:sp>
        <p:nvSpPr>
          <p:cNvPr id="3" name="Content Placeholder 2"/>
          <p:cNvSpPr>
            <a:spLocks noGrp="1"/>
          </p:cNvSpPr>
          <p:nvPr>
            <p:ph sz="quarter" idx="1"/>
          </p:nvPr>
        </p:nvSpPr>
        <p:spPr/>
        <p:txBody>
          <a:bodyPr>
            <a:normAutofit fontScale="92500" lnSpcReduction="10000"/>
          </a:bodyPr>
          <a:lstStyle/>
          <a:p>
            <a:pPr marL="0" indent="0">
              <a:buNone/>
            </a:pPr>
            <a:r>
              <a:rPr lang="en-US" dirty="0"/>
              <a:t>Definition - The </a:t>
            </a:r>
            <a:r>
              <a:rPr lang="en-US" b="1" dirty="0"/>
              <a:t>Neo-Evangelical</a:t>
            </a:r>
            <a:r>
              <a:rPr lang="en-US" dirty="0"/>
              <a:t> movement was a response among orthodox evangelical Protestants to the separatism of fundamentalist Christianity beginning in the 1930. The term was first used by </a:t>
            </a:r>
            <a:r>
              <a:rPr lang="en-US" dirty="0" err="1"/>
              <a:t>Ockenga</a:t>
            </a:r>
            <a:r>
              <a:rPr lang="en-US" dirty="0"/>
              <a:t> in 1947, to identify a distinct movement within the broader evangelical fundamentalist Christianity of that day. What has been termed a split within the fundamentalist movement, came about as they disagreed among themselves about how Bible-believing Christians ought to respond to an unbelieving world. The </a:t>
            </a:r>
            <a:r>
              <a:rPr lang="en-US" i="1" dirty="0"/>
              <a:t>neo-evangelicals</a:t>
            </a:r>
            <a:r>
              <a:rPr lang="en-US" dirty="0"/>
              <a:t> urged that fundamentalists must engage the culture directly and constructively, and they began to express embarrassment about being known to the world as </a:t>
            </a:r>
            <a:r>
              <a:rPr lang="en-US" i="1" dirty="0"/>
              <a:t>fundamentalists</a:t>
            </a:r>
            <a:r>
              <a:rPr lang="en-US" dirty="0"/>
              <a:t>. As Kenneth </a:t>
            </a:r>
            <a:r>
              <a:rPr lang="en-US" dirty="0" err="1"/>
              <a:t>Kantzer</a:t>
            </a:r>
            <a:r>
              <a:rPr lang="en-US" dirty="0"/>
              <a:t> put it in those days, the name fundamentalist had become an embarrassment instead of a badge of honor.</a:t>
            </a:r>
          </a:p>
          <a:p>
            <a:pPr marL="0" indent="0">
              <a:buNone/>
            </a:pPr>
            <a:r>
              <a:rPr lang="en-US" sz="1500" dirty="0"/>
              <a:t>http://</a:t>
            </a:r>
            <a:r>
              <a:rPr lang="en-US" sz="1500" dirty="0" err="1"/>
              <a:t>www.theopedia.com</a:t>
            </a:r>
            <a:r>
              <a:rPr lang="en-US" sz="1500" dirty="0"/>
              <a:t>/</a:t>
            </a:r>
            <a:r>
              <a:rPr lang="en-US" sz="1500" dirty="0" err="1"/>
              <a:t>Neo_evangelicalism</a:t>
            </a:r>
            <a:endParaRPr lang="en-US" sz="1500" dirty="0"/>
          </a:p>
          <a:p>
            <a:pPr marL="0" indent="0">
              <a:buNone/>
            </a:pPr>
            <a:r>
              <a:rPr lang="en-US" sz="1500" dirty="0"/>
              <a:t> </a:t>
            </a:r>
          </a:p>
        </p:txBody>
      </p:sp>
    </p:spTree>
    <p:extLst>
      <p:ext uri="{BB962C8B-B14F-4D97-AF65-F5344CB8AC3E}">
        <p14:creationId xmlns:p14="http://schemas.microsoft.com/office/powerpoint/2010/main" val="347522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solidFill>
                  <a:srgbClr val="FF0000"/>
                </a:solidFill>
              </a:rPr>
              <a:t>Neo Evangelicalism</a:t>
            </a:r>
          </a:p>
        </p:txBody>
      </p:sp>
      <p:sp>
        <p:nvSpPr>
          <p:cNvPr id="3" name="Content Placeholder 2"/>
          <p:cNvSpPr>
            <a:spLocks noGrp="1"/>
          </p:cNvSpPr>
          <p:nvPr>
            <p:ph sz="quarter" idx="1"/>
          </p:nvPr>
        </p:nvSpPr>
        <p:spPr/>
        <p:txBody>
          <a:bodyPr>
            <a:noAutofit/>
          </a:bodyPr>
          <a:lstStyle/>
          <a:p>
            <a:r>
              <a:rPr lang="en-US" sz="2800" dirty="0"/>
              <a:t>Billy Graham – Los Angeles Crusade (1949)</a:t>
            </a:r>
          </a:p>
          <a:p>
            <a:pPr marL="0" indent="0">
              <a:buNone/>
            </a:pPr>
            <a:endParaRPr lang="en-US" sz="2800" dirty="0"/>
          </a:p>
          <a:p>
            <a:r>
              <a:rPr lang="en-US" sz="2800" dirty="0"/>
              <a:t>Christianity Today (1956) Started by Graham</a:t>
            </a:r>
          </a:p>
          <a:p>
            <a:pPr marL="0" indent="0">
              <a:buNone/>
            </a:pPr>
            <a:endParaRPr lang="en-US" sz="2800" dirty="0"/>
          </a:p>
          <a:p>
            <a:r>
              <a:rPr lang="en-US" sz="2800" dirty="0"/>
              <a:t>National Association of Evangelicals (1942)</a:t>
            </a:r>
          </a:p>
          <a:p>
            <a:pPr marL="0" indent="0">
              <a:buNone/>
            </a:pPr>
            <a:endParaRPr lang="en-US" sz="2800" dirty="0"/>
          </a:p>
          <a:p>
            <a:r>
              <a:rPr lang="en-US" sz="2800" dirty="0"/>
              <a:t>Fuller Seminary (1947)</a:t>
            </a:r>
          </a:p>
        </p:txBody>
      </p:sp>
    </p:spTree>
    <p:extLst>
      <p:ext uri="{BB962C8B-B14F-4D97-AF65-F5344CB8AC3E}">
        <p14:creationId xmlns:p14="http://schemas.microsoft.com/office/powerpoint/2010/main" val="20046596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FF0000"/>
                </a:solidFill>
              </a:rPr>
              <a:t>FUNDAMENTALISM</a:t>
            </a:r>
          </a:p>
        </p:txBody>
      </p:sp>
      <p:sp>
        <p:nvSpPr>
          <p:cNvPr id="3" name="Content Placeholder 2"/>
          <p:cNvSpPr>
            <a:spLocks noGrp="1"/>
          </p:cNvSpPr>
          <p:nvPr>
            <p:ph sz="quarter" idx="1"/>
          </p:nvPr>
        </p:nvSpPr>
        <p:spPr/>
        <p:txBody>
          <a:bodyPr/>
          <a:lstStyle/>
          <a:p>
            <a:endParaRPr lang="en-US" dirty="0"/>
          </a:p>
          <a:p>
            <a:r>
              <a:rPr lang="en-US" dirty="0"/>
              <a:t>Key Idea – Supernatural is essential to Christianity</a:t>
            </a:r>
          </a:p>
          <a:p>
            <a:pPr marL="0" indent="0">
              <a:buNone/>
            </a:pPr>
            <a:r>
              <a:rPr lang="en-US" dirty="0"/>
              <a:t> </a:t>
            </a:r>
          </a:p>
          <a:p>
            <a:endParaRPr lang="en-US" dirty="0"/>
          </a:p>
          <a:p>
            <a:r>
              <a:rPr lang="en-US" dirty="0"/>
              <a:t>Key People – J. Gresham </a:t>
            </a:r>
            <a:r>
              <a:rPr lang="en-US" dirty="0" err="1"/>
              <a:t>Machen</a:t>
            </a:r>
            <a:r>
              <a:rPr lang="en-US" dirty="0"/>
              <a:t>, R. A. Torrey, James </a:t>
            </a:r>
            <a:r>
              <a:rPr lang="en-US" dirty="0" err="1"/>
              <a:t>M.Grey</a:t>
            </a:r>
            <a:r>
              <a:rPr lang="en-US" dirty="0"/>
              <a:t>, A. C. Dixon, Billy Sunday</a:t>
            </a:r>
          </a:p>
          <a:p>
            <a:endParaRPr lang="en-US" dirty="0"/>
          </a:p>
        </p:txBody>
      </p:sp>
    </p:spTree>
    <p:extLst>
      <p:ext uri="{BB962C8B-B14F-4D97-AF65-F5344CB8AC3E}">
        <p14:creationId xmlns:p14="http://schemas.microsoft.com/office/powerpoint/2010/main" val="26920240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Key Individuals</a:t>
            </a:r>
          </a:p>
        </p:txBody>
      </p:sp>
      <p:sp>
        <p:nvSpPr>
          <p:cNvPr id="3" name="Content Placeholder 2"/>
          <p:cNvSpPr>
            <a:spLocks noGrp="1"/>
          </p:cNvSpPr>
          <p:nvPr>
            <p:ph sz="quarter" idx="1"/>
          </p:nvPr>
        </p:nvSpPr>
        <p:spPr/>
        <p:txBody>
          <a:bodyPr/>
          <a:lstStyle/>
          <a:p>
            <a:r>
              <a:rPr lang="en-US" dirty="0"/>
              <a:t>Billy Graham</a:t>
            </a:r>
          </a:p>
          <a:p>
            <a:r>
              <a:rPr lang="en-US" dirty="0"/>
              <a:t>Harold </a:t>
            </a:r>
            <a:r>
              <a:rPr lang="en-US" dirty="0" err="1"/>
              <a:t>Ockenga</a:t>
            </a:r>
            <a:endParaRPr lang="en-US" dirty="0"/>
          </a:p>
          <a:p>
            <a:r>
              <a:rPr lang="en-US" dirty="0"/>
              <a:t>Kenneth </a:t>
            </a:r>
            <a:r>
              <a:rPr lang="en-US" dirty="0" err="1"/>
              <a:t>Kantzer</a:t>
            </a:r>
            <a:endParaRPr lang="en-US" dirty="0"/>
          </a:p>
          <a:p>
            <a:r>
              <a:rPr lang="en-US" dirty="0"/>
              <a:t>E. J. Carnell</a:t>
            </a:r>
          </a:p>
          <a:p>
            <a:r>
              <a:rPr lang="en-US" dirty="0"/>
              <a:t>Carl F. H. Henry</a:t>
            </a:r>
          </a:p>
          <a:p>
            <a:r>
              <a:rPr lang="en-US" dirty="0"/>
              <a:t>Harold </a:t>
            </a:r>
            <a:r>
              <a:rPr lang="en-US" dirty="0" err="1"/>
              <a:t>Lindsell</a:t>
            </a:r>
            <a:endParaRPr lang="en-US" dirty="0"/>
          </a:p>
          <a:p>
            <a:r>
              <a:rPr lang="en-US" dirty="0"/>
              <a:t>Charles Woodbridge</a:t>
            </a:r>
          </a:p>
          <a:p>
            <a:endParaRPr lang="en-US" dirty="0"/>
          </a:p>
        </p:txBody>
      </p:sp>
    </p:spTree>
    <p:extLst>
      <p:ext uri="{BB962C8B-B14F-4D97-AF65-F5344CB8AC3E}">
        <p14:creationId xmlns:p14="http://schemas.microsoft.com/office/powerpoint/2010/main" val="36804829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Civil Rights </a:t>
            </a:r>
          </a:p>
        </p:txBody>
      </p:sp>
      <p:sp>
        <p:nvSpPr>
          <p:cNvPr id="3" name="Content Placeholder 2"/>
          <p:cNvSpPr>
            <a:spLocks noGrp="1"/>
          </p:cNvSpPr>
          <p:nvPr>
            <p:ph sz="quarter" idx="1"/>
          </p:nvPr>
        </p:nvSpPr>
        <p:spPr/>
        <p:txBody>
          <a:bodyPr/>
          <a:lstStyle/>
          <a:p>
            <a:pPr marL="0" indent="0">
              <a:buNone/>
            </a:pPr>
            <a:r>
              <a:rPr lang="en-US" dirty="0"/>
              <a:t>Martin Luther King </a:t>
            </a:r>
            <a:r>
              <a:rPr lang="en-US" dirty="0" err="1"/>
              <a:t>jr.</a:t>
            </a:r>
            <a:r>
              <a:rPr lang="en-US" dirty="0"/>
              <a:t> (1929 – 68)</a:t>
            </a:r>
          </a:p>
          <a:p>
            <a:r>
              <a:rPr lang="en-US" dirty="0"/>
              <a:t>Morehouse, </a:t>
            </a:r>
            <a:r>
              <a:rPr lang="en-US" dirty="0" err="1"/>
              <a:t>Crozer</a:t>
            </a:r>
            <a:r>
              <a:rPr lang="en-US" dirty="0"/>
              <a:t> and Boston University</a:t>
            </a:r>
          </a:p>
          <a:p>
            <a:r>
              <a:rPr lang="en-US" dirty="0"/>
              <a:t>Influences</a:t>
            </a:r>
          </a:p>
          <a:p>
            <a:pPr lvl="1"/>
            <a:r>
              <a:rPr lang="en-US" dirty="0"/>
              <a:t>Historical Black Church</a:t>
            </a:r>
          </a:p>
          <a:p>
            <a:pPr lvl="1"/>
            <a:r>
              <a:rPr lang="en-US" dirty="0"/>
              <a:t>Walter Rauschenbusch and Social Gospel</a:t>
            </a:r>
          </a:p>
          <a:p>
            <a:pPr lvl="1"/>
            <a:r>
              <a:rPr lang="en-US" dirty="0" err="1"/>
              <a:t>Niebuhrs</a:t>
            </a:r>
            <a:endParaRPr lang="en-US" dirty="0"/>
          </a:p>
          <a:p>
            <a:pPr lvl="1"/>
            <a:r>
              <a:rPr lang="en-US" dirty="0" err="1"/>
              <a:t>Ghandi</a:t>
            </a:r>
            <a:endParaRPr lang="en-US" dirty="0"/>
          </a:p>
          <a:p>
            <a:pPr lvl="1"/>
            <a:endParaRPr lang="en-US" dirty="0"/>
          </a:p>
        </p:txBody>
      </p:sp>
    </p:spTree>
    <p:extLst>
      <p:ext uri="{BB962C8B-B14F-4D97-AF65-F5344CB8AC3E}">
        <p14:creationId xmlns:p14="http://schemas.microsoft.com/office/powerpoint/2010/main" val="13436871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Where are we going?</a:t>
            </a:r>
          </a:p>
        </p:txBody>
      </p:sp>
      <p:sp>
        <p:nvSpPr>
          <p:cNvPr id="3" name="Content Placeholder 2"/>
          <p:cNvSpPr>
            <a:spLocks noGrp="1"/>
          </p:cNvSpPr>
          <p:nvPr>
            <p:ph sz="quarter" idx="1"/>
          </p:nvPr>
        </p:nvSpPr>
        <p:spPr/>
        <p:txBody>
          <a:bodyPr/>
          <a:lstStyle/>
          <a:p>
            <a:r>
              <a:rPr lang="en-US" dirty="0"/>
              <a:t>Progressive Evangelicalism – (neo liberalism?)</a:t>
            </a:r>
          </a:p>
          <a:p>
            <a:pPr marL="0" indent="0">
              <a:buNone/>
            </a:pPr>
            <a:endParaRPr lang="en-US" dirty="0"/>
          </a:p>
          <a:p>
            <a:r>
              <a:rPr lang="en-US" dirty="0"/>
              <a:t>Traditional Evangelicalism with contemporary style worship – nondenominational/mega church</a:t>
            </a:r>
          </a:p>
          <a:p>
            <a:pPr marL="0" indent="0">
              <a:buNone/>
            </a:pPr>
            <a:endParaRPr lang="en-US" dirty="0"/>
          </a:p>
          <a:p>
            <a:r>
              <a:rPr lang="en-US" dirty="0"/>
              <a:t>Liturgical / Conservative Anglicanism</a:t>
            </a:r>
          </a:p>
          <a:p>
            <a:endParaRPr lang="en-US" dirty="0"/>
          </a:p>
          <a:p>
            <a:r>
              <a:rPr lang="en-US" dirty="0"/>
              <a:t>Urban Churches – people of color </a:t>
            </a:r>
          </a:p>
          <a:p>
            <a:endParaRPr lang="en-US" dirty="0"/>
          </a:p>
        </p:txBody>
      </p:sp>
    </p:spTree>
    <p:extLst>
      <p:ext uri="{BB962C8B-B14F-4D97-AF65-F5344CB8AC3E}">
        <p14:creationId xmlns:p14="http://schemas.microsoft.com/office/powerpoint/2010/main" val="35137347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endParaRPr lang="en-US"/>
          </a:p>
        </p:txBody>
      </p:sp>
      <p:pic>
        <p:nvPicPr>
          <p:cNvPr id="4" name="Picture 3">
            <a:extLst>
              <a:ext uri="{FF2B5EF4-FFF2-40B4-BE49-F238E27FC236}">
                <a16:creationId xmlns:a16="http://schemas.microsoft.com/office/drawing/2014/main" id="{F1892283-535F-D953-D71C-E022E99BEA57}"/>
              </a:ext>
            </a:extLst>
          </p:cNvPr>
          <p:cNvPicPr>
            <a:picLocks noChangeAspect="1"/>
          </p:cNvPicPr>
          <p:nvPr/>
        </p:nvPicPr>
        <p:blipFill>
          <a:blip r:embed="rId2"/>
          <a:stretch>
            <a:fillRect/>
          </a:stretch>
        </p:blipFill>
        <p:spPr>
          <a:xfrm>
            <a:off x="2075794" y="1503181"/>
            <a:ext cx="7677807" cy="4839535"/>
          </a:xfrm>
          <a:prstGeom prst="rect">
            <a:avLst/>
          </a:prstGeom>
        </p:spPr>
      </p:pic>
    </p:spTree>
    <p:extLst>
      <p:ext uri="{BB962C8B-B14F-4D97-AF65-F5344CB8AC3E}">
        <p14:creationId xmlns:p14="http://schemas.microsoft.com/office/powerpoint/2010/main" val="2711526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AB57C-BA62-7D7F-0B82-A7CBD10A366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2A690BA-1274-4C34-46C1-B88C7DE1282A}"/>
              </a:ext>
            </a:extLst>
          </p:cNvPr>
          <p:cNvSpPr>
            <a:spLocks noGrp="1"/>
          </p:cNvSpPr>
          <p:nvPr>
            <p:ph sz="quarter" idx="1"/>
          </p:nvPr>
        </p:nvSpPr>
        <p:spPr>
          <a:xfrm>
            <a:off x="402336" y="1527047"/>
            <a:ext cx="11338560" cy="4814375"/>
          </a:xfrm>
        </p:spPr>
        <p:txBody>
          <a:bodyPr>
            <a:normAutofit/>
          </a:bodyPr>
          <a:lstStyle/>
          <a:p>
            <a:pPr marL="0" indent="0">
              <a:spcBef>
                <a:spcPts val="0"/>
              </a:spcBef>
              <a:buNone/>
            </a:pPr>
            <a:r>
              <a:rPr lang="en-US" b="0" i="0" dirty="0">
                <a:solidFill>
                  <a:srgbClr val="3B3B3B"/>
                </a:solidFill>
                <a:effectLst/>
                <a:latin typeface="GT America (Main)"/>
              </a:rPr>
              <a:t>The Roman Catholic Church, with 62 million followers, is the largest Christian denomination in the United States.</a:t>
            </a:r>
          </a:p>
          <a:p>
            <a:pPr marL="0" indent="0">
              <a:spcBef>
                <a:spcPts val="0"/>
              </a:spcBef>
              <a:buNone/>
            </a:pPr>
            <a:endParaRPr lang="en-US" b="0" i="0" dirty="0">
              <a:solidFill>
                <a:srgbClr val="3B3B3B"/>
              </a:solidFill>
              <a:effectLst/>
              <a:latin typeface="GT America (Main)"/>
            </a:endParaRPr>
          </a:p>
          <a:p>
            <a:pPr marL="0" indent="0">
              <a:spcBef>
                <a:spcPts val="0"/>
              </a:spcBef>
              <a:buNone/>
            </a:pPr>
            <a:r>
              <a:rPr lang="en-US" b="0" i="0" dirty="0">
                <a:solidFill>
                  <a:srgbClr val="3B3B3B"/>
                </a:solidFill>
                <a:effectLst/>
                <a:latin typeface="GT America (Main)"/>
              </a:rPr>
              <a:t>The Southern Baptist Convention emerges as the most populous Protestant denomination in America, boasting a membership of 16 million.</a:t>
            </a:r>
          </a:p>
          <a:p>
            <a:pPr marL="0" indent="0">
              <a:lnSpc>
                <a:spcPts val="1813"/>
              </a:lnSpc>
              <a:spcAft>
                <a:spcPts val="600"/>
              </a:spcAft>
              <a:buNone/>
            </a:pPr>
            <a:endParaRPr lang="en-US" b="0" i="0" dirty="0">
              <a:solidFill>
                <a:srgbClr val="3B3B3B"/>
              </a:solidFill>
              <a:effectLst/>
              <a:latin typeface="GT America (Main)"/>
            </a:endParaRPr>
          </a:p>
          <a:p>
            <a:pPr marL="0" indent="0">
              <a:lnSpc>
                <a:spcPts val="1813"/>
              </a:lnSpc>
              <a:spcAft>
                <a:spcPts val="600"/>
              </a:spcAft>
              <a:buNone/>
            </a:pPr>
            <a:r>
              <a:rPr lang="en-US" b="0" i="0" dirty="0">
                <a:solidFill>
                  <a:srgbClr val="3B3B3B"/>
                </a:solidFill>
                <a:effectLst/>
                <a:latin typeface="GT America (Main)"/>
              </a:rPr>
              <a:t>United Methodist Church, with 7.6 million members</a:t>
            </a:r>
          </a:p>
          <a:p>
            <a:pPr marL="0" indent="0">
              <a:lnSpc>
                <a:spcPts val="1813"/>
              </a:lnSpc>
              <a:spcAft>
                <a:spcPts val="600"/>
              </a:spcAft>
              <a:buNone/>
            </a:pPr>
            <a:endParaRPr lang="en-US" b="0" i="0" dirty="0">
              <a:solidFill>
                <a:srgbClr val="3B3B3B"/>
              </a:solidFill>
              <a:effectLst/>
              <a:latin typeface="GT America (Main)"/>
            </a:endParaRPr>
          </a:p>
          <a:p>
            <a:pPr marL="0" indent="0">
              <a:lnSpc>
                <a:spcPts val="1813"/>
              </a:lnSpc>
              <a:spcAft>
                <a:spcPts val="600"/>
              </a:spcAft>
              <a:buNone/>
            </a:pPr>
            <a:r>
              <a:rPr lang="en-US" b="0" i="0" dirty="0">
                <a:solidFill>
                  <a:srgbClr val="3B3B3B"/>
                </a:solidFill>
                <a:effectLst/>
                <a:latin typeface="GT America (Main)"/>
              </a:rPr>
              <a:t>The National Baptist Convention, with 5 million members</a:t>
            </a:r>
          </a:p>
          <a:p>
            <a:pPr>
              <a:lnSpc>
                <a:spcPts val="1813"/>
              </a:lnSpc>
              <a:spcAft>
                <a:spcPts val="600"/>
              </a:spcAft>
              <a:buFont typeface="Arial" panose="020B0604020202020204" pitchFamily="34" charset="0"/>
              <a:buChar char="•"/>
            </a:pPr>
            <a:endParaRPr lang="en-US" b="0" i="0" dirty="0">
              <a:solidFill>
                <a:srgbClr val="3B3B3B"/>
              </a:solidFill>
              <a:effectLst/>
              <a:latin typeface="GT America (Main)"/>
            </a:endParaRPr>
          </a:p>
          <a:p>
            <a:pPr marL="0" indent="0">
              <a:lnSpc>
                <a:spcPts val="1813"/>
              </a:lnSpc>
              <a:spcAft>
                <a:spcPts val="600"/>
              </a:spcAft>
              <a:buNone/>
            </a:pPr>
            <a:r>
              <a:rPr lang="en-US" b="0" i="0" dirty="0">
                <a:solidFill>
                  <a:srgbClr val="3B3B3B"/>
                </a:solidFill>
                <a:effectLst/>
                <a:latin typeface="GT America (Main)"/>
              </a:rPr>
              <a:t>The Evangelical Lutheran Church in America with 4.1 million members.</a:t>
            </a:r>
          </a:p>
          <a:p>
            <a:pPr marL="0" indent="0">
              <a:buNone/>
            </a:pPr>
            <a:endParaRPr lang="en-US" dirty="0"/>
          </a:p>
        </p:txBody>
      </p:sp>
    </p:spTree>
    <p:extLst>
      <p:ext uri="{BB962C8B-B14F-4D97-AF65-F5344CB8AC3E}">
        <p14:creationId xmlns:p14="http://schemas.microsoft.com/office/powerpoint/2010/main" val="34999950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B32A6-0506-8CED-CDBA-095384F49E8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5ED0284-351A-418C-7C10-8BECA7CF1F8B}"/>
              </a:ext>
            </a:extLst>
          </p:cNvPr>
          <p:cNvSpPr>
            <a:spLocks noGrp="1"/>
          </p:cNvSpPr>
          <p:nvPr>
            <p:ph sz="quarter" idx="1"/>
          </p:nvPr>
        </p:nvSpPr>
        <p:spPr/>
        <p:txBody>
          <a:bodyPr>
            <a:normAutofit fontScale="70000" lnSpcReduction="20000"/>
          </a:bodyPr>
          <a:lstStyle/>
          <a:p>
            <a:pPr algn="l">
              <a:buFont typeface="Arial" panose="020B0604020202020204" pitchFamily="34" charset="0"/>
              <a:buChar char="•"/>
            </a:pPr>
            <a:r>
              <a:rPr lang="en-US" b="1" i="0" dirty="0">
                <a:solidFill>
                  <a:srgbClr val="000000"/>
                </a:solidFill>
                <a:effectLst/>
                <a:latin typeface="Helvetica" pitchFamily="2" charset="0"/>
              </a:rPr>
              <a:t>Southern Baptist Convention: 16.2 million members.</a:t>
            </a:r>
          </a:p>
          <a:p>
            <a:pPr algn="l">
              <a:buFont typeface="Arial" panose="020B0604020202020204" pitchFamily="34" charset="0"/>
              <a:buChar char="•"/>
            </a:pPr>
            <a:r>
              <a:rPr lang="en-US" b="1" i="0" dirty="0">
                <a:solidFill>
                  <a:srgbClr val="000000"/>
                </a:solidFill>
                <a:effectLst/>
                <a:latin typeface="Helvetica" pitchFamily="2" charset="0"/>
              </a:rPr>
              <a:t>The United Methodist Church: 7.8 million members. </a:t>
            </a:r>
          </a:p>
          <a:p>
            <a:pPr algn="l">
              <a:buFont typeface="Arial" panose="020B0604020202020204" pitchFamily="34" charset="0"/>
              <a:buChar char="•"/>
            </a:pPr>
            <a:r>
              <a:rPr lang="en-US" b="1" i="0" dirty="0">
                <a:solidFill>
                  <a:srgbClr val="000000"/>
                </a:solidFill>
                <a:effectLst/>
                <a:latin typeface="Helvetica" pitchFamily="2" charset="0"/>
              </a:rPr>
              <a:t>The Church of God in Christ: 5.5 million members. </a:t>
            </a:r>
          </a:p>
          <a:p>
            <a:pPr algn="l">
              <a:buFont typeface="Arial" panose="020B0604020202020204" pitchFamily="34" charset="0"/>
              <a:buChar char="•"/>
            </a:pPr>
            <a:r>
              <a:rPr lang="en-US" b="1" i="0" dirty="0">
                <a:solidFill>
                  <a:srgbClr val="000000"/>
                </a:solidFill>
                <a:effectLst/>
                <a:latin typeface="Helvetica" pitchFamily="2" charset="0"/>
              </a:rPr>
              <a:t>National Baptist Convention: 5.0 million members. </a:t>
            </a:r>
          </a:p>
          <a:p>
            <a:pPr algn="l">
              <a:buFont typeface="Arial" panose="020B0604020202020204" pitchFamily="34" charset="0"/>
              <a:buChar char="•"/>
            </a:pPr>
            <a:r>
              <a:rPr lang="en-US" b="1" i="0" dirty="0">
                <a:solidFill>
                  <a:srgbClr val="000000"/>
                </a:solidFill>
                <a:effectLst/>
                <a:latin typeface="Helvetica" pitchFamily="2" charset="0"/>
              </a:rPr>
              <a:t>Evangelical Lutheran Church, U.S.A.: 4.5 million members.</a:t>
            </a:r>
          </a:p>
          <a:p>
            <a:pPr algn="l">
              <a:buFont typeface="Arial" panose="020B0604020202020204" pitchFamily="34" charset="0"/>
              <a:buChar char="•"/>
            </a:pPr>
            <a:r>
              <a:rPr lang="en-US" b="1" i="0" dirty="0">
                <a:solidFill>
                  <a:srgbClr val="000000"/>
                </a:solidFill>
                <a:effectLst/>
                <a:latin typeface="Helvetica" pitchFamily="2" charset="0"/>
              </a:rPr>
              <a:t>National Baptist Convention of America: 3.5 million members. </a:t>
            </a:r>
          </a:p>
          <a:p>
            <a:pPr algn="l">
              <a:buFont typeface="Arial" panose="020B0604020202020204" pitchFamily="34" charset="0"/>
              <a:buChar char="•"/>
            </a:pPr>
            <a:r>
              <a:rPr lang="en-US" b="1" i="0" dirty="0">
                <a:solidFill>
                  <a:srgbClr val="000000"/>
                </a:solidFill>
                <a:effectLst/>
                <a:latin typeface="Helvetica" pitchFamily="2" charset="0"/>
              </a:rPr>
              <a:t>Assemblies of God: 2.9 million members. </a:t>
            </a:r>
          </a:p>
          <a:p>
            <a:pPr algn="l">
              <a:buFont typeface="Arial" panose="020B0604020202020204" pitchFamily="34" charset="0"/>
              <a:buChar char="•"/>
            </a:pPr>
            <a:r>
              <a:rPr lang="en-US" b="1" i="0" dirty="0">
                <a:solidFill>
                  <a:srgbClr val="000000"/>
                </a:solidFill>
                <a:effectLst/>
                <a:latin typeface="Helvetica" pitchFamily="2" charset="0"/>
              </a:rPr>
              <a:t>Presbyterian Church (U.S.A.): 2.8 million members. </a:t>
            </a:r>
          </a:p>
          <a:p>
            <a:pPr algn="l">
              <a:buFont typeface="Arial" panose="020B0604020202020204" pitchFamily="34" charset="0"/>
              <a:buChar char="•"/>
            </a:pPr>
            <a:r>
              <a:rPr lang="en-US" b="1" i="0" dirty="0">
                <a:solidFill>
                  <a:srgbClr val="000000"/>
                </a:solidFill>
                <a:effectLst/>
                <a:latin typeface="Helvetica" pitchFamily="2" charset="0"/>
              </a:rPr>
              <a:t>African Methodist Episcopal Church: 2.5 million members. </a:t>
            </a:r>
          </a:p>
          <a:p>
            <a:pPr algn="l">
              <a:buFont typeface="Arial" panose="020B0604020202020204" pitchFamily="34" charset="0"/>
              <a:buChar char="•"/>
            </a:pPr>
            <a:r>
              <a:rPr lang="en-US" b="1" i="0" dirty="0">
                <a:solidFill>
                  <a:srgbClr val="000000"/>
                </a:solidFill>
                <a:effectLst/>
                <a:latin typeface="Helvetica" pitchFamily="2" charset="0"/>
              </a:rPr>
              <a:t>National Missionary Baptist Convention of America: 2.5 million members.</a:t>
            </a:r>
          </a:p>
          <a:p>
            <a:pPr algn="l">
              <a:buFont typeface="Arial" panose="020B0604020202020204" pitchFamily="34" charset="0"/>
              <a:buChar char="•"/>
            </a:pPr>
            <a:r>
              <a:rPr lang="en-US" b="1" i="0" dirty="0">
                <a:solidFill>
                  <a:srgbClr val="000000"/>
                </a:solidFill>
                <a:effectLst/>
                <a:latin typeface="Helvetica" pitchFamily="2" charset="0"/>
              </a:rPr>
              <a:t>The Lutheran Church-Missouri Synod (LCMS): 2.3 million members. </a:t>
            </a:r>
          </a:p>
          <a:p>
            <a:pPr algn="l">
              <a:buFont typeface="Arial" panose="020B0604020202020204" pitchFamily="34" charset="0"/>
              <a:buChar char="•"/>
            </a:pPr>
            <a:r>
              <a:rPr lang="en-US" b="1" i="0" dirty="0">
                <a:solidFill>
                  <a:srgbClr val="000000"/>
                </a:solidFill>
                <a:effectLst/>
                <a:latin typeface="Helvetica" pitchFamily="2" charset="0"/>
              </a:rPr>
              <a:t>The Episcopal Church: 2.0 million members. </a:t>
            </a:r>
          </a:p>
          <a:p>
            <a:pPr algn="l">
              <a:buFont typeface="Arial" panose="020B0604020202020204" pitchFamily="34" charset="0"/>
              <a:buChar char="•"/>
            </a:pPr>
            <a:r>
              <a:rPr lang="en-US" b="1" i="0" dirty="0">
                <a:solidFill>
                  <a:srgbClr val="000000"/>
                </a:solidFill>
                <a:effectLst/>
                <a:latin typeface="Helvetica" pitchFamily="2" charset="0"/>
              </a:rPr>
              <a:t>Churches of Christ: 1.6 million members. </a:t>
            </a:r>
          </a:p>
          <a:p>
            <a:pPr algn="l">
              <a:buFont typeface="Arial" panose="020B0604020202020204" pitchFamily="34" charset="0"/>
              <a:buChar char="•"/>
            </a:pPr>
            <a:r>
              <a:rPr lang="en-US" b="1" i="0" dirty="0">
                <a:solidFill>
                  <a:srgbClr val="000000"/>
                </a:solidFill>
                <a:effectLst/>
                <a:latin typeface="Helvetica" pitchFamily="2" charset="0"/>
              </a:rPr>
              <a:t>Pentecostal Assemblies of the World: 1.5 million members. </a:t>
            </a:r>
          </a:p>
          <a:p>
            <a:pPr algn="l">
              <a:buFont typeface="Arial" panose="020B0604020202020204" pitchFamily="34" charset="0"/>
              <a:buChar char="•"/>
            </a:pPr>
            <a:r>
              <a:rPr lang="en-US" b="1" i="0" dirty="0">
                <a:solidFill>
                  <a:srgbClr val="000000"/>
                </a:solidFill>
                <a:effectLst/>
                <a:latin typeface="Helvetica" pitchFamily="2" charset="0"/>
              </a:rPr>
              <a:t>The African Methodist Episcopal Zion Church: 1.4 million members.</a:t>
            </a:r>
          </a:p>
          <a:p>
            <a:endParaRPr lang="en-US" dirty="0"/>
          </a:p>
        </p:txBody>
      </p:sp>
    </p:spTree>
    <p:extLst>
      <p:ext uri="{BB962C8B-B14F-4D97-AF65-F5344CB8AC3E}">
        <p14:creationId xmlns:p14="http://schemas.microsoft.com/office/powerpoint/2010/main" val="5183126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AFDD9-A294-ABEC-E2E5-A370CFFE731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A301737-3797-D4F5-D0B0-FB9CA7334E71}"/>
              </a:ext>
            </a:extLst>
          </p:cNvPr>
          <p:cNvSpPr>
            <a:spLocks noGrp="1"/>
          </p:cNvSpPr>
          <p:nvPr>
            <p:ph sz="quarter" idx="1"/>
          </p:nvPr>
        </p:nvSpPr>
        <p:spPr/>
        <p:txBody>
          <a:bodyPr>
            <a:normAutofit fontScale="62500" lnSpcReduction="20000"/>
          </a:bodyPr>
          <a:lstStyle/>
          <a:p>
            <a:pPr>
              <a:lnSpc>
                <a:spcPts val="2400"/>
              </a:lnSpc>
            </a:pPr>
            <a:r>
              <a:rPr lang="en-US" b="1" i="0" dirty="0">
                <a:solidFill>
                  <a:srgbClr val="004E98"/>
                </a:solidFill>
                <a:effectLst/>
                <a:latin typeface="Helvetica" pitchFamily="2" charset="0"/>
                <a:hlinkClick r:id="rId2"/>
              </a:rPr>
              <a:t>Lutheran</a:t>
            </a:r>
            <a:r>
              <a:rPr lang="en-US" b="1" i="0" dirty="0">
                <a:solidFill>
                  <a:srgbClr val="000000"/>
                </a:solidFill>
                <a:effectLst/>
                <a:latin typeface="Helvetica" pitchFamily="2" charset="0"/>
              </a:rPr>
              <a:t> Church of </a:t>
            </a:r>
            <a:r>
              <a:rPr lang="en-US" b="1" i="0" dirty="0">
                <a:solidFill>
                  <a:srgbClr val="004E98"/>
                </a:solidFill>
                <a:effectLst/>
                <a:latin typeface="Helvetica" pitchFamily="2" charset="0"/>
                <a:hlinkClick r:id="rId3"/>
              </a:rPr>
              <a:t>Hope</a:t>
            </a:r>
            <a:endParaRPr lang="en-US" b="1" i="0" dirty="0">
              <a:solidFill>
                <a:srgbClr val="000000"/>
              </a:solidFill>
              <a:effectLst/>
              <a:latin typeface="Helvetica" pitchFamily="2" charset="0"/>
            </a:endParaRPr>
          </a:p>
          <a:p>
            <a:pPr>
              <a:spcBef>
                <a:spcPts val="750"/>
              </a:spcBef>
              <a:spcAft>
                <a:spcPts val="750"/>
              </a:spcAft>
            </a:pPr>
            <a:r>
              <a:rPr lang="en-US" b="0" i="0" dirty="0">
                <a:solidFill>
                  <a:srgbClr val="000000"/>
                </a:solidFill>
                <a:effectLst/>
                <a:latin typeface="Helvetica" pitchFamily="2" charset="0"/>
              </a:rPr>
              <a:t>The fastest-growing Christian church in 2022 was the Lutheran Church of Hope, located in West Des Moines, Iowa. The Lutheran Church of Hope is led by pastor Mike </a:t>
            </a:r>
            <a:r>
              <a:rPr lang="en-US" b="0" i="0" dirty="0" err="1">
                <a:solidFill>
                  <a:srgbClr val="000000"/>
                </a:solidFill>
                <a:effectLst/>
                <a:latin typeface="Helvetica" pitchFamily="2" charset="0"/>
              </a:rPr>
              <a:t>Housholder</a:t>
            </a:r>
            <a:r>
              <a:rPr lang="en-US" b="0" i="0" dirty="0">
                <a:solidFill>
                  <a:srgbClr val="000000"/>
                </a:solidFill>
                <a:effectLst/>
                <a:latin typeface="Helvetica" pitchFamily="2" charset="0"/>
              </a:rPr>
              <a:t>.</a:t>
            </a:r>
          </a:p>
          <a:p>
            <a:pPr>
              <a:spcBef>
                <a:spcPts val="750"/>
              </a:spcBef>
              <a:spcAft>
                <a:spcPts val="750"/>
              </a:spcAft>
            </a:pPr>
            <a:r>
              <a:rPr lang="en-US" b="0" i="0" dirty="0">
                <a:solidFill>
                  <a:srgbClr val="000000"/>
                </a:solidFill>
                <a:effectLst/>
                <a:latin typeface="Helvetica" pitchFamily="2" charset="0"/>
              </a:rPr>
              <a:t>The statistics from </a:t>
            </a:r>
            <a:r>
              <a:rPr lang="en-US" b="0" i="1" dirty="0">
                <a:solidFill>
                  <a:srgbClr val="000000"/>
                </a:solidFill>
                <a:effectLst/>
                <a:latin typeface="Helvetica" pitchFamily="2" charset="0"/>
              </a:rPr>
              <a:t>Outreach 100 </a:t>
            </a:r>
            <a:r>
              <a:rPr lang="en-US" b="0" i="0" dirty="0">
                <a:solidFill>
                  <a:srgbClr val="000000"/>
                </a:solidFill>
                <a:effectLst/>
                <a:latin typeface="Helvetica" pitchFamily="2" charset="0"/>
              </a:rPr>
              <a:t>show that the Lutheran Church of Hope had a 117% increase in its growth from the previous year.</a:t>
            </a:r>
          </a:p>
          <a:p>
            <a:pPr>
              <a:spcBef>
                <a:spcPts val="750"/>
              </a:spcBef>
              <a:spcAft>
                <a:spcPts val="750"/>
              </a:spcAft>
            </a:pPr>
            <a:r>
              <a:rPr lang="en-US" b="0" i="0" dirty="0">
                <a:solidFill>
                  <a:srgbClr val="000000"/>
                </a:solidFill>
                <a:effectLst/>
                <a:latin typeface="Helvetica" pitchFamily="2" charset="0"/>
              </a:rPr>
              <a:t>The total attendance at Mike </a:t>
            </a:r>
            <a:r>
              <a:rPr lang="en-US" b="0" i="0" dirty="0" err="1">
                <a:solidFill>
                  <a:srgbClr val="000000"/>
                </a:solidFill>
                <a:effectLst/>
                <a:latin typeface="Helvetica" pitchFamily="2" charset="0"/>
              </a:rPr>
              <a:t>Housholder’s</a:t>
            </a:r>
            <a:r>
              <a:rPr lang="en-US" b="0" i="0" dirty="0">
                <a:solidFill>
                  <a:srgbClr val="000000"/>
                </a:solidFill>
                <a:effectLst/>
                <a:latin typeface="Helvetica" pitchFamily="2" charset="0"/>
              </a:rPr>
              <a:t> church is 9,915 people per week. With these numbers and the rise in the percentage of attendees, the Lutheran Church of Hope is the largest church and fastest-growing church in 2022.</a:t>
            </a:r>
          </a:p>
          <a:p>
            <a:pPr>
              <a:spcBef>
                <a:spcPts val="750"/>
              </a:spcBef>
              <a:spcAft>
                <a:spcPts val="750"/>
              </a:spcAft>
            </a:pPr>
            <a:r>
              <a:rPr lang="en-US" b="0" i="0" dirty="0">
                <a:solidFill>
                  <a:srgbClr val="000000"/>
                </a:solidFill>
                <a:effectLst/>
                <a:latin typeface="Helvetica" pitchFamily="2" charset="0"/>
              </a:rPr>
              <a:t>The Lutheran Church of Hope was founded in 1994 and currently only has one location — the church located in West Des Moines.</a:t>
            </a:r>
          </a:p>
          <a:p>
            <a:pPr>
              <a:spcBef>
                <a:spcPts val="750"/>
              </a:spcBef>
              <a:spcAft>
                <a:spcPts val="750"/>
              </a:spcAft>
            </a:pPr>
            <a:r>
              <a:rPr lang="en-US" b="0" i="0" dirty="0">
                <a:solidFill>
                  <a:srgbClr val="000000"/>
                </a:solidFill>
                <a:effectLst/>
                <a:latin typeface="Helvetica" pitchFamily="2" charset="0"/>
              </a:rPr>
              <a:t>As shown by the statistics with </a:t>
            </a:r>
            <a:r>
              <a:rPr lang="en-US" b="0" i="1" dirty="0">
                <a:solidFill>
                  <a:srgbClr val="000000"/>
                </a:solidFill>
                <a:effectLst/>
                <a:latin typeface="Helvetica" pitchFamily="2" charset="0"/>
              </a:rPr>
              <a:t>Outreach 100, </a:t>
            </a:r>
            <a:r>
              <a:rPr lang="en-US" b="0" i="0" dirty="0">
                <a:solidFill>
                  <a:srgbClr val="000000"/>
                </a:solidFill>
                <a:effectLst/>
                <a:latin typeface="Helvetica" pitchFamily="2" charset="0"/>
              </a:rPr>
              <a:t>online attendance has heavily increased by 700% compared to 2021, and in-person attendance has increased to 25-50%.</a:t>
            </a:r>
          </a:p>
          <a:p>
            <a:pPr>
              <a:spcBef>
                <a:spcPts val="750"/>
              </a:spcBef>
              <a:spcAft>
                <a:spcPts val="750"/>
              </a:spcAft>
            </a:pPr>
            <a:r>
              <a:rPr lang="en-US" b="0" i="0" dirty="0">
                <a:solidFill>
                  <a:srgbClr val="000000"/>
                </a:solidFill>
                <a:effectLst/>
                <a:latin typeface="Helvetica" pitchFamily="2" charset="0"/>
              </a:rPr>
              <a:t>What is even greater is that the Lutheran Church of Hope shows in its statistics that salvation reports have gone up 100% compared to previous years.</a:t>
            </a:r>
          </a:p>
          <a:p>
            <a:endParaRPr lang="en-US" dirty="0"/>
          </a:p>
        </p:txBody>
      </p:sp>
    </p:spTree>
    <p:extLst>
      <p:ext uri="{BB962C8B-B14F-4D97-AF65-F5344CB8AC3E}">
        <p14:creationId xmlns:p14="http://schemas.microsoft.com/office/powerpoint/2010/main" val="1793253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The Fundamentals</a:t>
            </a:r>
          </a:p>
        </p:txBody>
      </p:sp>
      <p:sp>
        <p:nvSpPr>
          <p:cNvPr id="3" name="Content Placeholder 2"/>
          <p:cNvSpPr>
            <a:spLocks noGrp="1"/>
          </p:cNvSpPr>
          <p:nvPr>
            <p:ph sz="quarter" idx="1"/>
          </p:nvPr>
        </p:nvSpPr>
        <p:spPr/>
        <p:txBody>
          <a:bodyPr/>
          <a:lstStyle/>
          <a:p>
            <a:r>
              <a:rPr lang="en-US" dirty="0"/>
              <a:t>Inerrancy of Scripture</a:t>
            </a:r>
          </a:p>
          <a:p>
            <a:r>
              <a:rPr lang="en-US" dirty="0"/>
              <a:t>Deity of Christ</a:t>
            </a:r>
          </a:p>
          <a:p>
            <a:r>
              <a:rPr lang="en-US" dirty="0"/>
              <a:t>Virgin Birth</a:t>
            </a:r>
          </a:p>
          <a:p>
            <a:r>
              <a:rPr lang="en-US" dirty="0"/>
              <a:t>Substitutionary Atonement</a:t>
            </a:r>
          </a:p>
          <a:p>
            <a:r>
              <a:rPr lang="en-US" dirty="0"/>
              <a:t>Christ’s Resurrection and Bodily Second Coming</a:t>
            </a:r>
          </a:p>
          <a:p>
            <a:r>
              <a:rPr lang="en-US" dirty="0"/>
              <a:t>Historicity of Miracles</a:t>
            </a:r>
          </a:p>
        </p:txBody>
      </p:sp>
    </p:spTree>
    <p:extLst>
      <p:ext uri="{BB962C8B-B14F-4D97-AF65-F5344CB8AC3E}">
        <p14:creationId xmlns:p14="http://schemas.microsoft.com/office/powerpoint/2010/main" val="1526145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Fundamentalism</a:t>
            </a:r>
          </a:p>
        </p:txBody>
      </p:sp>
      <p:sp>
        <p:nvSpPr>
          <p:cNvPr id="3" name="Content Placeholder 2"/>
          <p:cNvSpPr>
            <a:spLocks noGrp="1"/>
          </p:cNvSpPr>
          <p:nvPr>
            <p:ph sz="quarter" idx="1"/>
          </p:nvPr>
        </p:nvSpPr>
        <p:spPr/>
        <p:txBody>
          <a:bodyPr/>
          <a:lstStyle/>
          <a:p>
            <a:r>
              <a:rPr lang="en-US" dirty="0"/>
              <a:t>Three Phases of Fundamentalism</a:t>
            </a:r>
          </a:p>
          <a:p>
            <a:pPr marL="0" indent="0">
              <a:buNone/>
            </a:pPr>
            <a:endParaRPr lang="en-US" dirty="0"/>
          </a:p>
          <a:p>
            <a:pPr lvl="0"/>
            <a:r>
              <a:rPr lang="en-US" dirty="0"/>
              <a:t>Theological – Warfield, Gray, Machen</a:t>
            </a:r>
          </a:p>
          <a:p>
            <a:pPr marL="0" indent="0">
              <a:buNone/>
            </a:pPr>
            <a:endParaRPr lang="en-US" dirty="0"/>
          </a:p>
          <a:p>
            <a:pPr lvl="0"/>
            <a:r>
              <a:rPr lang="en-US" dirty="0"/>
              <a:t>Cultural  - 1925 – Scopes Monkey Trial – William Jennings Bryan</a:t>
            </a:r>
          </a:p>
          <a:p>
            <a:pPr marL="0" indent="0">
              <a:buNone/>
            </a:pPr>
            <a:endParaRPr lang="en-US" dirty="0"/>
          </a:p>
          <a:p>
            <a:pPr lvl="0"/>
            <a:r>
              <a:rPr lang="en-US" dirty="0"/>
              <a:t>Sociological - Post Scopes – underground, lose denominations, schools, public opinion.</a:t>
            </a:r>
          </a:p>
          <a:p>
            <a:endParaRPr lang="en-US" dirty="0"/>
          </a:p>
        </p:txBody>
      </p:sp>
    </p:spTree>
    <p:extLst>
      <p:ext uri="{BB962C8B-B14F-4D97-AF65-F5344CB8AC3E}">
        <p14:creationId xmlns:p14="http://schemas.microsoft.com/office/powerpoint/2010/main" val="2342865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rgbClr val="FF0000"/>
                </a:solidFill>
              </a:rPr>
              <a:t>Impact - More Splits among the Protestants</a:t>
            </a:r>
          </a:p>
        </p:txBody>
      </p:sp>
      <p:sp>
        <p:nvSpPr>
          <p:cNvPr id="3" name="Content Placeholder 2"/>
          <p:cNvSpPr>
            <a:spLocks noGrp="1"/>
          </p:cNvSpPr>
          <p:nvPr>
            <p:ph sz="quarter" idx="1"/>
          </p:nvPr>
        </p:nvSpPr>
        <p:spPr/>
        <p:txBody>
          <a:bodyPr/>
          <a:lstStyle/>
          <a:p>
            <a:pPr marL="0" indent="0">
              <a:buNone/>
            </a:pPr>
            <a:r>
              <a:rPr lang="en-US" sz="3600" dirty="0"/>
              <a:t>Baptists in the North</a:t>
            </a:r>
          </a:p>
          <a:p>
            <a:pPr marL="0" indent="0">
              <a:buNone/>
            </a:pPr>
            <a:endParaRPr lang="en-US" dirty="0"/>
          </a:p>
          <a:p>
            <a:r>
              <a:rPr lang="en-US" dirty="0"/>
              <a:t>The impact of modernism on the Northern Baptist Convention  (now called the American Baptist Churches in the USA) led to the eventual withdrawal of a number of conservative and fundamentalist churches. </a:t>
            </a:r>
          </a:p>
          <a:p>
            <a:endParaRPr lang="en-US" dirty="0"/>
          </a:p>
        </p:txBody>
      </p:sp>
    </p:spTree>
    <p:extLst>
      <p:ext uri="{BB962C8B-B14F-4D97-AF65-F5344CB8AC3E}">
        <p14:creationId xmlns:p14="http://schemas.microsoft.com/office/powerpoint/2010/main" val="2744327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GARBC</a:t>
            </a:r>
          </a:p>
        </p:txBody>
      </p:sp>
      <p:sp>
        <p:nvSpPr>
          <p:cNvPr id="3" name="Content Placeholder 2"/>
          <p:cNvSpPr>
            <a:spLocks noGrp="1"/>
          </p:cNvSpPr>
          <p:nvPr>
            <p:ph sz="quarter" idx="1"/>
          </p:nvPr>
        </p:nvSpPr>
        <p:spPr>
          <a:xfrm>
            <a:off x="1771904" y="1527048"/>
            <a:ext cx="8503920" cy="4572000"/>
          </a:xfrm>
        </p:spPr>
        <p:txBody>
          <a:bodyPr/>
          <a:lstStyle/>
          <a:p>
            <a:pPr marL="0" indent="0">
              <a:buNone/>
            </a:pPr>
            <a:r>
              <a:rPr lang="en-US" sz="4000" dirty="0"/>
              <a:t>The Baptist Bible Union (BBU) of 1923 was the forerunner to the GARBC. The final meeting of the BBU in 1932 in Chicago was the first meeting of the GARBC.</a:t>
            </a:r>
          </a:p>
          <a:p>
            <a:endParaRPr lang="en-US" dirty="0"/>
          </a:p>
          <a:p>
            <a:endParaRPr lang="en-US" dirty="0"/>
          </a:p>
        </p:txBody>
      </p:sp>
    </p:spTree>
    <p:extLst>
      <p:ext uri="{BB962C8B-B14F-4D97-AF65-F5344CB8AC3E}">
        <p14:creationId xmlns:p14="http://schemas.microsoft.com/office/powerpoint/2010/main" val="17882428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GARBC</a:t>
            </a:r>
          </a:p>
        </p:txBody>
      </p:sp>
      <p:sp>
        <p:nvSpPr>
          <p:cNvPr id="3" name="Content Placeholder 2"/>
          <p:cNvSpPr>
            <a:spLocks noGrp="1"/>
          </p:cNvSpPr>
          <p:nvPr>
            <p:ph sz="quarter" idx="1"/>
          </p:nvPr>
        </p:nvSpPr>
        <p:spPr/>
        <p:txBody>
          <a:bodyPr>
            <a:normAutofit/>
          </a:bodyPr>
          <a:lstStyle/>
          <a:p>
            <a:pPr marL="0" indent="0">
              <a:buNone/>
            </a:pPr>
            <a:r>
              <a:rPr lang="en-US" dirty="0"/>
              <a:t>They form a school - Grand Rapids Theological Seminary of Cornerstone University was founded as a degree-granting institution in 1948 when the State of Michigan authorized it to grant the Bachelor of Divinity degree (now called the Master of Divinity). The first graduating class in 1949 had two graduates. The institution originally opened in January 1941 as an evening Bible institute at Wealthy Street Baptist Church. In 1944, a day school started that became the seminary four years later, at which time the school was renamed Grand Rapids Bible Institute and Theological Seminary.</a:t>
            </a:r>
          </a:p>
          <a:p>
            <a:endParaRPr lang="en-US" dirty="0"/>
          </a:p>
        </p:txBody>
      </p:sp>
    </p:spTree>
    <p:extLst>
      <p:ext uri="{BB962C8B-B14F-4D97-AF65-F5344CB8AC3E}">
        <p14:creationId xmlns:p14="http://schemas.microsoft.com/office/powerpoint/2010/main" val="424330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FF0000"/>
                </a:solidFill>
              </a:rPr>
              <a:t>Conservative Baptist Association of America</a:t>
            </a:r>
            <a:r>
              <a:rPr lang="en-US" dirty="0">
                <a:solidFill>
                  <a:srgbClr val="FF0000"/>
                </a:solidFill>
              </a:rPr>
              <a:t> </a:t>
            </a:r>
          </a:p>
        </p:txBody>
      </p:sp>
      <p:sp>
        <p:nvSpPr>
          <p:cNvPr id="3" name="Content Placeholder 2"/>
          <p:cNvSpPr>
            <a:spLocks noGrp="1"/>
          </p:cNvSpPr>
          <p:nvPr>
            <p:ph sz="quarter" idx="1"/>
          </p:nvPr>
        </p:nvSpPr>
        <p:spPr/>
        <p:txBody>
          <a:bodyPr>
            <a:normAutofit/>
          </a:bodyPr>
          <a:lstStyle/>
          <a:p>
            <a:pPr marL="0" indent="0">
              <a:buNone/>
            </a:pPr>
            <a:r>
              <a:rPr lang="en-US" sz="3600" dirty="0"/>
              <a:t>It was organized in Atlantic City, New Jersey, in 1947. The Association operates under the name </a:t>
            </a:r>
            <a:r>
              <a:rPr lang="en-US" sz="3600" b="1" i="1" dirty="0" err="1"/>
              <a:t>CBAmerica</a:t>
            </a:r>
            <a:r>
              <a:rPr lang="en-US" sz="3600" dirty="0"/>
              <a:t>. The Conservative Baptist Association emerged as part of the continuing Fundamentalist-Modernist Controversy within the Northern Baptist Convention.</a:t>
            </a:r>
          </a:p>
          <a:p>
            <a:pPr marL="0" indent="0">
              <a:buNone/>
            </a:pPr>
            <a:endParaRPr lang="en-US" sz="3600" dirty="0"/>
          </a:p>
        </p:txBody>
      </p:sp>
    </p:spTree>
    <p:extLst>
      <p:ext uri="{BB962C8B-B14F-4D97-AF65-F5344CB8AC3E}">
        <p14:creationId xmlns:p14="http://schemas.microsoft.com/office/powerpoint/2010/main" val="3787161057"/>
      </p:ext>
    </p:extLst>
  </p:cSld>
  <p:clrMapOvr>
    <a:masterClrMapping/>
  </p:clrMapOvr>
</p:sld>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华文新魏"/>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a:duotone>
              <a:schemeClr val="phClr">
                <a:shade val="70000"/>
                <a:satMod val="115000"/>
              </a:schemeClr>
              <a:schemeClr val="phClr">
                <a:tint val="85000"/>
              </a:schemeClr>
            </a:duotone>
          </a:blip>
          <a:tile tx="0" ty="0" sx="85000" sy="85000" flip="none" algn="tl"/>
        </a:blipFill>
        <a:blipFill>
          <a:blip xmlns:r="http://schemas.openxmlformats.org/officeDocument/2006/relationships">
            <a:duotone>
              <a:schemeClr val="phClr">
                <a:shade val="65000"/>
                <a:satMod val="115000"/>
              </a:schemeClr>
              <a:schemeClr val="phClr">
                <a:tint val="85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Civic.thmx</Template>
  <TotalTime>912</TotalTime>
  <Words>2524</Words>
  <Application>Microsoft Macintosh PowerPoint</Application>
  <PresentationFormat>Widescreen</PresentationFormat>
  <Paragraphs>174</Paragraphs>
  <Slides>36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36</vt:i4>
      </vt:variant>
    </vt:vector>
  </HeadingPairs>
  <TitlesOfParts>
    <vt:vector size="44" baseType="lpstr">
      <vt:lpstr>Arial</vt:lpstr>
      <vt:lpstr>Calibri</vt:lpstr>
      <vt:lpstr>Georgia</vt:lpstr>
      <vt:lpstr>GT America (Main)</vt:lpstr>
      <vt:lpstr>Helvetica</vt:lpstr>
      <vt:lpstr>Wingdings</vt:lpstr>
      <vt:lpstr>Wingdings 2</vt:lpstr>
      <vt:lpstr>Civic</vt:lpstr>
      <vt:lpstr>LIBERALISM or MODERNISM</vt:lpstr>
      <vt:lpstr>Liberalism or Modernism</vt:lpstr>
      <vt:lpstr>FUNDAMENTALISM</vt:lpstr>
      <vt:lpstr>The Fundamentals</vt:lpstr>
      <vt:lpstr>Fundamentalism</vt:lpstr>
      <vt:lpstr>Impact - More Splits among the Protestants</vt:lpstr>
      <vt:lpstr>GARBC</vt:lpstr>
      <vt:lpstr>GARBC</vt:lpstr>
      <vt:lpstr>Conservative Baptist Association of America </vt:lpstr>
      <vt:lpstr>Conservative Baptists</vt:lpstr>
      <vt:lpstr>PRESBYTERIANS</vt:lpstr>
      <vt:lpstr>Presbyterians</vt:lpstr>
      <vt:lpstr>Presbyterians</vt:lpstr>
      <vt:lpstr>The Death of Modernism </vt:lpstr>
      <vt:lpstr>RESPONSE: NEO – ORTHODOXY</vt:lpstr>
      <vt:lpstr>Neo Orthodoxy – Basic Beliefs</vt:lpstr>
      <vt:lpstr>Major Figures</vt:lpstr>
      <vt:lpstr>American Figures Reinhold and H. Richard Niebuhr </vt:lpstr>
      <vt:lpstr>H. Richard Niebuhr (1891 -1962)</vt:lpstr>
      <vt:lpstr>H. Richard Niebuhr</vt:lpstr>
      <vt:lpstr>H. Richard Niebuhr</vt:lpstr>
      <vt:lpstr>Christ of Culture</vt:lpstr>
      <vt:lpstr>Christ against culture</vt:lpstr>
      <vt:lpstr>Christ above culture</vt:lpstr>
      <vt:lpstr>Christ and culture in paradox</vt:lpstr>
      <vt:lpstr>Christ the transformer of culture</vt:lpstr>
      <vt:lpstr>Death of Fundamentalism</vt:lpstr>
      <vt:lpstr>Response: Neo-Evangelicalism and Billy Graham</vt:lpstr>
      <vt:lpstr>Neo Evangelicalism</vt:lpstr>
      <vt:lpstr>Key Individuals</vt:lpstr>
      <vt:lpstr>Civil Rights </vt:lpstr>
      <vt:lpstr>Where are we going?</vt:lpstr>
      <vt:lpstr>PowerPoint Presentation</vt:lpstr>
      <vt:lpstr>PowerPoint Presentation</vt:lpstr>
      <vt:lpstr>PowerPoint Presentation</vt:lpstr>
      <vt:lpstr>PowerPoint Presentation</vt:lpstr>
    </vt:vector>
  </TitlesOfParts>
  <Company>Moody Bible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Critical Point #3</dc:title>
  <dc:creator>ETS Software</dc:creator>
  <cp:lastModifiedBy>J Marr Miller</cp:lastModifiedBy>
  <cp:revision>44</cp:revision>
  <dcterms:created xsi:type="dcterms:W3CDTF">2015-04-26T01:59:54Z</dcterms:created>
  <dcterms:modified xsi:type="dcterms:W3CDTF">2024-11-11T21:48:13Z</dcterms:modified>
</cp:coreProperties>
</file>