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1" d="100"/>
          <a:sy n="101" d="100"/>
        </p:scale>
        <p:origin x="9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12/7/24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2401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4427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52771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8370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0042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3258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20672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4748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5261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292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12/7/24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999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12/7/24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9078040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int in motion from the bottom of the view">
            <a:extLst>
              <a:ext uri="{FF2B5EF4-FFF2-40B4-BE49-F238E27FC236}">
                <a16:creationId xmlns:a16="http://schemas.microsoft.com/office/drawing/2014/main" id="{169900B1-440F-EADB-9AA1-A914B9ED3240}"/>
              </a:ext>
            </a:extLst>
          </p:cNvPr>
          <p:cNvPicPr>
            <a:picLocks noChangeAspect="1"/>
          </p:cNvPicPr>
          <p:nvPr/>
        </p:nvPicPr>
        <p:blipFill>
          <a:blip r:embed="rId2">
            <a:alphaModFix amt="50000"/>
          </a:blip>
          <a:srcRect t="12769" r="-1" b="-1"/>
          <a:stretch/>
        </p:blipFill>
        <p:spPr>
          <a:xfrm>
            <a:off x="20" y="10"/>
            <a:ext cx="12188931" cy="6857990"/>
          </a:xfrm>
          <a:prstGeom prst="rect">
            <a:avLst/>
          </a:prstGeom>
        </p:spPr>
      </p:pic>
      <p:sp>
        <p:nvSpPr>
          <p:cNvPr id="2" name="Title 1">
            <a:extLst>
              <a:ext uri="{FF2B5EF4-FFF2-40B4-BE49-F238E27FC236}">
                <a16:creationId xmlns:a16="http://schemas.microsoft.com/office/drawing/2014/main" id="{CC724165-4A20-9208-2561-BB48D2FE8BB1}"/>
              </a:ext>
            </a:extLst>
          </p:cNvPr>
          <p:cNvSpPr>
            <a:spLocks noGrp="1"/>
          </p:cNvSpPr>
          <p:nvPr>
            <p:ph type="ctrTitle"/>
          </p:nvPr>
        </p:nvSpPr>
        <p:spPr>
          <a:xfrm>
            <a:off x="1527048" y="1124712"/>
            <a:ext cx="9144000" cy="3063240"/>
          </a:xfrm>
        </p:spPr>
        <p:txBody>
          <a:bodyPr>
            <a:normAutofit/>
          </a:bodyPr>
          <a:lstStyle/>
          <a:p>
            <a:pPr algn="ctr"/>
            <a:r>
              <a:rPr lang="en-US" dirty="0"/>
              <a:t>Article 1 </a:t>
            </a:r>
          </a:p>
        </p:txBody>
      </p:sp>
      <p:sp>
        <p:nvSpPr>
          <p:cNvPr id="3" name="Subtitle 2">
            <a:extLst>
              <a:ext uri="{FF2B5EF4-FFF2-40B4-BE49-F238E27FC236}">
                <a16:creationId xmlns:a16="http://schemas.microsoft.com/office/drawing/2014/main" id="{3B3763E2-8B95-ED1B-AEB9-2D70A850F981}"/>
              </a:ext>
            </a:extLst>
          </p:cNvPr>
          <p:cNvSpPr>
            <a:spLocks noGrp="1"/>
          </p:cNvSpPr>
          <p:nvPr>
            <p:ph type="subTitle" idx="1"/>
          </p:nvPr>
        </p:nvSpPr>
        <p:spPr>
          <a:xfrm>
            <a:off x="1527048" y="4599432"/>
            <a:ext cx="9144000" cy="1227520"/>
          </a:xfrm>
        </p:spPr>
        <p:txBody>
          <a:bodyPr>
            <a:normAutofit/>
          </a:bodyPr>
          <a:lstStyle/>
          <a:p>
            <a:pPr algn="ctr"/>
            <a:r>
              <a:rPr lang="en-US" sz="4800" dirty="0"/>
              <a:t>review</a:t>
            </a:r>
          </a:p>
        </p:txBody>
      </p:sp>
      <p:sp>
        <p:nvSpPr>
          <p:cNvPr id="11"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571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857274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03F12-2E68-E4C1-444E-40E7277F0A18}"/>
              </a:ext>
            </a:extLst>
          </p:cNvPr>
          <p:cNvSpPr>
            <a:spLocks noGrp="1"/>
          </p:cNvSpPr>
          <p:nvPr>
            <p:ph type="title"/>
          </p:nvPr>
        </p:nvSpPr>
        <p:spPr/>
        <p:txBody>
          <a:bodyPr/>
          <a:lstStyle/>
          <a:p>
            <a:pPr algn="ctr"/>
            <a:r>
              <a:rPr lang="en-US" dirty="0"/>
              <a:t>Articles of Faith - Scripture</a:t>
            </a:r>
          </a:p>
        </p:txBody>
      </p:sp>
      <p:sp>
        <p:nvSpPr>
          <p:cNvPr id="3" name="Content Placeholder 2">
            <a:extLst>
              <a:ext uri="{FF2B5EF4-FFF2-40B4-BE49-F238E27FC236}">
                <a16:creationId xmlns:a16="http://schemas.microsoft.com/office/drawing/2014/main" id="{F11D1B3A-A678-F345-4F3D-EEAAC4F582CB}"/>
              </a:ext>
            </a:extLst>
          </p:cNvPr>
          <p:cNvSpPr>
            <a:spLocks noGrp="1"/>
          </p:cNvSpPr>
          <p:nvPr>
            <p:ph idx="1"/>
          </p:nvPr>
        </p:nvSpPr>
        <p:spPr/>
        <p:txBody>
          <a:bodyPr/>
          <a:lstStyle/>
          <a:p>
            <a:pPr marL="0" indent="0">
              <a:buNone/>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We believe that the Scriptures of the Old and New Testaments are given by </a:t>
            </a:r>
            <a:r>
              <a:rPr lang="en-US" sz="2800" u="sng" kern="100" dirty="0">
                <a:effectLst/>
                <a:latin typeface="Aptos" panose="020B0004020202020204" pitchFamily="34" charset="0"/>
                <a:ea typeface="Aptos" panose="020B0004020202020204" pitchFamily="34" charset="0"/>
                <a:cs typeface="Times New Roman" panose="02020603050405020304" pitchFamily="18" charset="0"/>
              </a:rPr>
              <a:t>inspiration</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of God, are </a:t>
            </a:r>
            <a:r>
              <a:rPr lang="en-US" sz="2800" u="sng" kern="100" dirty="0">
                <a:effectLst/>
                <a:latin typeface="Aptos" panose="020B0004020202020204" pitchFamily="34" charset="0"/>
                <a:ea typeface="Aptos" panose="020B0004020202020204" pitchFamily="34" charset="0"/>
                <a:cs typeface="Times New Roman" panose="02020603050405020304" pitchFamily="18" charset="0"/>
              </a:rPr>
              <a:t>without error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in the original writings and are the only </a:t>
            </a:r>
            <a:r>
              <a:rPr lang="en-US" sz="2800" u="sng" kern="100" dirty="0">
                <a:effectLst/>
                <a:latin typeface="Aptos" panose="020B0004020202020204" pitchFamily="34" charset="0"/>
                <a:ea typeface="Aptos" panose="020B0004020202020204" pitchFamily="34" charset="0"/>
                <a:cs typeface="Times New Roman" panose="02020603050405020304" pitchFamily="18" charset="0"/>
              </a:rPr>
              <a:t>infallible</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rule of faith and practice.</a:t>
            </a:r>
          </a:p>
          <a:p>
            <a:r>
              <a:rPr lang="en-US" sz="2800" kern="100" dirty="0">
                <a:latin typeface="Aptos" panose="020B0004020202020204" pitchFamily="34" charset="0"/>
                <a:ea typeface="Aptos" panose="020B0004020202020204" pitchFamily="34" charset="0"/>
                <a:cs typeface="Times New Roman" panose="02020603050405020304" pitchFamily="18" charset="0"/>
              </a:rPr>
              <a:t>“Inspired”</a:t>
            </a:r>
          </a:p>
          <a:p>
            <a:r>
              <a:rPr lang="en-US" sz="2800" kern="100" dirty="0">
                <a:effectLst/>
                <a:latin typeface="Aptos" panose="020B0004020202020204" pitchFamily="34" charset="0"/>
                <a:ea typeface="Aptos" panose="020B0004020202020204" pitchFamily="34" charset="0"/>
                <a:cs typeface="Times New Roman" panose="02020603050405020304" pitchFamily="18" charset="0"/>
              </a:rPr>
              <a:t>“Inerrant”</a:t>
            </a:r>
          </a:p>
          <a:p>
            <a:r>
              <a:rPr lang="en-US" sz="2800" kern="100" dirty="0">
                <a:effectLst/>
                <a:latin typeface="Aptos" panose="020B0004020202020204" pitchFamily="34" charset="0"/>
                <a:ea typeface="Aptos" panose="020B0004020202020204" pitchFamily="34" charset="0"/>
                <a:cs typeface="Times New Roman" panose="02020603050405020304" pitchFamily="18" charset="0"/>
              </a:rPr>
              <a:t>“Infallible”</a:t>
            </a:r>
            <a:br>
              <a:rPr lang="en-US" sz="2000" kern="100" dirty="0">
                <a:effectLst/>
                <a:latin typeface="Aptos" panose="020B0004020202020204" pitchFamily="34" charset="0"/>
                <a:ea typeface="Aptos" panose="020B0004020202020204" pitchFamily="34" charset="0"/>
                <a:cs typeface="Times New Roman" panose="02020603050405020304" pitchFamily="18" charset="0"/>
              </a:rPr>
            </a:br>
            <a:endParaRPr lang="en-US"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 action="ppaction://noaction"/>
            </a:endParaRPr>
          </a:p>
          <a:p>
            <a:pPr marL="0" indent="0">
              <a:buNone/>
            </a:pPr>
            <a:endParaRPr lang="en-US" dirty="0"/>
          </a:p>
        </p:txBody>
      </p:sp>
    </p:spTree>
    <p:extLst>
      <p:ext uri="{BB962C8B-B14F-4D97-AF65-F5344CB8AC3E}">
        <p14:creationId xmlns:p14="http://schemas.microsoft.com/office/powerpoint/2010/main" val="284930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1D190-5551-A924-83FD-B7C7F2FC512B}"/>
              </a:ext>
            </a:extLst>
          </p:cNvPr>
          <p:cNvSpPr>
            <a:spLocks noGrp="1"/>
          </p:cNvSpPr>
          <p:nvPr>
            <p:ph type="title"/>
          </p:nvPr>
        </p:nvSpPr>
        <p:spPr/>
        <p:txBody>
          <a:bodyPr/>
          <a:lstStyle/>
          <a:p>
            <a:pPr algn="ctr"/>
            <a:r>
              <a:rPr lang="en-US" dirty="0"/>
              <a:t>inspiration</a:t>
            </a:r>
          </a:p>
        </p:txBody>
      </p:sp>
      <p:sp>
        <p:nvSpPr>
          <p:cNvPr id="3" name="Content Placeholder 2">
            <a:extLst>
              <a:ext uri="{FF2B5EF4-FFF2-40B4-BE49-F238E27FC236}">
                <a16:creationId xmlns:a16="http://schemas.microsoft.com/office/drawing/2014/main" id="{6E2E24D5-A103-B9C6-C92B-F4167F434F0C}"/>
              </a:ext>
            </a:extLst>
          </p:cNvPr>
          <p:cNvSpPr>
            <a:spLocks noGrp="1"/>
          </p:cNvSpPr>
          <p:nvPr>
            <p:ph idx="1"/>
          </p:nvPr>
        </p:nvSpPr>
        <p:spPr/>
        <p:txBody>
          <a:bodyPr>
            <a:normAutofit/>
          </a:bodyPr>
          <a:lstStyle/>
          <a:p>
            <a:pPr marL="0" indent="0">
              <a:buNone/>
            </a:pPr>
            <a:r>
              <a:rPr lang="en-US" b="1" u="sng" dirty="0">
                <a:latin typeface="+mj-lt"/>
              </a:rPr>
              <a:t>Inspiration is about the NATURE and ORIGIN of the Bible</a:t>
            </a:r>
          </a:p>
          <a:p>
            <a:pPr marL="0" indent="0">
              <a:buNone/>
            </a:pPr>
            <a:r>
              <a:rPr lang="en-US" b="1" dirty="0">
                <a:latin typeface="+mj-lt"/>
              </a:rPr>
              <a:t>The Bible is a Supernatural text. It is God’s Word, not human in its origin. It is the work of the third person of the Trinity, the Holy Spirit. </a:t>
            </a:r>
            <a:r>
              <a:rPr lang="en-US" b="1" i="0" dirty="0">
                <a:solidFill>
                  <a:srgbClr val="272727"/>
                </a:solidFill>
                <a:effectLst/>
                <a:latin typeface="+mj-lt"/>
              </a:rPr>
              <a:t>In short, the Holy Spirit directed the human writers so that the finished product was precisely what He intended. </a:t>
            </a:r>
            <a:r>
              <a:rPr lang="en-US" b="0" i="1" dirty="0">
                <a:solidFill>
                  <a:srgbClr val="40464B"/>
                </a:solidFill>
                <a:effectLst/>
                <a:latin typeface="+mj-lt"/>
              </a:rPr>
              <a:t>Inspiration</a:t>
            </a:r>
            <a:r>
              <a:rPr lang="en-US" b="0" i="0" dirty="0">
                <a:solidFill>
                  <a:srgbClr val="40464B"/>
                </a:solidFill>
                <a:effectLst/>
                <a:latin typeface="+mj-lt"/>
              </a:rPr>
              <a:t>  is God’s method of ensuring that those to whom He revealed Himself and the mystery of His saving purpose, communicated that revelation precisely as He wished it to be communicated. The Bible was written by men, not by machines. The circumstances, experiences and characteristics of these men come through in many of their writings. Even the style of one is different from that of another. </a:t>
            </a:r>
            <a:endParaRPr lang="en-US" b="1" dirty="0">
              <a:latin typeface="+mj-lt"/>
            </a:endParaRPr>
          </a:p>
        </p:txBody>
      </p:sp>
    </p:spTree>
    <p:extLst>
      <p:ext uri="{BB962C8B-B14F-4D97-AF65-F5344CB8AC3E}">
        <p14:creationId xmlns:p14="http://schemas.microsoft.com/office/powerpoint/2010/main" val="3323269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DC3F7-3E36-28FD-8DC0-CB15DE5E9EC3}"/>
              </a:ext>
            </a:extLst>
          </p:cNvPr>
          <p:cNvSpPr>
            <a:spLocks noGrp="1"/>
          </p:cNvSpPr>
          <p:nvPr>
            <p:ph type="title"/>
          </p:nvPr>
        </p:nvSpPr>
        <p:spPr/>
        <p:txBody>
          <a:bodyPr/>
          <a:lstStyle/>
          <a:p>
            <a:pPr algn="ctr"/>
            <a:r>
              <a:rPr lang="en-US" dirty="0" err="1"/>
              <a:t>InerrANCY</a:t>
            </a:r>
            <a:r>
              <a:rPr lang="en-US" dirty="0"/>
              <a:t> AND INFALLIBILITY</a:t>
            </a:r>
          </a:p>
        </p:txBody>
      </p:sp>
      <p:sp>
        <p:nvSpPr>
          <p:cNvPr id="3" name="Content Placeholder 2">
            <a:extLst>
              <a:ext uri="{FF2B5EF4-FFF2-40B4-BE49-F238E27FC236}">
                <a16:creationId xmlns:a16="http://schemas.microsoft.com/office/drawing/2014/main" id="{0A2A1102-AB6C-742C-65C5-15A98E90D312}"/>
              </a:ext>
            </a:extLst>
          </p:cNvPr>
          <p:cNvSpPr>
            <a:spLocks noGrp="1"/>
          </p:cNvSpPr>
          <p:nvPr>
            <p:ph idx="1"/>
          </p:nvPr>
        </p:nvSpPr>
        <p:spPr/>
        <p:txBody>
          <a:bodyPr/>
          <a:lstStyle/>
          <a:p>
            <a:pPr marL="0" indent="0">
              <a:buNone/>
            </a:pPr>
            <a:r>
              <a:rPr lang="en-US" dirty="0"/>
              <a:t>Inerrancy and infallibility have to do with the reliability and authority of the Bible. They follow from the fact the Bible is God’s Word. Because of who God is, His book is true; it does not error. Because it is God’s Word , it is the final authority.</a:t>
            </a:r>
          </a:p>
          <a:p>
            <a:pPr marL="0" indent="0">
              <a:buNone/>
            </a:pPr>
            <a:r>
              <a:rPr lang="en-US" altLang="en-US" dirty="0">
                <a:cs typeface="Times New Roman" panose="02020603050405020304" pitchFamily="18" charset="0"/>
              </a:rPr>
              <a:t>This means</a:t>
            </a:r>
            <a:r>
              <a:rPr lang="en-US" altLang="en-US" sz="2800" dirty="0">
                <a:cs typeface="Times New Roman" panose="02020603050405020304" pitchFamily="18" charset="0"/>
              </a:rPr>
              <a:t> that the Bible, in its </a:t>
            </a:r>
            <a:r>
              <a:rPr lang="en-US" altLang="en-US" sz="2800" b="1" dirty="0">
                <a:cs typeface="Times New Roman" panose="02020603050405020304" pitchFamily="18" charset="0"/>
              </a:rPr>
              <a:t>original autographs </a:t>
            </a:r>
            <a:r>
              <a:rPr lang="en-US" altLang="en-US" sz="2800" dirty="0">
                <a:cs typeface="Times New Roman" panose="02020603050405020304" pitchFamily="18" charset="0"/>
              </a:rPr>
              <a:t>and </a:t>
            </a:r>
            <a:r>
              <a:rPr lang="en-US" altLang="en-US" sz="2800" b="1" dirty="0">
                <a:cs typeface="Times New Roman" panose="02020603050405020304" pitchFamily="18" charset="0"/>
              </a:rPr>
              <a:t>correctly interpreted</a:t>
            </a:r>
            <a:r>
              <a:rPr lang="en-US" altLang="en-US" sz="2800" dirty="0">
                <a:cs typeface="Times New Roman" panose="02020603050405020304" pitchFamily="18" charset="0"/>
              </a:rPr>
              <a:t>, is entirely true and never false in all it affirms...”    </a:t>
            </a:r>
          </a:p>
          <a:p>
            <a:pPr marL="0" indent="0">
              <a:buNone/>
            </a:pPr>
            <a:r>
              <a:rPr lang="en-US" altLang="en-US" dirty="0">
                <a:cs typeface="Times New Roman" panose="02020603050405020304" pitchFamily="18" charset="0"/>
              </a:rPr>
              <a:t>This also means nothing can challenge its authority.</a:t>
            </a:r>
          </a:p>
          <a:p>
            <a:pPr marL="0" indent="0">
              <a:buNone/>
            </a:pPr>
            <a:r>
              <a:rPr lang="en-US" altLang="en-US" dirty="0">
                <a:cs typeface="Times New Roman" panose="02020603050405020304" pitchFamily="18" charset="0"/>
              </a:rPr>
              <a:t>The Bible is true and the final authority. </a:t>
            </a:r>
            <a:r>
              <a:rPr lang="en-US" altLang="en-US" sz="2800" dirty="0">
                <a:cs typeface="Times New Roman" panose="02020603050405020304" pitchFamily="18" charset="0"/>
              </a:rPr>
              <a:t>	</a:t>
            </a:r>
            <a:r>
              <a:rPr lang="en-US" altLang="en-US" sz="2800" dirty="0">
                <a:latin typeface="Bookman Old Style" panose="020506040505050202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251433566"/>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312441"/>
      </a:dk2>
      <a:lt2>
        <a:srgbClr val="E2E8E6"/>
      </a:lt2>
      <a:accent1>
        <a:srgbClr val="EE6E96"/>
      </a:accent1>
      <a:accent2>
        <a:srgbClr val="EB4EC0"/>
      </a:accent2>
      <a:accent3>
        <a:srgbClr val="DC6EEE"/>
      </a:accent3>
      <a:accent4>
        <a:srgbClr val="924EEB"/>
      </a:accent4>
      <a:accent5>
        <a:srgbClr val="716EEE"/>
      </a:accent5>
      <a:accent6>
        <a:srgbClr val="4E8CEB"/>
      </a:accent6>
      <a:hlink>
        <a:srgbClr val="568F7D"/>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43</TotalTime>
  <Words>301</Words>
  <Application>Microsoft Macintosh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Arial</vt:lpstr>
      <vt:lpstr>Bookman Old Style</vt:lpstr>
      <vt:lpstr>The Hand Bold</vt:lpstr>
      <vt:lpstr>The Serif Hand Black</vt:lpstr>
      <vt:lpstr>Times New Roman</vt:lpstr>
      <vt:lpstr>SketchyVTI</vt:lpstr>
      <vt:lpstr>Article 1 </vt:lpstr>
      <vt:lpstr>Articles of Faith - Scripture</vt:lpstr>
      <vt:lpstr>inspiration</vt:lpstr>
      <vt:lpstr>InerrANCY AND INFALLIBILITY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Gregg Quiggle</cp:lastModifiedBy>
  <cp:revision>1</cp:revision>
  <dcterms:created xsi:type="dcterms:W3CDTF">2024-12-07T23:26:42Z</dcterms:created>
  <dcterms:modified xsi:type="dcterms:W3CDTF">2024-12-08T00:10:23Z</dcterms:modified>
</cp:coreProperties>
</file>