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1" d="100"/>
          <a:sy n="101" d="100"/>
        </p:scale>
        <p:origin x="90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12/7/24</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624018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444270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52771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83700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900421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3258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620672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414748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552615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2921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12/7/24</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99985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12/7/24</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90780407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8A95209C-5275-4E15-8EA7-7F42980ABF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int in motion from the bottom of the view">
            <a:extLst>
              <a:ext uri="{FF2B5EF4-FFF2-40B4-BE49-F238E27FC236}">
                <a16:creationId xmlns:a16="http://schemas.microsoft.com/office/drawing/2014/main" id="{169900B1-440F-EADB-9AA1-A914B9ED3240}"/>
              </a:ext>
            </a:extLst>
          </p:cNvPr>
          <p:cNvPicPr>
            <a:picLocks noChangeAspect="1"/>
          </p:cNvPicPr>
          <p:nvPr/>
        </p:nvPicPr>
        <p:blipFill>
          <a:blip r:embed="rId2">
            <a:alphaModFix amt="50000"/>
          </a:blip>
          <a:srcRect t="12769" r="-1" b="-1"/>
          <a:stretch/>
        </p:blipFill>
        <p:spPr>
          <a:xfrm>
            <a:off x="20" y="10"/>
            <a:ext cx="12188931" cy="6857990"/>
          </a:xfrm>
          <a:prstGeom prst="rect">
            <a:avLst/>
          </a:prstGeom>
        </p:spPr>
      </p:pic>
      <p:sp>
        <p:nvSpPr>
          <p:cNvPr id="2" name="Title 1">
            <a:extLst>
              <a:ext uri="{FF2B5EF4-FFF2-40B4-BE49-F238E27FC236}">
                <a16:creationId xmlns:a16="http://schemas.microsoft.com/office/drawing/2014/main" id="{CC724165-4A20-9208-2561-BB48D2FE8BB1}"/>
              </a:ext>
            </a:extLst>
          </p:cNvPr>
          <p:cNvSpPr>
            <a:spLocks noGrp="1"/>
          </p:cNvSpPr>
          <p:nvPr>
            <p:ph type="ctrTitle"/>
          </p:nvPr>
        </p:nvSpPr>
        <p:spPr>
          <a:xfrm>
            <a:off x="1527048" y="1124712"/>
            <a:ext cx="9144000" cy="3063240"/>
          </a:xfrm>
        </p:spPr>
        <p:txBody>
          <a:bodyPr>
            <a:normAutofit/>
          </a:bodyPr>
          <a:lstStyle/>
          <a:p>
            <a:pPr algn="ctr"/>
            <a:r>
              <a:rPr lang="en-US" dirty="0"/>
              <a:t>Article 1 </a:t>
            </a:r>
          </a:p>
        </p:txBody>
      </p:sp>
      <p:sp>
        <p:nvSpPr>
          <p:cNvPr id="3" name="Subtitle 2">
            <a:extLst>
              <a:ext uri="{FF2B5EF4-FFF2-40B4-BE49-F238E27FC236}">
                <a16:creationId xmlns:a16="http://schemas.microsoft.com/office/drawing/2014/main" id="{3B3763E2-8B95-ED1B-AEB9-2D70A850F981}"/>
              </a:ext>
            </a:extLst>
          </p:cNvPr>
          <p:cNvSpPr>
            <a:spLocks noGrp="1"/>
          </p:cNvSpPr>
          <p:nvPr>
            <p:ph type="subTitle" idx="1"/>
          </p:nvPr>
        </p:nvSpPr>
        <p:spPr>
          <a:xfrm>
            <a:off x="1527048" y="4599432"/>
            <a:ext cx="9144000" cy="1227520"/>
          </a:xfrm>
        </p:spPr>
        <p:txBody>
          <a:bodyPr>
            <a:normAutofit/>
          </a:bodyPr>
          <a:lstStyle/>
          <a:p>
            <a:pPr algn="ctr"/>
            <a:r>
              <a:rPr lang="en-US" sz="4800" dirty="0"/>
              <a:t>review</a:t>
            </a:r>
          </a:p>
        </p:txBody>
      </p:sp>
      <p:sp>
        <p:nvSpPr>
          <p:cNvPr id="11" name="Rectangle 6">
            <a:extLst>
              <a:ext uri="{FF2B5EF4-FFF2-40B4-BE49-F238E27FC236}">
                <a16:creationId xmlns:a16="http://schemas.microsoft.com/office/drawing/2014/main" id="{4F2ED431-E304-4FF0-9F4E-032783C9D6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8200" y="720953"/>
            <a:ext cx="10515600" cy="5416094"/>
          </a:xfrm>
          <a:custGeom>
            <a:avLst/>
            <a:gdLst>
              <a:gd name="connsiteX0" fmla="*/ 0 w 10515600"/>
              <a:gd name="connsiteY0" fmla="*/ 0 h 5416094"/>
              <a:gd name="connsiteX1" fmla="*/ 552069 w 10515600"/>
              <a:gd name="connsiteY1" fmla="*/ 0 h 5416094"/>
              <a:gd name="connsiteX2" fmla="*/ 893826 w 10515600"/>
              <a:gd name="connsiteY2" fmla="*/ 0 h 5416094"/>
              <a:gd name="connsiteX3" fmla="*/ 1761363 w 10515600"/>
              <a:gd name="connsiteY3" fmla="*/ 0 h 5416094"/>
              <a:gd name="connsiteX4" fmla="*/ 2313432 w 10515600"/>
              <a:gd name="connsiteY4" fmla="*/ 0 h 5416094"/>
              <a:gd name="connsiteX5" fmla="*/ 2865501 w 10515600"/>
              <a:gd name="connsiteY5" fmla="*/ 0 h 5416094"/>
              <a:gd name="connsiteX6" fmla="*/ 3733038 w 10515600"/>
              <a:gd name="connsiteY6" fmla="*/ 0 h 5416094"/>
              <a:gd name="connsiteX7" fmla="*/ 4179951 w 10515600"/>
              <a:gd name="connsiteY7" fmla="*/ 0 h 5416094"/>
              <a:gd name="connsiteX8" fmla="*/ 5047488 w 10515600"/>
              <a:gd name="connsiteY8" fmla="*/ 0 h 5416094"/>
              <a:gd name="connsiteX9" fmla="*/ 5915025 w 10515600"/>
              <a:gd name="connsiteY9" fmla="*/ 0 h 5416094"/>
              <a:gd name="connsiteX10" fmla="*/ 6572250 w 10515600"/>
              <a:gd name="connsiteY10" fmla="*/ 0 h 5416094"/>
              <a:gd name="connsiteX11" fmla="*/ 7439787 w 10515600"/>
              <a:gd name="connsiteY11" fmla="*/ 0 h 5416094"/>
              <a:gd name="connsiteX12" fmla="*/ 7991856 w 10515600"/>
              <a:gd name="connsiteY12" fmla="*/ 0 h 5416094"/>
              <a:gd name="connsiteX13" fmla="*/ 8543925 w 10515600"/>
              <a:gd name="connsiteY13" fmla="*/ 0 h 5416094"/>
              <a:gd name="connsiteX14" fmla="*/ 9306306 w 10515600"/>
              <a:gd name="connsiteY14" fmla="*/ 0 h 5416094"/>
              <a:gd name="connsiteX15" fmla="*/ 9858375 w 10515600"/>
              <a:gd name="connsiteY15" fmla="*/ 0 h 5416094"/>
              <a:gd name="connsiteX16" fmla="*/ 10515600 w 10515600"/>
              <a:gd name="connsiteY16" fmla="*/ 0 h 5416094"/>
              <a:gd name="connsiteX17" fmla="*/ 10515600 w 10515600"/>
              <a:gd name="connsiteY17" fmla="*/ 785334 h 5416094"/>
              <a:gd name="connsiteX18" fmla="*/ 10515600 w 10515600"/>
              <a:gd name="connsiteY18" fmla="*/ 1516506 h 5416094"/>
              <a:gd name="connsiteX19" fmla="*/ 10515600 w 10515600"/>
              <a:gd name="connsiteY19" fmla="*/ 2247679 h 5416094"/>
              <a:gd name="connsiteX20" fmla="*/ 10515600 w 10515600"/>
              <a:gd name="connsiteY20" fmla="*/ 2762208 h 5416094"/>
              <a:gd name="connsiteX21" fmla="*/ 10515600 w 10515600"/>
              <a:gd name="connsiteY21" fmla="*/ 3330898 h 5416094"/>
              <a:gd name="connsiteX22" fmla="*/ 10515600 w 10515600"/>
              <a:gd name="connsiteY22" fmla="*/ 4062071 h 5416094"/>
              <a:gd name="connsiteX23" fmla="*/ 10515600 w 10515600"/>
              <a:gd name="connsiteY23" fmla="*/ 4684921 h 5416094"/>
              <a:gd name="connsiteX24" fmla="*/ 10515600 w 10515600"/>
              <a:gd name="connsiteY24" fmla="*/ 5416094 h 5416094"/>
              <a:gd name="connsiteX25" fmla="*/ 9753219 w 10515600"/>
              <a:gd name="connsiteY25" fmla="*/ 5416094 h 5416094"/>
              <a:gd name="connsiteX26" fmla="*/ 9411462 w 10515600"/>
              <a:gd name="connsiteY26" fmla="*/ 5416094 h 5416094"/>
              <a:gd name="connsiteX27" fmla="*/ 8754237 w 10515600"/>
              <a:gd name="connsiteY27" fmla="*/ 5416094 h 5416094"/>
              <a:gd name="connsiteX28" fmla="*/ 8307324 w 10515600"/>
              <a:gd name="connsiteY28" fmla="*/ 5416094 h 5416094"/>
              <a:gd name="connsiteX29" fmla="*/ 7544943 w 10515600"/>
              <a:gd name="connsiteY29" fmla="*/ 5416094 h 5416094"/>
              <a:gd name="connsiteX30" fmla="*/ 7098030 w 10515600"/>
              <a:gd name="connsiteY30" fmla="*/ 5416094 h 5416094"/>
              <a:gd name="connsiteX31" fmla="*/ 6335649 w 10515600"/>
              <a:gd name="connsiteY31" fmla="*/ 5416094 h 5416094"/>
              <a:gd name="connsiteX32" fmla="*/ 5993892 w 10515600"/>
              <a:gd name="connsiteY32" fmla="*/ 5416094 h 5416094"/>
              <a:gd name="connsiteX33" fmla="*/ 5231511 w 10515600"/>
              <a:gd name="connsiteY33" fmla="*/ 5416094 h 5416094"/>
              <a:gd name="connsiteX34" fmla="*/ 4784598 w 10515600"/>
              <a:gd name="connsiteY34" fmla="*/ 5416094 h 5416094"/>
              <a:gd name="connsiteX35" fmla="*/ 4442841 w 10515600"/>
              <a:gd name="connsiteY35" fmla="*/ 5416094 h 5416094"/>
              <a:gd name="connsiteX36" fmla="*/ 3995928 w 10515600"/>
              <a:gd name="connsiteY36" fmla="*/ 5416094 h 5416094"/>
              <a:gd name="connsiteX37" fmla="*/ 3233547 w 10515600"/>
              <a:gd name="connsiteY37" fmla="*/ 5416094 h 5416094"/>
              <a:gd name="connsiteX38" fmla="*/ 2786634 w 10515600"/>
              <a:gd name="connsiteY38" fmla="*/ 5416094 h 5416094"/>
              <a:gd name="connsiteX39" fmla="*/ 2444877 w 10515600"/>
              <a:gd name="connsiteY39" fmla="*/ 5416094 h 5416094"/>
              <a:gd name="connsiteX40" fmla="*/ 1997964 w 10515600"/>
              <a:gd name="connsiteY40" fmla="*/ 5416094 h 5416094"/>
              <a:gd name="connsiteX41" fmla="*/ 1445895 w 10515600"/>
              <a:gd name="connsiteY41" fmla="*/ 5416094 h 5416094"/>
              <a:gd name="connsiteX42" fmla="*/ 788670 w 10515600"/>
              <a:gd name="connsiteY42" fmla="*/ 5416094 h 5416094"/>
              <a:gd name="connsiteX43" fmla="*/ 0 w 10515600"/>
              <a:gd name="connsiteY43" fmla="*/ 5416094 h 5416094"/>
              <a:gd name="connsiteX44" fmla="*/ 0 w 10515600"/>
              <a:gd name="connsiteY44" fmla="*/ 4630760 h 5416094"/>
              <a:gd name="connsiteX45" fmla="*/ 0 w 10515600"/>
              <a:gd name="connsiteY45" fmla="*/ 3953749 h 5416094"/>
              <a:gd name="connsiteX46" fmla="*/ 0 w 10515600"/>
              <a:gd name="connsiteY46" fmla="*/ 3276737 h 5416094"/>
              <a:gd name="connsiteX47" fmla="*/ 0 w 10515600"/>
              <a:gd name="connsiteY47" fmla="*/ 2599725 h 5416094"/>
              <a:gd name="connsiteX48" fmla="*/ 0 w 10515600"/>
              <a:gd name="connsiteY48" fmla="*/ 1922713 h 5416094"/>
              <a:gd name="connsiteX49" fmla="*/ 0 w 10515600"/>
              <a:gd name="connsiteY49" fmla="*/ 1299863 h 5416094"/>
              <a:gd name="connsiteX50" fmla="*/ 0 w 10515600"/>
              <a:gd name="connsiteY50" fmla="*/ 0 h 5416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10515600" h="5416094"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24919" y="196329"/>
                  <a:pt x="10549062" y="488432"/>
                  <a:pt x="10515600" y="785334"/>
                </a:cubicBezTo>
                <a:cubicBezTo>
                  <a:pt x="10482138" y="1082236"/>
                  <a:pt x="10536385" y="1323726"/>
                  <a:pt x="10515600" y="1516506"/>
                </a:cubicBezTo>
                <a:cubicBezTo>
                  <a:pt x="10494815" y="1709286"/>
                  <a:pt x="10546328" y="2097632"/>
                  <a:pt x="10515600" y="2247679"/>
                </a:cubicBezTo>
                <a:cubicBezTo>
                  <a:pt x="10484872" y="2397726"/>
                  <a:pt x="10491771" y="2577292"/>
                  <a:pt x="10515600" y="2762208"/>
                </a:cubicBezTo>
                <a:cubicBezTo>
                  <a:pt x="10539429" y="2947124"/>
                  <a:pt x="10511007" y="3105736"/>
                  <a:pt x="10515600" y="3330898"/>
                </a:cubicBezTo>
                <a:cubicBezTo>
                  <a:pt x="10520194" y="3556060"/>
                  <a:pt x="10497393" y="3882611"/>
                  <a:pt x="10515600" y="4062071"/>
                </a:cubicBezTo>
                <a:cubicBezTo>
                  <a:pt x="10533807" y="4241531"/>
                  <a:pt x="10544791" y="4505155"/>
                  <a:pt x="10515600" y="4684921"/>
                </a:cubicBezTo>
                <a:cubicBezTo>
                  <a:pt x="10486410" y="4864687"/>
                  <a:pt x="10497356" y="5246484"/>
                  <a:pt x="10515600" y="5416094"/>
                </a:cubicBezTo>
                <a:cubicBezTo>
                  <a:pt x="10245623" y="5445692"/>
                  <a:pt x="10029676" y="5415505"/>
                  <a:pt x="9753219" y="5416094"/>
                </a:cubicBezTo>
                <a:cubicBezTo>
                  <a:pt x="9476762" y="5416683"/>
                  <a:pt x="9553148" y="5422760"/>
                  <a:pt x="9411462" y="5416094"/>
                </a:cubicBezTo>
                <a:cubicBezTo>
                  <a:pt x="9269776" y="5409428"/>
                  <a:pt x="8927709" y="5385012"/>
                  <a:pt x="8754237" y="5416094"/>
                </a:cubicBezTo>
                <a:cubicBezTo>
                  <a:pt x="8580766" y="5447176"/>
                  <a:pt x="8413264" y="5410024"/>
                  <a:pt x="8307324" y="5416094"/>
                </a:cubicBezTo>
                <a:cubicBezTo>
                  <a:pt x="8201384" y="5422164"/>
                  <a:pt x="7912690" y="5421686"/>
                  <a:pt x="7544943" y="5416094"/>
                </a:cubicBezTo>
                <a:cubicBezTo>
                  <a:pt x="7177196" y="5410502"/>
                  <a:pt x="7304235" y="5418502"/>
                  <a:pt x="7098030" y="5416094"/>
                </a:cubicBezTo>
                <a:cubicBezTo>
                  <a:pt x="6891825" y="5413686"/>
                  <a:pt x="6541479" y="5434609"/>
                  <a:pt x="6335649" y="5416094"/>
                </a:cubicBezTo>
                <a:cubicBezTo>
                  <a:pt x="6129819" y="5397579"/>
                  <a:pt x="6106541" y="5402791"/>
                  <a:pt x="5993892" y="5416094"/>
                </a:cubicBezTo>
                <a:cubicBezTo>
                  <a:pt x="5881243" y="5429397"/>
                  <a:pt x="5545248" y="5437743"/>
                  <a:pt x="5231511" y="5416094"/>
                </a:cubicBezTo>
                <a:cubicBezTo>
                  <a:pt x="4917774" y="5394445"/>
                  <a:pt x="4963237" y="5426599"/>
                  <a:pt x="4784598" y="5416094"/>
                </a:cubicBezTo>
                <a:cubicBezTo>
                  <a:pt x="4605959" y="5405589"/>
                  <a:pt x="4605904" y="5406658"/>
                  <a:pt x="4442841" y="5416094"/>
                </a:cubicBezTo>
                <a:cubicBezTo>
                  <a:pt x="4279778" y="5425530"/>
                  <a:pt x="4177180" y="5426138"/>
                  <a:pt x="3995928" y="5416094"/>
                </a:cubicBezTo>
                <a:cubicBezTo>
                  <a:pt x="3814676" y="5406050"/>
                  <a:pt x="3516440" y="5429234"/>
                  <a:pt x="3233547" y="5416094"/>
                </a:cubicBezTo>
                <a:cubicBezTo>
                  <a:pt x="2950654" y="5402954"/>
                  <a:pt x="2884354" y="5436103"/>
                  <a:pt x="2786634" y="5416094"/>
                </a:cubicBezTo>
                <a:cubicBezTo>
                  <a:pt x="2688914" y="5396085"/>
                  <a:pt x="2522958" y="5423232"/>
                  <a:pt x="2444877" y="5416094"/>
                </a:cubicBezTo>
                <a:cubicBezTo>
                  <a:pt x="2366796" y="5408956"/>
                  <a:pt x="2104768" y="5395479"/>
                  <a:pt x="1997964" y="5416094"/>
                </a:cubicBezTo>
                <a:cubicBezTo>
                  <a:pt x="1891160" y="5436709"/>
                  <a:pt x="1573016" y="5412376"/>
                  <a:pt x="1445895" y="5416094"/>
                </a:cubicBezTo>
                <a:cubicBezTo>
                  <a:pt x="1318774" y="5419812"/>
                  <a:pt x="986443" y="5400529"/>
                  <a:pt x="788670" y="5416094"/>
                </a:cubicBezTo>
                <a:cubicBezTo>
                  <a:pt x="590897" y="5431659"/>
                  <a:pt x="363709" y="5381266"/>
                  <a:pt x="0" y="5416094"/>
                </a:cubicBezTo>
                <a:cubicBezTo>
                  <a:pt x="-22973" y="5218643"/>
                  <a:pt x="-26699" y="5010779"/>
                  <a:pt x="0" y="4630760"/>
                </a:cubicBezTo>
                <a:cubicBezTo>
                  <a:pt x="26699" y="4250741"/>
                  <a:pt x="-15389" y="4196664"/>
                  <a:pt x="0" y="3953749"/>
                </a:cubicBezTo>
                <a:cubicBezTo>
                  <a:pt x="15389" y="3710834"/>
                  <a:pt x="468" y="3611311"/>
                  <a:pt x="0" y="3276737"/>
                </a:cubicBezTo>
                <a:cubicBezTo>
                  <a:pt x="-468" y="2942163"/>
                  <a:pt x="15360" y="2781998"/>
                  <a:pt x="0" y="2599725"/>
                </a:cubicBezTo>
                <a:cubicBezTo>
                  <a:pt x="-15360" y="2417452"/>
                  <a:pt x="14816" y="2100232"/>
                  <a:pt x="0" y="1922713"/>
                </a:cubicBezTo>
                <a:cubicBezTo>
                  <a:pt x="-14816" y="1745194"/>
                  <a:pt x="-24648" y="1604167"/>
                  <a:pt x="0" y="1299863"/>
                </a:cubicBezTo>
                <a:cubicBezTo>
                  <a:pt x="24648" y="995559"/>
                  <a:pt x="2182" y="279525"/>
                  <a:pt x="0" y="0"/>
                </a:cubicBezTo>
                <a:close/>
              </a:path>
            </a:pathLst>
          </a:custGeom>
          <a:noFill/>
          <a:ln w="571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6">
            <a:extLst>
              <a:ext uri="{FF2B5EF4-FFF2-40B4-BE49-F238E27FC236}">
                <a16:creationId xmlns:a16="http://schemas.microsoft.com/office/drawing/2014/main" id="{4E87FCFB-2CCE-460D-B3DD-557C8BD1B9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4194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857274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03F12-2E68-E4C1-444E-40E7277F0A18}"/>
              </a:ext>
            </a:extLst>
          </p:cNvPr>
          <p:cNvSpPr>
            <a:spLocks noGrp="1"/>
          </p:cNvSpPr>
          <p:nvPr>
            <p:ph type="title"/>
          </p:nvPr>
        </p:nvSpPr>
        <p:spPr/>
        <p:txBody>
          <a:bodyPr/>
          <a:lstStyle/>
          <a:p>
            <a:pPr algn="ctr"/>
            <a:r>
              <a:rPr lang="en-US" dirty="0"/>
              <a:t>Articles of Faith - Scripture</a:t>
            </a:r>
          </a:p>
        </p:txBody>
      </p:sp>
      <p:sp>
        <p:nvSpPr>
          <p:cNvPr id="3" name="Content Placeholder 2">
            <a:extLst>
              <a:ext uri="{FF2B5EF4-FFF2-40B4-BE49-F238E27FC236}">
                <a16:creationId xmlns:a16="http://schemas.microsoft.com/office/drawing/2014/main" id="{F11D1B3A-A678-F345-4F3D-EEAAC4F582CB}"/>
              </a:ext>
            </a:extLst>
          </p:cNvPr>
          <p:cNvSpPr>
            <a:spLocks noGrp="1"/>
          </p:cNvSpPr>
          <p:nvPr>
            <p:ph idx="1"/>
          </p:nvPr>
        </p:nvSpPr>
        <p:spPr/>
        <p:txBody>
          <a:bodyPr/>
          <a:lstStyle/>
          <a:p>
            <a:pPr marL="0" indent="0">
              <a:buNone/>
            </a:pPr>
            <a:r>
              <a:rPr lang="en-US" sz="2800" kern="100" dirty="0">
                <a:effectLst/>
                <a:latin typeface="Aptos" panose="020B0004020202020204" pitchFamily="34" charset="0"/>
                <a:ea typeface="Aptos" panose="020B0004020202020204" pitchFamily="34" charset="0"/>
                <a:cs typeface="Times New Roman" panose="02020603050405020304" pitchFamily="18" charset="0"/>
              </a:rPr>
              <a:t>We believe that the Scriptures of the Old and New Testaments are given by </a:t>
            </a:r>
            <a:r>
              <a:rPr lang="en-US" sz="2800" u="sng" kern="100" dirty="0">
                <a:effectLst/>
                <a:latin typeface="Aptos" panose="020B0004020202020204" pitchFamily="34" charset="0"/>
                <a:ea typeface="Aptos" panose="020B0004020202020204" pitchFamily="34" charset="0"/>
                <a:cs typeface="Times New Roman" panose="02020603050405020304" pitchFamily="18" charset="0"/>
              </a:rPr>
              <a:t>inspiration</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of God, are </a:t>
            </a:r>
            <a:r>
              <a:rPr lang="en-US" sz="2800" u="sng" kern="100" dirty="0">
                <a:effectLst/>
                <a:latin typeface="Aptos" panose="020B0004020202020204" pitchFamily="34" charset="0"/>
                <a:ea typeface="Aptos" panose="020B0004020202020204" pitchFamily="34" charset="0"/>
                <a:cs typeface="Times New Roman" panose="02020603050405020304" pitchFamily="18" charset="0"/>
              </a:rPr>
              <a:t>without error </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in the original writings and are the only </a:t>
            </a:r>
            <a:r>
              <a:rPr lang="en-US" sz="2800" u="sng" kern="100" dirty="0">
                <a:effectLst/>
                <a:latin typeface="Aptos" panose="020B0004020202020204" pitchFamily="34" charset="0"/>
                <a:ea typeface="Aptos" panose="020B0004020202020204" pitchFamily="34" charset="0"/>
                <a:cs typeface="Times New Roman" panose="02020603050405020304" pitchFamily="18" charset="0"/>
              </a:rPr>
              <a:t>infallible</a:t>
            </a:r>
            <a:r>
              <a:rPr lang="en-US" sz="2800" kern="100" dirty="0">
                <a:effectLst/>
                <a:latin typeface="Aptos" panose="020B0004020202020204" pitchFamily="34" charset="0"/>
                <a:ea typeface="Aptos" panose="020B0004020202020204" pitchFamily="34" charset="0"/>
                <a:cs typeface="Times New Roman" panose="02020603050405020304" pitchFamily="18" charset="0"/>
              </a:rPr>
              <a:t> rule of faith and practice.</a:t>
            </a:r>
          </a:p>
          <a:p>
            <a:r>
              <a:rPr lang="en-US" sz="2800" kern="100" dirty="0">
                <a:latin typeface="Aptos" panose="020B0004020202020204" pitchFamily="34" charset="0"/>
                <a:ea typeface="Aptos" panose="020B0004020202020204" pitchFamily="34" charset="0"/>
                <a:cs typeface="Times New Roman" panose="02020603050405020304" pitchFamily="18" charset="0"/>
              </a:rPr>
              <a:t>“Inspired”</a:t>
            </a:r>
          </a:p>
          <a:p>
            <a:r>
              <a:rPr lang="en-US" sz="2800" kern="100" dirty="0">
                <a:effectLst/>
                <a:latin typeface="Aptos" panose="020B0004020202020204" pitchFamily="34" charset="0"/>
                <a:ea typeface="Aptos" panose="020B0004020202020204" pitchFamily="34" charset="0"/>
                <a:cs typeface="Times New Roman" panose="02020603050405020304" pitchFamily="18" charset="0"/>
              </a:rPr>
              <a:t>“Inerrant”</a:t>
            </a:r>
          </a:p>
          <a:p>
            <a:r>
              <a:rPr lang="en-US" sz="2800" kern="100" dirty="0">
                <a:effectLst/>
                <a:latin typeface="Aptos" panose="020B0004020202020204" pitchFamily="34" charset="0"/>
                <a:ea typeface="Aptos" panose="020B0004020202020204" pitchFamily="34" charset="0"/>
                <a:cs typeface="Times New Roman" panose="02020603050405020304" pitchFamily="18" charset="0"/>
              </a:rPr>
              <a:t>“Infallible”</a:t>
            </a:r>
            <a:br>
              <a:rPr lang="en-US" sz="2000" kern="100" dirty="0">
                <a:effectLst/>
                <a:latin typeface="Aptos" panose="020B0004020202020204" pitchFamily="34" charset="0"/>
                <a:ea typeface="Aptos" panose="020B0004020202020204" pitchFamily="34" charset="0"/>
                <a:cs typeface="Times New Roman" panose="02020603050405020304" pitchFamily="18" charset="0"/>
              </a:rPr>
            </a:br>
            <a:endPar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 action="ppaction://noaction"/>
            </a:endParaRPr>
          </a:p>
          <a:p>
            <a:pPr marL="0" indent="0">
              <a:buNone/>
            </a:pPr>
            <a:endParaRPr lang="en-US" dirty="0"/>
          </a:p>
        </p:txBody>
      </p:sp>
    </p:spTree>
    <p:extLst>
      <p:ext uri="{BB962C8B-B14F-4D97-AF65-F5344CB8AC3E}">
        <p14:creationId xmlns:p14="http://schemas.microsoft.com/office/powerpoint/2010/main" val="284930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1D190-5551-A924-83FD-B7C7F2FC512B}"/>
              </a:ext>
            </a:extLst>
          </p:cNvPr>
          <p:cNvSpPr>
            <a:spLocks noGrp="1"/>
          </p:cNvSpPr>
          <p:nvPr>
            <p:ph type="title"/>
          </p:nvPr>
        </p:nvSpPr>
        <p:spPr/>
        <p:txBody>
          <a:bodyPr/>
          <a:lstStyle/>
          <a:p>
            <a:pPr algn="ctr"/>
            <a:r>
              <a:rPr lang="en-US" dirty="0"/>
              <a:t>inspiration</a:t>
            </a:r>
          </a:p>
        </p:txBody>
      </p:sp>
      <p:sp>
        <p:nvSpPr>
          <p:cNvPr id="3" name="Content Placeholder 2">
            <a:extLst>
              <a:ext uri="{FF2B5EF4-FFF2-40B4-BE49-F238E27FC236}">
                <a16:creationId xmlns:a16="http://schemas.microsoft.com/office/drawing/2014/main" id="{6E2E24D5-A103-B9C6-C92B-F4167F434F0C}"/>
              </a:ext>
            </a:extLst>
          </p:cNvPr>
          <p:cNvSpPr>
            <a:spLocks noGrp="1"/>
          </p:cNvSpPr>
          <p:nvPr>
            <p:ph idx="1"/>
          </p:nvPr>
        </p:nvSpPr>
        <p:spPr/>
        <p:txBody>
          <a:bodyPr>
            <a:normAutofit/>
          </a:bodyPr>
          <a:lstStyle/>
          <a:p>
            <a:pPr marL="0" indent="0">
              <a:buNone/>
            </a:pPr>
            <a:r>
              <a:rPr lang="en-US" b="1" u="sng" dirty="0">
                <a:latin typeface="+mj-lt"/>
              </a:rPr>
              <a:t>Inspiration is about the NATURE and ORIGIN of the Bible</a:t>
            </a:r>
          </a:p>
          <a:p>
            <a:pPr marL="0" indent="0">
              <a:buNone/>
            </a:pPr>
            <a:r>
              <a:rPr lang="en-US" b="1" dirty="0">
                <a:latin typeface="+mj-lt"/>
              </a:rPr>
              <a:t>The Bible is a Supernatural text. It is God’s Word, not human in its origin. It is the work of the third person of the Trinity, the Holy Spirit. </a:t>
            </a:r>
            <a:r>
              <a:rPr lang="en-US" b="1" i="0" dirty="0">
                <a:solidFill>
                  <a:srgbClr val="272727"/>
                </a:solidFill>
                <a:effectLst/>
                <a:latin typeface="+mj-lt"/>
              </a:rPr>
              <a:t>In short, the Holy Spirit directed the human writers so that the finished product was precisely what He intended. </a:t>
            </a:r>
            <a:r>
              <a:rPr lang="en-US" b="0" i="1" dirty="0">
                <a:solidFill>
                  <a:srgbClr val="40464B"/>
                </a:solidFill>
                <a:effectLst/>
                <a:latin typeface="+mj-lt"/>
              </a:rPr>
              <a:t>Inspiration</a:t>
            </a:r>
            <a:r>
              <a:rPr lang="en-US" b="0" i="0" dirty="0">
                <a:solidFill>
                  <a:srgbClr val="40464B"/>
                </a:solidFill>
                <a:effectLst/>
                <a:latin typeface="+mj-lt"/>
              </a:rPr>
              <a:t>  is God’s method of ensuring that those to whom He revealed Himself and the mystery of His saving purpose, communicated that revelation precisely as He wished it to be communicated. The Bible was written by men, not by machines. The circumstances, experiences and characteristics of these men come through in many of their writings. Even the style of one is different from that of another. </a:t>
            </a:r>
            <a:endParaRPr lang="en-US" b="1" dirty="0">
              <a:latin typeface="+mj-lt"/>
            </a:endParaRPr>
          </a:p>
        </p:txBody>
      </p:sp>
    </p:spTree>
    <p:extLst>
      <p:ext uri="{BB962C8B-B14F-4D97-AF65-F5344CB8AC3E}">
        <p14:creationId xmlns:p14="http://schemas.microsoft.com/office/powerpoint/2010/main" val="332326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DC3F7-3E36-28FD-8DC0-CB15DE5E9EC3}"/>
              </a:ext>
            </a:extLst>
          </p:cNvPr>
          <p:cNvSpPr>
            <a:spLocks noGrp="1"/>
          </p:cNvSpPr>
          <p:nvPr>
            <p:ph type="title"/>
          </p:nvPr>
        </p:nvSpPr>
        <p:spPr/>
        <p:txBody>
          <a:bodyPr/>
          <a:lstStyle/>
          <a:p>
            <a:pPr algn="ctr"/>
            <a:r>
              <a:rPr lang="en-US" dirty="0" err="1"/>
              <a:t>InerrANCY</a:t>
            </a:r>
            <a:r>
              <a:rPr lang="en-US" dirty="0"/>
              <a:t> AND INFALLIBILITY</a:t>
            </a:r>
          </a:p>
        </p:txBody>
      </p:sp>
      <p:sp>
        <p:nvSpPr>
          <p:cNvPr id="3" name="Content Placeholder 2">
            <a:extLst>
              <a:ext uri="{FF2B5EF4-FFF2-40B4-BE49-F238E27FC236}">
                <a16:creationId xmlns:a16="http://schemas.microsoft.com/office/drawing/2014/main" id="{0A2A1102-AB6C-742C-65C5-15A98E90D312}"/>
              </a:ext>
            </a:extLst>
          </p:cNvPr>
          <p:cNvSpPr>
            <a:spLocks noGrp="1"/>
          </p:cNvSpPr>
          <p:nvPr>
            <p:ph idx="1"/>
          </p:nvPr>
        </p:nvSpPr>
        <p:spPr/>
        <p:txBody>
          <a:bodyPr/>
          <a:lstStyle/>
          <a:p>
            <a:pPr marL="0" indent="0">
              <a:buNone/>
            </a:pPr>
            <a:r>
              <a:rPr lang="en-US" dirty="0"/>
              <a:t>Inerrancy and infallibility have to do with the reliability and authority of the Bible. They follow from the fact the Bible is God’s Word. Because of who God is, His book is true; it does not error. Because it is God’s Word , it is the final authority.</a:t>
            </a:r>
          </a:p>
          <a:p>
            <a:pPr marL="0" indent="0">
              <a:buNone/>
            </a:pPr>
            <a:r>
              <a:rPr lang="en-US" altLang="en-US" dirty="0">
                <a:cs typeface="Times New Roman" panose="02020603050405020304" pitchFamily="18" charset="0"/>
              </a:rPr>
              <a:t>This means</a:t>
            </a:r>
            <a:r>
              <a:rPr lang="en-US" altLang="en-US" sz="2800" dirty="0">
                <a:cs typeface="Times New Roman" panose="02020603050405020304" pitchFamily="18" charset="0"/>
              </a:rPr>
              <a:t> that the Bible, in its </a:t>
            </a:r>
            <a:r>
              <a:rPr lang="en-US" altLang="en-US" sz="2800" b="1" dirty="0">
                <a:cs typeface="Times New Roman" panose="02020603050405020304" pitchFamily="18" charset="0"/>
              </a:rPr>
              <a:t>original autographs </a:t>
            </a:r>
            <a:r>
              <a:rPr lang="en-US" altLang="en-US" sz="2800" dirty="0">
                <a:cs typeface="Times New Roman" panose="02020603050405020304" pitchFamily="18" charset="0"/>
              </a:rPr>
              <a:t>and </a:t>
            </a:r>
            <a:r>
              <a:rPr lang="en-US" altLang="en-US" sz="2800" b="1" dirty="0">
                <a:cs typeface="Times New Roman" panose="02020603050405020304" pitchFamily="18" charset="0"/>
              </a:rPr>
              <a:t>correctly interpreted</a:t>
            </a:r>
            <a:r>
              <a:rPr lang="en-US" altLang="en-US" sz="2800" dirty="0">
                <a:cs typeface="Times New Roman" panose="02020603050405020304" pitchFamily="18" charset="0"/>
              </a:rPr>
              <a:t>, is entirely true and never false in all it affirms...”    </a:t>
            </a:r>
          </a:p>
          <a:p>
            <a:pPr marL="0" indent="0">
              <a:buNone/>
            </a:pPr>
            <a:r>
              <a:rPr lang="en-US" altLang="en-US" dirty="0">
                <a:cs typeface="Times New Roman" panose="02020603050405020304" pitchFamily="18" charset="0"/>
              </a:rPr>
              <a:t>This also means nothing can challenge its authority.</a:t>
            </a:r>
          </a:p>
          <a:p>
            <a:pPr marL="0" indent="0">
              <a:buNone/>
            </a:pPr>
            <a:r>
              <a:rPr lang="en-US" altLang="en-US" dirty="0">
                <a:cs typeface="Times New Roman" panose="02020603050405020304" pitchFamily="18" charset="0"/>
              </a:rPr>
              <a:t>The Bible is true and the final authority. </a:t>
            </a:r>
            <a:r>
              <a:rPr lang="en-US" altLang="en-US" sz="2800" dirty="0">
                <a:cs typeface="Times New Roman" panose="02020603050405020304" pitchFamily="18" charset="0"/>
              </a:rPr>
              <a:t>	</a:t>
            </a:r>
            <a:r>
              <a:rPr lang="en-US" altLang="en-US" sz="2800" dirty="0">
                <a:latin typeface="Bookman Old Style" panose="02050604050505020204" pitchFamily="18" charset="0"/>
                <a:cs typeface="Times New Roman" panose="02020603050405020304" pitchFamily="18" charset="0"/>
              </a:rPr>
              <a:t>							</a:t>
            </a:r>
            <a:endParaRPr lang="en-US" dirty="0"/>
          </a:p>
        </p:txBody>
      </p:sp>
    </p:spTree>
    <p:extLst>
      <p:ext uri="{BB962C8B-B14F-4D97-AF65-F5344CB8AC3E}">
        <p14:creationId xmlns:p14="http://schemas.microsoft.com/office/powerpoint/2010/main" val="3251433566"/>
      </p:ext>
    </p:extLst>
  </p:cSld>
  <p:clrMapOvr>
    <a:masterClrMapping/>
  </p:clrMapOvr>
</p:sld>
</file>

<file path=ppt/theme/theme1.xml><?xml version="1.0" encoding="utf-8"?>
<a:theme xmlns:a="http://schemas.openxmlformats.org/drawingml/2006/main" name="SketchyVTI">
  <a:themeElements>
    <a:clrScheme name="AnalogousFromLightSeedLeftStep">
      <a:dk1>
        <a:srgbClr val="000000"/>
      </a:dk1>
      <a:lt1>
        <a:srgbClr val="FFFFFF"/>
      </a:lt1>
      <a:dk2>
        <a:srgbClr val="312441"/>
      </a:dk2>
      <a:lt2>
        <a:srgbClr val="E2E8E6"/>
      </a:lt2>
      <a:accent1>
        <a:srgbClr val="EE6E96"/>
      </a:accent1>
      <a:accent2>
        <a:srgbClr val="EB4EC0"/>
      </a:accent2>
      <a:accent3>
        <a:srgbClr val="DC6EEE"/>
      </a:accent3>
      <a:accent4>
        <a:srgbClr val="924EEB"/>
      </a:accent4>
      <a:accent5>
        <a:srgbClr val="716EEE"/>
      </a:accent5>
      <a:accent6>
        <a:srgbClr val="4E8CEB"/>
      </a:accent6>
      <a:hlink>
        <a:srgbClr val="568F7D"/>
      </a:hlink>
      <a:folHlink>
        <a:srgbClr val="7F7F7F"/>
      </a:folHlink>
    </a:clrScheme>
    <a:fontScheme name="Custom 2">
      <a:majorFont>
        <a:latin typeface="The Serif Hand Black"/>
        <a:ea typeface=""/>
        <a:cs typeface=""/>
      </a:majorFont>
      <a:minorFont>
        <a:latin typeface="The Hand 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43</TotalTime>
  <Words>301</Words>
  <Application>Microsoft Macintosh PowerPoint</Application>
  <PresentationFormat>Widescreen</PresentationFormat>
  <Paragraphs>15</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Aptos</vt:lpstr>
      <vt:lpstr>Arial</vt:lpstr>
      <vt:lpstr>Bookman Old Style</vt:lpstr>
      <vt:lpstr>The Hand Bold</vt:lpstr>
      <vt:lpstr>The Serif Hand Black</vt:lpstr>
      <vt:lpstr>Times New Roman</vt:lpstr>
      <vt:lpstr>SketchyVTI</vt:lpstr>
      <vt:lpstr>Article 1 </vt:lpstr>
      <vt:lpstr>Articles of Faith - Scripture</vt:lpstr>
      <vt:lpstr>inspiration</vt:lpstr>
      <vt:lpstr>InerrANCY AND INFALLIBILITY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1</cp:revision>
  <dcterms:created xsi:type="dcterms:W3CDTF">2024-12-07T23:26:42Z</dcterms:created>
  <dcterms:modified xsi:type="dcterms:W3CDTF">2024-12-08T00:10:23Z</dcterms:modified>
</cp:coreProperties>
</file>