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685" r:id="rId1"/>
  </p:sldMasterIdLst>
  <p:notesMasterIdLst>
    <p:notesMasterId r:id="rId30"/>
  </p:notesMasterIdLst>
  <p:sldIdLst>
    <p:sldId id="256" r:id="rId2"/>
    <p:sldId id="276" r:id="rId3"/>
    <p:sldId id="277" r:id="rId4"/>
    <p:sldId id="257" r:id="rId5"/>
    <p:sldId id="266" r:id="rId6"/>
    <p:sldId id="258" r:id="rId7"/>
    <p:sldId id="278" r:id="rId8"/>
    <p:sldId id="279" r:id="rId9"/>
    <p:sldId id="280" r:id="rId10"/>
    <p:sldId id="281" r:id="rId11"/>
    <p:sldId id="263" r:id="rId12"/>
    <p:sldId id="260" r:id="rId13"/>
    <p:sldId id="282" r:id="rId14"/>
    <p:sldId id="283" r:id="rId15"/>
    <p:sldId id="284" r:id="rId16"/>
    <p:sldId id="285" r:id="rId17"/>
    <p:sldId id="271" r:id="rId18"/>
    <p:sldId id="268" r:id="rId19"/>
    <p:sldId id="272" r:id="rId20"/>
    <p:sldId id="286" r:id="rId21"/>
    <p:sldId id="269" r:id="rId22"/>
    <p:sldId id="259" r:id="rId23"/>
    <p:sldId id="275" r:id="rId24"/>
    <p:sldId id="261" r:id="rId25"/>
    <p:sldId id="262" r:id="rId26"/>
    <p:sldId id="265" r:id="rId27"/>
    <p:sldId id="264" r:id="rId28"/>
    <p:sldId id="270"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3813"/>
    <p:restoredTop sz="91002"/>
  </p:normalViewPr>
  <p:slideViewPr>
    <p:cSldViewPr>
      <p:cViewPr varScale="1">
        <p:scale>
          <a:sx n="95" d="100"/>
          <a:sy n="95" d="100"/>
        </p:scale>
        <p:origin x="952"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32EB31-85EE-47CC-B97B-49AF2DFDA390}" type="doc">
      <dgm:prSet loTypeId="urn:microsoft.com/office/officeart/2005/8/layout/chevron1" loCatId="process" qsTypeId="urn:microsoft.com/office/officeart/2005/8/quickstyle/simple1" qsCatId="simple" csTypeId="urn:microsoft.com/office/officeart/2005/8/colors/colorful2" csCatId="colorful" phldr="1"/>
      <dgm:spPr/>
      <dgm:t>
        <a:bodyPr/>
        <a:lstStyle/>
        <a:p>
          <a:endParaRPr lang="en-US"/>
        </a:p>
      </dgm:t>
    </dgm:pt>
    <dgm:pt modelId="{69AAADEF-A023-420F-A9B6-6FCB969D84D4}">
      <dgm:prSet/>
      <dgm:spPr/>
      <dgm:t>
        <a:bodyPr/>
        <a:lstStyle/>
        <a:p>
          <a:r>
            <a:rPr lang="en-US"/>
            <a:t>Jews – Radical monotheism – Here Oh Israel, the lord or God, He is One!</a:t>
          </a:r>
        </a:p>
      </dgm:t>
    </dgm:pt>
    <dgm:pt modelId="{5F0EE42F-5D19-460D-A7D5-7D67FCE0E7A5}" type="parTrans" cxnId="{827D831A-EDCF-4042-B3D8-C3EA4DD33019}">
      <dgm:prSet/>
      <dgm:spPr/>
      <dgm:t>
        <a:bodyPr/>
        <a:lstStyle/>
        <a:p>
          <a:endParaRPr lang="en-US"/>
        </a:p>
      </dgm:t>
    </dgm:pt>
    <dgm:pt modelId="{91D96236-FE22-4376-9E36-06A17E412B0D}" type="sibTrans" cxnId="{827D831A-EDCF-4042-B3D8-C3EA4DD33019}">
      <dgm:prSet/>
      <dgm:spPr/>
      <dgm:t>
        <a:bodyPr/>
        <a:lstStyle/>
        <a:p>
          <a:endParaRPr lang="en-US"/>
        </a:p>
      </dgm:t>
    </dgm:pt>
    <dgm:pt modelId="{CC2EB22F-AD55-4011-AD9D-B5BF104755C9}">
      <dgm:prSet/>
      <dgm:spPr/>
      <dgm:t>
        <a:bodyPr/>
        <a:lstStyle/>
        <a:p>
          <a:r>
            <a:rPr lang="en-US"/>
            <a:t>Gentiles – Mostly polytheism, many gods</a:t>
          </a:r>
        </a:p>
      </dgm:t>
    </dgm:pt>
    <dgm:pt modelId="{A1BF7237-E878-46FF-8F74-EC57A2F8AF32}" type="parTrans" cxnId="{C02B825D-B981-42AE-B1E2-582697586893}">
      <dgm:prSet/>
      <dgm:spPr/>
      <dgm:t>
        <a:bodyPr/>
        <a:lstStyle/>
        <a:p>
          <a:endParaRPr lang="en-US"/>
        </a:p>
      </dgm:t>
    </dgm:pt>
    <dgm:pt modelId="{540A1674-B9CB-45D1-B506-DF7F6E1E9A47}" type="sibTrans" cxnId="{C02B825D-B981-42AE-B1E2-582697586893}">
      <dgm:prSet/>
      <dgm:spPr/>
      <dgm:t>
        <a:bodyPr/>
        <a:lstStyle/>
        <a:p>
          <a:endParaRPr lang="en-US"/>
        </a:p>
      </dgm:t>
    </dgm:pt>
    <dgm:pt modelId="{607D6F08-0AD7-C543-A9A5-3370AF7B1BA9}" type="pres">
      <dgm:prSet presAssocID="{1032EB31-85EE-47CC-B97B-49AF2DFDA390}" presName="Name0" presStyleCnt="0">
        <dgm:presLayoutVars>
          <dgm:dir/>
          <dgm:animLvl val="lvl"/>
          <dgm:resizeHandles val="exact"/>
        </dgm:presLayoutVars>
      </dgm:prSet>
      <dgm:spPr/>
    </dgm:pt>
    <dgm:pt modelId="{323C8B42-D6E0-1F48-9003-3921B94A5C3A}" type="pres">
      <dgm:prSet presAssocID="{69AAADEF-A023-420F-A9B6-6FCB969D84D4}" presName="parTxOnly" presStyleLbl="node1" presStyleIdx="0" presStyleCnt="2">
        <dgm:presLayoutVars>
          <dgm:chMax val="0"/>
          <dgm:chPref val="0"/>
          <dgm:bulletEnabled val="1"/>
        </dgm:presLayoutVars>
      </dgm:prSet>
      <dgm:spPr/>
    </dgm:pt>
    <dgm:pt modelId="{635FE039-14EE-054C-A456-64A952B5221F}" type="pres">
      <dgm:prSet presAssocID="{91D96236-FE22-4376-9E36-06A17E412B0D}" presName="parTxOnlySpace" presStyleCnt="0"/>
      <dgm:spPr/>
    </dgm:pt>
    <dgm:pt modelId="{342A6DB2-FB4C-9048-B3CE-3E854BEA8DCF}" type="pres">
      <dgm:prSet presAssocID="{CC2EB22F-AD55-4011-AD9D-B5BF104755C9}" presName="parTxOnly" presStyleLbl="node1" presStyleIdx="1" presStyleCnt="2">
        <dgm:presLayoutVars>
          <dgm:chMax val="0"/>
          <dgm:chPref val="0"/>
          <dgm:bulletEnabled val="1"/>
        </dgm:presLayoutVars>
      </dgm:prSet>
      <dgm:spPr/>
    </dgm:pt>
  </dgm:ptLst>
  <dgm:cxnLst>
    <dgm:cxn modelId="{87DA2F16-A28E-744E-A369-D03319B24264}" type="presOf" srcId="{1032EB31-85EE-47CC-B97B-49AF2DFDA390}" destId="{607D6F08-0AD7-C543-A9A5-3370AF7B1BA9}" srcOrd="0" destOrd="0" presId="urn:microsoft.com/office/officeart/2005/8/layout/chevron1"/>
    <dgm:cxn modelId="{827D831A-EDCF-4042-B3D8-C3EA4DD33019}" srcId="{1032EB31-85EE-47CC-B97B-49AF2DFDA390}" destId="{69AAADEF-A023-420F-A9B6-6FCB969D84D4}" srcOrd="0" destOrd="0" parTransId="{5F0EE42F-5D19-460D-A7D5-7D67FCE0E7A5}" sibTransId="{91D96236-FE22-4376-9E36-06A17E412B0D}"/>
    <dgm:cxn modelId="{C02B825D-B981-42AE-B1E2-582697586893}" srcId="{1032EB31-85EE-47CC-B97B-49AF2DFDA390}" destId="{CC2EB22F-AD55-4011-AD9D-B5BF104755C9}" srcOrd="1" destOrd="0" parTransId="{A1BF7237-E878-46FF-8F74-EC57A2F8AF32}" sibTransId="{540A1674-B9CB-45D1-B506-DF7F6E1E9A47}"/>
    <dgm:cxn modelId="{BB6E3768-55FE-3942-9443-1A4473AA5C75}" type="presOf" srcId="{69AAADEF-A023-420F-A9B6-6FCB969D84D4}" destId="{323C8B42-D6E0-1F48-9003-3921B94A5C3A}" srcOrd="0" destOrd="0" presId="urn:microsoft.com/office/officeart/2005/8/layout/chevron1"/>
    <dgm:cxn modelId="{61C0C787-7299-7247-8609-A6EB15AA6B54}" type="presOf" srcId="{CC2EB22F-AD55-4011-AD9D-B5BF104755C9}" destId="{342A6DB2-FB4C-9048-B3CE-3E854BEA8DCF}" srcOrd="0" destOrd="0" presId="urn:microsoft.com/office/officeart/2005/8/layout/chevron1"/>
    <dgm:cxn modelId="{A0FD7DCE-C4CE-C44E-9295-3758BA5D0862}" type="presParOf" srcId="{607D6F08-0AD7-C543-A9A5-3370AF7B1BA9}" destId="{323C8B42-D6E0-1F48-9003-3921B94A5C3A}" srcOrd="0" destOrd="0" presId="urn:microsoft.com/office/officeart/2005/8/layout/chevron1"/>
    <dgm:cxn modelId="{591B4542-89A3-CF49-B605-D4790B2B5F9A}" type="presParOf" srcId="{607D6F08-0AD7-C543-A9A5-3370AF7B1BA9}" destId="{635FE039-14EE-054C-A456-64A952B5221F}" srcOrd="1" destOrd="0" presId="urn:microsoft.com/office/officeart/2005/8/layout/chevron1"/>
    <dgm:cxn modelId="{C2BDB4F1-4FEC-EE4E-A5D8-B3675008310A}" type="presParOf" srcId="{607D6F08-0AD7-C543-A9A5-3370AF7B1BA9}" destId="{342A6DB2-FB4C-9048-B3CE-3E854BEA8DCF}" srcOrd="2"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3C8B42-D6E0-1F48-9003-3921B94A5C3A}">
      <dsp:nvSpPr>
        <dsp:cNvPr id="0" name=""/>
        <dsp:cNvSpPr/>
      </dsp:nvSpPr>
      <dsp:spPr>
        <a:xfrm>
          <a:off x="6841" y="787040"/>
          <a:ext cx="4089551" cy="1635820"/>
        </a:xfrm>
        <a:prstGeom prst="chevron">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011" tIns="29337" rIns="29337" bIns="29337" numCol="1" spcCol="1270" anchor="ctr" anchorCtr="0">
          <a:noAutofit/>
        </a:bodyPr>
        <a:lstStyle/>
        <a:p>
          <a:pPr marL="0" lvl="0" indent="0" algn="ctr" defTabSz="977900">
            <a:lnSpc>
              <a:spcPct val="90000"/>
            </a:lnSpc>
            <a:spcBef>
              <a:spcPct val="0"/>
            </a:spcBef>
            <a:spcAft>
              <a:spcPct val="35000"/>
            </a:spcAft>
            <a:buNone/>
          </a:pPr>
          <a:r>
            <a:rPr lang="en-US" sz="2200" kern="1200"/>
            <a:t>Jews – Radical monotheism – Here Oh Israel, the lord or God, He is One!</a:t>
          </a:r>
        </a:p>
      </dsp:txBody>
      <dsp:txXfrm>
        <a:off x="824751" y="787040"/>
        <a:ext cx="2453731" cy="1635820"/>
      </dsp:txXfrm>
    </dsp:sp>
    <dsp:sp modelId="{342A6DB2-FB4C-9048-B3CE-3E854BEA8DCF}">
      <dsp:nvSpPr>
        <dsp:cNvPr id="0" name=""/>
        <dsp:cNvSpPr/>
      </dsp:nvSpPr>
      <dsp:spPr>
        <a:xfrm>
          <a:off x="3687437" y="787040"/>
          <a:ext cx="4089551" cy="1635820"/>
        </a:xfrm>
        <a:prstGeom prst="chevron">
          <a:avLst/>
        </a:prstGeom>
        <a:solidFill>
          <a:schemeClr val="accent2">
            <a:hueOff val="5675129"/>
            <a:satOff val="15375"/>
            <a:lumOff val="-12157"/>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011" tIns="29337" rIns="29337" bIns="29337" numCol="1" spcCol="1270" anchor="ctr" anchorCtr="0">
          <a:noAutofit/>
        </a:bodyPr>
        <a:lstStyle/>
        <a:p>
          <a:pPr marL="0" lvl="0" indent="0" algn="ctr" defTabSz="977900">
            <a:lnSpc>
              <a:spcPct val="90000"/>
            </a:lnSpc>
            <a:spcBef>
              <a:spcPct val="0"/>
            </a:spcBef>
            <a:spcAft>
              <a:spcPct val="35000"/>
            </a:spcAft>
            <a:buNone/>
          </a:pPr>
          <a:r>
            <a:rPr lang="en-US" sz="2200" kern="1200"/>
            <a:t>Gentiles – Mostly polytheism, many gods</a:t>
          </a:r>
        </a:p>
      </dsp:txBody>
      <dsp:txXfrm>
        <a:off x="4505347" y="787040"/>
        <a:ext cx="2453731" cy="1635820"/>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93044F96-22A8-0792-A398-C78B8E4867AC}"/>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Times New Roman" charset="0"/>
              </a:defRPr>
            </a:lvl1pPr>
          </a:lstStyle>
          <a:p>
            <a:pPr>
              <a:defRPr/>
            </a:pPr>
            <a:endParaRPr lang="en-US"/>
          </a:p>
        </p:txBody>
      </p:sp>
      <p:sp>
        <p:nvSpPr>
          <p:cNvPr id="24579" name="Rectangle 3">
            <a:extLst>
              <a:ext uri="{FF2B5EF4-FFF2-40B4-BE49-F238E27FC236}">
                <a16:creationId xmlns:a16="http://schemas.microsoft.com/office/drawing/2014/main" id="{1D31BC9D-22A8-6771-B635-096A99F6485C}"/>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pPr>
              <a:defRPr/>
            </a:pPr>
            <a:endParaRPr lang="en-US"/>
          </a:p>
        </p:txBody>
      </p:sp>
      <p:sp>
        <p:nvSpPr>
          <p:cNvPr id="16388" name="Rectangle 4">
            <a:extLst>
              <a:ext uri="{FF2B5EF4-FFF2-40B4-BE49-F238E27FC236}">
                <a16:creationId xmlns:a16="http://schemas.microsoft.com/office/drawing/2014/main" id="{88F27589-826E-53CC-08F7-193C481B257E}"/>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1" name="Rectangle 5">
            <a:extLst>
              <a:ext uri="{FF2B5EF4-FFF2-40B4-BE49-F238E27FC236}">
                <a16:creationId xmlns:a16="http://schemas.microsoft.com/office/drawing/2014/main" id="{B5E2ECFB-2B63-5693-65D5-63F1000B3EE6}"/>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4582" name="Rectangle 6">
            <a:extLst>
              <a:ext uri="{FF2B5EF4-FFF2-40B4-BE49-F238E27FC236}">
                <a16:creationId xmlns:a16="http://schemas.microsoft.com/office/drawing/2014/main" id="{68223B3C-8D4A-89AE-48D8-C87746D2A0F1}"/>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Times New Roman" charset="0"/>
              </a:defRPr>
            </a:lvl1pPr>
          </a:lstStyle>
          <a:p>
            <a:pPr>
              <a:defRPr/>
            </a:pPr>
            <a:endParaRPr lang="en-US"/>
          </a:p>
        </p:txBody>
      </p:sp>
      <p:sp>
        <p:nvSpPr>
          <p:cNvPr id="24583" name="Rectangle 7">
            <a:extLst>
              <a:ext uri="{FF2B5EF4-FFF2-40B4-BE49-F238E27FC236}">
                <a16:creationId xmlns:a16="http://schemas.microsoft.com/office/drawing/2014/main" id="{6B6C6521-8DBC-448F-BBCE-41C97D37D34E}"/>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68E7880-4BC2-C64E-961F-14148E0270E3}"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3710782-A9F7-35C3-DE22-80BD8716DF0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fld id="{2E33DDFD-A759-C244-BA35-7AA6C6CBB762}" type="slidenum">
              <a:rPr lang="en-US" altLang="en-US" sz="1200"/>
              <a:pPr/>
              <a:t>1</a:t>
            </a:fld>
            <a:endParaRPr lang="en-US" altLang="en-US" sz="1200"/>
          </a:p>
        </p:txBody>
      </p:sp>
      <p:sp>
        <p:nvSpPr>
          <p:cNvPr id="17411" name="Rectangle 1026">
            <a:extLst>
              <a:ext uri="{FF2B5EF4-FFF2-40B4-BE49-F238E27FC236}">
                <a16:creationId xmlns:a16="http://schemas.microsoft.com/office/drawing/2014/main" id="{57FD0104-CA23-1244-2A32-70585CF45BF3}"/>
              </a:ext>
            </a:extLst>
          </p:cNvPr>
          <p:cNvSpPr>
            <a:spLocks noGrp="1" noRot="1" noChangeAspect="1" noChangeArrowheads="1" noTextEdit="1"/>
          </p:cNvSpPr>
          <p:nvPr>
            <p:ph type="sldImg"/>
          </p:nvPr>
        </p:nvSpPr>
        <p:spPr>
          <a:ln/>
        </p:spPr>
      </p:sp>
      <p:sp>
        <p:nvSpPr>
          <p:cNvPr id="17412" name="Rectangle 1027">
            <a:extLst>
              <a:ext uri="{FF2B5EF4-FFF2-40B4-BE49-F238E27FC236}">
                <a16:creationId xmlns:a16="http://schemas.microsoft.com/office/drawing/2014/main" id="{C79B18F2-4CD9-0DC4-6601-210C9FAE786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0158E7B4-8C9D-9698-1698-CC8DE2D466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fld id="{8517A1CC-AC78-1B40-ACC4-694289ECFA31}" type="slidenum">
              <a:rPr lang="en-US" altLang="en-US" sz="1200"/>
              <a:pPr/>
              <a:t>26</a:t>
            </a:fld>
            <a:endParaRPr lang="en-US" altLang="en-US" sz="1200"/>
          </a:p>
        </p:txBody>
      </p:sp>
      <p:sp>
        <p:nvSpPr>
          <p:cNvPr id="26627" name="Rectangle 2">
            <a:extLst>
              <a:ext uri="{FF2B5EF4-FFF2-40B4-BE49-F238E27FC236}">
                <a16:creationId xmlns:a16="http://schemas.microsoft.com/office/drawing/2014/main" id="{8A9B65A3-0920-71B1-DDD1-0C2F5AC6D53F}"/>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BBDA2BDD-9697-DFB2-EF44-F2397EF70CB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DBB704A9-08E0-8B0E-5DDD-7172113B8F0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fld id="{4BAB49A5-728A-2D4F-B8E0-5A39252A29E2}" type="slidenum">
              <a:rPr lang="en-US" altLang="en-US" sz="1200"/>
              <a:pPr/>
              <a:t>27</a:t>
            </a:fld>
            <a:endParaRPr lang="en-US" altLang="en-US" sz="1200"/>
          </a:p>
        </p:txBody>
      </p:sp>
      <p:sp>
        <p:nvSpPr>
          <p:cNvPr id="27651" name="Rectangle 2">
            <a:extLst>
              <a:ext uri="{FF2B5EF4-FFF2-40B4-BE49-F238E27FC236}">
                <a16:creationId xmlns:a16="http://schemas.microsoft.com/office/drawing/2014/main" id="{D51E5D5F-E839-B690-D691-FA6674C6F328}"/>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5697C8D7-9179-BE89-44A9-54C55155977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D3E8C959-179C-8CBD-29FB-910E2144662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fld id="{39DC1361-8C83-5D42-A4EC-788DC68107F0}" type="slidenum">
              <a:rPr lang="en-US" altLang="en-US" sz="1200"/>
              <a:pPr/>
              <a:t>28</a:t>
            </a:fld>
            <a:endParaRPr lang="en-US" altLang="en-US" sz="1200"/>
          </a:p>
        </p:txBody>
      </p:sp>
      <p:sp>
        <p:nvSpPr>
          <p:cNvPr id="29699" name="Rectangle 2">
            <a:extLst>
              <a:ext uri="{FF2B5EF4-FFF2-40B4-BE49-F238E27FC236}">
                <a16:creationId xmlns:a16="http://schemas.microsoft.com/office/drawing/2014/main" id="{72D36427-DB6E-C84A-69A4-BEAB2793DC62}"/>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869D38E5-B27B-C494-215C-CA45EE37C4E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E1FC2034-C0B3-E23A-6D2B-7BFC50F7D0E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fld id="{9F3554E4-389A-4C4B-AF93-90992C2CE890}" type="slidenum">
              <a:rPr lang="en-US" altLang="en-US" sz="1200"/>
              <a:pPr/>
              <a:t>4</a:t>
            </a:fld>
            <a:endParaRPr lang="en-US" altLang="en-US" sz="1200"/>
          </a:p>
        </p:txBody>
      </p:sp>
      <p:sp>
        <p:nvSpPr>
          <p:cNvPr id="18435" name="Rectangle 1026">
            <a:extLst>
              <a:ext uri="{FF2B5EF4-FFF2-40B4-BE49-F238E27FC236}">
                <a16:creationId xmlns:a16="http://schemas.microsoft.com/office/drawing/2014/main" id="{0F259C7A-7B3C-6166-10B9-83C1CB49C113}"/>
              </a:ext>
            </a:extLst>
          </p:cNvPr>
          <p:cNvSpPr>
            <a:spLocks noGrp="1" noRot="1" noChangeAspect="1" noChangeArrowheads="1" noTextEdit="1"/>
          </p:cNvSpPr>
          <p:nvPr>
            <p:ph type="sldImg"/>
          </p:nvPr>
        </p:nvSpPr>
        <p:spPr>
          <a:ln/>
        </p:spPr>
      </p:sp>
      <p:sp>
        <p:nvSpPr>
          <p:cNvPr id="18436" name="Rectangle 1027">
            <a:extLst>
              <a:ext uri="{FF2B5EF4-FFF2-40B4-BE49-F238E27FC236}">
                <a16:creationId xmlns:a16="http://schemas.microsoft.com/office/drawing/2014/main" id="{DBDE7774-D6F6-F54C-1F1A-21121D04E13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5CF87BF0-3A7F-9B75-9161-E120C80C6EF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fld id="{CF98140F-126A-2841-A120-A6B7185048AB}" type="slidenum">
              <a:rPr lang="en-US" altLang="en-US" sz="1200"/>
              <a:pPr/>
              <a:t>5</a:t>
            </a:fld>
            <a:endParaRPr lang="en-US" altLang="en-US" sz="1200"/>
          </a:p>
        </p:txBody>
      </p:sp>
      <p:sp>
        <p:nvSpPr>
          <p:cNvPr id="19459" name="Rectangle 2">
            <a:extLst>
              <a:ext uri="{FF2B5EF4-FFF2-40B4-BE49-F238E27FC236}">
                <a16:creationId xmlns:a16="http://schemas.microsoft.com/office/drawing/2014/main" id="{0BBE76D1-1048-BBD9-D027-3B926E0D2617}"/>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A99201EE-003E-4C92-C16E-0A9E8F40E18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55FDB815-60D3-830A-93F6-4DC0C9645D3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fld id="{9E7ED70D-50DD-434F-A4CF-6104073575F0}" type="slidenum">
              <a:rPr lang="en-US" altLang="en-US" sz="1200"/>
              <a:pPr/>
              <a:t>6</a:t>
            </a:fld>
            <a:endParaRPr lang="en-US" altLang="en-US" sz="1200"/>
          </a:p>
        </p:txBody>
      </p:sp>
      <p:sp>
        <p:nvSpPr>
          <p:cNvPr id="20483" name="Rectangle 2">
            <a:extLst>
              <a:ext uri="{FF2B5EF4-FFF2-40B4-BE49-F238E27FC236}">
                <a16:creationId xmlns:a16="http://schemas.microsoft.com/office/drawing/2014/main" id="{B386C278-1608-67E1-027B-EEBC260F1633}"/>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66BE4563-29C2-66AB-0EDF-E68CE91373F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F87381BB-1ADB-1350-E288-FB073E90811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fld id="{FF3B1A28-86E2-2E4B-A800-69DBE3120DDE}" type="slidenum">
              <a:rPr lang="en-US" altLang="en-US" sz="1200"/>
              <a:pPr/>
              <a:t>21</a:t>
            </a:fld>
            <a:endParaRPr lang="en-US" altLang="en-US" sz="1200"/>
          </a:p>
        </p:txBody>
      </p:sp>
      <p:sp>
        <p:nvSpPr>
          <p:cNvPr id="21507" name="Rectangle 2">
            <a:extLst>
              <a:ext uri="{FF2B5EF4-FFF2-40B4-BE49-F238E27FC236}">
                <a16:creationId xmlns:a16="http://schemas.microsoft.com/office/drawing/2014/main" id="{D2F23E5E-3D04-B523-E73E-2E27D0033B95}"/>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95B6EA8B-67B1-277D-633A-9A6E662FE81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BC6F2DAA-F46A-26AF-9253-04585A04298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fld id="{62C75CFB-4C41-714A-AEB1-E02805CDDC61}" type="slidenum">
              <a:rPr lang="en-US" altLang="en-US" sz="1200"/>
              <a:pPr/>
              <a:t>22</a:t>
            </a:fld>
            <a:endParaRPr lang="en-US" altLang="en-US" sz="1200"/>
          </a:p>
        </p:txBody>
      </p:sp>
      <p:sp>
        <p:nvSpPr>
          <p:cNvPr id="22531" name="Rectangle 2">
            <a:extLst>
              <a:ext uri="{FF2B5EF4-FFF2-40B4-BE49-F238E27FC236}">
                <a16:creationId xmlns:a16="http://schemas.microsoft.com/office/drawing/2014/main" id="{D9EE77A2-D9CB-2F5A-7514-67984B34EE8E}"/>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FFFB5120-5FF9-D82F-0536-FA2BCE20B18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287AC318-1172-4A1F-F999-5ADE3696E0F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fld id="{E0999FB0-5946-384A-9EB3-9EF74E65CC12}" type="slidenum">
              <a:rPr lang="en-US" altLang="en-US" sz="1200"/>
              <a:pPr/>
              <a:t>23</a:t>
            </a:fld>
            <a:endParaRPr lang="en-US" altLang="en-US" sz="1200"/>
          </a:p>
        </p:txBody>
      </p:sp>
      <p:sp>
        <p:nvSpPr>
          <p:cNvPr id="23555" name="Rectangle 2">
            <a:extLst>
              <a:ext uri="{FF2B5EF4-FFF2-40B4-BE49-F238E27FC236}">
                <a16:creationId xmlns:a16="http://schemas.microsoft.com/office/drawing/2014/main" id="{638CB0B2-A0F6-E973-FA6E-7E0B2D4CC8A5}"/>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5F6BDC9F-F7D8-0A24-97EE-E3348ED863A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4B93D333-A2B5-D418-391A-5052211B1C5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fld id="{7CBC9117-B2B6-ED4E-AF9B-A8FAA7F092A1}" type="slidenum">
              <a:rPr lang="en-US" altLang="en-US" sz="1200"/>
              <a:pPr/>
              <a:t>24</a:t>
            </a:fld>
            <a:endParaRPr lang="en-US" altLang="en-US" sz="1200"/>
          </a:p>
        </p:txBody>
      </p:sp>
      <p:sp>
        <p:nvSpPr>
          <p:cNvPr id="24579" name="Rectangle 2">
            <a:extLst>
              <a:ext uri="{FF2B5EF4-FFF2-40B4-BE49-F238E27FC236}">
                <a16:creationId xmlns:a16="http://schemas.microsoft.com/office/drawing/2014/main" id="{40AA2AC1-2F98-AADF-5AEB-9B03BF94D67B}"/>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E901E173-FC22-7D26-EF6E-28B09F02ED8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60EA90E3-07CA-D446-32F9-B0863CB8FEE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fld id="{03A97098-E447-414C-9544-3DB38426CA2C}" type="slidenum">
              <a:rPr lang="en-US" altLang="en-US" sz="1200"/>
              <a:pPr/>
              <a:t>25</a:t>
            </a:fld>
            <a:endParaRPr lang="en-US" altLang="en-US" sz="1200"/>
          </a:p>
        </p:txBody>
      </p:sp>
      <p:sp>
        <p:nvSpPr>
          <p:cNvPr id="25603" name="Rectangle 1026">
            <a:extLst>
              <a:ext uri="{FF2B5EF4-FFF2-40B4-BE49-F238E27FC236}">
                <a16:creationId xmlns:a16="http://schemas.microsoft.com/office/drawing/2014/main" id="{74199DEF-1BDC-1F8C-58BD-9C587010D264}"/>
              </a:ext>
            </a:extLst>
          </p:cNvPr>
          <p:cNvSpPr>
            <a:spLocks noGrp="1" noRot="1" noChangeAspect="1" noChangeArrowheads="1" noTextEdit="1"/>
          </p:cNvSpPr>
          <p:nvPr>
            <p:ph type="sldImg"/>
          </p:nvPr>
        </p:nvSpPr>
        <p:spPr>
          <a:ln/>
        </p:spPr>
      </p:sp>
      <p:sp>
        <p:nvSpPr>
          <p:cNvPr id="25604" name="Rectangle 1027">
            <a:extLst>
              <a:ext uri="{FF2B5EF4-FFF2-40B4-BE49-F238E27FC236}">
                <a16:creationId xmlns:a16="http://schemas.microsoft.com/office/drawing/2014/main" id="{13E86CDD-CEEE-D677-CFA9-E192614635F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BC5C1E5-C457-864F-B79F-367ED299216A}" type="datetimeFigureOut">
              <a:rPr lang="en-US" smtClean="0"/>
              <a:t>12/8/24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311D6E-73C4-8E4F-AC8F-8CC8FC7CE154}" type="slidenum">
              <a:rPr lang="en-US" smtClean="0"/>
              <a:t>‹#›</a:t>
            </a:fld>
            <a:endParaRPr lang="en-US"/>
          </a:p>
        </p:txBody>
      </p:sp>
    </p:spTree>
    <p:extLst>
      <p:ext uri="{BB962C8B-B14F-4D97-AF65-F5344CB8AC3E}">
        <p14:creationId xmlns:p14="http://schemas.microsoft.com/office/powerpoint/2010/main" val="71806836"/>
      </p:ext>
    </p:extLst>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C5C1E5-C457-864F-B79F-367ED299216A}" type="datetimeFigureOut">
              <a:rPr lang="en-US" smtClean="0"/>
              <a:t>12/8/24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311D6E-73C4-8E4F-AC8F-8CC8FC7CE154}" type="slidenum">
              <a:rPr lang="en-US" smtClean="0"/>
              <a:t>‹#›</a:t>
            </a:fld>
            <a:endParaRPr lang="en-US"/>
          </a:p>
        </p:txBody>
      </p:sp>
    </p:spTree>
    <p:extLst>
      <p:ext uri="{BB962C8B-B14F-4D97-AF65-F5344CB8AC3E}">
        <p14:creationId xmlns:p14="http://schemas.microsoft.com/office/powerpoint/2010/main" val="3970137694"/>
      </p:ext>
    </p:extLst>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C5C1E5-C457-864F-B79F-367ED299216A}" type="datetimeFigureOut">
              <a:rPr lang="en-US" smtClean="0"/>
              <a:t>12/8/24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311D6E-73C4-8E4F-AC8F-8CC8FC7CE154}" type="slidenum">
              <a:rPr lang="en-US" smtClean="0"/>
              <a:t>‹#›</a:t>
            </a:fld>
            <a:endParaRPr lang="en-US"/>
          </a:p>
        </p:txBody>
      </p:sp>
    </p:spTree>
    <p:extLst>
      <p:ext uri="{BB962C8B-B14F-4D97-AF65-F5344CB8AC3E}">
        <p14:creationId xmlns:p14="http://schemas.microsoft.com/office/powerpoint/2010/main" val="1313268165"/>
      </p:ext>
    </p:extLst>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C5C1E5-C457-864F-B79F-367ED299216A}" type="datetimeFigureOut">
              <a:rPr lang="en-US" smtClean="0"/>
              <a:t>12/8/24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311D6E-73C4-8E4F-AC8F-8CC8FC7CE154}" type="slidenum">
              <a:rPr lang="en-US" smtClean="0"/>
              <a:t>‹#›</a:t>
            </a:fld>
            <a:endParaRPr lang="en-US"/>
          </a:p>
        </p:txBody>
      </p:sp>
    </p:spTree>
    <p:extLst>
      <p:ext uri="{BB962C8B-B14F-4D97-AF65-F5344CB8AC3E}">
        <p14:creationId xmlns:p14="http://schemas.microsoft.com/office/powerpoint/2010/main" val="1302844667"/>
      </p:ext>
    </p:extLst>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hade val="82000"/>
                  </a:schemeClr>
                </a:solidFill>
              </a:defRPr>
            </a:lvl1pPr>
            <a:lvl2pPr marL="457200" indent="0">
              <a:buNone/>
              <a:defRPr sz="2000">
                <a:solidFill>
                  <a:schemeClr val="tx1">
                    <a:shade val="82000"/>
                  </a:schemeClr>
                </a:solidFill>
              </a:defRPr>
            </a:lvl2pPr>
            <a:lvl3pPr marL="914400" indent="0">
              <a:buNone/>
              <a:defRPr sz="1800">
                <a:solidFill>
                  <a:schemeClr val="tx1">
                    <a:shade val="82000"/>
                  </a:schemeClr>
                </a:solidFill>
              </a:defRPr>
            </a:lvl3pPr>
            <a:lvl4pPr marL="1371600" indent="0">
              <a:buNone/>
              <a:defRPr sz="1600">
                <a:solidFill>
                  <a:schemeClr val="tx1">
                    <a:shade val="82000"/>
                  </a:schemeClr>
                </a:solidFill>
              </a:defRPr>
            </a:lvl4pPr>
            <a:lvl5pPr marL="1828800" indent="0">
              <a:buNone/>
              <a:defRPr sz="1600">
                <a:solidFill>
                  <a:schemeClr val="tx1">
                    <a:shade val="82000"/>
                  </a:schemeClr>
                </a:solidFill>
              </a:defRPr>
            </a:lvl5pPr>
            <a:lvl6pPr marL="2286000" indent="0">
              <a:buNone/>
              <a:defRPr sz="1600">
                <a:solidFill>
                  <a:schemeClr val="tx1">
                    <a:shade val="82000"/>
                  </a:schemeClr>
                </a:solidFill>
              </a:defRPr>
            </a:lvl6pPr>
            <a:lvl7pPr marL="2743200" indent="0">
              <a:buNone/>
              <a:defRPr sz="1600">
                <a:solidFill>
                  <a:schemeClr val="tx1">
                    <a:shade val="82000"/>
                  </a:schemeClr>
                </a:solidFill>
              </a:defRPr>
            </a:lvl7pPr>
            <a:lvl8pPr marL="3200400" indent="0">
              <a:buNone/>
              <a:defRPr sz="1600">
                <a:solidFill>
                  <a:schemeClr val="tx1">
                    <a:shade val="82000"/>
                  </a:schemeClr>
                </a:solidFill>
              </a:defRPr>
            </a:lvl8pPr>
            <a:lvl9pPr marL="3657600" indent="0">
              <a:buNone/>
              <a:defRPr sz="1600">
                <a:solidFill>
                  <a:schemeClr val="tx1">
                    <a:shade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C5C1E5-C457-864F-B79F-367ED299216A}" type="datetimeFigureOut">
              <a:rPr lang="en-US" smtClean="0"/>
              <a:t>12/8/24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311D6E-73C4-8E4F-AC8F-8CC8FC7CE154}" type="slidenum">
              <a:rPr lang="en-US" smtClean="0"/>
              <a:t>‹#›</a:t>
            </a:fld>
            <a:endParaRPr lang="en-US"/>
          </a:p>
        </p:txBody>
      </p:sp>
    </p:spTree>
    <p:extLst>
      <p:ext uri="{BB962C8B-B14F-4D97-AF65-F5344CB8AC3E}">
        <p14:creationId xmlns:p14="http://schemas.microsoft.com/office/powerpoint/2010/main" val="2678559356"/>
      </p:ext>
    </p:extLst>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BC5C1E5-C457-864F-B79F-367ED299216A}" type="datetimeFigureOut">
              <a:rPr lang="en-US" smtClean="0"/>
              <a:t>12/8/24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311D6E-73C4-8E4F-AC8F-8CC8FC7CE154}" type="slidenum">
              <a:rPr lang="en-US" smtClean="0"/>
              <a:t>‹#›</a:t>
            </a:fld>
            <a:endParaRPr lang="en-US"/>
          </a:p>
        </p:txBody>
      </p:sp>
    </p:spTree>
    <p:extLst>
      <p:ext uri="{BB962C8B-B14F-4D97-AF65-F5344CB8AC3E}">
        <p14:creationId xmlns:p14="http://schemas.microsoft.com/office/powerpoint/2010/main" val="798347879"/>
      </p:ext>
    </p:extLst>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BC5C1E5-C457-864F-B79F-367ED299216A}" type="datetimeFigureOut">
              <a:rPr lang="en-US" smtClean="0"/>
              <a:t>12/8/24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311D6E-73C4-8E4F-AC8F-8CC8FC7CE154}" type="slidenum">
              <a:rPr lang="en-US" smtClean="0"/>
              <a:t>‹#›</a:t>
            </a:fld>
            <a:endParaRPr lang="en-US"/>
          </a:p>
        </p:txBody>
      </p:sp>
    </p:spTree>
    <p:extLst>
      <p:ext uri="{BB962C8B-B14F-4D97-AF65-F5344CB8AC3E}">
        <p14:creationId xmlns:p14="http://schemas.microsoft.com/office/powerpoint/2010/main" val="1024367748"/>
      </p:ext>
    </p:extLst>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C5C1E5-C457-864F-B79F-367ED299216A}" type="datetimeFigureOut">
              <a:rPr lang="en-US" smtClean="0"/>
              <a:t>12/8/24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311D6E-73C4-8E4F-AC8F-8CC8FC7CE154}" type="slidenum">
              <a:rPr lang="en-US" smtClean="0"/>
              <a:t>‹#›</a:t>
            </a:fld>
            <a:endParaRPr lang="en-US"/>
          </a:p>
        </p:txBody>
      </p:sp>
    </p:spTree>
    <p:extLst>
      <p:ext uri="{BB962C8B-B14F-4D97-AF65-F5344CB8AC3E}">
        <p14:creationId xmlns:p14="http://schemas.microsoft.com/office/powerpoint/2010/main" val="1751386125"/>
      </p:ext>
    </p:extLst>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C5C1E5-C457-864F-B79F-367ED299216A}" type="datetimeFigureOut">
              <a:rPr lang="en-US" smtClean="0"/>
              <a:t>12/8/24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311D6E-73C4-8E4F-AC8F-8CC8FC7CE154}" type="slidenum">
              <a:rPr lang="en-US" smtClean="0"/>
              <a:t>‹#›</a:t>
            </a:fld>
            <a:endParaRPr lang="en-US"/>
          </a:p>
        </p:txBody>
      </p:sp>
    </p:spTree>
    <p:extLst>
      <p:ext uri="{BB962C8B-B14F-4D97-AF65-F5344CB8AC3E}">
        <p14:creationId xmlns:p14="http://schemas.microsoft.com/office/powerpoint/2010/main" val="356219070"/>
      </p:ext>
    </p:extLst>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BC5C1E5-C457-864F-B79F-367ED299216A}" type="datetimeFigureOut">
              <a:rPr lang="en-US" smtClean="0"/>
              <a:t>12/8/24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311D6E-73C4-8E4F-AC8F-8CC8FC7CE154}" type="slidenum">
              <a:rPr lang="en-US" smtClean="0"/>
              <a:t>‹#›</a:t>
            </a:fld>
            <a:endParaRPr lang="en-US"/>
          </a:p>
        </p:txBody>
      </p:sp>
    </p:spTree>
    <p:extLst>
      <p:ext uri="{BB962C8B-B14F-4D97-AF65-F5344CB8AC3E}">
        <p14:creationId xmlns:p14="http://schemas.microsoft.com/office/powerpoint/2010/main" val="2736192406"/>
      </p:ext>
    </p:extLst>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BC5C1E5-C457-864F-B79F-367ED299216A}" type="datetimeFigureOut">
              <a:rPr lang="en-US" smtClean="0"/>
              <a:t>12/8/24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311D6E-73C4-8E4F-AC8F-8CC8FC7CE154}" type="slidenum">
              <a:rPr lang="en-US" smtClean="0"/>
              <a:t>‹#›</a:t>
            </a:fld>
            <a:endParaRPr lang="en-US"/>
          </a:p>
        </p:txBody>
      </p:sp>
    </p:spTree>
    <p:extLst>
      <p:ext uri="{BB962C8B-B14F-4D97-AF65-F5344CB8AC3E}">
        <p14:creationId xmlns:p14="http://schemas.microsoft.com/office/powerpoint/2010/main" val="574351124"/>
      </p:ext>
    </p:extLst>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shade val="82000"/>
                  </a:schemeClr>
                </a:solidFill>
              </a:defRPr>
            </a:lvl1pPr>
          </a:lstStyle>
          <a:p>
            <a:fld id="{0BC5C1E5-C457-864F-B79F-367ED299216A}" type="datetimeFigureOut">
              <a:rPr lang="en-US" smtClean="0"/>
              <a:t>12/8/24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shade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shade val="82000"/>
                  </a:schemeClr>
                </a:solidFill>
              </a:defRPr>
            </a:lvl1pPr>
          </a:lstStyle>
          <a:p>
            <a:fld id="{BD311D6E-73C4-8E4F-AC8F-8CC8FC7CE154}" type="slidenum">
              <a:rPr lang="en-US" smtClean="0"/>
              <a:t>‹#›</a:t>
            </a:fld>
            <a:endParaRPr lang="en-US"/>
          </a:p>
        </p:txBody>
      </p:sp>
    </p:spTree>
    <p:extLst>
      <p:ext uri="{BB962C8B-B14F-4D97-AF65-F5344CB8AC3E}">
        <p14:creationId xmlns:p14="http://schemas.microsoft.com/office/powerpoint/2010/main" val="3805202977"/>
      </p:ext>
    </p:extLst>
  </p:cSld>
  <p:clrMap bg1="dk1" tx1="lt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zoom/>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CF3E98-51A1-2DBF-DD4A-26C4DCB6A38E}"/>
              </a:ext>
            </a:extLst>
          </p:cNvPr>
          <p:cNvSpPr>
            <a:spLocks noGrp="1" noChangeArrowheads="1"/>
          </p:cNvSpPr>
          <p:nvPr>
            <p:ph type="ctrTitle"/>
          </p:nvPr>
        </p:nvSpPr>
        <p:spPr>
          <a:xfrm>
            <a:off x="685800" y="2286000"/>
            <a:ext cx="7772400" cy="1143000"/>
          </a:xfrm>
        </p:spPr>
        <p:txBody>
          <a:bodyPr/>
          <a:lstStyle/>
          <a:p>
            <a:pPr>
              <a:defRPr/>
            </a:pPr>
            <a:r>
              <a:rPr lang="en-US" dirty="0"/>
              <a:t>Article 2</a:t>
            </a:r>
          </a:p>
        </p:txBody>
      </p:sp>
      <p:sp>
        <p:nvSpPr>
          <p:cNvPr id="2051" name="Rectangle 3">
            <a:extLst>
              <a:ext uri="{FF2B5EF4-FFF2-40B4-BE49-F238E27FC236}">
                <a16:creationId xmlns:a16="http://schemas.microsoft.com/office/drawing/2014/main" id="{25D2E347-F3E4-43B5-C7FC-95838F3A689D}"/>
              </a:ext>
            </a:extLst>
          </p:cNvPr>
          <p:cNvSpPr>
            <a:spLocks noGrp="1" noChangeArrowheads="1"/>
          </p:cNvSpPr>
          <p:nvPr>
            <p:ph type="subTitle" idx="1"/>
          </p:nvPr>
        </p:nvSpPr>
        <p:spPr/>
        <p:txBody>
          <a:bodyPr/>
          <a:lstStyle/>
          <a:p>
            <a:r>
              <a:rPr lang="en-US" altLang="en-US"/>
              <a:t>The Trinity</a:t>
            </a:r>
          </a:p>
        </p:txBody>
      </p:sp>
    </p:spTree>
  </p:cSld>
  <p:clrMapOvr>
    <a:masterClrMapping/>
  </p:clrMapOvr>
  <p:transition>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D3866-96D1-4149-8BD9-656E40F24350}"/>
              </a:ext>
            </a:extLst>
          </p:cNvPr>
          <p:cNvSpPr>
            <a:spLocks noGrp="1"/>
          </p:cNvSpPr>
          <p:nvPr>
            <p:ph type="title"/>
          </p:nvPr>
        </p:nvSpPr>
        <p:spPr/>
        <p:txBody>
          <a:bodyPr/>
          <a:lstStyle/>
          <a:p>
            <a:pPr algn="ctr"/>
            <a:r>
              <a:rPr lang="en-US" dirty="0"/>
              <a:t>The Nice Guy</a:t>
            </a:r>
            <a:br>
              <a:rPr lang="en-US" dirty="0"/>
            </a:br>
            <a:r>
              <a:rPr lang="en-US" dirty="0"/>
              <a:t>Arius - 250-336 </a:t>
            </a:r>
          </a:p>
        </p:txBody>
      </p:sp>
      <p:sp>
        <p:nvSpPr>
          <p:cNvPr id="3" name="Content Placeholder 2">
            <a:extLst>
              <a:ext uri="{FF2B5EF4-FFF2-40B4-BE49-F238E27FC236}">
                <a16:creationId xmlns:a16="http://schemas.microsoft.com/office/drawing/2014/main" id="{43BBA2DB-6214-944D-8FED-B4DBF29DAB3C}"/>
              </a:ext>
            </a:extLst>
          </p:cNvPr>
          <p:cNvSpPr>
            <a:spLocks noGrp="1"/>
          </p:cNvSpPr>
          <p:nvPr>
            <p:ph idx="1"/>
          </p:nvPr>
        </p:nvSpPr>
        <p:spPr/>
        <p:txBody>
          <a:bodyPr>
            <a:normAutofit fontScale="85000" lnSpcReduction="20000"/>
          </a:bodyPr>
          <a:lstStyle/>
          <a:p>
            <a:pPr marL="0" indent="0">
              <a:buNone/>
            </a:pPr>
            <a:r>
              <a:rPr lang="en-US" dirty="0"/>
              <a:t>Arius - Nothing is known of the early life of Arius except that he may have been born in Libya and may have studied under Lucian, the revered teacher and martyr of Antioch. It is certain that he was pastor of the Baucalis church on the Alexandrian waterfront, where he won many supporters by his preaching. He may have aspired to the episcopacy in Alexandria, which went instead to his fellow presbyter, Alexander.</a:t>
            </a:r>
          </a:p>
          <a:p>
            <a:pPr marL="0" indent="0">
              <a:buNone/>
            </a:pPr>
            <a:r>
              <a:rPr lang="en-US" dirty="0"/>
              <a:t>Not until 318, however, did Arius become prominent and then only as a heretic. He began by criticizing the Trinitarian views of Bishop Alexander, accusing him of Sabellianism (an early heresy which did not distinguish clearly between the "Persons" of the Trinity). But when Arius explained his position, he caused greater alarm with his own views, and soon he was condemned and exiled from his diocese.</a:t>
            </a:r>
          </a:p>
          <a:p>
            <a:pPr marL="0" indent="0">
              <a:buNone/>
            </a:pPr>
            <a:endParaRPr lang="en-US" dirty="0"/>
          </a:p>
        </p:txBody>
      </p:sp>
    </p:spTree>
    <p:extLst>
      <p:ext uri="{BB962C8B-B14F-4D97-AF65-F5344CB8AC3E}">
        <p14:creationId xmlns:p14="http://schemas.microsoft.com/office/powerpoint/2010/main" val="2179982655"/>
      </p:ext>
    </p:extLst>
  </p:cSld>
  <p:clrMapOvr>
    <a:masterClrMapping/>
  </p:clrMapOvr>
  <p:transition>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ED542-C94B-634E-A391-F9F6F2E7053A}"/>
              </a:ext>
            </a:extLst>
          </p:cNvPr>
          <p:cNvSpPr>
            <a:spLocks noGrp="1"/>
          </p:cNvSpPr>
          <p:nvPr>
            <p:ph type="title"/>
          </p:nvPr>
        </p:nvSpPr>
        <p:spPr>
          <a:xfrm>
            <a:off x="1088685" y="609601"/>
            <a:ext cx="7202456" cy="914400"/>
          </a:xfrm>
        </p:spPr>
        <p:txBody>
          <a:bodyPr>
            <a:normAutofit/>
          </a:bodyPr>
          <a:lstStyle/>
          <a:p>
            <a:pPr algn="ctr"/>
            <a:r>
              <a:rPr lang="en-US" dirty="0"/>
              <a:t>Arius Argument</a:t>
            </a:r>
          </a:p>
        </p:txBody>
      </p:sp>
      <p:sp>
        <p:nvSpPr>
          <p:cNvPr id="3" name="Content Placeholder 2">
            <a:extLst>
              <a:ext uri="{FF2B5EF4-FFF2-40B4-BE49-F238E27FC236}">
                <a16:creationId xmlns:a16="http://schemas.microsoft.com/office/drawing/2014/main" id="{5A176050-1213-2B49-93AC-F054F7A4762E}"/>
              </a:ext>
            </a:extLst>
          </p:cNvPr>
          <p:cNvSpPr>
            <a:spLocks noGrp="1"/>
          </p:cNvSpPr>
          <p:nvPr>
            <p:ph idx="1"/>
          </p:nvPr>
        </p:nvSpPr>
        <p:spPr>
          <a:xfrm>
            <a:off x="609600" y="1371601"/>
            <a:ext cx="8001000" cy="5181600"/>
          </a:xfrm>
        </p:spPr>
        <p:txBody>
          <a:bodyPr>
            <a:normAutofit fontScale="92500"/>
          </a:bodyPr>
          <a:lstStyle/>
          <a:p>
            <a:pPr marL="0" indent="0">
              <a:buNone/>
            </a:pPr>
            <a:r>
              <a:rPr lang="en-US" b="1" dirty="0"/>
              <a:t> ARIUS’S ARGUMENT - </a:t>
            </a:r>
            <a:r>
              <a:rPr lang="en-US" dirty="0"/>
              <a:t>Solid on God's Transcendence and Unity -because of this, he believes the Son or Jesus must be someone other than God.</a:t>
            </a:r>
          </a:p>
          <a:p>
            <a:pPr marL="0" indent="0">
              <a:buNone/>
            </a:pPr>
            <a:r>
              <a:rPr lang="en-US" b="1" dirty="0"/>
              <a:t>He argues:</a:t>
            </a:r>
            <a:endParaRPr lang="en-US" dirty="0"/>
          </a:p>
          <a:p>
            <a:pPr hangingPunct="0"/>
            <a:r>
              <a:rPr lang="en-US" dirty="0"/>
              <a:t>Son is begotten, or there was a time that  Jesus was not.</a:t>
            </a:r>
          </a:p>
          <a:p>
            <a:pPr hangingPunct="0"/>
            <a:r>
              <a:rPr lang="en-US" dirty="0"/>
              <a:t>Jesus begotten/ therefore a creature.</a:t>
            </a:r>
          </a:p>
          <a:p>
            <a:pPr hangingPunct="0"/>
            <a:r>
              <a:rPr lang="en-US" dirty="0"/>
              <a:t> Jesus had a beginning.</a:t>
            </a:r>
          </a:p>
          <a:p>
            <a:pPr hangingPunct="0"/>
            <a:r>
              <a:rPr lang="en-US" dirty="0"/>
              <a:t> Jesus had no special communication or direct knowledge of God.</a:t>
            </a:r>
          </a:p>
          <a:p>
            <a:pPr hangingPunct="0"/>
            <a:r>
              <a:rPr lang="en-US" dirty="0"/>
              <a:t> Jesus is subject to change and, in principle, to sin- although he didn't.</a:t>
            </a:r>
          </a:p>
          <a:p>
            <a:endParaRPr lang="en-US" dirty="0"/>
          </a:p>
        </p:txBody>
      </p:sp>
    </p:spTree>
    <p:extLst>
      <p:ext uri="{BB962C8B-B14F-4D97-AF65-F5344CB8AC3E}">
        <p14:creationId xmlns:p14="http://schemas.microsoft.com/office/powerpoint/2010/main" val="6689222"/>
      </p:ext>
    </p:extLst>
  </p:cSld>
  <p:clrMapOvr>
    <a:masterClrMapping/>
  </p:clrMapOvr>
  <p:transition>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9ABE5-31AA-2943-BA3D-BF13887440EB}"/>
              </a:ext>
            </a:extLst>
          </p:cNvPr>
          <p:cNvSpPr>
            <a:spLocks noGrp="1"/>
          </p:cNvSpPr>
          <p:nvPr>
            <p:ph type="title"/>
          </p:nvPr>
        </p:nvSpPr>
        <p:spPr>
          <a:xfrm>
            <a:off x="628650" y="365127"/>
            <a:ext cx="7886700" cy="930274"/>
          </a:xfrm>
        </p:spPr>
        <p:txBody>
          <a:bodyPr/>
          <a:lstStyle/>
          <a:p>
            <a:pPr algn="ctr"/>
            <a:r>
              <a:rPr lang="en-US" dirty="0"/>
              <a:t>What did he teach?</a:t>
            </a:r>
          </a:p>
        </p:txBody>
      </p:sp>
      <p:sp>
        <p:nvSpPr>
          <p:cNvPr id="3" name="Content Placeholder 2">
            <a:extLst>
              <a:ext uri="{FF2B5EF4-FFF2-40B4-BE49-F238E27FC236}">
                <a16:creationId xmlns:a16="http://schemas.microsoft.com/office/drawing/2014/main" id="{D30C673C-7738-FE4C-8DDD-85003716CDC1}"/>
              </a:ext>
            </a:extLst>
          </p:cNvPr>
          <p:cNvSpPr>
            <a:spLocks noGrp="1"/>
          </p:cNvSpPr>
          <p:nvPr>
            <p:ph idx="1"/>
          </p:nvPr>
        </p:nvSpPr>
        <p:spPr>
          <a:xfrm>
            <a:off x="457200" y="1295400"/>
            <a:ext cx="8058150" cy="5197474"/>
          </a:xfrm>
        </p:spPr>
        <p:txBody>
          <a:bodyPr>
            <a:normAutofit fontScale="47500" lnSpcReduction="20000"/>
          </a:bodyPr>
          <a:lstStyle/>
          <a:p>
            <a:pPr marL="0" indent="0">
              <a:buNone/>
            </a:pPr>
            <a:r>
              <a:rPr lang="en-US" sz="4000" dirty="0"/>
              <a:t>The dogmas which, going beyond Scripture, they have invented and asserted, are the following:</a:t>
            </a:r>
          </a:p>
          <a:p>
            <a:pPr marL="0" indent="0">
              <a:buNone/>
            </a:pPr>
            <a:r>
              <a:rPr lang="en-US" sz="4000" dirty="0"/>
              <a:t>“God was not always the Father, but there was once when God was not the Father. The Word of God was not always in existence, but came into being from nothing, for ‘the God who is’ made ‘him who did not previously exist’ out of nothing. For this reason, there was once when he did not exist;  for the Son is a creature (</a:t>
            </a:r>
            <a:r>
              <a:rPr lang="en-US" sz="4000" i="1" dirty="0"/>
              <a:t>ktisma</a:t>
            </a:r>
            <a:r>
              <a:rPr lang="en-US" sz="4000" dirty="0"/>
              <a:t>) and a created being (</a:t>
            </a:r>
            <a:r>
              <a:rPr lang="en-US" sz="4000" i="1" dirty="0"/>
              <a:t>poiēma</a:t>
            </a:r>
            <a:r>
              <a:rPr lang="en-US" sz="4000" dirty="0"/>
              <a:t>). He is neither like the Father in essence (</a:t>
            </a:r>
            <a:r>
              <a:rPr lang="en-US" sz="4000" i="1" dirty="0"/>
              <a:t>kat’ ousian</a:t>
            </a:r>
            <a:r>
              <a:rPr lang="en-US" sz="4000" dirty="0"/>
              <a:t>), nor is he by nature either the Father’s true Word or his true Wisdom, but rather one of the things he made (</a:t>
            </a:r>
            <a:r>
              <a:rPr lang="en-US" sz="4000" i="1" dirty="0"/>
              <a:t>poiēmatōn</a:t>
            </a:r>
            <a:r>
              <a:rPr lang="en-US" sz="4000" dirty="0"/>
              <a:t>) and one of those he begot (</a:t>
            </a:r>
            <a:r>
              <a:rPr lang="en-US" sz="4000" i="1" dirty="0"/>
              <a:t>genētōn</a:t>
            </a:r>
            <a:r>
              <a:rPr lang="en-US" sz="4000" dirty="0"/>
              <a:t>). He is called Word and Wisdom only by analogy, since he himself came into being from the actual (</a:t>
            </a:r>
            <a:r>
              <a:rPr lang="en-US" sz="4000" i="1" dirty="0"/>
              <a:t>idios</a:t>
            </a:r>
            <a:r>
              <a:rPr lang="en-US" sz="4000" dirty="0"/>
              <a:t>) Word of God and the Wisdom which is in God, by which God made all things including him.  </a:t>
            </a:r>
            <a:r>
              <a:rPr lang="en-US" sz="4000" b="1" dirty="0"/>
              <a:t>(8.) </a:t>
            </a:r>
            <a:r>
              <a:rPr lang="en-US" sz="4000" dirty="0"/>
              <a:t>His nature is mutable and susceptible of change, as are all rational beings.   And thus, the Word is alien to, other than, and excluded from the essence (</a:t>
            </a:r>
            <a:r>
              <a:rPr lang="en-US" sz="4000" i="1" dirty="0"/>
              <a:t>ousia</a:t>
            </a:r>
            <a:r>
              <a:rPr lang="en-US" sz="4000" dirty="0"/>
              <a:t>) of God; and the Father is invisible to the Son.  For the Word neither knows the Father perfectly and accurately, nor can he see him perfectly.  For the Son does not even know his own essence as it exists,  </a:t>
            </a:r>
            <a:r>
              <a:rPr lang="en-US" sz="4000" b="1" dirty="0"/>
              <a:t>(9.)</a:t>
            </a:r>
            <a:r>
              <a:rPr lang="en-US" sz="4000" dirty="0"/>
              <a:t> since he was made for our sake, in order that God could create us through him, as through an instrument, and he would never have existed if God had not wanted to create us.”</a:t>
            </a:r>
          </a:p>
          <a:p>
            <a:pPr marL="0" indent="0">
              <a:buNone/>
            </a:pPr>
            <a:r>
              <a:rPr lang="en-US" sz="4000" b="1" dirty="0"/>
              <a:t>(10.)</a:t>
            </a:r>
            <a:r>
              <a:rPr lang="en-US" sz="4000" dirty="0"/>
              <a:t> Someone asked them whether the Word of God could turn to evil, like the devil has.  And they were not afraid to answer, “Yes, he could. Since he is begotten, his nature is able to change.”</a:t>
            </a:r>
          </a:p>
          <a:p>
            <a:endParaRPr lang="en-US" dirty="0"/>
          </a:p>
        </p:txBody>
      </p:sp>
    </p:spTree>
    <p:extLst>
      <p:ext uri="{BB962C8B-B14F-4D97-AF65-F5344CB8AC3E}">
        <p14:creationId xmlns:p14="http://schemas.microsoft.com/office/powerpoint/2010/main" val="812422989"/>
      </p:ext>
    </p:extLst>
  </p:cSld>
  <p:clrMapOvr>
    <a:masterClrMapping/>
  </p:clrMapOvr>
  <p:transition>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47599-140B-B345-BC81-D8B0A214CC15}"/>
              </a:ext>
            </a:extLst>
          </p:cNvPr>
          <p:cNvSpPr>
            <a:spLocks noGrp="1"/>
          </p:cNvSpPr>
          <p:nvPr>
            <p:ph type="title"/>
          </p:nvPr>
        </p:nvSpPr>
        <p:spPr/>
        <p:txBody>
          <a:bodyPr/>
          <a:lstStyle/>
          <a:p>
            <a:pPr algn="ctr"/>
            <a:r>
              <a:rPr lang="en-US" dirty="0"/>
              <a:t>Arius’ Appeal</a:t>
            </a:r>
          </a:p>
        </p:txBody>
      </p:sp>
      <p:sp>
        <p:nvSpPr>
          <p:cNvPr id="3" name="Content Placeholder 2">
            <a:extLst>
              <a:ext uri="{FF2B5EF4-FFF2-40B4-BE49-F238E27FC236}">
                <a16:creationId xmlns:a16="http://schemas.microsoft.com/office/drawing/2014/main" id="{66B94F4A-1E7C-4D44-821E-037D7D72EFF5}"/>
              </a:ext>
            </a:extLst>
          </p:cNvPr>
          <p:cNvSpPr>
            <a:spLocks noGrp="1"/>
          </p:cNvSpPr>
          <p:nvPr>
            <p:ph idx="1"/>
          </p:nvPr>
        </p:nvSpPr>
        <p:spPr>
          <a:xfrm>
            <a:off x="990600" y="1371600"/>
            <a:ext cx="7300541" cy="4876800"/>
          </a:xfrm>
        </p:spPr>
        <p:txBody>
          <a:bodyPr>
            <a:normAutofit fontScale="85000" lnSpcReduction="20000"/>
          </a:bodyPr>
          <a:lstStyle/>
          <a:p>
            <a:pPr marL="0" indent="0">
              <a:buNone/>
            </a:pPr>
            <a:r>
              <a:rPr lang="en-US" dirty="0"/>
              <a:t>1.  It was reasonable and logical [Jesus had no beginning is nonsense]</a:t>
            </a:r>
          </a:p>
          <a:p>
            <a:pPr marL="0" indent="0">
              <a:buNone/>
            </a:pPr>
            <a:r>
              <a:rPr lang="en-US" dirty="0"/>
              <a:t>2.  Monotheistic [Easier to grasp than Trinity.]</a:t>
            </a:r>
          </a:p>
          <a:p>
            <a:pPr marL="0" indent="0">
              <a:buNone/>
            </a:pPr>
            <a:r>
              <a:rPr lang="en-US" dirty="0"/>
              <a:t>3.  Basic Distrust of Matter [God not mixing with matter.]</a:t>
            </a:r>
          </a:p>
          <a:p>
            <a:pPr marL="0" indent="0">
              <a:buNone/>
            </a:pPr>
            <a:r>
              <a:rPr lang="en-US" dirty="0"/>
              <a:t>4.  Scriptural Argument</a:t>
            </a:r>
          </a:p>
          <a:p>
            <a:pPr marL="0" indent="0">
              <a:buNone/>
            </a:pPr>
            <a:r>
              <a:rPr lang="en-US" dirty="0"/>
              <a:t>	a.  [Christ "changing" while on earth]</a:t>
            </a:r>
          </a:p>
          <a:p>
            <a:pPr marL="0" indent="0">
              <a:buNone/>
            </a:pPr>
            <a:r>
              <a:rPr lang="en-US" dirty="0"/>
              <a:t>	b.  Proverbs 8</a:t>
            </a:r>
          </a:p>
          <a:p>
            <a:pPr marL="0" indent="0">
              <a:buNone/>
            </a:pPr>
            <a:r>
              <a:rPr lang="en-US" dirty="0"/>
              <a:t>	c.  Colossian-"first born among many"</a:t>
            </a:r>
          </a:p>
          <a:p>
            <a:pPr marL="0" indent="0">
              <a:buNone/>
            </a:pPr>
            <a:r>
              <a:rPr lang="en-US" dirty="0"/>
              <a:t>	d.  Romans 8:29,  Hebrews 3:2,  John 17:3,  John 14:28</a:t>
            </a:r>
          </a:p>
          <a:p>
            <a:pPr marL="0" indent="0">
              <a:buNone/>
            </a:pPr>
            <a:r>
              <a:rPr lang="en-US" b="1" dirty="0"/>
              <a:t>Conclusion--Jesus had a special role, but He wasn't God.</a:t>
            </a:r>
            <a:r>
              <a:rPr lang="en-US" dirty="0"/>
              <a:t> </a:t>
            </a:r>
            <a:r>
              <a:rPr lang="en-US" sz="1900" b="1" dirty="0"/>
              <a:t>[ Jehovah's Witness are Arian's.]</a:t>
            </a:r>
            <a:endParaRPr lang="en-US" sz="1900" dirty="0"/>
          </a:p>
          <a:p>
            <a:endParaRPr lang="en-US" dirty="0"/>
          </a:p>
        </p:txBody>
      </p:sp>
    </p:spTree>
    <p:extLst>
      <p:ext uri="{BB962C8B-B14F-4D97-AF65-F5344CB8AC3E}">
        <p14:creationId xmlns:p14="http://schemas.microsoft.com/office/powerpoint/2010/main" val="2497814477"/>
      </p:ext>
    </p:extLst>
  </p:cSld>
  <p:clrMapOvr>
    <a:masterClrMapping/>
  </p:clrMapOvr>
  <p:transition>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80E61-EB3B-9B48-9EE8-BE7EAEF623E6}"/>
              </a:ext>
            </a:extLst>
          </p:cNvPr>
          <p:cNvSpPr>
            <a:spLocks noGrp="1"/>
          </p:cNvSpPr>
          <p:nvPr>
            <p:ph type="title"/>
          </p:nvPr>
        </p:nvSpPr>
        <p:spPr/>
        <p:txBody>
          <a:bodyPr/>
          <a:lstStyle/>
          <a:p>
            <a:pPr algn="ctr"/>
            <a:r>
              <a:rPr lang="en-US" dirty="0"/>
              <a:t>The Bishop</a:t>
            </a:r>
            <a:br>
              <a:rPr lang="en-US" dirty="0"/>
            </a:br>
            <a:r>
              <a:rPr lang="en-US" dirty="0"/>
              <a:t>Alexander of Alexandra</a:t>
            </a:r>
          </a:p>
        </p:txBody>
      </p:sp>
      <p:sp>
        <p:nvSpPr>
          <p:cNvPr id="3" name="Content Placeholder 2">
            <a:extLst>
              <a:ext uri="{FF2B5EF4-FFF2-40B4-BE49-F238E27FC236}">
                <a16:creationId xmlns:a16="http://schemas.microsoft.com/office/drawing/2014/main" id="{82D86CFC-D014-EB42-852D-798344D9BAC9}"/>
              </a:ext>
            </a:extLst>
          </p:cNvPr>
          <p:cNvSpPr>
            <a:spLocks noGrp="1"/>
          </p:cNvSpPr>
          <p:nvPr>
            <p:ph idx="1"/>
          </p:nvPr>
        </p:nvSpPr>
        <p:spPr>
          <a:xfrm>
            <a:off x="990600" y="1690689"/>
            <a:ext cx="7315200" cy="4633911"/>
          </a:xfrm>
        </p:spPr>
        <p:txBody>
          <a:bodyPr>
            <a:noAutofit/>
          </a:bodyPr>
          <a:lstStyle/>
          <a:p>
            <a:pPr marL="0" indent="0">
              <a:buNone/>
            </a:pPr>
            <a:r>
              <a:rPr lang="en-US" dirty="0"/>
              <a:t>Bishop and defender of the faith. He was born circa (c.) 250, probably in Alexandria, Egypt, becoming the bishop of the see in 313. The heresy of Arianism was sweeping the region, as Arius was preaching the doctrine there. Alexander excommunicated Arius in 321, a decision upheld by a council. Alexander is also credited with drawing up the acts of the First General Council of Nicaea in 325. He was described by contemporaries as "a lover of God . . .just . . . eloquent." </a:t>
            </a:r>
            <a:r>
              <a:rPr lang="en-US" sz="1200" dirty="0"/>
              <a:t>https://</a:t>
            </a:r>
            <a:r>
              <a:rPr lang="en-US" sz="1200" dirty="0" err="1"/>
              <a:t>www.catholic.org</a:t>
            </a:r>
            <a:r>
              <a:rPr lang="en-US" sz="1200" dirty="0"/>
              <a:t>/saints/</a:t>
            </a:r>
            <a:r>
              <a:rPr lang="en-US" sz="1200" dirty="0" err="1"/>
              <a:t>saint.php?saint_id</a:t>
            </a:r>
            <a:r>
              <a:rPr lang="en-US" sz="1200" dirty="0"/>
              <a:t>=1246</a:t>
            </a:r>
          </a:p>
          <a:p>
            <a:pPr marL="0" indent="0">
              <a:buNone/>
            </a:pPr>
            <a:br>
              <a:rPr lang="en-US" dirty="0"/>
            </a:br>
            <a:endParaRPr lang="en-US" dirty="0"/>
          </a:p>
          <a:p>
            <a:endParaRPr lang="en-US" dirty="0"/>
          </a:p>
        </p:txBody>
      </p:sp>
    </p:spTree>
    <p:extLst>
      <p:ext uri="{BB962C8B-B14F-4D97-AF65-F5344CB8AC3E}">
        <p14:creationId xmlns:p14="http://schemas.microsoft.com/office/powerpoint/2010/main" val="3497309037"/>
      </p:ext>
    </p:extLst>
  </p:cSld>
  <p:clrMapOvr>
    <a:masterClrMapping/>
  </p:clrMapOvr>
  <p:transition>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143FF-7910-504A-B7D6-3254B99BC933}"/>
              </a:ext>
            </a:extLst>
          </p:cNvPr>
          <p:cNvSpPr>
            <a:spLocks noGrp="1"/>
          </p:cNvSpPr>
          <p:nvPr>
            <p:ph type="title"/>
          </p:nvPr>
        </p:nvSpPr>
        <p:spPr/>
        <p:txBody>
          <a:bodyPr/>
          <a:lstStyle/>
          <a:p>
            <a:pPr algn="ctr"/>
            <a:r>
              <a:rPr lang="en-US" dirty="0"/>
              <a:t>There’s trouble a </a:t>
            </a:r>
            <a:r>
              <a:rPr lang="en-US" dirty="0" err="1"/>
              <a:t>brewin</a:t>
            </a:r>
            <a:r>
              <a:rPr lang="en-US" dirty="0"/>
              <a:t>’ in the</a:t>
            </a:r>
            <a:br>
              <a:rPr lang="en-US" dirty="0"/>
            </a:br>
            <a:r>
              <a:rPr lang="en-US" dirty="0"/>
              <a:t>Empire</a:t>
            </a:r>
          </a:p>
        </p:txBody>
      </p:sp>
      <p:sp>
        <p:nvSpPr>
          <p:cNvPr id="3" name="Content Placeholder 2">
            <a:extLst>
              <a:ext uri="{FF2B5EF4-FFF2-40B4-BE49-F238E27FC236}">
                <a16:creationId xmlns:a16="http://schemas.microsoft.com/office/drawing/2014/main" id="{188FAD0F-8177-4F47-9C25-EA3A5054FED9}"/>
              </a:ext>
            </a:extLst>
          </p:cNvPr>
          <p:cNvSpPr>
            <a:spLocks noGrp="1"/>
          </p:cNvSpPr>
          <p:nvPr>
            <p:ph idx="1"/>
          </p:nvPr>
        </p:nvSpPr>
        <p:spPr/>
        <p:txBody>
          <a:bodyPr>
            <a:noAutofit/>
          </a:bodyPr>
          <a:lstStyle/>
          <a:p>
            <a:r>
              <a:rPr lang="en-US" dirty="0"/>
              <a:t>Constantine is now publicly identified himself with Christianity. He wants his empire unified under Christianity. Problem, CHRISTIANS CANNOT AGREE ON WHO IS JESUS AND WHO IS GOD.</a:t>
            </a:r>
          </a:p>
          <a:p>
            <a:r>
              <a:rPr lang="en-US" dirty="0"/>
              <a:t>Constantine cannot have this! Some have resorted to violence, battling over which group has the correct theology. Constantine has invited all of the bishops of the church to attend a great church council to be held in Nicaea, hoping to settle these problems and others.</a:t>
            </a:r>
          </a:p>
        </p:txBody>
      </p:sp>
    </p:spTree>
    <p:extLst>
      <p:ext uri="{BB962C8B-B14F-4D97-AF65-F5344CB8AC3E}">
        <p14:creationId xmlns:p14="http://schemas.microsoft.com/office/powerpoint/2010/main" val="1790928026"/>
      </p:ext>
    </p:extLst>
  </p:cSld>
  <p:clrMapOvr>
    <a:masterClrMapping/>
  </p:clrMapOvr>
  <p:transition>
    <p:zo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F1D07-C02A-9343-A709-F1AAC595292E}"/>
              </a:ext>
            </a:extLst>
          </p:cNvPr>
          <p:cNvSpPr>
            <a:spLocks noGrp="1"/>
          </p:cNvSpPr>
          <p:nvPr>
            <p:ph type="title"/>
          </p:nvPr>
        </p:nvSpPr>
        <p:spPr/>
        <p:txBody>
          <a:bodyPr/>
          <a:lstStyle/>
          <a:p>
            <a:pPr algn="ctr"/>
            <a:r>
              <a:rPr lang="en-US" dirty="0"/>
              <a:t>The players at Nicaea</a:t>
            </a:r>
          </a:p>
        </p:txBody>
      </p:sp>
      <p:sp>
        <p:nvSpPr>
          <p:cNvPr id="3" name="Content Placeholder 2">
            <a:extLst>
              <a:ext uri="{FF2B5EF4-FFF2-40B4-BE49-F238E27FC236}">
                <a16:creationId xmlns:a16="http://schemas.microsoft.com/office/drawing/2014/main" id="{5A221203-29B8-6649-86F0-1F79A782D1F5}"/>
              </a:ext>
            </a:extLst>
          </p:cNvPr>
          <p:cNvSpPr>
            <a:spLocks noGrp="1"/>
          </p:cNvSpPr>
          <p:nvPr>
            <p:ph idx="1"/>
          </p:nvPr>
        </p:nvSpPr>
        <p:spPr/>
        <p:txBody>
          <a:bodyPr/>
          <a:lstStyle/>
          <a:p>
            <a:pPr>
              <a:buFont typeface="+mj-lt"/>
              <a:buAutoNum type="arabicPeriod"/>
            </a:pPr>
            <a:r>
              <a:rPr lang="en-US" sz="3200" dirty="0"/>
              <a:t>Arius</a:t>
            </a:r>
          </a:p>
          <a:p>
            <a:pPr>
              <a:buFont typeface="+mj-lt"/>
              <a:buAutoNum type="arabicPeriod"/>
            </a:pPr>
            <a:r>
              <a:rPr lang="en-US" sz="3200" dirty="0"/>
              <a:t>Alexander of Alexandria</a:t>
            </a:r>
          </a:p>
          <a:p>
            <a:pPr>
              <a:buFont typeface="+mj-lt"/>
              <a:buAutoNum type="arabicPeriod"/>
            </a:pPr>
            <a:r>
              <a:rPr lang="en-US" sz="3200" dirty="0"/>
              <a:t>Athanasius – a protege of Alexander  - HE IS THE PAIN IN THE NECK….</a:t>
            </a:r>
          </a:p>
          <a:p>
            <a:r>
              <a:rPr lang="en-US" dirty="0"/>
              <a:t>“Athanasius contra mundum.” “If the world is against the truth, then I am against the world.”</a:t>
            </a:r>
          </a:p>
          <a:p>
            <a:r>
              <a:rPr lang="en-US" dirty="0"/>
              <a:t>He is exiled 5 times…..</a:t>
            </a:r>
          </a:p>
          <a:p>
            <a:endParaRPr lang="en-US" dirty="0"/>
          </a:p>
          <a:p>
            <a:pPr>
              <a:buFont typeface="+mj-lt"/>
              <a:buAutoNum type="arabicPeriod"/>
            </a:pPr>
            <a:endParaRPr lang="en-US" dirty="0"/>
          </a:p>
        </p:txBody>
      </p:sp>
    </p:spTree>
    <p:extLst>
      <p:ext uri="{BB962C8B-B14F-4D97-AF65-F5344CB8AC3E}">
        <p14:creationId xmlns:p14="http://schemas.microsoft.com/office/powerpoint/2010/main" val="4079690609"/>
      </p:ext>
    </p:extLst>
  </p:cSld>
  <p:clrMapOvr>
    <a:masterClrMapping/>
  </p:clrMapOvr>
  <p:transition>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4F6C9-803F-C14B-83FD-41C17254DF45}"/>
              </a:ext>
            </a:extLst>
          </p:cNvPr>
          <p:cNvSpPr>
            <a:spLocks noGrp="1"/>
          </p:cNvSpPr>
          <p:nvPr>
            <p:ph type="title"/>
          </p:nvPr>
        </p:nvSpPr>
        <p:spPr/>
        <p:txBody>
          <a:bodyPr/>
          <a:lstStyle/>
          <a:p>
            <a:pPr algn="ctr"/>
            <a:r>
              <a:rPr lang="en-US" dirty="0"/>
              <a:t>It came down to three words…</a:t>
            </a:r>
          </a:p>
        </p:txBody>
      </p:sp>
      <p:sp>
        <p:nvSpPr>
          <p:cNvPr id="3" name="Content Placeholder 2">
            <a:extLst>
              <a:ext uri="{FF2B5EF4-FFF2-40B4-BE49-F238E27FC236}">
                <a16:creationId xmlns:a16="http://schemas.microsoft.com/office/drawing/2014/main" id="{99087CF2-2103-AB4F-86DF-CAF61F3290FF}"/>
              </a:ext>
            </a:extLst>
          </p:cNvPr>
          <p:cNvSpPr>
            <a:spLocks noGrp="1"/>
          </p:cNvSpPr>
          <p:nvPr>
            <p:ph idx="1"/>
          </p:nvPr>
        </p:nvSpPr>
        <p:spPr/>
        <p:txBody>
          <a:bodyPr>
            <a:normAutofit/>
          </a:bodyPr>
          <a:lstStyle/>
          <a:p>
            <a:r>
              <a:rPr lang="en-US" sz="3600" dirty="0"/>
              <a:t>Is Jesus _________ with the Father?</a:t>
            </a:r>
          </a:p>
          <a:p>
            <a:pPr lvl="1"/>
            <a:r>
              <a:rPr lang="en-US" sz="3600" dirty="0" err="1"/>
              <a:t>Heterousius</a:t>
            </a:r>
            <a:endParaRPr lang="en-US" sz="3600" dirty="0"/>
          </a:p>
          <a:p>
            <a:pPr lvl="1"/>
            <a:r>
              <a:rPr lang="en-US" sz="3600" dirty="0" err="1"/>
              <a:t>Homoiousius</a:t>
            </a:r>
            <a:endParaRPr lang="en-US" sz="3600" dirty="0"/>
          </a:p>
          <a:p>
            <a:pPr lvl="1"/>
            <a:r>
              <a:rPr lang="en-US" sz="3600" dirty="0" err="1"/>
              <a:t>Homoousius</a:t>
            </a:r>
            <a:endParaRPr lang="en-US" sz="3600" dirty="0"/>
          </a:p>
          <a:p>
            <a:pPr lvl="1"/>
            <a:endParaRPr lang="en-US" sz="3600" dirty="0"/>
          </a:p>
          <a:p>
            <a:pPr marL="342900" lvl="1" indent="0">
              <a:buNone/>
            </a:pPr>
            <a:r>
              <a:rPr lang="el-GR" sz="3600" dirty="0" err="1"/>
              <a:t>οὐσία</a:t>
            </a:r>
            <a:r>
              <a:rPr lang="el-GR" sz="3600" dirty="0"/>
              <a:t>, </a:t>
            </a:r>
            <a:r>
              <a:rPr lang="en-US" sz="3600" i="1" dirty="0" err="1"/>
              <a:t>ousía</a:t>
            </a:r>
            <a:r>
              <a:rPr lang="en-US" sz="3600" dirty="0"/>
              <a:t>, "substance, being".</a:t>
            </a:r>
          </a:p>
        </p:txBody>
      </p:sp>
    </p:spTree>
    <p:extLst>
      <p:ext uri="{BB962C8B-B14F-4D97-AF65-F5344CB8AC3E}">
        <p14:creationId xmlns:p14="http://schemas.microsoft.com/office/powerpoint/2010/main" val="2154825598"/>
      </p:ext>
    </p:extLst>
  </p:cSld>
  <p:clrMapOvr>
    <a:masterClrMapping/>
  </p:clrMapOvr>
  <p:transition>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293D3-498B-4145-9F69-06F135D37A48}"/>
              </a:ext>
            </a:extLst>
          </p:cNvPr>
          <p:cNvSpPr>
            <a:spLocks noGrp="1"/>
          </p:cNvSpPr>
          <p:nvPr>
            <p:ph type="title"/>
          </p:nvPr>
        </p:nvSpPr>
        <p:spPr/>
        <p:txBody>
          <a:bodyPr/>
          <a:lstStyle/>
          <a:p>
            <a:pPr algn="ctr"/>
            <a:r>
              <a:rPr lang="en-US" dirty="0"/>
              <a:t>Why did they conclude this?</a:t>
            </a:r>
          </a:p>
        </p:txBody>
      </p:sp>
      <p:sp>
        <p:nvSpPr>
          <p:cNvPr id="3" name="Content Placeholder 2">
            <a:extLst>
              <a:ext uri="{FF2B5EF4-FFF2-40B4-BE49-F238E27FC236}">
                <a16:creationId xmlns:a16="http://schemas.microsoft.com/office/drawing/2014/main" id="{FC010910-FC4F-D64E-9F9A-9B2EC0CD9C03}"/>
              </a:ext>
            </a:extLst>
          </p:cNvPr>
          <p:cNvSpPr>
            <a:spLocks noGrp="1"/>
          </p:cNvSpPr>
          <p:nvPr>
            <p:ph idx="1"/>
          </p:nvPr>
        </p:nvSpPr>
        <p:spPr>
          <a:xfrm>
            <a:off x="381000" y="1825624"/>
            <a:ext cx="8134350" cy="4727576"/>
          </a:xfrm>
        </p:spPr>
        <p:txBody>
          <a:bodyPr>
            <a:normAutofit lnSpcReduction="10000"/>
          </a:bodyPr>
          <a:lstStyle/>
          <a:p>
            <a:pPr marL="0" indent="0">
              <a:buNone/>
            </a:pPr>
            <a:r>
              <a:rPr lang="en-US" b="1" dirty="0"/>
              <a:t>Undermined Christian doctrine of redemption - Christians teach Jesus is the source of Salvation.</a:t>
            </a:r>
            <a:endParaRPr lang="en-US" dirty="0"/>
          </a:p>
          <a:p>
            <a:pPr marL="0" indent="0">
              <a:buNone/>
            </a:pPr>
            <a:r>
              <a:rPr lang="en-US" dirty="0"/>
              <a:t>1. If Jesus is not God, He couldn't truly save - creatures cannot save themselves, only the creator.  </a:t>
            </a:r>
          </a:p>
          <a:p>
            <a:pPr hangingPunct="0"/>
            <a:r>
              <a:rPr lang="en-US" dirty="0"/>
              <a:t>WHY? </a:t>
            </a:r>
          </a:p>
          <a:p>
            <a:pPr lvl="1" hangingPunct="0"/>
            <a:r>
              <a:rPr lang="en-US" dirty="0"/>
              <a:t> Sin Kills - demands recreation - only God can recreate.  Corruption – the importance of the incarnation….</a:t>
            </a:r>
          </a:p>
          <a:p>
            <a:pPr lvl="1" hangingPunct="0"/>
            <a:r>
              <a:rPr lang="en-US" dirty="0"/>
              <a:t>Deals directly with the offended party</a:t>
            </a:r>
          </a:p>
          <a:p>
            <a:pPr marL="0" indent="0">
              <a:buNone/>
            </a:pPr>
            <a:r>
              <a:rPr lang="en-US" dirty="0"/>
              <a:t>2. Scripture Texts</a:t>
            </a:r>
          </a:p>
          <a:p>
            <a:pPr marL="0" indent="0">
              <a:buNone/>
            </a:pPr>
            <a:r>
              <a:rPr lang="en-US" dirty="0"/>
              <a:t>II Peter 1:1-4, I Cor. 2:8, Heb 13:8, Phil.  2:6-11, Acts 8:37, John 1:1</a:t>
            </a:r>
          </a:p>
          <a:p>
            <a:endParaRPr lang="en-US" dirty="0"/>
          </a:p>
        </p:txBody>
      </p:sp>
    </p:spTree>
    <p:extLst>
      <p:ext uri="{BB962C8B-B14F-4D97-AF65-F5344CB8AC3E}">
        <p14:creationId xmlns:p14="http://schemas.microsoft.com/office/powerpoint/2010/main" val="2531888250"/>
      </p:ext>
    </p:extLst>
  </p:cSld>
  <p:clrMapOvr>
    <a:masterClrMapping/>
  </p:clrMapOvr>
  <p:transition>
    <p:zo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35ECD-9176-5F40-8F5C-5F05E30E4AB7}"/>
              </a:ext>
            </a:extLst>
          </p:cNvPr>
          <p:cNvSpPr>
            <a:spLocks noGrp="1"/>
          </p:cNvSpPr>
          <p:nvPr>
            <p:ph type="title"/>
          </p:nvPr>
        </p:nvSpPr>
        <p:spPr/>
        <p:txBody>
          <a:bodyPr/>
          <a:lstStyle/>
          <a:p>
            <a:pPr algn="ctr"/>
            <a:r>
              <a:rPr lang="en-US" dirty="0"/>
              <a:t>Application</a:t>
            </a:r>
          </a:p>
        </p:txBody>
      </p:sp>
      <p:sp>
        <p:nvSpPr>
          <p:cNvPr id="3" name="Content Placeholder 2">
            <a:extLst>
              <a:ext uri="{FF2B5EF4-FFF2-40B4-BE49-F238E27FC236}">
                <a16:creationId xmlns:a16="http://schemas.microsoft.com/office/drawing/2014/main" id="{985CE6A0-EB60-2844-8B06-F8FAE20ACB03}"/>
              </a:ext>
            </a:extLst>
          </p:cNvPr>
          <p:cNvSpPr>
            <a:spLocks noGrp="1"/>
          </p:cNvSpPr>
          <p:nvPr>
            <p:ph idx="1"/>
          </p:nvPr>
        </p:nvSpPr>
        <p:spPr>
          <a:xfrm>
            <a:off x="457200" y="1524000"/>
            <a:ext cx="8058150" cy="4968873"/>
          </a:xfrm>
        </p:spPr>
        <p:txBody>
          <a:bodyPr/>
          <a:lstStyle/>
          <a:p>
            <a:pPr>
              <a:buFont typeface="Arial" panose="020B0604020202020204" pitchFamily="34" charset="0"/>
              <a:buAutoNum type="arabicPeriod"/>
            </a:pPr>
            <a:r>
              <a:rPr lang="en-US" sz="3200" dirty="0"/>
              <a:t>If you do not get Jesus Christ right, you destroy salvation – Jesus cannot be less God than the Father.</a:t>
            </a:r>
          </a:p>
          <a:p>
            <a:pPr>
              <a:buAutoNum type="arabicPeriod"/>
            </a:pPr>
            <a:r>
              <a:rPr lang="en-US" sz="3200" dirty="0"/>
              <a:t>Think Christianly – theological ideas are  connected</a:t>
            </a:r>
          </a:p>
          <a:p>
            <a:pPr>
              <a:buAutoNum type="arabicPeriod"/>
            </a:pPr>
            <a:r>
              <a:rPr lang="en-US" sz="3200" dirty="0"/>
              <a:t>We are Trinitarian. We worship Father, Son and Holy Spirit – NOT JUST JESUS.</a:t>
            </a:r>
          </a:p>
          <a:p>
            <a:pPr>
              <a:buAutoNum type="arabicPeriod"/>
            </a:pPr>
            <a:r>
              <a:rPr lang="en-US" sz="3200" dirty="0"/>
              <a:t>PRAY THE TRINITY</a:t>
            </a:r>
          </a:p>
          <a:p>
            <a:pPr>
              <a:buAutoNum type="arabicPeriod"/>
            </a:pPr>
            <a:r>
              <a:rPr lang="en-US" sz="3200" dirty="0"/>
              <a:t>Holy Spirit is NOT an it!!!!!</a:t>
            </a:r>
          </a:p>
          <a:p>
            <a:pPr>
              <a:buAutoNum type="arabicPeriod"/>
            </a:pPr>
            <a:endParaRPr lang="en-US" dirty="0"/>
          </a:p>
          <a:p>
            <a:pPr>
              <a:buAutoNum type="arabicPeriod"/>
            </a:pPr>
            <a:endParaRPr lang="en-US" dirty="0"/>
          </a:p>
          <a:p>
            <a:pPr marL="0" indent="0">
              <a:buNone/>
            </a:pPr>
            <a:endParaRPr lang="en-US" dirty="0"/>
          </a:p>
        </p:txBody>
      </p:sp>
    </p:spTree>
    <p:extLst>
      <p:ext uri="{BB962C8B-B14F-4D97-AF65-F5344CB8AC3E}">
        <p14:creationId xmlns:p14="http://schemas.microsoft.com/office/powerpoint/2010/main" val="2013543861"/>
      </p:ext>
    </p:extLst>
  </p:cSld>
  <p:clrMapOvr>
    <a:masterClrMapping/>
  </p:clrMapOvr>
  <p:transition>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AD372-1A5A-CFFD-BB48-CD129038579D}"/>
              </a:ext>
            </a:extLst>
          </p:cNvPr>
          <p:cNvSpPr>
            <a:spLocks noGrp="1"/>
          </p:cNvSpPr>
          <p:nvPr>
            <p:ph type="title"/>
          </p:nvPr>
        </p:nvSpPr>
        <p:spPr/>
        <p:txBody>
          <a:bodyPr/>
          <a:lstStyle/>
          <a:p>
            <a:r>
              <a:rPr lang="en-US" dirty="0"/>
              <a:t>The Trinity</a:t>
            </a:r>
          </a:p>
        </p:txBody>
      </p:sp>
      <p:sp>
        <p:nvSpPr>
          <p:cNvPr id="3" name="Content Placeholder 2">
            <a:extLst>
              <a:ext uri="{FF2B5EF4-FFF2-40B4-BE49-F238E27FC236}">
                <a16:creationId xmlns:a16="http://schemas.microsoft.com/office/drawing/2014/main" id="{0B098FF0-CADE-1B2F-70E4-4579A8C66480}"/>
              </a:ext>
            </a:extLst>
          </p:cNvPr>
          <p:cNvSpPr>
            <a:spLocks noGrp="1"/>
          </p:cNvSpPr>
          <p:nvPr>
            <p:ph idx="1"/>
          </p:nvPr>
        </p:nvSpPr>
        <p:spPr/>
        <p:txBody>
          <a:bodyPr/>
          <a:lstStyle/>
          <a:p>
            <a:pPr marL="0" indent="0">
              <a:buNone/>
            </a:pPr>
            <a:r>
              <a:rPr lang="en-US" b="0" i="0" dirty="0">
                <a:effectLst/>
                <a:latin typeface="Open Sans" panose="020B0606030504020204" pitchFamily="34" charset="0"/>
              </a:rPr>
              <a:t>WE BELIEVE in one God–the Creator and Ruler of the universe, existing in a divine and incomprehensible Trinity–the Father; the Son, Jesus Christ; and the Holy Spirit–each possessing divine perfection.</a:t>
            </a:r>
            <a:endParaRPr lang="en-US" dirty="0"/>
          </a:p>
        </p:txBody>
      </p:sp>
    </p:spTree>
    <p:extLst>
      <p:ext uri="{BB962C8B-B14F-4D97-AF65-F5344CB8AC3E}">
        <p14:creationId xmlns:p14="http://schemas.microsoft.com/office/powerpoint/2010/main" val="2664050266"/>
      </p:ext>
    </p:extLst>
  </p:cSld>
  <p:clrMapOvr>
    <a:masterClrMapping/>
  </p:clrMapOvr>
  <p:transition>
    <p:zo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DB245-3298-A541-B6AF-E93B48FB06D7}"/>
              </a:ext>
            </a:extLst>
          </p:cNvPr>
          <p:cNvSpPr>
            <a:spLocks noGrp="1"/>
          </p:cNvSpPr>
          <p:nvPr>
            <p:ph type="title"/>
          </p:nvPr>
        </p:nvSpPr>
        <p:spPr/>
        <p:txBody>
          <a:bodyPr/>
          <a:lstStyle/>
          <a:p>
            <a:pPr algn="ctr"/>
            <a:r>
              <a:rPr lang="en-US" dirty="0"/>
              <a:t>Creed of Nicaea</a:t>
            </a:r>
          </a:p>
        </p:txBody>
      </p:sp>
      <p:sp>
        <p:nvSpPr>
          <p:cNvPr id="3" name="Content Placeholder 2">
            <a:extLst>
              <a:ext uri="{FF2B5EF4-FFF2-40B4-BE49-F238E27FC236}">
                <a16:creationId xmlns:a16="http://schemas.microsoft.com/office/drawing/2014/main" id="{2C05539E-3229-FA47-919D-BB8FD4E2E4CE}"/>
              </a:ext>
            </a:extLst>
          </p:cNvPr>
          <p:cNvSpPr>
            <a:spLocks noGrp="1"/>
          </p:cNvSpPr>
          <p:nvPr>
            <p:ph idx="1"/>
          </p:nvPr>
        </p:nvSpPr>
        <p:spPr>
          <a:xfrm>
            <a:off x="457200" y="1295400"/>
            <a:ext cx="8058150" cy="5197474"/>
          </a:xfrm>
        </p:spPr>
        <p:txBody>
          <a:bodyPr>
            <a:normAutofit fontScale="70000" lnSpcReduction="20000"/>
          </a:bodyPr>
          <a:lstStyle/>
          <a:p>
            <a:r>
              <a:rPr lang="en-US" sz="2900" dirty="0"/>
              <a:t>It seemed appropriate to attach the following which was expounded at Nicaea:</a:t>
            </a:r>
          </a:p>
          <a:p>
            <a:r>
              <a:rPr lang="en-US" sz="2900" dirty="0"/>
              <a:t>We believe in one God, the Father Almighty, Maker of all things seen and unseen.</a:t>
            </a:r>
          </a:p>
          <a:p>
            <a:r>
              <a:rPr lang="en-US" sz="2900" dirty="0"/>
              <a:t>And in one Lord, Jesus Christ the Son of God, begotten of the Father, the only-begotten, that is, of the essence of the Father, God from God, Light from Light, true God from true God, begotten, not made, of the same being as the Father, through whom all things came to be, both the things in heaven and on earth, who for us humans and for our salvation came down and was made flesh, becoming human, who suffered and rose again on the third day, ascended into heaven, who is coming to judge the living and the dead.</a:t>
            </a:r>
          </a:p>
          <a:p>
            <a:r>
              <a:rPr lang="en-US" sz="2900" dirty="0"/>
              <a:t>And in the Holy Spirit.</a:t>
            </a:r>
          </a:p>
          <a:p>
            <a:r>
              <a:rPr lang="en-US" sz="2900" dirty="0"/>
              <a:t>The catholic and apostolic church condemns those who say concerning the Son of God that “there was a time when he was not” or “he did not exist before he was begotten” or “he came to be from nothing” or who claim that he is of another subsistence (</a:t>
            </a:r>
            <a:r>
              <a:rPr lang="en-US" sz="2900" i="1" dirty="0"/>
              <a:t>hypostasis</a:t>
            </a:r>
            <a:r>
              <a:rPr lang="en-US" sz="2900" dirty="0"/>
              <a:t>) or essence (</a:t>
            </a:r>
            <a:r>
              <a:rPr lang="en-US" sz="2900" i="1" dirty="0" err="1"/>
              <a:t>ousia</a:t>
            </a:r>
            <a:r>
              <a:rPr lang="en-US" sz="2900" dirty="0"/>
              <a:t>), or a creation (</a:t>
            </a:r>
            <a:r>
              <a:rPr lang="en-US" sz="2900" i="1" dirty="0" err="1"/>
              <a:t>ktistos</a:t>
            </a:r>
            <a:r>
              <a:rPr lang="en-US" sz="2900" dirty="0"/>
              <a:t>), or changeable (</a:t>
            </a:r>
            <a:r>
              <a:rPr lang="en-US" sz="2900" i="1" dirty="0" err="1"/>
              <a:t>alloiōtos</a:t>
            </a:r>
            <a:r>
              <a:rPr lang="en-US" sz="2900" dirty="0"/>
              <a:t>), or alterable (</a:t>
            </a:r>
            <a:r>
              <a:rPr lang="en-US" sz="2900" i="1" dirty="0" err="1"/>
              <a:t>treptos</a:t>
            </a:r>
            <a:r>
              <a:rPr lang="en-US" sz="2900" dirty="0"/>
              <a:t>).</a:t>
            </a:r>
          </a:p>
          <a:p>
            <a:endParaRPr lang="en-US" dirty="0"/>
          </a:p>
        </p:txBody>
      </p:sp>
    </p:spTree>
    <p:extLst>
      <p:ext uri="{BB962C8B-B14F-4D97-AF65-F5344CB8AC3E}">
        <p14:creationId xmlns:p14="http://schemas.microsoft.com/office/powerpoint/2010/main" val="898624609"/>
      </p:ext>
    </p:extLst>
  </p:cSld>
  <p:clrMapOvr>
    <a:masterClrMapping/>
  </p:clrMapOvr>
  <p:transition>
    <p:zo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4">
            <a:extLst>
              <a:ext uri="{FF2B5EF4-FFF2-40B4-BE49-F238E27FC236}">
                <a16:creationId xmlns:a16="http://schemas.microsoft.com/office/drawing/2014/main" id="{5D746F6A-3E1B-B3F9-7D96-0610FAF6E3E2}"/>
              </a:ext>
            </a:extLst>
          </p:cNvPr>
          <p:cNvGrpSpPr>
            <a:grpSpLocks/>
          </p:cNvGrpSpPr>
          <p:nvPr/>
        </p:nvGrpSpPr>
        <p:grpSpPr bwMode="auto">
          <a:xfrm>
            <a:off x="304800" y="304800"/>
            <a:ext cx="8534400" cy="6248400"/>
            <a:chOff x="192" y="192"/>
            <a:chExt cx="5376" cy="3936"/>
          </a:xfrm>
        </p:grpSpPr>
        <p:sp>
          <p:nvSpPr>
            <p:cNvPr id="6147" name="Rectangle 3">
              <a:extLst>
                <a:ext uri="{FF2B5EF4-FFF2-40B4-BE49-F238E27FC236}">
                  <a16:creationId xmlns:a16="http://schemas.microsoft.com/office/drawing/2014/main" id="{1FD0B205-18D3-2FA0-6271-A37DBAEA11B1}"/>
                </a:ext>
              </a:extLst>
            </p:cNvPr>
            <p:cNvSpPr>
              <a:spLocks noChangeArrowheads="1"/>
            </p:cNvSpPr>
            <p:nvPr/>
          </p:nvSpPr>
          <p:spPr bwMode="auto">
            <a:xfrm>
              <a:off x="192" y="192"/>
              <a:ext cx="5376" cy="3936"/>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pic>
          <p:nvPicPr>
            <p:cNvPr id="6148" name="Picture 2" descr="66 copy">
              <a:extLst>
                <a:ext uri="{FF2B5EF4-FFF2-40B4-BE49-F238E27FC236}">
                  <a16:creationId xmlns:a16="http://schemas.microsoft.com/office/drawing/2014/main" id="{F478E92D-250F-7421-2DC2-7718F4F9C0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6886" b="9041"/>
            <a:stretch>
              <a:fillRect/>
            </a:stretch>
          </p:blipFill>
          <p:spPr bwMode="auto">
            <a:xfrm>
              <a:off x="288" y="240"/>
              <a:ext cx="5184" cy="3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8C8CDEB-D635-0246-405B-AE28E03D721E}"/>
              </a:ext>
            </a:extLst>
          </p:cNvPr>
          <p:cNvSpPr>
            <a:spLocks noGrp="1" noChangeArrowheads="1"/>
          </p:cNvSpPr>
          <p:nvPr>
            <p:ph type="title"/>
          </p:nvPr>
        </p:nvSpPr>
        <p:spPr/>
        <p:txBody>
          <a:bodyPr/>
          <a:lstStyle/>
          <a:p>
            <a:pPr>
              <a:defRPr/>
            </a:pPr>
            <a:r>
              <a:rPr lang="en-US"/>
              <a:t>Definition of the Trinity</a:t>
            </a:r>
          </a:p>
        </p:txBody>
      </p:sp>
      <p:sp>
        <p:nvSpPr>
          <p:cNvPr id="5123" name="Rectangle 3">
            <a:extLst>
              <a:ext uri="{FF2B5EF4-FFF2-40B4-BE49-F238E27FC236}">
                <a16:creationId xmlns:a16="http://schemas.microsoft.com/office/drawing/2014/main" id="{AF47C272-1A2E-99CD-3B64-F5CC698AEBF9}"/>
              </a:ext>
            </a:extLst>
          </p:cNvPr>
          <p:cNvSpPr>
            <a:spLocks noGrp="1" noChangeArrowheads="1"/>
          </p:cNvSpPr>
          <p:nvPr>
            <p:ph idx="1"/>
          </p:nvPr>
        </p:nvSpPr>
        <p:spPr>
          <a:xfrm>
            <a:off x="381000" y="1676400"/>
            <a:ext cx="4953000" cy="4495800"/>
          </a:xfrm>
        </p:spPr>
        <p:txBody>
          <a:bodyPr>
            <a:normAutofit lnSpcReduction="10000"/>
          </a:bodyPr>
          <a:lstStyle/>
          <a:p>
            <a:pPr>
              <a:lnSpc>
                <a:spcPct val="90000"/>
              </a:lnSpc>
            </a:pPr>
            <a:r>
              <a:rPr lang="en-US" altLang="en-US" sz="2800">
                <a:latin typeface="Bookman Old Style" panose="02050604050505020204" pitchFamily="18" charset="0"/>
                <a:cs typeface="Times New Roman" panose="02020603050405020304" pitchFamily="18" charset="0"/>
              </a:rPr>
              <a:t>“God eternally exists as three persons, Father, Son, and Holy Spirit, and each person is fully God, and there is one God.” </a:t>
            </a:r>
          </a:p>
          <a:p>
            <a:pPr>
              <a:lnSpc>
                <a:spcPct val="90000"/>
              </a:lnSpc>
            </a:pPr>
            <a:r>
              <a:rPr lang="en-US" altLang="en-US" sz="2800">
                <a:latin typeface="Bookman Old Style" panose="02050604050505020204" pitchFamily="18" charset="0"/>
                <a:cs typeface="Times New Roman" panose="02020603050405020304" pitchFamily="18" charset="0"/>
              </a:rPr>
              <a:t>“There is one only and true God, but in the unity of the Godhead there are three coeternal and coequal Persons, the same in substance, but distinct in subsistence.” </a:t>
            </a:r>
          </a:p>
        </p:txBody>
      </p:sp>
      <p:pic>
        <p:nvPicPr>
          <p:cNvPr id="7172" name="Picture 1029" descr="http://www.greatdreams.com/three/trinity5.gif">
            <a:extLst>
              <a:ext uri="{FF2B5EF4-FFF2-40B4-BE49-F238E27FC236}">
                <a16:creationId xmlns:a16="http://schemas.microsoft.com/office/drawing/2014/main" id="{7765DB3A-7891-468A-A19D-5DFD875FEE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81625" y="2133600"/>
            <a:ext cx="3762375"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wipe(left)">
                                      <p:cBhvr>
                                        <p:cTn id="7" dur="500"/>
                                        <p:tgtEl>
                                          <p:spTgt spid="5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wipe(left)">
                                      <p:cBhvr>
                                        <p:cTn id="12" dur="500"/>
                                        <p:tgtEl>
                                          <p:spTgt spid="51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31358FA1-CC3E-73CF-D847-0678718CB3C6}"/>
              </a:ext>
            </a:extLst>
          </p:cNvPr>
          <p:cNvSpPr>
            <a:spLocks noGrp="1" noChangeArrowheads="1"/>
          </p:cNvSpPr>
          <p:nvPr>
            <p:ph type="title"/>
          </p:nvPr>
        </p:nvSpPr>
        <p:spPr/>
        <p:txBody>
          <a:bodyPr/>
          <a:lstStyle/>
          <a:p>
            <a:pPr>
              <a:defRPr/>
            </a:pPr>
            <a:r>
              <a:rPr lang="en-US"/>
              <a:t>Definition of the Trinity</a:t>
            </a:r>
          </a:p>
        </p:txBody>
      </p:sp>
      <p:pic>
        <p:nvPicPr>
          <p:cNvPr id="8195" name="Picture 1029" descr="http://www.greatdreams.com/three/trinity5.gif">
            <a:extLst>
              <a:ext uri="{FF2B5EF4-FFF2-40B4-BE49-F238E27FC236}">
                <a16:creationId xmlns:a16="http://schemas.microsoft.com/office/drawing/2014/main" id="{F3A80D4D-C826-7108-6CA7-36C40A00E9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81625" y="2133600"/>
            <a:ext cx="3762375"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3">
            <a:extLst>
              <a:ext uri="{FF2B5EF4-FFF2-40B4-BE49-F238E27FC236}">
                <a16:creationId xmlns:a16="http://schemas.microsoft.com/office/drawing/2014/main" id="{22F3B09C-7CF9-EA73-8CCB-A09B350E428D}"/>
              </a:ext>
            </a:extLst>
          </p:cNvPr>
          <p:cNvSpPr txBox="1">
            <a:spLocks noChangeArrowheads="1"/>
          </p:cNvSpPr>
          <p:nvPr/>
        </p:nvSpPr>
        <p:spPr bwMode="auto">
          <a:xfrm>
            <a:off x="228600" y="1676400"/>
            <a:ext cx="5486400" cy="4495800"/>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SzPct val="100000"/>
              <a:buFontTx/>
              <a:buChar char="•"/>
              <a:defRPr/>
            </a:pPr>
            <a:r>
              <a:rPr lang="en-US" sz="2800" b="1" i="1" kern="0" dirty="0">
                <a:latin typeface="Bookman Old Style" pitchFamily="18" charset="0"/>
                <a:cs typeface="Times New Roman" charset="0"/>
              </a:rPr>
              <a:t>The Nicene Creed (AD 381) </a:t>
            </a:r>
            <a:r>
              <a:rPr lang="en-US" sz="2800" kern="0" dirty="0">
                <a:latin typeface="Bookman Old Style" pitchFamily="18" charset="0"/>
                <a:cs typeface="Times New Roman" charset="0"/>
              </a:rPr>
              <a:t>“I believe in one God the Father...and in one Lord Jesus Christ, the only-begotten Son of God, begotten of the Father before all worlds; God of God, Light of Light, very God of very God. He is begotten, not made, being  </a:t>
            </a:r>
            <a:r>
              <a:rPr lang="en-US" sz="2800" b="1" kern="0" dirty="0">
                <a:solidFill>
                  <a:srgbClr val="FF0000"/>
                </a:solidFill>
                <a:latin typeface="Bookman Old Style" pitchFamily="18" charset="0"/>
                <a:cs typeface="Times New Roman" charset="0"/>
              </a:rPr>
              <a:t>of one substance </a:t>
            </a:r>
            <a:r>
              <a:rPr lang="en-US" sz="2800" kern="0" dirty="0">
                <a:latin typeface="Bookman Old Style" pitchFamily="18" charset="0"/>
                <a:cs typeface="Times New Roman" charset="0"/>
              </a:rPr>
              <a:t>with the Father.”</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5E6B15E9-450F-190A-AA50-A2DF871B42FB}"/>
              </a:ext>
            </a:extLst>
          </p:cNvPr>
          <p:cNvSpPr>
            <a:spLocks noGrp="1" noChangeArrowheads="1"/>
          </p:cNvSpPr>
          <p:nvPr>
            <p:ph type="title"/>
          </p:nvPr>
        </p:nvSpPr>
        <p:spPr/>
        <p:txBody>
          <a:bodyPr/>
          <a:lstStyle/>
          <a:p>
            <a:pPr>
              <a:defRPr/>
            </a:pPr>
            <a:r>
              <a:rPr lang="en-US"/>
              <a:t>God is…</a:t>
            </a:r>
          </a:p>
        </p:txBody>
      </p:sp>
      <p:sp>
        <p:nvSpPr>
          <p:cNvPr id="7171" name="Rectangle 3">
            <a:extLst>
              <a:ext uri="{FF2B5EF4-FFF2-40B4-BE49-F238E27FC236}">
                <a16:creationId xmlns:a16="http://schemas.microsoft.com/office/drawing/2014/main" id="{56EB0837-12D4-510A-1BF7-90A59A20B80B}"/>
              </a:ext>
            </a:extLst>
          </p:cNvPr>
          <p:cNvSpPr>
            <a:spLocks noGrp="1" noChangeArrowheads="1"/>
          </p:cNvSpPr>
          <p:nvPr>
            <p:ph idx="1"/>
          </p:nvPr>
        </p:nvSpPr>
        <p:spPr>
          <a:xfrm>
            <a:off x="685800" y="1981200"/>
            <a:ext cx="7543800" cy="3886200"/>
          </a:xfrm>
        </p:spPr>
        <p:txBody>
          <a:bodyPr>
            <a:normAutofit/>
          </a:bodyPr>
          <a:lstStyle/>
          <a:p>
            <a:r>
              <a:rPr lang="en-US" altLang="en-US" u="sng" dirty="0"/>
              <a:t>One in Essence/Substance</a:t>
            </a:r>
          </a:p>
          <a:p>
            <a:pPr lvl="1"/>
            <a:r>
              <a:rPr lang="en-US" altLang="en-US" sz="2800" dirty="0">
                <a:latin typeface="Times New Roman" panose="02020603050405020304" pitchFamily="18" charset="0"/>
              </a:rPr>
              <a:t>“Hear, O Israel! The Lord is our God, the Lord is one!  Deuteronomy 6:4</a:t>
            </a:r>
          </a:p>
          <a:p>
            <a:pPr lvl="1"/>
            <a:r>
              <a:rPr lang="en-US" altLang="en-US" sz="2800" dirty="0">
                <a:latin typeface="Times New Roman" panose="02020603050405020304" pitchFamily="18" charset="0"/>
              </a:rPr>
              <a:t>“For there is one God, and</a:t>
            </a:r>
            <a:r>
              <a:rPr lang="en-US" altLang="en-US" sz="2800" i="1" dirty="0">
                <a:latin typeface="Times New Roman" panose="02020603050405020304" pitchFamily="18" charset="0"/>
              </a:rPr>
              <a:t> </a:t>
            </a:r>
            <a:r>
              <a:rPr lang="en-US" altLang="en-US" sz="2800" dirty="0">
                <a:latin typeface="Times New Roman" panose="02020603050405020304" pitchFamily="18" charset="0"/>
              </a:rPr>
              <a:t>one mediator also between God and men, the man Christ Jesus.” I Tim. 2:5</a:t>
            </a:r>
          </a:p>
          <a:p>
            <a:pPr lvl="1"/>
            <a:r>
              <a:rPr lang="en-US" altLang="en-US" sz="2800" dirty="0">
                <a:latin typeface="Times New Roman" panose="02020603050405020304" pitchFamily="18" charset="0"/>
              </a:rPr>
              <a:t>“You believe that God is one. You do well.” James 2:19</a:t>
            </a:r>
            <a:endParaRPr lang="en-US" altLang="en-US" sz="2800" dirty="0"/>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wipe(left)">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wipe(left)">
                                      <p:cBhvr>
                                        <p:cTn id="12" dur="500"/>
                                        <p:tgtEl>
                                          <p:spTgt spid="7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wipe(left)">
                                      <p:cBhvr>
                                        <p:cTn id="17" dur="500"/>
                                        <p:tgtEl>
                                          <p:spTgt spid="71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wipe(left)">
                                      <p:cBhvr>
                                        <p:cTn id="22" dur="500"/>
                                        <p:tgtEl>
                                          <p:spTgt spid="71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bldLvl="2"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AFC57CCB-B134-7C29-75BA-0B795BF22D79}"/>
              </a:ext>
            </a:extLst>
          </p:cNvPr>
          <p:cNvSpPr>
            <a:spLocks noGrp="1" noChangeArrowheads="1"/>
          </p:cNvSpPr>
          <p:nvPr>
            <p:ph type="title"/>
          </p:nvPr>
        </p:nvSpPr>
        <p:spPr/>
        <p:txBody>
          <a:bodyPr/>
          <a:lstStyle/>
          <a:p>
            <a:pPr>
              <a:defRPr/>
            </a:pPr>
            <a:r>
              <a:rPr lang="en-US"/>
              <a:t>God is…</a:t>
            </a:r>
          </a:p>
        </p:txBody>
      </p:sp>
      <p:sp>
        <p:nvSpPr>
          <p:cNvPr id="8195" name="Rectangle 3">
            <a:extLst>
              <a:ext uri="{FF2B5EF4-FFF2-40B4-BE49-F238E27FC236}">
                <a16:creationId xmlns:a16="http://schemas.microsoft.com/office/drawing/2014/main" id="{93580638-0C51-4D13-EC22-E22C345B5C48}"/>
              </a:ext>
            </a:extLst>
          </p:cNvPr>
          <p:cNvSpPr>
            <a:spLocks noGrp="1" noChangeArrowheads="1"/>
          </p:cNvSpPr>
          <p:nvPr>
            <p:ph idx="1"/>
          </p:nvPr>
        </p:nvSpPr>
        <p:spPr>
          <a:xfrm>
            <a:off x="533400" y="1752600"/>
            <a:ext cx="7772400" cy="4572000"/>
          </a:xfrm>
        </p:spPr>
        <p:txBody>
          <a:bodyPr/>
          <a:lstStyle/>
          <a:p>
            <a:r>
              <a:rPr lang="en-US" altLang="en-US" sz="2800" u="sng"/>
              <a:t>Three in Person</a:t>
            </a:r>
            <a:r>
              <a:rPr lang="en-US" altLang="en-US" sz="2800"/>
              <a:t> – </a:t>
            </a:r>
            <a:r>
              <a:rPr lang="en-US" altLang="en-US" sz="2000">
                <a:latin typeface="Times New Roman" panose="02020603050405020304" pitchFamily="18" charset="0"/>
              </a:rPr>
              <a:t>“baptizing them in the name of the Father, the Son, and the Holy Spirit.”  Matthew 28:19</a:t>
            </a:r>
          </a:p>
          <a:p>
            <a:pPr lvl="1"/>
            <a:r>
              <a:rPr lang="en-US" altLang="en-US" sz="2400"/>
              <a:t>The Father is God</a:t>
            </a:r>
          </a:p>
          <a:p>
            <a:pPr lvl="1">
              <a:buFontTx/>
              <a:buNone/>
            </a:pPr>
            <a:r>
              <a:rPr lang="en-US" altLang="en-US" sz="2000"/>
              <a:t>	 </a:t>
            </a:r>
            <a:r>
              <a:rPr lang="en-US" altLang="en-US" sz="2000">
                <a:latin typeface="Times New Roman" panose="02020603050405020304" pitchFamily="18" charset="0"/>
              </a:rPr>
              <a:t>“Yet for us there is but</a:t>
            </a:r>
            <a:r>
              <a:rPr lang="en-US" altLang="en-US" sz="2000" i="1">
                <a:latin typeface="Times New Roman" panose="02020603050405020304" pitchFamily="18" charset="0"/>
              </a:rPr>
              <a:t> </a:t>
            </a:r>
            <a:r>
              <a:rPr lang="en-US" altLang="en-US" sz="2000">
                <a:latin typeface="Times New Roman" panose="02020603050405020304" pitchFamily="18" charset="0"/>
              </a:rPr>
              <a:t>one God, the Father, from whom are all things, and we exist</a:t>
            </a:r>
            <a:r>
              <a:rPr lang="en-US" altLang="en-US" sz="2000" i="1">
                <a:latin typeface="Times New Roman" panose="02020603050405020304" pitchFamily="18" charset="0"/>
              </a:rPr>
              <a:t> </a:t>
            </a:r>
            <a:r>
              <a:rPr lang="en-US" altLang="en-US" sz="2000">
                <a:latin typeface="Times New Roman" panose="02020603050405020304" pitchFamily="18" charset="0"/>
              </a:rPr>
              <a:t>for Him.” I Cor. 8:6</a:t>
            </a:r>
            <a:endParaRPr lang="en-US" altLang="en-US" sz="2000"/>
          </a:p>
          <a:p>
            <a:pPr lvl="1"/>
            <a:r>
              <a:rPr lang="en-US" altLang="en-US" sz="2400"/>
              <a:t>The Son is God</a:t>
            </a:r>
          </a:p>
          <a:p>
            <a:pPr lvl="2">
              <a:buFontTx/>
              <a:buNone/>
            </a:pPr>
            <a:r>
              <a:rPr lang="en-US" altLang="en-US" sz="2000">
                <a:latin typeface="Times New Roman" panose="02020603050405020304" pitchFamily="18" charset="0"/>
              </a:rPr>
              <a:t>“In the beginning was the Word, and the Word was with God, and the Word was God.”  John 1:1</a:t>
            </a:r>
            <a:endParaRPr lang="en-US" altLang="en-US" sz="2000"/>
          </a:p>
          <a:p>
            <a:pPr lvl="1"/>
            <a:r>
              <a:rPr lang="en-US" altLang="en-US" sz="2400"/>
              <a:t>The Spirit is God</a:t>
            </a:r>
          </a:p>
          <a:p>
            <a:pPr lvl="2">
              <a:buFontTx/>
              <a:buNone/>
            </a:pPr>
            <a:r>
              <a:rPr lang="en-US" altLang="en-US" sz="2000">
                <a:latin typeface="Times New Roman" panose="02020603050405020304" pitchFamily="18" charset="0"/>
                <a:cs typeface="Times New Roman" panose="02020603050405020304" pitchFamily="18" charset="0"/>
              </a:rPr>
              <a:t>“But Peter said, ‘Ananias, why has Satan filled your heart to lie to the Holy Spirit, and to keep back some of the price of the land? …You have not lied to men, but to God.’” Acts 5:3-4</a:t>
            </a:r>
            <a:r>
              <a:rPr lang="en-US" altLang="en-US" sz="2000">
                <a:latin typeface="Times New Roman" panose="02020603050405020304" pitchFamily="18" charset="0"/>
              </a:rPr>
              <a:t> </a:t>
            </a:r>
            <a:endParaRPr lang="en-US" altLang="en-US" sz="1600">
              <a:latin typeface="Times New Roman" panose="02020603050405020304" pitchFamily="18"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wipe(left)">
                                      <p:cBhvr>
                                        <p:cTn id="7" dur="500"/>
                                        <p:tgtEl>
                                          <p:spTgt spid="81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wipe(left)">
                                      <p:cBhvr>
                                        <p:cTn id="12" dur="500"/>
                                        <p:tgtEl>
                                          <p:spTgt spid="81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wipe(left)">
                                      <p:cBhvr>
                                        <p:cTn id="17" dur="500"/>
                                        <p:tgtEl>
                                          <p:spTgt spid="81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195">
                                            <p:txEl>
                                              <p:pRg st="3" end="3"/>
                                            </p:txEl>
                                          </p:spTgt>
                                        </p:tgtEl>
                                        <p:attrNameLst>
                                          <p:attrName>style.visibility</p:attrName>
                                        </p:attrNameLst>
                                      </p:cBhvr>
                                      <p:to>
                                        <p:strVal val="visible"/>
                                      </p:to>
                                    </p:set>
                                    <p:animEffect transition="in" filter="wipe(left)">
                                      <p:cBhvr>
                                        <p:cTn id="22" dur="500"/>
                                        <p:tgtEl>
                                          <p:spTgt spid="819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195">
                                            <p:txEl>
                                              <p:pRg st="4" end="4"/>
                                            </p:txEl>
                                          </p:spTgt>
                                        </p:tgtEl>
                                        <p:attrNameLst>
                                          <p:attrName>style.visibility</p:attrName>
                                        </p:attrNameLst>
                                      </p:cBhvr>
                                      <p:to>
                                        <p:strVal val="visible"/>
                                      </p:to>
                                    </p:set>
                                    <p:animEffect transition="in" filter="wipe(left)">
                                      <p:cBhvr>
                                        <p:cTn id="27" dur="500"/>
                                        <p:tgtEl>
                                          <p:spTgt spid="819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195">
                                            <p:txEl>
                                              <p:pRg st="5" end="5"/>
                                            </p:txEl>
                                          </p:spTgt>
                                        </p:tgtEl>
                                        <p:attrNameLst>
                                          <p:attrName>style.visibility</p:attrName>
                                        </p:attrNameLst>
                                      </p:cBhvr>
                                      <p:to>
                                        <p:strVal val="visible"/>
                                      </p:to>
                                    </p:set>
                                    <p:animEffect transition="in" filter="wipe(left)">
                                      <p:cBhvr>
                                        <p:cTn id="32" dur="500"/>
                                        <p:tgtEl>
                                          <p:spTgt spid="8195">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8195">
                                            <p:txEl>
                                              <p:pRg st="6" end="6"/>
                                            </p:txEl>
                                          </p:spTgt>
                                        </p:tgtEl>
                                        <p:attrNameLst>
                                          <p:attrName>style.visibility</p:attrName>
                                        </p:attrNameLst>
                                      </p:cBhvr>
                                      <p:to>
                                        <p:strVal val="visible"/>
                                      </p:to>
                                    </p:set>
                                    <p:animEffect transition="in" filter="wipe(left)">
                                      <p:cBhvr>
                                        <p:cTn id="37" dur="500"/>
                                        <p:tgtEl>
                                          <p:spTgt spid="819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bldLvl="3"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E14E5C01-1B61-1E49-55F6-0A9860263AFC}"/>
              </a:ext>
            </a:extLst>
          </p:cNvPr>
          <p:cNvSpPr>
            <a:spLocks noGrp="1" noChangeArrowheads="1"/>
          </p:cNvSpPr>
          <p:nvPr>
            <p:ph type="title"/>
          </p:nvPr>
        </p:nvSpPr>
        <p:spPr>
          <a:xfrm>
            <a:off x="533400" y="533400"/>
            <a:ext cx="7924800" cy="1143000"/>
          </a:xfrm>
        </p:spPr>
        <p:txBody>
          <a:bodyPr/>
          <a:lstStyle/>
          <a:p>
            <a:pPr>
              <a:defRPr/>
            </a:pPr>
            <a:r>
              <a:rPr lang="en-US" sz="3600"/>
              <a:t>Distinctive Relationships </a:t>
            </a:r>
            <a:br>
              <a:rPr lang="en-US" sz="3600"/>
            </a:br>
            <a:r>
              <a:rPr lang="en-US" sz="3600"/>
              <a:t>within the Trinity</a:t>
            </a:r>
          </a:p>
        </p:txBody>
      </p:sp>
      <p:sp>
        <p:nvSpPr>
          <p:cNvPr id="11270" name="Rectangle 6">
            <a:extLst>
              <a:ext uri="{FF2B5EF4-FFF2-40B4-BE49-F238E27FC236}">
                <a16:creationId xmlns:a16="http://schemas.microsoft.com/office/drawing/2014/main" id="{39278ED8-E390-1533-EB95-2E6AAA5E94F9}"/>
              </a:ext>
            </a:extLst>
          </p:cNvPr>
          <p:cNvSpPr>
            <a:spLocks noGrp="1" noChangeArrowheads="1"/>
          </p:cNvSpPr>
          <p:nvPr>
            <p:ph idx="1"/>
          </p:nvPr>
        </p:nvSpPr>
        <p:spPr>
          <a:xfrm>
            <a:off x="533400" y="4648200"/>
            <a:ext cx="7924800" cy="1828800"/>
          </a:xfrm>
        </p:spPr>
        <p:txBody>
          <a:bodyPr/>
          <a:lstStyle/>
          <a:p>
            <a:r>
              <a:rPr lang="en-US" altLang="en-US" sz="2400"/>
              <a:t>“Begotten” is a biblical word used in a theological sense to describe the Father/Son relationship in the Trinity.  </a:t>
            </a:r>
          </a:p>
        </p:txBody>
      </p:sp>
      <p:sp>
        <p:nvSpPr>
          <p:cNvPr id="11267" name="Oval 3">
            <a:extLst>
              <a:ext uri="{FF2B5EF4-FFF2-40B4-BE49-F238E27FC236}">
                <a16:creationId xmlns:a16="http://schemas.microsoft.com/office/drawing/2014/main" id="{9D451D51-8C03-3D99-CAEE-1AE79072DF92}"/>
              </a:ext>
            </a:extLst>
          </p:cNvPr>
          <p:cNvSpPr>
            <a:spLocks noChangeArrowheads="1"/>
          </p:cNvSpPr>
          <p:nvPr/>
        </p:nvSpPr>
        <p:spPr bwMode="auto">
          <a:xfrm>
            <a:off x="6172200" y="1828800"/>
            <a:ext cx="2514600" cy="2438400"/>
          </a:xfrm>
          <a:prstGeom prst="ellipse">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12700">
            <a:solidFill>
              <a:schemeClr val="tx1"/>
            </a:solidFill>
            <a:round/>
            <a:headEnd/>
            <a:tailEnd/>
          </a:ln>
          <a:effectLst/>
        </p:spPr>
        <p:txBody>
          <a:bodyPr wrap="none" anchor="ctr"/>
          <a:lstStyle/>
          <a:p>
            <a:pPr>
              <a:defRPr/>
            </a:pPr>
            <a:r>
              <a:rPr lang="en-US">
                <a:latin typeface="Times New Roman" charset="0"/>
              </a:rPr>
              <a:t>  The </a:t>
            </a:r>
            <a:r>
              <a:rPr lang="en-US" b="1">
                <a:latin typeface="Times New Roman" charset="0"/>
              </a:rPr>
              <a:t>Son </a:t>
            </a:r>
            <a:r>
              <a:rPr lang="en-US">
                <a:latin typeface="Times New Roman" charset="0"/>
              </a:rPr>
              <a:t> </a:t>
            </a:r>
          </a:p>
          <a:p>
            <a:pPr>
              <a:defRPr/>
            </a:pPr>
            <a:r>
              <a:rPr lang="en-US">
                <a:latin typeface="Times New Roman" charset="0"/>
              </a:rPr>
              <a:t>is</a:t>
            </a:r>
          </a:p>
          <a:p>
            <a:pPr>
              <a:defRPr/>
            </a:pPr>
            <a:r>
              <a:rPr lang="en-US" u="sng">
                <a:latin typeface="Times New Roman" charset="0"/>
              </a:rPr>
              <a:t>Eternally</a:t>
            </a:r>
          </a:p>
          <a:p>
            <a:pPr>
              <a:defRPr/>
            </a:pPr>
            <a:r>
              <a:rPr lang="en-US">
                <a:latin typeface="Times New Roman" charset="0"/>
              </a:rPr>
              <a:t>Begotten.</a:t>
            </a:r>
          </a:p>
          <a:p>
            <a:pPr>
              <a:defRPr/>
            </a:pPr>
            <a:endParaRPr lang="en-US">
              <a:latin typeface="Times New Roman" charset="0"/>
            </a:endParaRPr>
          </a:p>
        </p:txBody>
      </p:sp>
      <p:sp>
        <p:nvSpPr>
          <p:cNvPr id="11268" name="AutoShape 4">
            <a:extLst>
              <a:ext uri="{FF2B5EF4-FFF2-40B4-BE49-F238E27FC236}">
                <a16:creationId xmlns:a16="http://schemas.microsoft.com/office/drawing/2014/main" id="{AEE84EF7-4CEB-47BA-D902-4E2E12C3F668}"/>
              </a:ext>
            </a:extLst>
          </p:cNvPr>
          <p:cNvSpPr>
            <a:spLocks noChangeArrowheads="1"/>
          </p:cNvSpPr>
          <p:nvPr/>
        </p:nvSpPr>
        <p:spPr bwMode="auto">
          <a:xfrm>
            <a:off x="2971800" y="2514600"/>
            <a:ext cx="3810000" cy="1066800"/>
          </a:xfrm>
          <a:prstGeom prst="rightArrow">
            <a:avLst>
              <a:gd name="adj1" fmla="val 50000"/>
              <a:gd name="adj2" fmla="val 89286"/>
            </a:avLst>
          </a:prstGeom>
          <a:solidFill>
            <a:schemeClr val="hlink"/>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a:t>        The Father generates the Son</a:t>
            </a:r>
          </a:p>
        </p:txBody>
      </p:sp>
      <p:sp>
        <p:nvSpPr>
          <p:cNvPr id="11269" name="Oval 5">
            <a:extLst>
              <a:ext uri="{FF2B5EF4-FFF2-40B4-BE49-F238E27FC236}">
                <a16:creationId xmlns:a16="http://schemas.microsoft.com/office/drawing/2014/main" id="{927BB745-099E-02CD-6E88-C0049C2C3105}"/>
              </a:ext>
            </a:extLst>
          </p:cNvPr>
          <p:cNvSpPr>
            <a:spLocks noChangeArrowheads="1"/>
          </p:cNvSpPr>
          <p:nvPr/>
        </p:nvSpPr>
        <p:spPr bwMode="auto">
          <a:xfrm>
            <a:off x="838200" y="1828800"/>
            <a:ext cx="2514600" cy="2438400"/>
          </a:xfrm>
          <a:prstGeom prst="ellipse">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12700">
            <a:solidFill>
              <a:schemeClr val="tx1"/>
            </a:solidFill>
            <a:round/>
            <a:headEnd/>
            <a:tailEnd/>
          </a:ln>
          <a:effectLst/>
        </p:spPr>
        <p:txBody>
          <a:bodyPr wrap="none" anchor="ctr"/>
          <a:lstStyle/>
          <a:p>
            <a:pPr>
              <a:defRPr/>
            </a:pPr>
            <a:r>
              <a:rPr lang="en-US">
                <a:latin typeface="Times New Roman" charset="0"/>
              </a:rPr>
              <a:t> Only the </a:t>
            </a:r>
            <a:r>
              <a:rPr lang="en-US" b="1">
                <a:latin typeface="Times New Roman" charset="0"/>
              </a:rPr>
              <a:t>Father</a:t>
            </a:r>
          </a:p>
          <a:p>
            <a:pPr>
              <a:defRPr/>
            </a:pPr>
            <a:r>
              <a:rPr lang="en-US">
                <a:latin typeface="Times New Roman" charset="0"/>
              </a:rPr>
              <a:t>  is Unoriginate.  He </a:t>
            </a:r>
          </a:p>
          <a:p>
            <a:pPr>
              <a:defRPr/>
            </a:pPr>
            <a:r>
              <a:rPr lang="en-US">
                <a:latin typeface="Times New Roman" charset="0"/>
              </a:rPr>
              <a:t>is not begotten nor</a:t>
            </a:r>
          </a:p>
          <a:p>
            <a:pPr>
              <a:defRPr/>
            </a:pPr>
            <a:r>
              <a:rPr lang="en-US">
                <a:latin typeface="Times New Roman" charset="0"/>
              </a:rPr>
              <a:t>does he proceed!</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269"/>
                                        </p:tgtEl>
                                        <p:attrNameLst>
                                          <p:attrName>style.visibility</p:attrName>
                                        </p:attrNameLst>
                                      </p:cBhvr>
                                      <p:to>
                                        <p:strVal val="visible"/>
                                      </p:to>
                                    </p:set>
                                    <p:animEffect transition="in" filter="dissolve">
                                      <p:cBhvr>
                                        <p:cTn id="7" dur="500"/>
                                        <p:tgtEl>
                                          <p:spTgt spid="1126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268"/>
                                        </p:tgtEl>
                                        <p:attrNameLst>
                                          <p:attrName>style.visibility</p:attrName>
                                        </p:attrNameLst>
                                      </p:cBhvr>
                                      <p:to>
                                        <p:strVal val="visible"/>
                                      </p:to>
                                    </p:set>
                                    <p:animEffect transition="in" filter="dissolve">
                                      <p:cBhvr>
                                        <p:cTn id="12" dur="500"/>
                                        <p:tgtEl>
                                          <p:spTgt spid="1126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267"/>
                                        </p:tgtEl>
                                        <p:attrNameLst>
                                          <p:attrName>style.visibility</p:attrName>
                                        </p:attrNameLst>
                                      </p:cBhvr>
                                      <p:to>
                                        <p:strVal val="visible"/>
                                      </p:to>
                                    </p:set>
                                    <p:animEffect transition="in" filter="dissolve">
                                      <p:cBhvr>
                                        <p:cTn id="17" dur="500"/>
                                        <p:tgtEl>
                                          <p:spTgt spid="1126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270">
                                            <p:txEl>
                                              <p:pRg st="0" end="0"/>
                                            </p:txEl>
                                          </p:spTgt>
                                        </p:tgtEl>
                                        <p:attrNameLst>
                                          <p:attrName>style.visibility</p:attrName>
                                        </p:attrNameLst>
                                      </p:cBhvr>
                                      <p:to>
                                        <p:strVal val="visible"/>
                                      </p:to>
                                    </p:set>
                                    <p:animEffect transition="in" filter="wipe(left)">
                                      <p:cBhvr>
                                        <p:cTn id="22" dur="500"/>
                                        <p:tgtEl>
                                          <p:spTgt spid="1127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0" grpId="0" build="p" autoUpdateAnimBg="0"/>
      <p:bldP spid="11267" grpId="0" animBg="1" autoUpdateAnimBg="0"/>
      <p:bldP spid="11268" grpId="0" animBg="1" autoUpdateAnimBg="0"/>
      <p:bldP spid="11269" grpId="0"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90" name="Group 24">
            <a:extLst>
              <a:ext uri="{FF2B5EF4-FFF2-40B4-BE49-F238E27FC236}">
                <a16:creationId xmlns:a16="http://schemas.microsoft.com/office/drawing/2014/main" id="{41C40299-4270-CB25-213D-325BABC6C51A}"/>
              </a:ext>
            </a:extLst>
          </p:cNvPr>
          <p:cNvGrpSpPr>
            <a:grpSpLocks/>
          </p:cNvGrpSpPr>
          <p:nvPr/>
        </p:nvGrpSpPr>
        <p:grpSpPr bwMode="auto">
          <a:xfrm>
            <a:off x="838200" y="1828800"/>
            <a:ext cx="7848600" cy="2438400"/>
            <a:chOff x="528" y="1296"/>
            <a:chExt cx="4944" cy="1536"/>
          </a:xfrm>
        </p:grpSpPr>
        <p:sp>
          <p:nvSpPr>
            <p:cNvPr id="10261" name="Oval 21">
              <a:extLst>
                <a:ext uri="{FF2B5EF4-FFF2-40B4-BE49-F238E27FC236}">
                  <a16:creationId xmlns:a16="http://schemas.microsoft.com/office/drawing/2014/main" id="{F9834CD0-06A9-A7E0-A537-8E94A3012F94}"/>
                </a:ext>
              </a:extLst>
            </p:cNvPr>
            <p:cNvSpPr>
              <a:spLocks noChangeArrowheads="1"/>
            </p:cNvSpPr>
            <p:nvPr/>
          </p:nvSpPr>
          <p:spPr bwMode="auto">
            <a:xfrm>
              <a:off x="3888" y="1296"/>
              <a:ext cx="1584" cy="1536"/>
            </a:xfrm>
            <a:prstGeom prst="ellipse">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12700">
              <a:solidFill>
                <a:schemeClr val="tx1"/>
              </a:solidFill>
              <a:round/>
              <a:headEnd/>
              <a:tailEnd/>
            </a:ln>
            <a:effectLst/>
          </p:spPr>
          <p:txBody>
            <a:bodyPr wrap="none" anchor="ctr"/>
            <a:lstStyle/>
            <a:p>
              <a:pPr>
                <a:defRPr/>
              </a:pPr>
              <a:r>
                <a:rPr lang="en-US">
                  <a:latin typeface="Times New Roman" charset="0"/>
                </a:rPr>
                <a:t>  The </a:t>
              </a:r>
              <a:r>
                <a:rPr lang="en-US" b="1">
                  <a:latin typeface="Times New Roman" charset="0"/>
                </a:rPr>
                <a:t>Son </a:t>
              </a:r>
              <a:r>
                <a:rPr lang="en-US">
                  <a:latin typeface="Times New Roman" charset="0"/>
                </a:rPr>
                <a:t> </a:t>
              </a:r>
            </a:p>
            <a:p>
              <a:pPr>
                <a:defRPr/>
              </a:pPr>
              <a:r>
                <a:rPr lang="en-US">
                  <a:latin typeface="Times New Roman" charset="0"/>
                </a:rPr>
                <a:t>is</a:t>
              </a:r>
            </a:p>
            <a:p>
              <a:pPr>
                <a:defRPr/>
              </a:pPr>
              <a:r>
                <a:rPr lang="en-US" u="sng">
                  <a:latin typeface="Times New Roman" charset="0"/>
                </a:rPr>
                <a:t>Eternally</a:t>
              </a:r>
            </a:p>
            <a:p>
              <a:pPr>
                <a:defRPr/>
              </a:pPr>
              <a:r>
                <a:rPr lang="en-US">
                  <a:latin typeface="Times New Roman" charset="0"/>
                </a:rPr>
                <a:t>Begotten.</a:t>
              </a:r>
            </a:p>
            <a:p>
              <a:pPr>
                <a:defRPr/>
              </a:pPr>
              <a:endParaRPr lang="en-US">
                <a:latin typeface="Times New Roman" charset="0"/>
              </a:endParaRPr>
            </a:p>
          </p:txBody>
        </p:sp>
        <p:sp>
          <p:nvSpPr>
            <p:cNvPr id="12299" name="AutoShape 22">
              <a:extLst>
                <a:ext uri="{FF2B5EF4-FFF2-40B4-BE49-F238E27FC236}">
                  <a16:creationId xmlns:a16="http://schemas.microsoft.com/office/drawing/2014/main" id="{919BB4EE-03BF-F462-23A5-4224D3AC86DE}"/>
                </a:ext>
              </a:extLst>
            </p:cNvPr>
            <p:cNvSpPr>
              <a:spLocks noChangeArrowheads="1"/>
            </p:cNvSpPr>
            <p:nvPr/>
          </p:nvSpPr>
          <p:spPr bwMode="auto">
            <a:xfrm>
              <a:off x="1872" y="1728"/>
              <a:ext cx="2400" cy="672"/>
            </a:xfrm>
            <a:prstGeom prst="rightArrow">
              <a:avLst>
                <a:gd name="adj1" fmla="val 50000"/>
                <a:gd name="adj2" fmla="val 89286"/>
              </a:avLst>
            </a:prstGeom>
            <a:solidFill>
              <a:schemeClr val="hlink"/>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a:t>        The Father generates the Son</a:t>
              </a:r>
            </a:p>
          </p:txBody>
        </p:sp>
        <p:sp>
          <p:nvSpPr>
            <p:cNvPr id="10263" name="Oval 23">
              <a:extLst>
                <a:ext uri="{FF2B5EF4-FFF2-40B4-BE49-F238E27FC236}">
                  <a16:creationId xmlns:a16="http://schemas.microsoft.com/office/drawing/2014/main" id="{FD3CD552-EF8D-ED40-4967-5F3F58873BC0}"/>
                </a:ext>
              </a:extLst>
            </p:cNvPr>
            <p:cNvSpPr>
              <a:spLocks noChangeArrowheads="1"/>
            </p:cNvSpPr>
            <p:nvPr/>
          </p:nvSpPr>
          <p:spPr bwMode="auto">
            <a:xfrm>
              <a:off x="528" y="1296"/>
              <a:ext cx="1584" cy="1536"/>
            </a:xfrm>
            <a:prstGeom prst="ellipse">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12700">
              <a:solidFill>
                <a:schemeClr val="tx1"/>
              </a:solidFill>
              <a:round/>
              <a:headEnd/>
              <a:tailEnd/>
            </a:ln>
            <a:effectLst/>
          </p:spPr>
          <p:txBody>
            <a:bodyPr wrap="none" anchor="ctr"/>
            <a:lstStyle/>
            <a:p>
              <a:pPr>
                <a:defRPr/>
              </a:pPr>
              <a:r>
                <a:rPr lang="en-US">
                  <a:latin typeface="Times New Roman" charset="0"/>
                </a:rPr>
                <a:t> Only the </a:t>
              </a:r>
              <a:r>
                <a:rPr lang="en-US" b="1">
                  <a:latin typeface="Times New Roman" charset="0"/>
                </a:rPr>
                <a:t>Father</a:t>
              </a:r>
            </a:p>
            <a:p>
              <a:pPr>
                <a:defRPr/>
              </a:pPr>
              <a:r>
                <a:rPr lang="en-US">
                  <a:latin typeface="Times New Roman" charset="0"/>
                </a:rPr>
                <a:t>  is Unoriginate.  He </a:t>
              </a:r>
            </a:p>
            <a:p>
              <a:pPr>
                <a:defRPr/>
              </a:pPr>
              <a:r>
                <a:rPr lang="en-US">
                  <a:latin typeface="Times New Roman" charset="0"/>
                </a:rPr>
                <a:t>is not begotten nor</a:t>
              </a:r>
            </a:p>
            <a:p>
              <a:pPr>
                <a:defRPr/>
              </a:pPr>
              <a:r>
                <a:rPr lang="en-US">
                  <a:latin typeface="Times New Roman" charset="0"/>
                </a:rPr>
                <a:t>does he proceed!</a:t>
              </a:r>
            </a:p>
          </p:txBody>
        </p:sp>
      </p:grpSp>
      <p:sp>
        <p:nvSpPr>
          <p:cNvPr id="10242" name="Rectangle 2">
            <a:extLst>
              <a:ext uri="{FF2B5EF4-FFF2-40B4-BE49-F238E27FC236}">
                <a16:creationId xmlns:a16="http://schemas.microsoft.com/office/drawing/2014/main" id="{026E3A87-1F63-1AD1-7F88-AB2E8660D5EA}"/>
              </a:ext>
            </a:extLst>
          </p:cNvPr>
          <p:cNvSpPr>
            <a:spLocks noGrp="1" noChangeArrowheads="1"/>
          </p:cNvSpPr>
          <p:nvPr>
            <p:ph type="title"/>
          </p:nvPr>
        </p:nvSpPr>
        <p:spPr>
          <a:xfrm>
            <a:off x="533400" y="533400"/>
            <a:ext cx="7924800" cy="1143000"/>
          </a:xfrm>
        </p:spPr>
        <p:txBody>
          <a:bodyPr/>
          <a:lstStyle/>
          <a:p>
            <a:pPr>
              <a:defRPr/>
            </a:pPr>
            <a:r>
              <a:rPr lang="en-US" sz="3600"/>
              <a:t>Distinctive Relationships </a:t>
            </a:r>
            <a:br>
              <a:rPr lang="en-US" sz="3600"/>
            </a:br>
            <a:r>
              <a:rPr lang="en-US" sz="3600"/>
              <a:t>within the Trinity</a:t>
            </a:r>
          </a:p>
        </p:txBody>
      </p:sp>
      <p:sp>
        <p:nvSpPr>
          <p:cNvPr id="10249" name="Oval 9">
            <a:extLst>
              <a:ext uri="{FF2B5EF4-FFF2-40B4-BE49-F238E27FC236}">
                <a16:creationId xmlns:a16="http://schemas.microsoft.com/office/drawing/2014/main" id="{4B579AEA-56A9-E408-A349-494FC0487B29}"/>
              </a:ext>
            </a:extLst>
          </p:cNvPr>
          <p:cNvSpPr>
            <a:spLocks noChangeArrowheads="1"/>
          </p:cNvSpPr>
          <p:nvPr/>
        </p:nvSpPr>
        <p:spPr bwMode="auto">
          <a:xfrm>
            <a:off x="3276600" y="4419600"/>
            <a:ext cx="2514600" cy="2438400"/>
          </a:xfrm>
          <a:prstGeom prst="ellipse">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12700">
            <a:solidFill>
              <a:schemeClr val="tx1"/>
            </a:solidFill>
            <a:round/>
            <a:headEnd/>
            <a:tailEnd/>
          </a:ln>
          <a:effectLst/>
        </p:spPr>
        <p:txBody>
          <a:bodyPr wrap="none" anchor="ctr"/>
          <a:lstStyle/>
          <a:p>
            <a:pPr>
              <a:defRPr/>
            </a:pPr>
            <a:r>
              <a:rPr lang="en-US">
                <a:latin typeface="Times New Roman" charset="0"/>
              </a:rPr>
              <a:t>  The </a:t>
            </a:r>
            <a:r>
              <a:rPr lang="en-US" b="1">
                <a:latin typeface="Times New Roman" charset="0"/>
              </a:rPr>
              <a:t>Spirit </a:t>
            </a:r>
            <a:r>
              <a:rPr lang="en-US">
                <a:latin typeface="Times New Roman" charset="0"/>
              </a:rPr>
              <a:t> </a:t>
            </a:r>
          </a:p>
          <a:p>
            <a:pPr>
              <a:defRPr/>
            </a:pPr>
            <a:r>
              <a:rPr lang="en-US" u="sng">
                <a:latin typeface="Times New Roman" charset="0"/>
              </a:rPr>
              <a:t>eternally</a:t>
            </a:r>
          </a:p>
          <a:p>
            <a:pPr>
              <a:defRPr/>
            </a:pPr>
            <a:r>
              <a:rPr lang="en-US" u="sng">
                <a:latin typeface="Times New Roman" charset="0"/>
              </a:rPr>
              <a:t>proceeds</a:t>
            </a:r>
            <a:r>
              <a:rPr lang="en-US">
                <a:latin typeface="Times New Roman" charset="0"/>
              </a:rPr>
              <a:t> from</a:t>
            </a:r>
          </a:p>
          <a:p>
            <a:pPr>
              <a:defRPr/>
            </a:pPr>
            <a:r>
              <a:rPr lang="en-US">
                <a:latin typeface="Times New Roman" charset="0"/>
              </a:rPr>
              <a:t>Father and Son.</a:t>
            </a:r>
          </a:p>
          <a:p>
            <a:pPr>
              <a:defRPr/>
            </a:pPr>
            <a:endParaRPr lang="en-US">
              <a:latin typeface="Times New Roman" charset="0"/>
            </a:endParaRPr>
          </a:p>
        </p:txBody>
      </p:sp>
      <p:grpSp>
        <p:nvGrpSpPr>
          <p:cNvPr id="3" name="Group 15">
            <a:extLst>
              <a:ext uri="{FF2B5EF4-FFF2-40B4-BE49-F238E27FC236}">
                <a16:creationId xmlns:a16="http://schemas.microsoft.com/office/drawing/2014/main" id="{32B90011-5214-35AE-4979-5752A63154ED}"/>
              </a:ext>
            </a:extLst>
          </p:cNvPr>
          <p:cNvGrpSpPr>
            <a:grpSpLocks/>
          </p:cNvGrpSpPr>
          <p:nvPr/>
        </p:nvGrpSpPr>
        <p:grpSpPr bwMode="auto">
          <a:xfrm>
            <a:off x="2667000" y="3657600"/>
            <a:ext cx="3733800" cy="2133600"/>
            <a:chOff x="1680" y="2208"/>
            <a:chExt cx="2352" cy="1344"/>
          </a:xfrm>
        </p:grpSpPr>
        <p:sp>
          <p:nvSpPr>
            <p:cNvPr id="12296" name="AutoShape 13">
              <a:extLst>
                <a:ext uri="{FF2B5EF4-FFF2-40B4-BE49-F238E27FC236}">
                  <a16:creationId xmlns:a16="http://schemas.microsoft.com/office/drawing/2014/main" id="{9F88168C-D897-B483-88E4-2A6A4967559F}"/>
                </a:ext>
              </a:extLst>
            </p:cNvPr>
            <p:cNvSpPr>
              <a:spLocks noChangeArrowheads="1"/>
            </p:cNvSpPr>
            <p:nvPr/>
          </p:nvSpPr>
          <p:spPr bwMode="auto">
            <a:xfrm rot="7815043">
              <a:off x="3096" y="2616"/>
              <a:ext cx="1344" cy="528"/>
            </a:xfrm>
            <a:prstGeom prst="rightArrow">
              <a:avLst>
                <a:gd name="adj1" fmla="val 50000"/>
                <a:gd name="adj2" fmla="val 63636"/>
              </a:avLst>
            </a:prstGeom>
            <a:solidFill>
              <a:schemeClr val="hlink"/>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2297" name="AutoShape 12">
              <a:extLst>
                <a:ext uri="{FF2B5EF4-FFF2-40B4-BE49-F238E27FC236}">
                  <a16:creationId xmlns:a16="http://schemas.microsoft.com/office/drawing/2014/main" id="{4924F1BB-7597-9EEA-1840-DEBCDDF42FB8}"/>
                </a:ext>
              </a:extLst>
            </p:cNvPr>
            <p:cNvSpPr>
              <a:spLocks noChangeArrowheads="1"/>
            </p:cNvSpPr>
            <p:nvPr/>
          </p:nvSpPr>
          <p:spPr bwMode="auto">
            <a:xfrm rot="2820094">
              <a:off x="1272" y="2616"/>
              <a:ext cx="1344" cy="528"/>
            </a:xfrm>
            <a:prstGeom prst="rightArrow">
              <a:avLst>
                <a:gd name="adj1" fmla="val 50000"/>
                <a:gd name="adj2" fmla="val 63636"/>
              </a:avLst>
            </a:prstGeom>
            <a:solidFill>
              <a:schemeClr val="hlink"/>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grpSp>
      <p:sp>
        <p:nvSpPr>
          <p:cNvPr id="10256" name="Text Box 16">
            <a:extLst>
              <a:ext uri="{FF2B5EF4-FFF2-40B4-BE49-F238E27FC236}">
                <a16:creationId xmlns:a16="http://schemas.microsoft.com/office/drawing/2014/main" id="{8A0BD229-06B2-A8C2-8E1D-557B18BAFAD1}"/>
              </a:ext>
            </a:extLst>
          </p:cNvPr>
          <p:cNvSpPr txBox="1">
            <a:spLocks noChangeArrowheads="1"/>
          </p:cNvSpPr>
          <p:nvPr/>
        </p:nvSpPr>
        <p:spPr bwMode="auto">
          <a:xfrm>
            <a:off x="381000" y="4648200"/>
            <a:ext cx="28194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pPr>
            <a:r>
              <a:rPr lang="en-US" altLang="en-US"/>
              <a:t>“Procession” is the theological term to describe the Spirit’s relationship to the Father and Son.</a:t>
            </a:r>
          </a:p>
        </p:txBody>
      </p:sp>
      <p:sp>
        <p:nvSpPr>
          <p:cNvPr id="10257" name="Text Box 17">
            <a:extLst>
              <a:ext uri="{FF2B5EF4-FFF2-40B4-BE49-F238E27FC236}">
                <a16:creationId xmlns:a16="http://schemas.microsoft.com/office/drawing/2014/main" id="{BE9F70CC-4901-EAED-8E7C-139FBE53AD4C}"/>
              </a:ext>
            </a:extLst>
          </p:cNvPr>
          <p:cNvSpPr txBox="1">
            <a:spLocks noChangeArrowheads="1"/>
          </p:cNvSpPr>
          <p:nvPr/>
        </p:nvSpPr>
        <p:spPr bwMode="auto">
          <a:xfrm>
            <a:off x="5867400" y="4343400"/>
            <a:ext cx="3048000" cy="222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pPr>
            <a:r>
              <a:rPr lang="en-US" altLang="en-US" sz="2000">
                <a:cs typeface="Times New Roman" panose="02020603050405020304" pitchFamily="18" charset="0"/>
              </a:rPr>
              <a:t>           “When the Helper     </a:t>
            </a:r>
            <a:r>
              <a:rPr lang="en-US" altLang="en-US" sz="2000">
                <a:solidFill>
                  <a:schemeClr val="hlink"/>
                </a:solidFill>
                <a:cs typeface="Times New Roman" panose="02020603050405020304" pitchFamily="18" charset="0"/>
              </a:rPr>
              <a:t>.</a:t>
            </a:r>
            <a:r>
              <a:rPr lang="en-US" altLang="en-US" sz="2000">
                <a:cs typeface="Times New Roman" panose="02020603050405020304" pitchFamily="18" charset="0"/>
              </a:rPr>
              <a:t>   comes, whom I will send to you from the Father,</a:t>
            </a:r>
            <a:r>
              <a:rPr lang="en-US" altLang="en-US" sz="2000" i="1">
                <a:cs typeface="Times New Roman" panose="02020603050405020304" pitchFamily="18" charset="0"/>
              </a:rPr>
              <a:t> </a:t>
            </a:r>
            <a:r>
              <a:rPr lang="en-US" altLang="en-US" sz="2000">
                <a:cs typeface="Times New Roman" panose="02020603050405020304" pitchFamily="18" charset="0"/>
              </a:rPr>
              <a:t>the Spirit of truth who proceeds from the Father, He will bear witness of Me,”     John 15:26</a:t>
            </a:r>
            <a:r>
              <a:rPr lang="en-US" altLang="en-US" sz="2000"/>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0249"/>
                                        </p:tgtEl>
                                        <p:attrNameLst>
                                          <p:attrName>style.visibility</p:attrName>
                                        </p:attrNameLst>
                                      </p:cBhvr>
                                      <p:to>
                                        <p:strVal val="visible"/>
                                      </p:to>
                                    </p:set>
                                    <p:animEffect transition="in" filter="dissolve">
                                      <p:cBhvr>
                                        <p:cTn id="11" dur="500"/>
                                        <p:tgtEl>
                                          <p:spTgt spid="1024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0256"/>
                                        </p:tgtEl>
                                        <p:attrNameLst>
                                          <p:attrName>style.visibility</p:attrName>
                                        </p:attrNameLst>
                                      </p:cBhvr>
                                      <p:to>
                                        <p:strVal val="visible"/>
                                      </p:to>
                                    </p:set>
                                    <p:animEffect transition="in" filter="wipe(left)">
                                      <p:cBhvr>
                                        <p:cTn id="16" dur="500"/>
                                        <p:tgtEl>
                                          <p:spTgt spid="1025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0257"/>
                                        </p:tgtEl>
                                        <p:attrNameLst>
                                          <p:attrName>style.visibility</p:attrName>
                                        </p:attrNameLst>
                                      </p:cBhvr>
                                      <p:to>
                                        <p:strVal val="visible"/>
                                      </p:to>
                                    </p:set>
                                    <p:animEffect transition="in" filter="wipe(left)">
                                      <p:cBhvr>
                                        <p:cTn id="21" dur="500"/>
                                        <p:tgtEl>
                                          <p:spTgt spid="102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9" grpId="0" animBg="1" autoUpdateAnimBg="0"/>
      <p:bldP spid="10256" grpId="0" autoUpdateAnimBg="0"/>
      <p:bldP spid="10257"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510B1F3-2691-F6FB-73C6-EF31326B7028}"/>
              </a:ext>
            </a:extLst>
          </p:cNvPr>
          <p:cNvSpPr>
            <a:spLocks noGrp="1" noChangeArrowheads="1"/>
          </p:cNvSpPr>
          <p:nvPr>
            <p:ph type="title"/>
          </p:nvPr>
        </p:nvSpPr>
        <p:spPr/>
        <p:txBody>
          <a:bodyPr/>
          <a:lstStyle/>
          <a:p>
            <a:pPr>
              <a:defRPr/>
            </a:pPr>
            <a:r>
              <a:rPr lang="en-US"/>
              <a:t>Implications of The Trinity</a:t>
            </a:r>
          </a:p>
        </p:txBody>
      </p:sp>
      <p:grpSp>
        <p:nvGrpSpPr>
          <p:cNvPr id="2" name="Group 13">
            <a:extLst>
              <a:ext uri="{FF2B5EF4-FFF2-40B4-BE49-F238E27FC236}">
                <a16:creationId xmlns:a16="http://schemas.microsoft.com/office/drawing/2014/main" id="{A9ABC602-0C81-5D0A-E62A-C9B13CB584EE}"/>
              </a:ext>
            </a:extLst>
          </p:cNvPr>
          <p:cNvGrpSpPr>
            <a:grpSpLocks/>
          </p:cNvGrpSpPr>
          <p:nvPr/>
        </p:nvGrpSpPr>
        <p:grpSpPr bwMode="auto">
          <a:xfrm>
            <a:off x="533400" y="1828800"/>
            <a:ext cx="2560638" cy="3822700"/>
            <a:chOff x="336" y="1152"/>
            <a:chExt cx="1613" cy="2408"/>
          </a:xfrm>
        </p:grpSpPr>
        <p:pic>
          <p:nvPicPr>
            <p:cNvPr id="14346" name="Picture 5" descr="flashlight">
              <a:extLst>
                <a:ext uri="{FF2B5EF4-FFF2-40B4-BE49-F238E27FC236}">
                  <a16:creationId xmlns:a16="http://schemas.microsoft.com/office/drawing/2014/main" id="{68D76A0C-DA4B-2279-A09F-BEA443A671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 y="1152"/>
              <a:ext cx="1613" cy="1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7" name="Text Box 10">
              <a:extLst>
                <a:ext uri="{FF2B5EF4-FFF2-40B4-BE49-F238E27FC236}">
                  <a16:creationId xmlns:a16="http://schemas.microsoft.com/office/drawing/2014/main" id="{7087B81B-78AB-BA18-3908-81D6710E59A6}"/>
                </a:ext>
              </a:extLst>
            </p:cNvPr>
            <p:cNvSpPr txBox="1">
              <a:spLocks noChangeArrowheads="1"/>
            </p:cNvSpPr>
            <p:nvPr/>
          </p:nvSpPr>
          <p:spPr bwMode="auto">
            <a:xfrm>
              <a:off x="336" y="2688"/>
              <a:ext cx="1584" cy="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2800"/>
                <a:t>The Father </a:t>
              </a:r>
              <a:r>
                <a:rPr lang="en-US" altLang="en-US" sz="2800" u="sng"/>
                <a:t>wills</a:t>
              </a:r>
              <a:r>
                <a:rPr lang="en-US" altLang="en-US" sz="2800"/>
                <a:t> to seek us out for relationship.</a:t>
              </a:r>
            </a:p>
          </p:txBody>
        </p:sp>
      </p:grpSp>
      <p:grpSp>
        <p:nvGrpSpPr>
          <p:cNvPr id="3" name="Group 14">
            <a:extLst>
              <a:ext uri="{FF2B5EF4-FFF2-40B4-BE49-F238E27FC236}">
                <a16:creationId xmlns:a16="http://schemas.microsoft.com/office/drawing/2014/main" id="{373ACE45-CC22-2681-93A0-0B38EBE0A18E}"/>
              </a:ext>
            </a:extLst>
          </p:cNvPr>
          <p:cNvGrpSpPr>
            <a:grpSpLocks/>
          </p:cNvGrpSpPr>
          <p:nvPr/>
        </p:nvGrpSpPr>
        <p:grpSpPr bwMode="auto">
          <a:xfrm>
            <a:off x="3276600" y="1828800"/>
            <a:ext cx="2590800" cy="4684713"/>
            <a:chOff x="2064" y="1152"/>
            <a:chExt cx="1632" cy="2951"/>
          </a:xfrm>
        </p:grpSpPr>
        <p:pic>
          <p:nvPicPr>
            <p:cNvPr id="14344" name="Picture 7" descr="bridge">
              <a:extLst>
                <a:ext uri="{FF2B5EF4-FFF2-40B4-BE49-F238E27FC236}">
                  <a16:creationId xmlns:a16="http://schemas.microsoft.com/office/drawing/2014/main" id="{16C79DF8-D0AA-B8B5-81EC-97611D3AB22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64" y="1152"/>
              <a:ext cx="1632" cy="1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5" name="Text Box 11">
              <a:extLst>
                <a:ext uri="{FF2B5EF4-FFF2-40B4-BE49-F238E27FC236}">
                  <a16:creationId xmlns:a16="http://schemas.microsoft.com/office/drawing/2014/main" id="{F480BAC4-8BD6-AE18-E5CD-5D42AD16B916}"/>
                </a:ext>
              </a:extLst>
            </p:cNvPr>
            <p:cNvSpPr txBox="1">
              <a:spLocks noChangeArrowheads="1"/>
            </p:cNvSpPr>
            <p:nvPr/>
          </p:nvSpPr>
          <p:spPr bwMode="auto">
            <a:xfrm>
              <a:off x="2112" y="2688"/>
              <a:ext cx="1584" cy="1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2800"/>
                <a:t>The Son obediently becomes the </a:t>
              </a:r>
              <a:r>
                <a:rPr lang="en-US" altLang="en-US" sz="2800" u="sng"/>
                <a:t>instrument</a:t>
              </a:r>
              <a:r>
                <a:rPr lang="en-US" altLang="en-US" sz="2800"/>
                <a:t> for relationship.</a:t>
              </a:r>
            </a:p>
          </p:txBody>
        </p:sp>
      </p:grpSp>
      <p:grpSp>
        <p:nvGrpSpPr>
          <p:cNvPr id="4" name="Group 15">
            <a:extLst>
              <a:ext uri="{FF2B5EF4-FFF2-40B4-BE49-F238E27FC236}">
                <a16:creationId xmlns:a16="http://schemas.microsoft.com/office/drawing/2014/main" id="{D58E3056-B39E-8F37-C069-67A4B21C46A6}"/>
              </a:ext>
            </a:extLst>
          </p:cNvPr>
          <p:cNvGrpSpPr>
            <a:grpSpLocks/>
          </p:cNvGrpSpPr>
          <p:nvPr/>
        </p:nvGrpSpPr>
        <p:grpSpPr bwMode="auto">
          <a:xfrm>
            <a:off x="6019800" y="1828800"/>
            <a:ext cx="2667000" cy="3822700"/>
            <a:chOff x="3792" y="1152"/>
            <a:chExt cx="1680" cy="2408"/>
          </a:xfrm>
        </p:grpSpPr>
        <p:pic>
          <p:nvPicPr>
            <p:cNvPr id="14342" name="Picture 9" descr="appliances-a">
              <a:extLst>
                <a:ext uri="{FF2B5EF4-FFF2-40B4-BE49-F238E27FC236}">
                  <a16:creationId xmlns:a16="http://schemas.microsoft.com/office/drawing/2014/main" id="{291F95E2-B8AB-8EDE-5488-DED78764599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92" y="1152"/>
              <a:ext cx="1638" cy="1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3" name="Text Box 12">
              <a:extLst>
                <a:ext uri="{FF2B5EF4-FFF2-40B4-BE49-F238E27FC236}">
                  <a16:creationId xmlns:a16="http://schemas.microsoft.com/office/drawing/2014/main" id="{CC99A630-B9BA-BA1C-ABA1-595C36F6E419}"/>
                </a:ext>
              </a:extLst>
            </p:cNvPr>
            <p:cNvSpPr txBox="1">
              <a:spLocks noChangeArrowheads="1"/>
            </p:cNvSpPr>
            <p:nvPr/>
          </p:nvSpPr>
          <p:spPr bwMode="auto">
            <a:xfrm>
              <a:off x="3888" y="2688"/>
              <a:ext cx="1584" cy="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2800"/>
                <a:t>The Spirit </a:t>
              </a:r>
              <a:r>
                <a:rPr lang="en-US" altLang="en-US" sz="2800" u="sng"/>
                <a:t>empowers</a:t>
              </a:r>
              <a:r>
                <a:rPr lang="en-US" altLang="en-US" sz="2800"/>
                <a:t> us for relationship.</a:t>
              </a:r>
            </a:p>
          </p:txBody>
        </p:sp>
      </p:gr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5666F-C8F4-D323-2A5B-35EAC4E4186A}"/>
              </a:ext>
            </a:extLst>
          </p:cNvPr>
          <p:cNvSpPr>
            <a:spLocks noGrp="1"/>
          </p:cNvSpPr>
          <p:nvPr>
            <p:ph type="title"/>
          </p:nvPr>
        </p:nvSpPr>
        <p:spPr/>
        <p:txBody>
          <a:bodyPr/>
          <a:lstStyle/>
          <a:p>
            <a:pPr algn="ctr"/>
            <a:r>
              <a:rPr lang="en-US" dirty="0"/>
              <a:t>Biblical Supports</a:t>
            </a:r>
          </a:p>
        </p:txBody>
      </p:sp>
      <p:sp>
        <p:nvSpPr>
          <p:cNvPr id="3" name="Content Placeholder 2">
            <a:extLst>
              <a:ext uri="{FF2B5EF4-FFF2-40B4-BE49-F238E27FC236}">
                <a16:creationId xmlns:a16="http://schemas.microsoft.com/office/drawing/2014/main" id="{37D4D3AD-9123-43DA-AC78-6D4B21D531BD}"/>
              </a:ext>
            </a:extLst>
          </p:cNvPr>
          <p:cNvSpPr>
            <a:spLocks noGrp="1"/>
          </p:cNvSpPr>
          <p:nvPr>
            <p:ph idx="1"/>
          </p:nvPr>
        </p:nvSpPr>
        <p:spPr>
          <a:xfrm>
            <a:off x="685800" y="1524000"/>
            <a:ext cx="7772400" cy="4968874"/>
          </a:xfrm>
        </p:spPr>
        <p:txBody>
          <a:bodyPr>
            <a:normAutofit fontScale="92500" lnSpcReduction="10000"/>
          </a:bodyPr>
          <a:lstStyle/>
          <a:p>
            <a:pPr marL="0" indent="0" algn="l">
              <a:spcBef>
                <a:spcPts val="0"/>
              </a:spcBef>
              <a:buNone/>
            </a:pPr>
            <a:endParaRPr lang="en-US" sz="1800" i="0" u="sng" dirty="0">
              <a:effectLst/>
              <a:latin typeface="Open Sans" panose="020B0606030504020204" pitchFamily="34" charset="0"/>
            </a:endParaRPr>
          </a:p>
          <a:p>
            <a:pPr marL="0" indent="0" algn="l">
              <a:spcBef>
                <a:spcPts val="0"/>
              </a:spcBef>
              <a:buNone/>
            </a:pPr>
            <a:endParaRPr lang="en-US" sz="1800" u="sng" dirty="0">
              <a:latin typeface="Open Sans" panose="020B0606030504020204" pitchFamily="34" charset="0"/>
            </a:endParaRPr>
          </a:p>
          <a:p>
            <a:pPr marL="0" indent="0" algn="l">
              <a:spcBef>
                <a:spcPts val="0"/>
              </a:spcBef>
              <a:buNone/>
            </a:pPr>
            <a:r>
              <a:rPr lang="en-US" sz="1900" i="0" dirty="0">
                <a:effectLst/>
                <a:latin typeface="Open Sans" panose="020B0606030504020204" pitchFamily="34" charset="0"/>
              </a:rPr>
              <a:t>The grace of the Lord Jesus Christ and the love of God and the fellowship of the Holy Spirit be with you all. (ESV) II Corinthians 13:14</a:t>
            </a:r>
          </a:p>
          <a:p>
            <a:pPr marL="0" indent="0" algn="l">
              <a:spcBef>
                <a:spcPts val="0"/>
              </a:spcBef>
              <a:buNone/>
            </a:pPr>
            <a:endParaRPr lang="en-US" sz="1900" u="sng" dirty="0">
              <a:latin typeface="Open Sans" panose="020B0606030504020204" pitchFamily="34" charset="0"/>
            </a:endParaRPr>
          </a:p>
          <a:p>
            <a:pPr marL="0" indent="0" algn="l">
              <a:spcBef>
                <a:spcPts val="0"/>
              </a:spcBef>
              <a:buNone/>
            </a:pPr>
            <a:endParaRPr lang="en-US" sz="1900" i="0" dirty="0">
              <a:effectLst/>
              <a:latin typeface="Open Sans" panose="020B0606030504020204" pitchFamily="34" charset="0"/>
            </a:endParaRPr>
          </a:p>
          <a:p>
            <a:pPr marL="0" indent="0">
              <a:spcBef>
                <a:spcPts val="0"/>
              </a:spcBef>
              <a:buNone/>
            </a:pPr>
            <a:r>
              <a:rPr lang="en-US" sz="1900" i="0" dirty="0">
                <a:effectLst/>
                <a:latin typeface="Open Sans" panose="020B0606030504020204" pitchFamily="34" charset="0"/>
              </a:rPr>
              <a:t>Go therefore and make disciples of all nations, baptizing them in the name of the Father and of the Son and of the Holy Spirit, (ESV) Matthew 28:19</a:t>
            </a:r>
          </a:p>
          <a:p>
            <a:pPr marL="0" indent="0" algn="l">
              <a:spcBef>
                <a:spcPts val="0"/>
              </a:spcBef>
              <a:buNone/>
            </a:pPr>
            <a:endParaRPr lang="en-US" sz="1900" i="0" dirty="0">
              <a:effectLst/>
              <a:latin typeface="Aptos" panose="020B0004020202020204" pitchFamily="34" charset="0"/>
            </a:endParaRPr>
          </a:p>
          <a:p>
            <a:pPr marL="0" indent="0">
              <a:spcBef>
                <a:spcPts val="0"/>
              </a:spcBef>
              <a:buNone/>
            </a:pPr>
            <a:endParaRPr lang="en-US" sz="1900" dirty="0">
              <a:latin typeface="Aptos" panose="020B0004020202020204" pitchFamily="34" charset="0"/>
            </a:endParaRPr>
          </a:p>
          <a:p>
            <a:pPr marL="0" indent="0">
              <a:spcBef>
                <a:spcPts val="0"/>
              </a:spcBef>
              <a:buNone/>
            </a:pPr>
            <a:r>
              <a:rPr lang="en-US" sz="1900" dirty="0">
                <a:latin typeface="Aptos" panose="020B0004020202020204" pitchFamily="34" charset="0"/>
              </a:rPr>
              <a:t>But the Helper, the Holy Spirit, whom the Father will send in my name, he will teach you all things and bring to your remembrance all that I have said to you. (ESV) John 14:26</a:t>
            </a:r>
          </a:p>
          <a:p>
            <a:pPr marL="0" indent="0">
              <a:spcBef>
                <a:spcPts val="0"/>
              </a:spcBef>
              <a:buNone/>
            </a:pPr>
            <a:endParaRPr lang="en-US" sz="1900" dirty="0">
              <a:latin typeface="Aptos" panose="020B0004020202020204" pitchFamily="34" charset="0"/>
            </a:endParaRPr>
          </a:p>
          <a:p>
            <a:pPr marL="0" indent="0">
              <a:spcBef>
                <a:spcPts val="0"/>
              </a:spcBef>
              <a:buNone/>
            </a:pPr>
            <a:r>
              <a:rPr lang="en-US" sz="1900" dirty="0">
                <a:latin typeface="Aptos" panose="020B0004020202020204" pitchFamily="34" charset="0"/>
              </a:rPr>
              <a:t>But when the Helper comes, whom I will send to you from the Father, the Spirit of truth, who proceeds from the Father, he will bear witness about me. (ESV) John 15:26</a:t>
            </a:r>
          </a:p>
          <a:p>
            <a:pPr marL="0" indent="0">
              <a:spcBef>
                <a:spcPts val="0"/>
              </a:spcBef>
              <a:buNone/>
            </a:pPr>
            <a:endParaRPr lang="en-US" sz="1900" dirty="0">
              <a:latin typeface="Aptos" panose="020B0004020202020204" pitchFamily="34" charset="0"/>
            </a:endParaRPr>
          </a:p>
          <a:p>
            <a:pPr marL="0" indent="0">
              <a:spcBef>
                <a:spcPts val="0"/>
              </a:spcBef>
              <a:buNone/>
            </a:pPr>
            <a:r>
              <a:rPr lang="en-US" sz="1900" dirty="0">
                <a:latin typeface="Aptos" panose="020B0004020202020204" pitchFamily="34" charset="0"/>
              </a:rPr>
              <a:t>“according to the foreknowledge of God the Father, in the sanctification of the Spirit, for obedience to Jesus Christ and for sprinkling with his blood: “(ESV) 1 Peter 1:1–2</a:t>
            </a:r>
          </a:p>
          <a:p>
            <a:pPr marL="0" indent="0">
              <a:buNone/>
            </a:pPr>
            <a:endParaRPr lang="en-US" sz="1400" dirty="0"/>
          </a:p>
        </p:txBody>
      </p:sp>
    </p:spTree>
    <p:extLst>
      <p:ext uri="{BB962C8B-B14F-4D97-AF65-F5344CB8AC3E}">
        <p14:creationId xmlns:p14="http://schemas.microsoft.com/office/powerpoint/2010/main" val="4088953771"/>
      </p:ext>
    </p:extLst>
  </p:cSld>
  <p:clrMapOvr>
    <a:masterClrMapping/>
  </p:clrMapOvr>
  <p:transition>
    <p:zoom/>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7459CC19-1642-A7B2-E30D-137354F71410}"/>
              </a:ext>
            </a:extLst>
          </p:cNvPr>
          <p:cNvSpPr>
            <a:spLocks noGrp="1" noChangeArrowheads="1"/>
          </p:cNvSpPr>
          <p:nvPr>
            <p:ph type="title"/>
          </p:nvPr>
        </p:nvSpPr>
        <p:spPr/>
        <p:txBody>
          <a:bodyPr/>
          <a:lstStyle/>
          <a:p>
            <a:pPr>
              <a:defRPr/>
            </a:pPr>
            <a:r>
              <a:rPr lang="en-US"/>
              <a:t>The Mystery of the Trinity</a:t>
            </a:r>
          </a:p>
        </p:txBody>
      </p:sp>
      <p:sp>
        <p:nvSpPr>
          <p:cNvPr id="4099" name="Rectangle 3">
            <a:extLst>
              <a:ext uri="{FF2B5EF4-FFF2-40B4-BE49-F238E27FC236}">
                <a16:creationId xmlns:a16="http://schemas.microsoft.com/office/drawing/2014/main" id="{80D91759-6630-538F-EBAB-B0B7767D776A}"/>
              </a:ext>
            </a:extLst>
          </p:cNvPr>
          <p:cNvSpPr>
            <a:spLocks noGrp="1" noChangeArrowheads="1"/>
          </p:cNvSpPr>
          <p:nvPr>
            <p:ph idx="1"/>
          </p:nvPr>
        </p:nvSpPr>
        <p:spPr>
          <a:xfrm>
            <a:off x="533400" y="1981200"/>
            <a:ext cx="8229600" cy="4114800"/>
          </a:xfrm>
        </p:spPr>
        <p:txBody>
          <a:bodyPr>
            <a:normAutofit lnSpcReduction="10000"/>
          </a:bodyPr>
          <a:lstStyle/>
          <a:p>
            <a:pPr>
              <a:lnSpc>
                <a:spcPct val="90000"/>
              </a:lnSpc>
            </a:pPr>
            <a:r>
              <a:rPr lang="en-US" altLang="en-US" sz="2400"/>
              <a:t>The term “Trinity” does not appear in the Bible. </a:t>
            </a:r>
          </a:p>
          <a:p>
            <a:pPr>
              <a:lnSpc>
                <a:spcPct val="90000"/>
              </a:lnSpc>
            </a:pPr>
            <a:endParaRPr lang="en-US" altLang="en-US" sz="2400"/>
          </a:p>
          <a:p>
            <a:pPr>
              <a:lnSpc>
                <a:spcPct val="90000"/>
              </a:lnSpc>
            </a:pPr>
            <a:r>
              <a:rPr lang="en-US" altLang="en-US" sz="2400" i="1"/>
              <a:t>Trinitas</a:t>
            </a:r>
            <a:r>
              <a:rPr lang="en-US" altLang="en-US" sz="2400"/>
              <a:t> was first used by the church father Tertullian around AD 200.</a:t>
            </a:r>
          </a:p>
          <a:p>
            <a:pPr>
              <a:lnSpc>
                <a:spcPct val="90000"/>
              </a:lnSpc>
            </a:pPr>
            <a:endParaRPr lang="en-US" altLang="en-US" sz="2400"/>
          </a:p>
          <a:p>
            <a:pPr>
              <a:lnSpc>
                <a:spcPct val="90000"/>
              </a:lnSpc>
            </a:pPr>
            <a:r>
              <a:rPr lang="en-US" altLang="en-US" sz="2400"/>
              <a:t>Nevertheless, the doctrine is certainly taught in the Scriptures.</a:t>
            </a:r>
          </a:p>
          <a:p>
            <a:pPr>
              <a:lnSpc>
                <a:spcPct val="90000"/>
              </a:lnSpc>
            </a:pPr>
            <a:endParaRPr lang="en-US" altLang="en-US" sz="2400"/>
          </a:p>
          <a:p>
            <a:pPr>
              <a:lnSpc>
                <a:spcPct val="90000"/>
              </a:lnSpc>
            </a:pPr>
            <a:r>
              <a:rPr lang="en-US" altLang="en-US" sz="2400"/>
              <a:t>At the same time, the biblical doctrine of the Trinity cannot be understood apart from historical arguments, formulations, and creeds.</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wipe(left)">
                                      <p:cBhvr>
                                        <p:cTn id="7" dur="500"/>
                                        <p:tgtEl>
                                          <p:spTgt spid="40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99">
                                            <p:txEl>
                                              <p:pRg st="2" end="2"/>
                                            </p:txEl>
                                          </p:spTgt>
                                        </p:tgtEl>
                                        <p:attrNameLst>
                                          <p:attrName>style.visibility</p:attrName>
                                        </p:attrNameLst>
                                      </p:cBhvr>
                                      <p:to>
                                        <p:strVal val="visible"/>
                                      </p:to>
                                    </p:set>
                                    <p:animEffect transition="in" filter="wipe(left)">
                                      <p:cBhvr>
                                        <p:cTn id="12" dur="500"/>
                                        <p:tgtEl>
                                          <p:spTgt spid="409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099">
                                            <p:txEl>
                                              <p:pRg st="4" end="4"/>
                                            </p:txEl>
                                          </p:spTgt>
                                        </p:tgtEl>
                                        <p:attrNameLst>
                                          <p:attrName>style.visibility</p:attrName>
                                        </p:attrNameLst>
                                      </p:cBhvr>
                                      <p:to>
                                        <p:strVal val="visible"/>
                                      </p:to>
                                    </p:set>
                                    <p:animEffect transition="in" filter="wipe(left)">
                                      <p:cBhvr>
                                        <p:cTn id="17" dur="500"/>
                                        <p:tgtEl>
                                          <p:spTgt spid="4099">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099">
                                            <p:txEl>
                                              <p:pRg st="6" end="6"/>
                                            </p:txEl>
                                          </p:spTgt>
                                        </p:tgtEl>
                                        <p:attrNameLst>
                                          <p:attrName>style.visibility</p:attrName>
                                        </p:attrNameLst>
                                      </p:cBhvr>
                                      <p:to>
                                        <p:strVal val="visible"/>
                                      </p:to>
                                    </p:set>
                                    <p:animEffect transition="in" filter="wipe(left)">
                                      <p:cBhvr>
                                        <p:cTn id="22" dur="500"/>
                                        <p:tgtEl>
                                          <p:spTgt spid="40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6" descr="trinity">
            <a:extLst>
              <a:ext uri="{FF2B5EF4-FFF2-40B4-BE49-F238E27FC236}">
                <a16:creationId xmlns:a16="http://schemas.microsoft.com/office/drawing/2014/main" id="{10DA19A7-983B-CF66-EE4B-1553514843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588"/>
            <a:ext cx="9144000"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8" name="Rectangle 2">
            <a:extLst>
              <a:ext uri="{FF2B5EF4-FFF2-40B4-BE49-F238E27FC236}">
                <a16:creationId xmlns:a16="http://schemas.microsoft.com/office/drawing/2014/main" id="{8993DDC2-324D-83A4-142A-26598A0DB032}"/>
              </a:ext>
            </a:extLst>
          </p:cNvPr>
          <p:cNvSpPr>
            <a:spLocks noGrp="1" noChangeArrowheads="1"/>
          </p:cNvSpPr>
          <p:nvPr>
            <p:ph type="title"/>
          </p:nvPr>
        </p:nvSpPr>
        <p:spPr>
          <a:xfrm>
            <a:off x="762000" y="0"/>
            <a:ext cx="7772400" cy="1143000"/>
          </a:xfrm>
        </p:spPr>
        <p:txBody>
          <a:bodyPr/>
          <a:lstStyle/>
          <a:p>
            <a:pPr>
              <a:defRPr/>
            </a:pPr>
            <a:r>
              <a:rPr lang="en-US" dirty="0"/>
              <a:t>The Mystery of the Trinity</a:t>
            </a:r>
          </a:p>
        </p:txBody>
      </p:sp>
      <p:sp>
        <p:nvSpPr>
          <p:cNvPr id="14340" name="Text Box 4">
            <a:extLst>
              <a:ext uri="{FF2B5EF4-FFF2-40B4-BE49-F238E27FC236}">
                <a16:creationId xmlns:a16="http://schemas.microsoft.com/office/drawing/2014/main" id="{277260AA-5BC3-41C3-1CBA-CB063DBFE3C0}"/>
              </a:ext>
            </a:extLst>
          </p:cNvPr>
          <p:cNvSpPr txBox="1">
            <a:spLocks noChangeArrowheads="1"/>
          </p:cNvSpPr>
          <p:nvPr/>
        </p:nvSpPr>
        <p:spPr bwMode="auto">
          <a:xfrm>
            <a:off x="228600" y="3352800"/>
            <a:ext cx="2743200" cy="208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lnSpc>
                <a:spcPct val="90000"/>
              </a:lnSpc>
              <a:spcBef>
                <a:spcPct val="20000"/>
              </a:spcBef>
              <a:buSzPct val="100000"/>
            </a:pPr>
            <a:r>
              <a:rPr lang="en-US" altLang="en-US" dirty="0">
                <a:latin typeface="Arial" panose="020B0604020202020204" pitchFamily="34" charset="0"/>
              </a:rPr>
              <a:t>This doctrine is beyond the grasp of reason alone. God will always be incomprehensible to Man. </a:t>
            </a:r>
          </a:p>
        </p:txBody>
      </p:sp>
      <p:sp>
        <p:nvSpPr>
          <p:cNvPr id="14344" name="Text Box 8">
            <a:extLst>
              <a:ext uri="{FF2B5EF4-FFF2-40B4-BE49-F238E27FC236}">
                <a16:creationId xmlns:a16="http://schemas.microsoft.com/office/drawing/2014/main" id="{7D33BEB9-B050-31F4-0A40-FAA95C39D87E}"/>
              </a:ext>
            </a:extLst>
          </p:cNvPr>
          <p:cNvSpPr txBox="1">
            <a:spLocks noChangeArrowheads="1"/>
          </p:cNvSpPr>
          <p:nvPr/>
        </p:nvSpPr>
        <p:spPr bwMode="auto">
          <a:xfrm>
            <a:off x="5486400" y="3227388"/>
            <a:ext cx="3581400" cy="302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lvl="1" algn="r">
              <a:lnSpc>
                <a:spcPct val="90000"/>
              </a:lnSpc>
              <a:spcBef>
                <a:spcPct val="20000"/>
              </a:spcBef>
              <a:buSzPct val="100000"/>
            </a:pPr>
            <a:r>
              <a:rPr lang="en-US" altLang="en-US" sz="2000" dirty="0">
                <a:cs typeface="Times New Roman" panose="02020603050405020304" pitchFamily="18" charset="0"/>
              </a:rPr>
              <a:t>“For My thoughts are not your thoughts, neither are your ways My ways,” declares the Lord. “For as</a:t>
            </a:r>
            <a:r>
              <a:rPr lang="en-US" altLang="en-US" sz="2000" i="1" dirty="0">
                <a:cs typeface="Times New Roman" panose="02020603050405020304" pitchFamily="18" charset="0"/>
              </a:rPr>
              <a:t> </a:t>
            </a:r>
            <a:r>
              <a:rPr lang="en-US" altLang="en-US" sz="2000" dirty="0">
                <a:cs typeface="Times New Roman" panose="02020603050405020304" pitchFamily="18" charset="0"/>
              </a:rPr>
              <a:t>the heavens are higher than the earth, so are My ways higher than your ways, and My thoughts than your thoughts.”   Is. 55:8-9</a:t>
            </a:r>
          </a:p>
          <a:p>
            <a:pPr algn="r">
              <a:spcBef>
                <a:spcPct val="50000"/>
              </a:spcBef>
            </a:pPr>
            <a:endParaRPr lang="en-US" altLang="en-US" sz="2000" dirty="0"/>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340"/>
                                        </p:tgtEl>
                                        <p:attrNameLst>
                                          <p:attrName>style.visibility</p:attrName>
                                        </p:attrNameLst>
                                      </p:cBhvr>
                                      <p:to>
                                        <p:strVal val="visible"/>
                                      </p:to>
                                    </p:set>
                                    <p:animEffect transition="in" filter="dissolve">
                                      <p:cBhvr>
                                        <p:cTn id="7" dur="500"/>
                                        <p:tgtEl>
                                          <p:spTgt spid="143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4344"/>
                                        </p:tgtEl>
                                        <p:attrNameLst>
                                          <p:attrName>style.visibility</p:attrName>
                                        </p:attrNameLst>
                                      </p:cBhvr>
                                      <p:to>
                                        <p:strVal val="visible"/>
                                      </p:to>
                                    </p:set>
                                    <p:animEffect transition="in" filter="dissolve">
                                      <p:cBhvr>
                                        <p:cTn id="12" dur="500"/>
                                        <p:tgtEl>
                                          <p:spTgt spid="143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autoUpdateAnimBg="0"/>
      <p:bldP spid="14344"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D56BB7-B6A8-AD9E-1548-E6D14A393A9F}"/>
              </a:ext>
            </a:extLst>
          </p:cNvPr>
          <p:cNvSpPr>
            <a:spLocks noGrp="1" noChangeArrowheads="1"/>
          </p:cNvSpPr>
          <p:nvPr>
            <p:ph type="title"/>
          </p:nvPr>
        </p:nvSpPr>
        <p:spPr/>
        <p:txBody>
          <a:bodyPr/>
          <a:lstStyle/>
          <a:p>
            <a:pPr>
              <a:defRPr/>
            </a:pPr>
            <a:r>
              <a:rPr lang="en-US"/>
              <a:t>False Concepts of the Trinity</a:t>
            </a:r>
          </a:p>
        </p:txBody>
      </p:sp>
      <p:sp>
        <p:nvSpPr>
          <p:cNvPr id="1028" name="Oval 4">
            <a:extLst>
              <a:ext uri="{FF2B5EF4-FFF2-40B4-BE49-F238E27FC236}">
                <a16:creationId xmlns:a16="http://schemas.microsoft.com/office/drawing/2014/main" id="{20A14A6F-FF2C-6C4C-4584-ECD75913123D}"/>
              </a:ext>
            </a:extLst>
          </p:cNvPr>
          <p:cNvSpPr>
            <a:spLocks noChangeArrowheads="1"/>
          </p:cNvSpPr>
          <p:nvPr/>
        </p:nvSpPr>
        <p:spPr bwMode="auto">
          <a:xfrm>
            <a:off x="609600" y="1600200"/>
            <a:ext cx="2743200" cy="2438400"/>
          </a:xfrm>
          <a:prstGeom prst="ellipse">
            <a:avLst/>
          </a:prstGeom>
          <a:solidFill>
            <a:schemeClr val="accent1"/>
          </a:solidFill>
          <a:ln w="12700">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  </a:t>
            </a:r>
            <a:r>
              <a:rPr lang="en-US" altLang="en-US" u="sng"/>
              <a:t>Monarchianism</a:t>
            </a:r>
            <a:r>
              <a:rPr lang="en-US" altLang="en-US"/>
              <a:t> </a:t>
            </a:r>
          </a:p>
          <a:p>
            <a:r>
              <a:rPr lang="en-US" altLang="en-US"/>
              <a:t>Emphasizes unity</a:t>
            </a:r>
          </a:p>
          <a:p>
            <a:r>
              <a:rPr lang="en-US" altLang="en-US"/>
              <a:t>of God but not </a:t>
            </a:r>
          </a:p>
          <a:p>
            <a:r>
              <a:rPr lang="en-US" altLang="en-US"/>
              <a:t>the diversity of</a:t>
            </a:r>
          </a:p>
          <a:p>
            <a:r>
              <a:rPr lang="en-US" altLang="en-US"/>
              <a:t>persons</a:t>
            </a:r>
          </a:p>
        </p:txBody>
      </p:sp>
      <p:grpSp>
        <p:nvGrpSpPr>
          <p:cNvPr id="2" name="Group 17">
            <a:extLst>
              <a:ext uri="{FF2B5EF4-FFF2-40B4-BE49-F238E27FC236}">
                <a16:creationId xmlns:a16="http://schemas.microsoft.com/office/drawing/2014/main" id="{8309E063-D6E1-A493-A8E9-A1823F5A8FFE}"/>
              </a:ext>
            </a:extLst>
          </p:cNvPr>
          <p:cNvGrpSpPr>
            <a:grpSpLocks/>
          </p:cNvGrpSpPr>
          <p:nvPr/>
        </p:nvGrpSpPr>
        <p:grpSpPr bwMode="auto">
          <a:xfrm>
            <a:off x="4495800" y="1752600"/>
            <a:ext cx="4267200" cy="1981200"/>
            <a:chOff x="2832" y="1104"/>
            <a:chExt cx="2688" cy="1248"/>
          </a:xfrm>
        </p:grpSpPr>
        <p:sp>
          <p:nvSpPr>
            <p:cNvPr id="5138" name="Oval 5">
              <a:extLst>
                <a:ext uri="{FF2B5EF4-FFF2-40B4-BE49-F238E27FC236}">
                  <a16:creationId xmlns:a16="http://schemas.microsoft.com/office/drawing/2014/main" id="{CBCAADB5-696F-908E-5969-E9ED077AD55E}"/>
                </a:ext>
              </a:extLst>
            </p:cNvPr>
            <p:cNvSpPr>
              <a:spLocks noChangeArrowheads="1"/>
            </p:cNvSpPr>
            <p:nvPr/>
          </p:nvSpPr>
          <p:spPr bwMode="auto">
            <a:xfrm>
              <a:off x="4320" y="1104"/>
              <a:ext cx="768" cy="672"/>
            </a:xfrm>
            <a:prstGeom prst="ellipse">
              <a:avLst/>
            </a:prstGeom>
            <a:solidFill>
              <a:schemeClr val="accent1"/>
            </a:solidFill>
            <a:ln w="12700">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Father</a:t>
              </a:r>
            </a:p>
          </p:txBody>
        </p:sp>
        <p:sp>
          <p:nvSpPr>
            <p:cNvPr id="5139" name="Oval 7">
              <a:extLst>
                <a:ext uri="{FF2B5EF4-FFF2-40B4-BE49-F238E27FC236}">
                  <a16:creationId xmlns:a16="http://schemas.microsoft.com/office/drawing/2014/main" id="{56F30852-7BA2-F61E-E41D-BB742CB0F659}"/>
                </a:ext>
              </a:extLst>
            </p:cNvPr>
            <p:cNvSpPr>
              <a:spLocks noChangeArrowheads="1"/>
            </p:cNvSpPr>
            <p:nvPr/>
          </p:nvSpPr>
          <p:spPr bwMode="auto">
            <a:xfrm>
              <a:off x="4752" y="1680"/>
              <a:ext cx="768" cy="672"/>
            </a:xfrm>
            <a:prstGeom prst="ellipse">
              <a:avLst/>
            </a:prstGeom>
            <a:solidFill>
              <a:schemeClr val="accent1"/>
            </a:solidFill>
            <a:ln w="12700">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Spirit</a:t>
              </a:r>
            </a:p>
          </p:txBody>
        </p:sp>
        <p:sp>
          <p:nvSpPr>
            <p:cNvPr id="5140" name="Oval 8">
              <a:extLst>
                <a:ext uri="{FF2B5EF4-FFF2-40B4-BE49-F238E27FC236}">
                  <a16:creationId xmlns:a16="http://schemas.microsoft.com/office/drawing/2014/main" id="{39CA6FA8-B25C-4272-48A0-F9937039962F}"/>
                </a:ext>
              </a:extLst>
            </p:cNvPr>
            <p:cNvSpPr>
              <a:spLocks noChangeArrowheads="1"/>
            </p:cNvSpPr>
            <p:nvPr/>
          </p:nvSpPr>
          <p:spPr bwMode="auto">
            <a:xfrm>
              <a:off x="3888" y="1680"/>
              <a:ext cx="768" cy="672"/>
            </a:xfrm>
            <a:prstGeom prst="ellipse">
              <a:avLst/>
            </a:prstGeom>
            <a:solidFill>
              <a:schemeClr val="accent1"/>
            </a:solidFill>
            <a:ln w="12700">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Son</a:t>
              </a:r>
            </a:p>
          </p:txBody>
        </p:sp>
        <p:sp>
          <p:nvSpPr>
            <p:cNvPr id="5141" name="Text Box 9">
              <a:extLst>
                <a:ext uri="{FF2B5EF4-FFF2-40B4-BE49-F238E27FC236}">
                  <a16:creationId xmlns:a16="http://schemas.microsoft.com/office/drawing/2014/main" id="{6B8DC6C0-3CF8-8693-1667-022D49BAD310}"/>
                </a:ext>
              </a:extLst>
            </p:cNvPr>
            <p:cNvSpPr txBox="1">
              <a:spLocks noChangeArrowheads="1"/>
            </p:cNvSpPr>
            <p:nvPr/>
          </p:nvSpPr>
          <p:spPr bwMode="auto">
            <a:xfrm>
              <a:off x="2832" y="1104"/>
              <a:ext cx="1330" cy="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pPr>
              <a:r>
                <a:rPr lang="en-US" altLang="en-US" u="sng"/>
                <a:t>Tritheism</a:t>
              </a:r>
            </a:p>
            <a:p>
              <a:pPr algn="l">
                <a:spcBef>
                  <a:spcPct val="50000"/>
                </a:spcBef>
              </a:pPr>
              <a:r>
                <a:rPr lang="en-US" altLang="en-US"/>
                <a:t>There are three separate gods</a:t>
              </a:r>
            </a:p>
          </p:txBody>
        </p:sp>
      </p:grpSp>
      <p:grpSp>
        <p:nvGrpSpPr>
          <p:cNvPr id="3" name="Group 58">
            <a:extLst>
              <a:ext uri="{FF2B5EF4-FFF2-40B4-BE49-F238E27FC236}">
                <a16:creationId xmlns:a16="http://schemas.microsoft.com/office/drawing/2014/main" id="{B61C10E8-1F70-79B4-9BA8-3DB547506236}"/>
              </a:ext>
            </a:extLst>
          </p:cNvPr>
          <p:cNvGrpSpPr>
            <a:grpSpLocks/>
          </p:cNvGrpSpPr>
          <p:nvPr/>
        </p:nvGrpSpPr>
        <p:grpSpPr bwMode="auto">
          <a:xfrm>
            <a:off x="4724400" y="4114800"/>
            <a:ext cx="3733800" cy="2435225"/>
            <a:chOff x="2976" y="2592"/>
            <a:chExt cx="2352" cy="1534"/>
          </a:xfrm>
        </p:grpSpPr>
        <p:sp>
          <p:nvSpPr>
            <p:cNvPr id="5134" name="Oval 15">
              <a:extLst>
                <a:ext uri="{FF2B5EF4-FFF2-40B4-BE49-F238E27FC236}">
                  <a16:creationId xmlns:a16="http://schemas.microsoft.com/office/drawing/2014/main" id="{8FC92F0C-C321-7E1A-830A-5A99DD4481CD}"/>
                </a:ext>
              </a:extLst>
            </p:cNvPr>
            <p:cNvSpPr>
              <a:spLocks noChangeArrowheads="1"/>
            </p:cNvSpPr>
            <p:nvPr/>
          </p:nvSpPr>
          <p:spPr bwMode="auto">
            <a:xfrm>
              <a:off x="4368" y="2592"/>
              <a:ext cx="768" cy="672"/>
            </a:xfrm>
            <a:prstGeom prst="ellipse">
              <a:avLst/>
            </a:prstGeom>
            <a:solidFill>
              <a:schemeClr val="accent1"/>
            </a:solidFill>
            <a:ln w="12700">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Father</a:t>
              </a:r>
            </a:p>
          </p:txBody>
        </p:sp>
        <p:sp>
          <p:nvSpPr>
            <p:cNvPr id="5135" name="Oval 16">
              <a:extLst>
                <a:ext uri="{FF2B5EF4-FFF2-40B4-BE49-F238E27FC236}">
                  <a16:creationId xmlns:a16="http://schemas.microsoft.com/office/drawing/2014/main" id="{52C082B7-CA33-E7ED-3BC3-6F113508766A}"/>
                </a:ext>
              </a:extLst>
            </p:cNvPr>
            <p:cNvSpPr>
              <a:spLocks noChangeArrowheads="1"/>
            </p:cNvSpPr>
            <p:nvPr/>
          </p:nvSpPr>
          <p:spPr bwMode="auto">
            <a:xfrm>
              <a:off x="4368" y="3408"/>
              <a:ext cx="768" cy="672"/>
            </a:xfrm>
            <a:prstGeom prst="ellipse">
              <a:avLst/>
            </a:prstGeom>
            <a:solidFill>
              <a:schemeClr val="accent1"/>
            </a:solidFill>
            <a:ln w="12700">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Son</a:t>
              </a:r>
            </a:p>
          </p:txBody>
        </p:sp>
        <p:sp>
          <p:nvSpPr>
            <p:cNvPr id="5136" name="Line 18">
              <a:extLst>
                <a:ext uri="{FF2B5EF4-FFF2-40B4-BE49-F238E27FC236}">
                  <a16:creationId xmlns:a16="http://schemas.microsoft.com/office/drawing/2014/main" id="{7B288E0D-5282-BCC5-1871-AF8DDA60BC18}"/>
                </a:ext>
              </a:extLst>
            </p:cNvPr>
            <p:cNvSpPr>
              <a:spLocks noChangeShapeType="1"/>
            </p:cNvSpPr>
            <p:nvPr/>
          </p:nvSpPr>
          <p:spPr bwMode="auto">
            <a:xfrm>
              <a:off x="4128" y="3312"/>
              <a:ext cx="1200" cy="0"/>
            </a:xfrm>
            <a:prstGeom prst="line">
              <a:avLst/>
            </a:prstGeom>
            <a:noFill/>
            <a:ln w="76200">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7" name="Text Box 19">
              <a:extLst>
                <a:ext uri="{FF2B5EF4-FFF2-40B4-BE49-F238E27FC236}">
                  <a16:creationId xmlns:a16="http://schemas.microsoft.com/office/drawing/2014/main" id="{B7198551-A20F-81F2-B41C-D7AFD0D28C2C}"/>
                </a:ext>
              </a:extLst>
            </p:cNvPr>
            <p:cNvSpPr txBox="1">
              <a:spLocks noChangeArrowheads="1"/>
            </p:cNvSpPr>
            <p:nvPr/>
          </p:nvSpPr>
          <p:spPr bwMode="auto">
            <a:xfrm>
              <a:off x="2976" y="2688"/>
              <a:ext cx="1440" cy="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pPr>
              <a:r>
                <a:rPr lang="en-US" altLang="en-US" u="sng"/>
                <a:t>Arianism</a:t>
              </a:r>
              <a:endParaRPr lang="en-US" altLang="en-US"/>
            </a:p>
            <a:p>
              <a:pPr algn="l">
                <a:lnSpc>
                  <a:spcPct val="90000"/>
                </a:lnSpc>
                <a:spcBef>
                  <a:spcPct val="50000"/>
                </a:spcBef>
              </a:pPr>
              <a:r>
                <a:rPr lang="en-US" altLang="en-US"/>
                <a:t>The Son is not  “of the same substance” as God.  He is a created being</a:t>
              </a:r>
              <a:endParaRPr lang="en-US" altLang="en-US" u="sng"/>
            </a:p>
          </p:txBody>
        </p:sp>
      </p:grpSp>
      <p:grpSp>
        <p:nvGrpSpPr>
          <p:cNvPr id="4" name="Group 61">
            <a:extLst>
              <a:ext uri="{FF2B5EF4-FFF2-40B4-BE49-F238E27FC236}">
                <a16:creationId xmlns:a16="http://schemas.microsoft.com/office/drawing/2014/main" id="{A318DEBB-CD3B-5510-AE70-5A890E1CF3F6}"/>
              </a:ext>
            </a:extLst>
          </p:cNvPr>
          <p:cNvGrpSpPr>
            <a:grpSpLocks/>
          </p:cNvGrpSpPr>
          <p:nvPr/>
        </p:nvGrpSpPr>
        <p:grpSpPr bwMode="auto">
          <a:xfrm>
            <a:off x="228600" y="3886200"/>
            <a:ext cx="4495800" cy="2667000"/>
            <a:chOff x="144" y="2448"/>
            <a:chExt cx="2832" cy="1680"/>
          </a:xfrm>
        </p:grpSpPr>
        <p:grpSp>
          <p:nvGrpSpPr>
            <p:cNvPr id="5127" name="Group 60">
              <a:extLst>
                <a:ext uri="{FF2B5EF4-FFF2-40B4-BE49-F238E27FC236}">
                  <a16:creationId xmlns:a16="http://schemas.microsoft.com/office/drawing/2014/main" id="{0D0A80A4-118F-9834-3925-E851BDC145A4}"/>
                </a:ext>
              </a:extLst>
            </p:cNvPr>
            <p:cNvGrpSpPr>
              <a:grpSpLocks/>
            </p:cNvGrpSpPr>
            <p:nvPr/>
          </p:nvGrpSpPr>
          <p:grpSpPr bwMode="auto">
            <a:xfrm>
              <a:off x="144" y="2688"/>
              <a:ext cx="2112" cy="1440"/>
              <a:chOff x="144" y="2688"/>
              <a:chExt cx="2112" cy="1440"/>
            </a:xfrm>
          </p:grpSpPr>
          <p:sp>
            <p:nvSpPr>
              <p:cNvPr id="5129" name="WordArt 51">
                <a:extLst>
                  <a:ext uri="{FF2B5EF4-FFF2-40B4-BE49-F238E27FC236}">
                    <a16:creationId xmlns:a16="http://schemas.microsoft.com/office/drawing/2014/main" id="{070FCB99-10CA-CB38-7678-2FFC6A3A8F93}"/>
                  </a:ext>
                </a:extLst>
              </p:cNvPr>
              <p:cNvSpPr>
                <a:spLocks noChangeArrowheads="1" noChangeShapeType="1" noTextEdit="1"/>
              </p:cNvSpPr>
              <p:nvPr/>
            </p:nvSpPr>
            <p:spPr bwMode="auto">
              <a:xfrm>
                <a:off x="192" y="2880"/>
                <a:ext cx="714" cy="318"/>
              </a:xfrm>
              <a:prstGeom prst="rect">
                <a:avLst/>
              </a:prstGeom>
            </p:spPr>
            <p:txBody>
              <a:bodyPr wrap="none" fromWordArt="1">
                <a:prstTxWarp prst="textPlain">
                  <a:avLst>
                    <a:gd name="adj" fmla="val 50000"/>
                  </a:avLst>
                </a:prstTxWarp>
              </a:bodyPr>
              <a:lstStyle/>
              <a:p>
                <a:r>
                  <a:rPr lang="en-US" sz="2800" kern="10">
                    <a:ln w="9525">
                      <a:solidFill>
                        <a:srgbClr val="000000"/>
                      </a:solidFill>
                      <a:round/>
                      <a:headEnd/>
                      <a:tailEnd/>
                    </a:ln>
                    <a:solidFill>
                      <a:srgbClr val="FFFFFF"/>
                    </a:solidFill>
                    <a:cs typeface="Times New Roman" panose="02020603050405020304" pitchFamily="18" charset="0"/>
                  </a:rPr>
                  <a:t>Spirit</a:t>
                </a:r>
              </a:p>
            </p:txBody>
          </p:sp>
          <p:sp>
            <p:nvSpPr>
              <p:cNvPr id="5130" name="AutoShape 20">
                <a:extLst>
                  <a:ext uri="{FF2B5EF4-FFF2-40B4-BE49-F238E27FC236}">
                    <a16:creationId xmlns:a16="http://schemas.microsoft.com/office/drawing/2014/main" id="{BCE6855E-3BFA-A5ED-C0E9-4D90BFD9CB0E}"/>
                  </a:ext>
                </a:extLst>
              </p:cNvPr>
              <p:cNvSpPr>
                <a:spLocks noChangeArrowheads="1"/>
              </p:cNvSpPr>
              <p:nvPr/>
            </p:nvSpPr>
            <p:spPr bwMode="auto">
              <a:xfrm>
                <a:off x="144" y="2688"/>
                <a:ext cx="1632" cy="1440"/>
              </a:xfrm>
              <a:prstGeom prst="triangle">
                <a:avLst>
                  <a:gd name="adj" fmla="val 50000"/>
                </a:avLst>
              </a:prstGeom>
              <a:solidFill>
                <a:schemeClr val="accent1"/>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131" name="Freeform 50">
                <a:extLst>
                  <a:ext uri="{FF2B5EF4-FFF2-40B4-BE49-F238E27FC236}">
                    <a16:creationId xmlns:a16="http://schemas.microsoft.com/office/drawing/2014/main" id="{6A2F8657-01E8-1576-9F68-90DB4B5CB87F}"/>
                  </a:ext>
                </a:extLst>
              </p:cNvPr>
              <p:cNvSpPr>
                <a:spLocks/>
              </p:cNvSpPr>
              <p:nvPr/>
            </p:nvSpPr>
            <p:spPr bwMode="auto">
              <a:xfrm>
                <a:off x="960" y="2688"/>
                <a:ext cx="1296" cy="1440"/>
              </a:xfrm>
              <a:custGeom>
                <a:avLst/>
                <a:gdLst>
                  <a:gd name="T0" fmla="*/ 0 w 1296"/>
                  <a:gd name="T1" fmla="*/ 0 h 1440"/>
                  <a:gd name="T2" fmla="*/ 1296 w 1296"/>
                  <a:gd name="T3" fmla="*/ 768 h 1440"/>
                  <a:gd name="T4" fmla="*/ 816 w 1296"/>
                  <a:gd name="T5" fmla="*/ 1440 h 1440"/>
                  <a:gd name="T6" fmla="*/ 0 w 1296"/>
                  <a:gd name="T7" fmla="*/ 0 h 1440"/>
                  <a:gd name="T8" fmla="*/ 0 60000 65536"/>
                  <a:gd name="T9" fmla="*/ 0 60000 65536"/>
                  <a:gd name="T10" fmla="*/ 0 60000 65536"/>
                  <a:gd name="T11" fmla="*/ 0 60000 65536"/>
                  <a:gd name="T12" fmla="*/ 0 w 1296"/>
                  <a:gd name="T13" fmla="*/ 0 h 1440"/>
                  <a:gd name="T14" fmla="*/ 1296 w 1296"/>
                  <a:gd name="T15" fmla="*/ 1440 h 1440"/>
                </a:gdLst>
                <a:ahLst/>
                <a:cxnLst>
                  <a:cxn ang="T8">
                    <a:pos x="T0" y="T1"/>
                  </a:cxn>
                  <a:cxn ang="T9">
                    <a:pos x="T2" y="T3"/>
                  </a:cxn>
                  <a:cxn ang="T10">
                    <a:pos x="T4" y="T5"/>
                  </a:cxn>
                  <a:cxn ang="T11">
                    <a:pos x="T6" y="T7"/>
                  </a:cxn>
                </a:cxnLst>
                <a:rect l="T12" t="T13" r="T14" b="T15"/>
                <a:pathLst>
                  <a:path w="1296" h="1440">
                    <a:moveTo>
                      <a:pt x="0" y="0"/>
                    </a:moveTo>
                    <a:lnTo>
                      <a:pt x="1296" y="768"/>
                    </a:lnTo>
                    <a:lnTo>
                      <a:pt x="816" y="1440"/>
                    </a:lnTo>
                    <a:lnTo>
                      <a:pt x="0" y="0"/>
                    </a:lnTo>
                    <a:close/>
                  </a:path>
                </a:pathLst>
              </a:custGeom>
              <a:gradFill rotWithShape="0">
                <a:gsLst>
                  <a:gs pos="0">
                    <a:srgbClr val="004747"/>
                  </a:gs>
                  <a:gs pos="100000">
                    <a:srgbClr val="009999"/>
                  </a:gs>
                </a:gsLst>
                <a:lin ang="5400000" scaled="1"/>
              </a:gradFill>
              <a:ln w="12700">
                <a:solidFill>
                  <a:schemeClr val="tx1"/>
                </a:solidFill>
                <a:round/>
                <a:headEnd/>
                <a:tailEnd/>
              </a:ln>
            </p:spPr>
            <p:txBody>
              <a:bodyPr/>
              <a:lstStyle/>
              <a:p>
                <a:endParaRPr lang="en-US"/>
              </a:p>
            </p:txBody>
          </p:sp>
          <p:sp>
            <p:nvSpPr>
              <p:cNvPr id="5132" name="WordArt 39">
                <a:extLst>
                  <a:ext uri="{FF2B5EF4-FFF2-40B4-BE49-F238E27FC236}">
                    <a16:creationId xmlns:a16="http://schemas.microsoft.com/office/drawing/2014/main" id="{902017DA-C61D-2F04-D9C3-DDC500A15320}"/>
                  </a:ext>
                </a:extLst>
              </p:cNvPr>
              <p:cNvSpPr>
                <a:spLocks noChangeArrowheads="1" noChangeShapeType="1" noTextEdit="1"/>
              </p:cNvSpPr>
              <p:nvPr/>
            </p:nvSpPr>
            <p:spPr bwMode="auto">
              <a:xfrm rot="-3039755">
                <a:off x="1601" y="3535"/>
                <a:ext cx="604" cy="253"/>
              </a:xfrm>
              <a:prstGeom prst="rect">
                <a:avLst/>
              </a:prstGeom>
            </p:spPr>
            <p:txBody>
              <a:bodyPr wrap="none" fromWordArt="1">
                <a:prstTxWarp prst="textPlain">
                  <a:avLst>
                    <a:gd name="adj" fmla="val 50000"/>
                  </a:avLst>
                </a:prstTxWarp>
              </a:bodyPr>
              <a:lstStyle/>
              <a:p>
                <a:r>
                  <a:rPr lang="en-US" sz="2800" kern="10">
                    <a:ln w="9525">
                      <a:solidFill>
                        <a:srgbClr val="000000"/>
                      </a:solidFill>
                      <a:round/>
                      <a:headEnd/>
                      <a:tailEnd/>
                    </a:ln>
                    <a:solidFill>
                      <a:srgbClr val="FFFFFF"/>
                    </a:solidFill>
                    <a:cs typeface="Times New Roman" panose="02020603050405020304" pitchFamily="18" charset="0"/>
                  </a:rPr>
                  <a:t>Son</a:t>
                </a:r>
              </a:p>
            </p:txBody>
          </p:sp>
          <p:sp>
            <p:nvSpPr>
              <p:cNvPr id="5133" name="WordArt 53">
                <a:extLst>
                  <a:ext uri="{FF2B5EF4-FFF2-40B4-BE49-F238E27FC236}">
                    <a16:creationId xmlns:a16="http://schemas.microsoft.com/office/drawing/2014/main" id="{1C05D5C8-46F0-2DE7-277B-97CC632BB47E}"/>
                  </a:ext>
                </a:extLst>
              </p:cNvPr>
              <p:cNvSpPr>
                <a:spLocks noChangeArrowheads="1" noChangeShapeType="1" noTextEdit="1"/>
              </p:cNvSpPr>
              <p:nvPr/>
            </p:nvSpPr>
            <p:spPr bwMode="auto">
              <a:xfrm>
                <a:off x="480" y="3792"/>
                <a:ext cx="948" cy="222"/>
              </a:xfrm>
              <a:prstGeom prst="rect">
                <a:avLst/>
              </a:prstGeom>
            </p:spPr>
            <p:txBody>
              <a:bodyPr wrap="none" fromWordArt="1">
                <a:prstTxWarp prst="textPlain">
                  <a:avLst>
                    <a:gd name="adj" fmla="val 50000"/>
                  </a:avLst>
                </a:prstTxWarp>
              </a:bodyPr>
              <a:lstStyle/>
              <a:p>
                <a:r>
                  <a:rPr lang="en-US" sz="2800" kern="10">
                    <a:ln w="9525">
                      <a:solidFill>
                        <a:srgbClr val="000000"/>
                      </a:solidFill>
                      <a:round/>
                      <a:headEnd/>
                      <a:tailEnd/>
                    </a:ln>
                    <a:solidFill>
                      <a:srgbClr val="FFFFFF"/>
                    </a:solidFill>
                    <a:cs typeface="Times New Roman" panose="02020603050405020304" pitchFamily="18" charset="0"/>
                  </a:rPr>
                  <a:t>Father</a:t>
                </a:r>
              </a:p>
            </p:txBody>
          </p:sp>
        </p:grpSp>
        <p:sp>
          <p:nvSpPr>
            <p:cNvPr id="5128" name="Text Box 56">
              <a:extLst>
                <a:ext uri="{FF2B5EF4-FFF2-40B4-BE49-F238E27FC236}">
                  <a16:creationId xmlns:a16="http://schemas.microsoft.com/office/drawing/2014/main" id="{7B4BC5FE-646A-52B3-52A3-9264C5133C81}"/>
                </a:ext>
              </a:extLst>
            </p:cNvPr>
            <p:cNvSpPr txBox="1">
              <a:spLocks noChangeArrowheads="1"/>
            </p:cNvSpPr>
            <p:nvPr/>
          </p:nvSpPr>
          <p:spPr bwMode="auto">
            <a:xfrm>
              <a:off x="1584" y="2448"/>
              <a:ext cx="1392" cy="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pPr>
              <a:r>
                <a:rPr lang="en-US" altLang="en-US" u="sng"/>
                <a:t>Modalism</a:t>
              </a:r>
              <a:r>
                <a:rPr lang="en-US" altLang="en-US"/>
                <a:t>: God revealed in      different modes</a:t>
              </a:r>
            </a:p>
          </p:txBody>
        </p:sp>
      </p:gr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8"/>
                                        </p:tgtEl>
                                        <p:attrNameLst>
                                          <p:attrName>style.visibility</p:attrName>
                                        </p:attrNameLst>
                                      </p:cBhvr>
                                      <p:to>
                                        <p:strVal val="visible"/>
                                      </p:to>
                                    </p:set>
                                    <p:animEffect transition="in" filter="dissolve">
                                      <p:cBhvr>
                                        <p:cTn id="7" dur="500"/>
                                        <p:tgtEl>
                                          <p:spTgt spid="10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dissolve">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C48B49-6135-48B6-AC0F-97E5D8D1F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A12ECCB-55FE-A34C-9182-2D953E0A8964}"/>
              </a:ext>
            </a:extLst>
          </p:cNvPr>
          <p:cNvSpPr>
            <a:spLocks noGrp="1"/>
          </p:cNvSpPr>
          <p:nvPr>
            <p:ph type="title"/>
          </p:nvPr>
        </p:nvSpPr>
        <p:spPr>
          <a:xfrm>
            <a:off x="997324" y="457630"/>
            <a:ext cx="6760761" cy="3657170"/>
          </a:xfrm>
        </p:spPr>
        <p:txBody>
          <a:bodyPr vert="horz" lIns="91440" tIns="45720" rIns="91440" bIns="45720" rtlCol="0" anchor="b">
            <a:normAutofit/>
          </a:bodyPr>
          <a:lstStyle/>
          <a:p>
            <a:pPr algn="ctr"/>
            <a:r>
              <a:rPr lang="en-US" sz="3600" dirty="0"/>
              <a:t>A</a:t>
            </a:r>
            <a:r>
              <a:rPr lang="en-US" sz="3600" kern="1200" dirty="0">
                <a:solidFill>
                  <a:schemeClr val="tx1"/>
                </a:solidFill>
                <a:latin typeface="+mj-lt"/>
                <a:ea typeface="+mj-ea"/>
                <a:cs typeface="+mj-cs"/>
              </a:rPr>
              <a:t> nice guy, </a:t>
            </a:r>
            <a:r>
              <a:rPr lang="en-US" sz="3600" dirty="0"/>
              <a:t>a b</a:t>
            </a:r>
            <a:r>
              <a:rPr lang="en-US" sz="3600" kern="1200" dirty="0">
                <a:solidFill>
                  <a:schemeClr val="tx1"/>
                </a:solidFill>
                <a:latin typeface="+mj-lt"/>
                <a:ea typeface="+mj-ea"/>
                <a:cs typeface="+mj-cs"/>
              </a:rPr>
              <a:t>ishop, and </a:t>
            </a:r>
            <a:br>
              <a:rPr lang="en-US" sz="3600" kern="1200" dirty="0">
                <a:solidFill>
                  <a:schemeClr val="tx1"/>
                </a:solidFill>
                <a:latin typeface="+mj-lt"/>
                <a:ea typeface="+mj-ea"/>
                <a:cs typeface="+mj-cs"/>
              </a:rPr>
            </a:br>
            <a:r>
              <a:rPr lang="en-US" sz="3600" dirty="0"/>
              <a:t>a pain in the neck </a:t>
            </a:r>
            <a:r>
              <a:rPr lang="en-US" sz="3600" kern="1200" dirty="0">
                <a:solidFill>
                  <a:schemeClr val="tx1"/>
                </a:solidFill>
                <a:latin typeface="+mj-lt"/>
                <a:ea typeface="+mj-ea"/>
                <a:cs typeface="+mj-cs"/>
              </a:rPr>
              <a:t>…</a:t>
            </a:r>
          </a:p>
        </p:txBody>
      </p:sp>
      <p:sp>
        <p:nvSpPr>
          <p:cNvPr id="11" name="Rectangle 10">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6" y="4374554"/>
            <a:ext cx="9144005" cy="2483444"/>
          </a:xfrm>
          <a:prstGeom prst="rect">
            <a:avLst/>
          </a:prstGeom>
          <a:gradFill>
            <a:gsLst>
              <a:gs pos="0">
                <a:schemeClr val="accent1">
                  <a:lumMod val="75000"/>
                </a:schemeClr>
              </a:gs>
              <a:gs pos="100000">
                <a:srgbClr val="000000"/>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105491" y="4374554"/>
            <a:ext cx="3038508" cy="2483446"/>
          </a:xfrm>
          <a:prstGeom prst="rect">
            <a:avLst/>
          </a:prstGeom>
          <a:gradFill>
            <a:gsLst>
              <a:gs pos="4000">
                <a:schemeClr val="accent1">
                  <a:alpha val="21000"/>
                </a:schemeClr>
              </a:gs>
              <a:gs pos="83000">
                <a:schemeClr val="accent1">
                  <a:lumMod val="50000"/>
                  <a:alpha val="61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256AC18-FB41-4977-8B0C-F5082335AB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379429"/>
            <a:ext cx="9143988" cy="1953928"/>
          </a:xfrm>
          <a:prstGeom prst="rect">
            <a:avLst/>
          </a:prstGeom>
          <a:gradFill>
            <a:gsLst>
              <a:gs pos="32000">
                <a:schemeClr val="accent1">
                  <a:lumMod val="50000"/>
                  <a:alpha val="0"/>
                </a:schemeClr>
              </a:gs>
              <a:gs pos="100000">
                <a:schemeClr val="accent1">
                  <a:alpha val="5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 y="4380927"/>
            <a:ext cx="9144000" cy="2019443"/>
          </a:xfrm>
          <a:prstGeom prst="rect">
            <a:avLst/>
          </a:prstGeom>
          <a:gradFill>
            <a:gsLst>
              <a:gs pos="32000">
                <a:schemeClr val="accent1">
                  <a:lumMod val="50000"/>
                  <a:alpha val="0"/>
                </a:schemeClr>
              </a:gs>
              <a:gs pos="100000">
                <a:srgbClr val="000000">
                  <a:alpha val="45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4D9224F5-E4E3-3A4A-90D0-B543C1FF7149}"/>
              </a:ext>
            </a:extLst>
          </p:cNvPr>
          <p:cNvSpPr>
            <a:spLocks noGrp="1"/>
          </p:cNvSpPr>
          <p:nvPr>
            <p:ph type="body" idx="1"/>
          </p:nvPr>
        </p:nvSpPr>
        <p:spPr>
          <a:xfrm>
            <a:off x="997323" y="4892722"/>
            <a:ext cx="4790367" cy="1078173"/>
          </a:xfrm>
        </p:spPr>
        <p:txBody>
          <a:bodyPr vert="horz" lIns="91440" tIns="45720" rIns="91440" bIns="45720" rtlCol="0" anchor="ctr">
            <a:normAutofit/>
          </a:bodyPr>
          <a:lstStyle/>
          <a:p>
            <a:pPr algn="ctr"/>
            <a:r>
              <a:rPr lang="en-US" kern="1200" dirty="0">
                <a:solidFill>
                  <a:srgbClr val="FFFFFF"/>
                </a:solidFill>
                <a:latin typeface="+mn-lt"/>
                <a:ea typeface="+mn-ea"/>
                <a:cs typeface="+mn-cs"/>
              </a:rPr>
              <a:t>The deity of Christ and the doctrine of God</a:t>
            </a:r>
          </a:p>
        </p:txBody>
      </p:sp>
      <p:sp>
        <p:nvSpPr>
          <p:cNvPr id="4" name="TextBox 3">
            <a:extLst>
              <a:ext uri="{FF2B5EF4-FFF2-40B4-BE49-F238E27FC236}">
                <a16:creationId xmlns:a16="http://schemas.microsoft.com/office/drawing/2014/main" id="{9F143EE0-779D-4730-D6FF-F0C5C0179FBE}"/>
              </a:ext>
            </a:extLst>
          </p:cNvPr>
          <p:cNvSpPr txBox="1"/>
          <p:nvPr/>
        </p:nvSpPr>
        <p:spPr>
          <a:xfrm>
            <a:off x="1524000" y="990600"/>
            <a:ext cx="6503104" cy="1446550"/>
          </a:xfrm>
          <a:prstGeom prst="rect">
            <a:avLst/>
          </a:prstGeom>
          <a:noFill/>
        </p:spPr>
        <p:txBody>
          <a:bodyPr wrap="square" rtlCol="0">
            <a:spAutoFit/>
          </a:bodyPr>
          <a:lstStyle/>
          <a:p>
            <a:pPr algn="ctr">
              <a:spcAft>
                <a:spcPts val="600"/>
              </a:spcAft>
            </a:pPr>
            <a:r>
              <a:rPr lang="en-US" sz="4400" dirty="0"/>
              <a:t>The Development of the Doctrine</a:t>
            </a:r>
          </a:p>
        </p:txBody>
      </p:sp>
    </p:spTree>
    <p:extLst>
      <p:ext uri="{BB962C8B-B14F-4D97-AF65-F5344CB8AC3E}">
        <p14:creationId xmlns:p14="http://schemas.microsoft.com/office/powerpoint/2010/main" val="970115937"/>
      </p:ext>
    </p:extLst>
  </p:cSld>
  <p:clrMapOvr>
    <a:masterClrMapping/>
  </p:clrMapOvr>
  <p:transition>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B2805-3971-614C-A285-9AEB78EC8AC7}"/>
              </a:ext>
            </a:extLst>
          </p:cNvPr>
          <p:cNvSpPr>
            <a:spLocks noGrp="1"/>
          </p:cNvSpPr>
          <p:nvPr>
            <p:ph type="title"/>
          </p:nvPr>
        </p:nvSpPr>
        <p:spPr/>
        <p:txBody>
          <a:bodyPr/>
          <a:lstStyle/>
          <a:p>
            <a:pPr algn="ctr"/>
            <a:r>
              <a:rPr lang="en-US"/>
              <a:t>The Edict of Milan</a:t>
            </a:r>
            <a:br>
              <a:rPr lang="en-US"/>
            </a:br>
            <a:r>
              <a:rPr lang="en-US" sz="1800"/>
              <a:t>The legalization of Christianity</a:t>
            </a:r>
          </a:p>
        </p:txBody>
      </p:sp>
      <p:sp>
        <p:nvSpPr>
          <p:cNvPr id="3" name="Content Placeholder 2">
            <a:extLst>
              <a:ext uri="{FF2B5EF4-FFF2-40B4-BE49-F238E27FC236}">
                <a16:creationId xmlns:a16="http://schemas.microsoft.com/office/drawing/2014/main" id="{0CFDF106-876A-8749-BC84-1EA21403F646}"/>
              </a:ext>
            </a:extLst>
          </p:cNvPr>
          <p:cNvSpPr>
            <a:spLocks noGrp="1"/>
          </p:cNvSpPr>
          <p:nvPr>
            <p:ph idx="1"/>
          </p:nvPr>
        </p:nvSpPr>
        <p:spPr/>
        <p:txBody>
          <a:bodyPr>
            <a:normAutofit/>
          </a:bodyPr>
          <a:lstStyle/>
          <a:p>
            <a:pPr marL="0" indent="0">
              <a:buNone/>
            </a:pPr>
            <a:r>
              <a:rPr lang="en-US" sz="2100" dirty="0"/>
              <a:t>In 313, the Western emperor, Constantine, met with his rival and counterpart, the Eastern emperor, Licinius, in the city of Milan, Italy. As part of their discussions, they issued a joint statement, later known as the Edict of Milan. This proclamation protected full rights for Christian citizens of the Empire, restoring their property, releasing them from prisons, and effectively banning government persecution of their faith.</a:t>
            </a:r>
          </a:p>
          <a:p>
            <a:pPr marL="0" indent="0">
              <a:buNone/>
            </a:pPr>
            <a:endParaRPr lang="en-US" dirty="0"/>
          </a:p>
        </p:txBody>
      </p:sp>
    </p:spTree>
    <p:extLst>
      <p:ext uri="{BB962C8B-B14F-4D97-AF65-F5344CB8AC3E}">
        <p14:creationId xmlns:p14="http://schemas.microsoft.com/office/powerpoint/2010/main" val="227279015"/>
      </p:ext>
    </p:extLst>
  </p:cSld>
  <p:clrMapOvr>
    <a:masterClrMapping/>
  </p:clrMapOvr>
  <p:transition>
    <p:zoom/>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16597"/>
            <a:ext cx="548639" cy="673460"/>
            <a:chOff x="3940602" y="308034"/>
            <a:chExt cx="2116791" cy="3428999"/>
          </a:xfrm>
          <a:solidFill>
            <a:schemeClr val="accent4"/>
          </a:solidFill>
        </p:grpSpPr>
        <p:sp>
          <p:nvSpPr>
            <p:cNvPr id="13" name="Rectangle 12">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Rectangle 16">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0059" y="613954"/>
            <a:ext cx="8180615"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AF4C93-E6C3-5446-ADCA-D515F3799E07}"/>
              </a:ext>
            </a:extLst>
          </p:cNvPr>
          <p:cNvSpPr>
            <a:spLocks noGrp="1"/>
          </p:cNvSpPr>
          <p:nvPr>
            <p:ph type="title"/>
          </p:nvPr>
        </p:nvSpPr>
        <p:spPr>
          <a:xfrm>
            <a:off x="782723" y="809898"/>
            <a:ext cx="7629757" cy="1554480"/>
          </a:xfrm>
        </p:spPr>
        <p:txBody>
          <a:bodyPr anchor="ctr">
            <a:normAutofit/>
          </a:bodyPr>
          <a:lstStyle/>
          <a:p>
            <a:r>
              <a:rPr lang="en-US" sz="3600"/>
              <a:t>Who Is Christ?</a:t>
            </a:r>
            <a:br>
              <a:rPr lang="en-US" sz="3600"/>
            </a:br>
            <a:r>
              <a:rPr lang="en-US" sz="3600"/>
              <a:t>If He is God, How Many Gods are there?</a:t>
            </a:r>
          </a:p>
        </p:txBody>
      </p:sp>
      <p:cxnSp>
        <p:nvCxnSpPr>
          <p:cNvPr id="19" name="Straight Connector 18">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8650" y="6485313"/>
            <a:ext cx="78867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C9E627A6-06AA-ED0E-EA73-FA00ED1D5327}"/>
              </a:ext>
            </a:extLst>
          </p:cNvPr>
          <p:cNvGraphicFramePr>
            <a:graphicFrameLocks noGrp="1"/>
          </p:cNvGraphicFramePr>
          <p:nvPr>
            <p:ph idx="1"/>
            <p:extLst>
              <p:ext uri="{D42A27DB-BD31-4B8C-83A1-F6EECF244321}">
                <p14:modId xmlns:p14="http://schemas.microsoft.com/office/powerpoint/2010/main" val="901637138"/>
              </p:ext>
            </p:extLst>
          </p:nvPr>
        </p:nvGraphicFramePr>
        <p:xfrm>
          <a:off x="678451" y="3017519"/>
          <a:ext cx="778383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66490575"/>
      </p:ext>
    </p:extLst>
  </p:cSld>
  <p:clrMapOvr>
    <a:overrideClrMapping bg1="lt1" tx1="dk1" bg2="lt2" tx2="dk2" accent1="accent1" accent2="accent2" accent3="accent3" accent4="accent4" accent5="accent5" accent6="accent6" hlink="hlink" folHlink="folHlink"/>
  </p:clrMapOvr>
  <p:transition>
    <p:zoom/>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96B24"/>
      </a:accent1>
      <a:accent2>
        <a:srgbClr val="4EA72E"/>
      </a:accent2>
      <a:accent3>
        <a:srgbClr val="156082"/>
      </a:accent3>
      <a:accent4>
        <a:srgbClr val="0F9ED5"/>
      </a:accent4>
      <a:accent5>
        <a:srgbClr val="A02B93"/>
      </a:accent5>
      <a:accent6>
        <a:srgbClr val="E97132"/>
      </a:accent6>
      <a:hlink>
        <a:srgbClr val="538D9D"/>
      </a:hlink>
      <a:folHlink>
        <a:srgbClr val="A5738E"/>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C0A3E416-13B0-4CFE-8B85-8989D8AEFB5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3247</TotalTime>
  <Words>2531</Words>
  <Application>Microsoft Macintosh PowerPoint</Application>
  <PresentationFormat>On-screen Show (4:3)</PresentationFormat>
  <Paragraphs>182</Paragraphs>
  <Slides>28</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Aptos</vt:lpstr>
      <vt:lpstr>Aptos Display</vt:lpstr>
      <vt:lpstr>Arial</vt:lpstr>
      <vt:lpstr>Bookman Old Style</vt:lpstr>
      <vt:lpstr>Calibri</vt:lpstr>
      <vt:lpstr>Open Sans</vt:lpstr>
      <vt:lpstr>Times New Roman</vt:lpstr>
      <vt:lpstr>Office Theme</vt:lpstr>
      <vt:lpstr>Article 2</vt:lpstr>
      <vt:lpstr>The Trinity</vt:lpstr>
      <vt:lpstr>Biblical Supports</vt:lpstr>
      <vt:lpstr>The Mystery of the Trinity</vt:lpstr>
      <vt:lpstr>The Mystery of the Trinity</vt:lpstr>
      <vt:lpstr>False Concepts of the Trinity</vt:lpstr>
      <vt:lpstr>A nice guy, a bishop, and  a pain in the neck …</vt:lpstr>
      <vt:lpstr>The Edict of Milan The legalization of Christianity</vt:lpstr>
      <vt:lpstr>Who Is Christ? If He is God, How Many Gods are there?</vt:lpstr>
      <vt:lpstr>The Nice Guy Arius - 250-336 </vt:lpstr>
      <vt:lpstr>Arius Argument</vt:lpstr>
      <vt:lpstr>What did he teach?</vt:lpstr>
      <vt:lpstr>Arius’ Appeal</vt:lpstr>
      <vt:lpstr>The Bishop Alexander of Alexandra</vt:lpstr>
      <vt:lpstr>There’s trouble a brewin’ in the Empire</vt:lpstr>
      <vt:lpstr>The players at Nicaea</vt:lpstr>
      <vt:lpstr>It came down to three words…</vt:lpstr>
      <vt:lpstr>Why did they conclude this?</vt:lpstr>
      <vt:lpstr>Application</vt:lpstr>
      <vt:lpstr>Creed of Nicaea</vt:lpstr>
      <vt:lpstr>PowerPoint Presentation</vt:lpstr>
      <vt:lpstr>Definition of the Trinity</vt:lpstr>
      <vt:lpstr>Definition of the Trinity</vt:lpstr>
      <vt:lpstr>God is…</vt:lpstr>
      <vt:lpstr>God is…</vt:lpstr>
      <vt:lpstr>Distinctive Relationships  within the Trinity</vt:lpstr>
      <vt:lpstr>Distinctive Relationships  within the Trinity</vt:lpstr>
      <vt:lpstr>Implications of The Trinity</vt:lpstr>
    </vt:vector>
  </TitlesOfParts>
  <Company>Moody Bible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8</dc:title>
  <dc:creator>blitfin</dc:creator>
  <cp:lastModifiedBy>Gregg Quiggle</cp:lastModifiedBy>
  <cp:revision>39</cp:revision>
  <dcterms:created xsi:type="dcterms:W3CDTF">2003-08-12T17:09:20Z</dcterms:created>
  <dcterms:modified xsi:type="dcterms:W3CDTF">2024-12-09T16:48:01Z</dcterms:modified>
</cp:coreProperties>
</file>