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29"/>
  </p:notesMasterIdLst>
  <p:sldIdLst>
    <p:sldId id="256" r:id="rId2"/>
    <p:sldId id="257" r:id="rId3"/>
    <p:sldId id="259" r:id="rId4"/>
    <p:sldId id="261" r:id="rId5"/>
    <p:sldId id="258" r:id="rId6"/>
    <p:sldId id="262" r:id="rId7"/>
    <p:sldId id="260" r:id="rId8"/>
    <p:sldId id="264" r:id="rId9"/>
    <p:sldId id="263" r:id="rId10"/>
    <p:sldId id="275" r:id="rId11"/>
    <p:sldId id="265" r:id="rId12"/>
    <p:sldId id="266" r:id="rId13"/>
    <p:sldId id="267" r:id="rId14"/>
    <p:sldId id="268" r:id="rId15"/>
    <p:sldId id="269" r:id="rId16"/>
    <p:sldId id="270" r:id="rId17"/>
    <p:sldId id="271" r:id="rId18"/>
    <p:sldId id="274" r:id="rId19"/>
    <p:sldId id="272" r:id="rId20"/>
    <p:sldId id="280" r:id="rId21"/>
    <p:sldId id="273" r:id="rId22"/>
    <p:sldId id="276" r:id="rId23"/>
    <p:sldId id="277" r:id="rId24"/>
    <p:sldId id="278" r:id="rId25"/>
    <p:sldId id="279"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24"/>
    <p:restoredTop sz="94684"/>
  </p:normalViewPr>
  <p:slideViewPr>
    <p:cSldViewPr snapToGrid="0">
      <p:cViewPr varScale="1">
        <p:scale>
          <a:sx n="101" d="100"/>
          <a:sy n="101" d="100"/>
        </p:scale>
        <p:origin x="28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95B56-09C0-224C-848F-4DDD5E5667DD}" type="datetimeFigureOut">
              <a:rPr lang="en-US" smtClean="0"/>
              <a:t>12/15/24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76C68E-ED82-424F-A69F-3F3BDCDA9D59}" type="slidenum">
              <a:rPr lang="en-US" smtClean="0"/>
              <a:t>‹#›</a:t>
            </a:fld>
            <a:endParaRPr lang="en-US"/>
          </a:p>
        </p:txBody>
      </p:sp>
    </p:spTree>
    <p:extLst>
      <p:ext uri="{BB962C8B-B14F-4D97-AF65-F5344CB8AC3E}">
        <p14:creationId xmlns:p14="http://schemas.microsoft.com/office/powerpoint/2010/main" val="4204740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0AF26577-E29F-57A2-6A40-13C44F75E3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4000">
                <a:solidFill>
                  <a:srgbClr val="000000"/>
                </a:solidFill>
                <a:latin typeface="Times New Roman" panose="02020603050405020304" pitchFamily="18" charset="0"/>
              </a:defRPr>
            </a:lvl1pPr>
            <a:lvl2pPr marL="742950" indent="-285750" defTabSz="966788">
              <a:defRPr sz="4000">
                <a:solidFill>
                  <a:srgbClr val="000000"/>
                </a:solidFill>
                <a:latin typeface="Times New Roman" panose="02020603050405020304" pitchFamily="18" charset="0"/>
              </a:defRPr>
            </a:lvl2pPr>
            <a:lvl3pPr marL="1143000" indent="-228600" defTabSz="966788">
              <a:defRPr sz="4000">
                <a:solidFill>
                  <a:srgbClr val="000000"/>
                </a:solidFill>
                <a:latin typeface="Times New Roman" panose="02020603050405020304" pitchFamily="18" charset="0"/>
              </a:defRPr>
            </a:lvl3pPr>
            <a:lvl4pPr marL="1600200" indent="-228600" defTabSz="966788">
              <a:defRPr sz="4000">
                <a:solidFill>
                  <a:srgbClr val="000000"/>
                </a:solidFill>
                <a:latin typeface="Times New Roman" panose="02020603050405020304" pitchFamily="18" charset="0"/>
              </a:defRPr>
            </a:lvl4pPr>
            <a:lvl5pPr marL="2057400" indent="-228600" defTabSz="966788">
              <a:defRPr sz="4000">
                <a:solidFill>
                  <a:srgbClr val="000000"/>
                </a:solidFill>
                <a:latin typeface="Times New Roman" panose="02020603050405020304" pitchFamily="18" charset="0"/>
              </a:defRPr>
            </a:lvl5pPr>
            <a:lvl6pPr marL="2514600" indent="-228600" algn="ctr" defTabSz="966788" eaLnBrk="0" fontAlgn="base" hangingPunct="0">
              <a:spcBef>
                <a:spcPct val="0"/>
              </a:spcBef>
              <a:spcAft>
                <a:spcPct val="0"/>
              </a:spcAft>
              <a:defRPr sz="4000">
                <a:solidFill>
                  <a:srgbClr val="000000"/>
                </a:solidFill>
                <a:latin typeface="Times New Roman" panose="02020603050405020304" pitchFamily="18" charset="0"/>
              </a:defRPr>
            </a:lvl6pPr>
            <a:lvl7pPr marL="2971800" indent="-228600" algn="ctr" defTabSz="966788" eaLnBrk="0" fontAlgn="base" hangingPunct="0">
              <a:spcBef>
                <a:spcPct val="0"/>
              </a:spcBef>
              <a:spcAft>
                <a:spcPct val="0"/>
              </a:spcAft>
              <a:defRPr sz="4000">
                <a:solidFill>
                  <a:srgbClr val="000000"/>
                </a:solidFill>
                <a:latin typeface="Times New Roman" panose="02020603050405020304" pitchFamily="18" charset="0"/>
              </a:defRPr>
            </a:lvl7pPr>
            <a:lvl8pPr marL="3429000" indent="-228600" algn="ctr" defTabSz="966788" eaLnBrk="0" fontAlgn="base" hangingPunct="0">
              <a:spcBef>
                <a:spcPct val="0"/>
              </a:spcBef>
              <a:spcAft>
                <a:spcPct val="0"/>
              </a:spcAft>
              <a:defRPr sz="4000">
                <a:solidFill>
                  <a:srgbClr val="000000"/>
                </a:solidFill>
                <a:latin typeface="Times New Roman" panose="02020603050405020304" pitchFamily="18" charset="0"/>
              </a:defRPr>
            </a:lvl8pPr>
            <a:lvl9pPr marL="3886200" indent="-228600" algn="ctr" defTabSz="966788" eaLnBrk="0" fontAlgn="base" hangingPunct="0">
              <a:spcBef>
                <a:spcPct val="0"/>
              </a:spcBef>
              <a:spcAft>
                <a:spcPct val="0"/>
              </a:spcAft>
              <a:defRPr sz="4000">
                <a:solidFill>
                  <a:srgbClr val="000000"/>
                </a:solidFill>
                <a:latin typeface="Times New Roman" panose="02020603050405020304" pitchFamily="18" charset="0"/>
              </a:defRPr>
            </a:lvl9pPr>
          </a:lstStyle>
          <a:p>
            <a:fld id="{82930C9C-AAEF-7541-B8A3-56A694296E3A}" type="slidenum">
              <a:rPr lang="en-US" altLang="en-US" sz="1300"/>
              <a:pPr/>
              <a:t>8</a:t>
            </a:fld>
            <a:endParaRPr lang="en-US" altLang="en-US" sz="1300"/>
          </a:p>
        </p:txBody>
      </p:sp>
      <p:sp>
        <p:nvSpPr>
          <p:cNvPr id="23555" name="Rectangle 2">
            <a:extLst>
              <a:ext uri="{FF2B5EF4-FFF2-40B4-BE49-F238E27FC236}">
                <a16:creationId xmlns:a16="http://schemas.microsoft.com/office/drawing/2014/main" id="{AA9E6170-0357-93FC-D95F-04DDA640925F}"/>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6BA5C852-C9F7-90C2-AD9F-F0E02B8FA3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12/15/24</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615991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12/15/24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21178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12/15/24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4965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12/15/24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57755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12/15/24</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8580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12/15/24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718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12/15/24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228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12/15/24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009897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12/15/24</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20498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12/15/24</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79286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12/15/24</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2758115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12/15/24</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063539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sv.org/Genesis+1+27/" TargetMode="External"/><Relationship Id="rId2" Type="http://schemas.openxmlformats.org/officeDocument/2006/relationships/hyperlink" Target="https://www.esv.org/Romans+5+12/" TargetMode="External"/><Relationship Id="rId1" Type="http://schemas.openxmlformats.org/officeDocument/2006/relationships/slideLayout" Target="../slideLayouts/slideLayout3.xml"/><Relationship Id="rId5" Type="http://schemas.openxmlformats.org/officeDocument/2006/relationships/hyperlink" Target="https://www.esv.org/Ephesians+7+29/" TargetMode="External"/><Relationship Id="rId4" Type="http://schemas.openxmlformats.org/officeDocument/2006/relationships/hyperlink" Target="https://www.esv.org/Ecclesiastes+7+2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piritualdirection.com/2021/12/20/on-the-perpetual-virginity-of-mary-and-the-limits-of-the-chosen%20accessed%20December%201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newadvent.org/cathen/07386a.htm" TargetMode="External"/><Relationship Id="rId3" Type="http://schemas.openxmlformats.org/officeDocument/2006/relationships/hyperlink" Target="https://www.newadvent.org/cathen/08374c.htm" TargetMode="External"/><Relationship Id="rId7" Type="http://schemas.openxmlformats.org/officeDocument/2006/relationships/hyperlink" Target="https://www.newadvent.org/cathen/09580c.htm" TargetMode="External"/><Relationship Id="rId12" Type="http://schemas.openxmlformats.org/officeDocument/2006/relationships/hyperlink" Target="https://www.newadvent.org/summa/4028.htm%20accessed%20decmber%2014" TargetMode="External"/><Relationship Id="rId2" Type="http://schemas.openxmlformats.org/officeDocument/2006/relationships/hyperlink" Target="https://www.newadvent.org/cathen/05525a.htm" TargetMode="External"/><Relationship Id="rId1" Type="http://schemas.openxmlformats.org/officeDocument/2006/relationships/slideLayout" Target="../slideLayouts/slideLayout2.xml"/><Relationship Id="rId6" Type="http://schemas.openxmlformats.org/officeDocument/2006/relationships/hyperlink" Target="https://www.newadvent.org/cathen/07409a.htm" TargetMode="External"/><Relationship Id="rId11" Type="http://schemas.openxmlformats.org/officeDocument/2006/relationships/hyperlink" Target="https://www.newadvent.org/cathen/10338a.htm" TargetMode="External"/><Relationship Id="rId5" Type="http://schemas.openxmlformats.org/officeDocument/2006/relationships/hyperlink" Target="https://www.newadvent.org/cathen/08504a.htm" TargetMode="External"/><Relationship Id="rId10" Type="http://schemas.openxmlformats.org/officeDocument/2006/relationships/hyperlink" Target="https://www.newadvent.org/cathen/15458a.htm" TargetMode="External"/><Relationship Id="rId4" Type="http://schemas.openxmlformats.org/officeDocument/2006/relationships/hyperlink" Target="https://www.newadvent.org/cathen/08673a.htm" TargetMode="External"/><Relationship Id="rId9" Type="http://schemas.openxmlformats.org/officeDocument/2006/relationships/hyperlink" Target="https://www.newadvent.org/cathen/06608a.ht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ref.ly/Josh.%207.1%E2%80%9326;nasb95?t=biblia" TargetMode="External"/><Relationship Id="rId2" Type="http://schemas.openxmlformats.org/officeDocument/2006/relationships/hyperlink" Target="https://ref.ly/Gen.%2018.22%E2%80%9333;nasb95?t=biblia" TargetMode="External"/><Relationship Id="rId1" Type="http://schemas.openxmlformats.org/officeDocument/2006/relationships/slideLayout" Target="../slideLayouts/slideLayout2.xml"/><Relationship Id="rId4" Type="http://schemas.openxmlformats.org/officeDocument/2006/relationships/hyperlink" Target="https://www.gty.org/library/bibleqnas-library/QA0290/inheriting-adams-sin%20accessed%20December%2015"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www.gty.org/library/bibleqnas-library/QA0290/inheriting-adams-sin%20accessed%20December%201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A22F210-7186-4074-94C5-FAD2C2EB15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236CB114-4592-898B-7515-9694524BF742}"/>
              </a:ext>
            </a:extLst>
          </p:cNvPr>
          <p:cNvPicPr>
            <a:picLocks noChangeAspect="1"/>
          </p:cNvPicPr>
          <p:nvPr/>
        </p:nvPicPr>
        <p:blipFill>
          <a:blip r:embed="rId2"/>
          <a:srcRect l="2677" r="8434"/>
          <a:stretch/>
        </p:blipFill>
        <p:spPr>
          <a:xfrm>
            <a:off x="20" y="-2"/>
            <a:ext cx="12191980" cy="6858002"/>
          </a:xfrm>
          <a:prstGeom prst="rect">
            <a:avLst/>
          </a:prstGeom>
        </p:spPr>
      </p:pic>
      <p:sp>
        <p:nvSpPr>
          <p:cNvPr id="24" name="Rectangle 23">
            <a:extLst>
              <a:ext uri="{FF2B5EF4-FFF2-40B4-BE49-F238E27FC236}">
                <a16:creationId xmlns:a16="http://schemas.microsoft.com/office/drawing/2014/main" id="{11C4FED8-D85F-4B52-875F-AB6873B50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23361" y="0"/>
            <a:ext cx="8168639" cy="6858000"/>
          </a:xfrm>
          <a:prstGeom prst="rect">
            <a:avLst/>
          </a:prstGeom>
          <a:gradFill>
            <a:gsLst>
              <a:gs pos="58000">
                <a:schemeClr val="tx1">
                  <a:alpha val="55000"/>
                </a:schemeClr>
              </a:gs>
              <a:gs pos="33000">
                <a:schemeClr val="tx1">
                  <a:alpha val="40000"/>
                </a:schemeClr>
              </a:gs>
              <a:gs pos="3000">
                <a:schemeClr val="tx1">
                  <a:alpha val="0"/>
                </a:schemeClr>
              </a:gs>
              <a:gs pos="100000">
                <a:schemeClr val="tx1">
                  <a:alpha val="5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71D750-8218-5A3D-C4ED-2A482213A3F9}"/>
              </a:ext>
            </a:extLst>
          </p:cNvPr>
          <p:cNvSpPr>
            <a:spLocks noGrp="1"/>
          </p:cNvSpPr>
          <p:nvPr>
            <p:ph type="ctrTitle"/>
          </p:nvPr>
        </p:nvSpPr>
        <p:spPr>
          <a:xfrm>
            <a:off x="5329237" y="863600"/>
            <a:ext cx="6007100" cy="3366494"/>
          </a:xfrm>
        </p:spPr>
        <p:txBody>
          <a:bodyPr anchor="b">
            <a:normAutofit/>
          </a:bodyPr>
          <a:lstStyle/>
          <a:p>
            <a:r>
              <a:rPr lang="en-US">
                <a:solidFill>
                  <a:schemeClr val="bg1"/>
                </a:solidFill>
              </a:rPr>
              <a:t>Article 3 </a:t>
            </a:r>
          </a:p>
        </p:txBody>
      </p:sp>
      <p:sp>
        <p:nvSpPr>
          <p:cNvPr id="3" name="Subtitle 2">
            <a:extLst>
              <a:ext uri="{FF2B5EF4-FFF2-40B4-BE49-F238E27FC236}">
                <a16:creationId xmlns:a16="http://schemas.microsoft.com/office/drawing/2014/main" id="{C7289C5D-666D-1BD1-D7AE-6F66963FA948}"/>
              </a:ext>
            </a:extLst>
          </p:cNvPr>
          <p:cNvSpPr>
            <a:spLocks noGrp="1"/>
          </p:cNvSpPr>
          <p:nvPr>
            <p:ph type="subTitle" idx="1"/>
          </p:nvPr>
        </p:nvSpPr>
        <p:spPr>
          <a:xfrm>
            <a:off x="5250511" y="4290191"/>
            <a:ext cx="6081953" cy="1345689"/>
          </a:xfrm>
        </p:spPr>
        <p:txBody>
          <a:bodyPr anchor="t">
            <a:normAutofit/>
          </a:bodyPr>
          <a:lstStyle/>
          <a:p>
            <a:r>
              <a:rPr lang="en-US">
                <a:solidFill>
                  <a:schemeClr val="bg1"/>
                </a:solidFill>
              </a:rPr>
              <a:t>Original Sin and Depravity</a:t>
            </a:r>
          </a:p>
        </p:txBody>
      </p:sp>
    </p:spTree>
    <p:extLst>
      <p:ext uri="{BB962C8B-B14F-4D97-AF65-F5344CB8AC3E}">
        <p14:creationId xmlns:p14="http://schemas.microsoft.com/office/powerpoint/2010/main" val="90105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73B7AA-A097-58DF-A30C-5BA3C015F996}"/>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Human Nature: an aside . . .</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856B7FC-8D70-35FC-4D04-43E724AA5F80}"/>
              </a:ext>
            </a:extLst>
          </p:cNvPr>
          <p:cNvSpPr>
            <a:spLocks noGrp="1"/>
          </p:cNvSpPr>
          <p:nvPr>
            <p:ph idx="1"/>
          </p:nvPr>
        </p:nvSpPr>
        <p:spPr>
          <a:xfrm>
            <a:off x="1535371" y="2702257"/>
            <a:ext cx="9935571" cy="3426158"/>
          </a:xfrm>
        </p:spPr>
        <p:txBody>
          <a:bodyPr anchor="t">
            <a:normAutofit fontScale="92500"/>
          </a:bodyPr>
          <a:lstStyle/>
          <a:p>
            <a:r>
              <a:rPr lang="en-US" sz="2800" dirty="0"/>
              <a:t>Sinfulness is a part of our fallenness, NOT our humanness. Adam and Eve before the fall were human and NOT sinful. Jesus has a human nature without sin. Our problem is our fallenness not our humanness. We will be human in heaven.</a:t>
            </a:r>
          </a:p>
        </p:txBody>
      </p:sp>
    </p:spTree>
    <p:extLst>
      <p:ext uri="{BB962C8B-B14F-4D97-AF65-F5344CB8AC3E}">
        <p14:creationId xmlns:p14="http://schemas.microsoft.com/office/powerpoint/2010/main" val="1784920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43F31A-CE90-3DA9-A381-4C6B01F59FF9}"/>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The Original sin: How did it happen? </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E186F73-4CDA-9B7A-76EE-AA234E6F9A21}"/>
              </a:ext>
            </a:extLst>
          </p:cNvPr>
          <p:cNvSpPr>
            <a:spLocks noGrp="1"/>
          </p:cNvSpPr>
          <p:nvPr>
            <p:ph idx="1"/>
          </p:nvPr>
        </p:nvSpPr>
        <p:spPr>
          <a:xfrm>
            <a:off x="1535371" y="2300161"/>
            <a:ext cx="9935571" cy="3828254"/>
          </a:xfrm>
        </p:spPr>
        <p:txBody>
          <a:bodyPr anchor="t">
            <a:normAutofit fontScale="62500" lnSpcReduction="20000"/>
          </a:bodyPr>
          <a:lstStyle/>
          <a:p>
            <a:pPr lvl="1" algn="l">
              <a:spcBef>
                <a:spcPct val="20000"/>
              </a:spcBef>
              <a:buSzPct val="100000"/>
            </a:pPr>
            <a:r>
              <a:rPr lang="en-US" altLang="en-US" sz="3800" b="1" u="sng" dirty="0">
                <a:solidFill>
                  <a:schemeClr val="tx1"/>
                </a:solidFill>
              </a:rPr>
              <a:t>Humans’ Responsibility</a:t>
            </a:r>
          </a:p>
          <a:p>
            <a:pPr lvl="1" algn="l">
              <a:spcBef>
                <a:spcPct val="20000"/>
              </a:spcBef>
              <a:buSzPct val="100000"/>
              <a:buFontTx/>
              <a:buAutoNum type="arabicPeriod"/>
            </a:pPr>
            <a:r>
              <a:rPr lang="en-US" altLang="en-US" sz="2800" b="1" dirty="0">
                <a:solidFill>
                  <a:schemeClr val="tx1"/>
                </a:solidFill>
              </a:rPr>
              <a:t>To exercise dominion.</a:t>
            </a:r>
          </a:p>
          <a:p>
            <a:pPr lvl="1" algn="l">
              <a:spcBef>
                <a:spcPct val="20000"/>
              </a:spcBef>
              <a:buSzPct val="100000"/>
            </a:pPr>
            <a:r>
              <a:rPr lang="en-US" altLang="en-US" sz="2000" dirty="0">
                <a:solidFill>
                  <a:schemeClr val="tx1"/>
                </a:solidFill>
              </a:rPr>
              <a:t>	</a:t>
            </a:r>
            <a:r>
              <a:rPr lang="en-US" altLang="en-US" sz="2000" dirty="0">
                <a:solidFill>
                  <a:schemeClr val="tx1"/>
                </a:solidFill>
                <a:latin typeface="Lucida Calligraphy" panose="03010101010101010101" pitchFamily="66" charset="77"/>
              </a:rPr>
              <a:t>Then God said, “Let Us make man in Our image, according to Our likeness; and let them rule over the fish of the sea and over the birds of the sky and over … all the earth.” Gen. 1:26</a:t>
            </a:r>
          </a:p>
          <a:p>
            <a:pPr lvl="1" algn="l">
              <a:spcBef>
                <a:spcPct val="20000"/>
              </a:spcBef>
              <a:buSzPct val="100000"/>
              <a:buFontTx/>
              <a:buAutoNum type="arabicPeriod" startAt="2"/>
            </a:pPr>
            <a:r>
              <a:rPr lang="en-US" altLang="en-US" sz="2800" b="1" dirty="0">
                <a:solidFill>
                  <a:schemeClr val="tx1"/>
                </a:solidFill>
              </a:rPr>
              <a:t>To enjoy God and His garden.</a:t>
            </a:r>
          </a:p>
          <a:p>
            <a:pPr lvl="1" algn="l">
              <a:spcBef>
                <a:spcPct val="20000"/>
              </a:spcBef>
              <a:buSzPct val="100000"/>
            </a:pPr>
            <a:r>
              <a:rPr lang="en-US" altLang="en-US" sz="2000" dirty="0">
                <a:solidFill>
                  <a:schemeClr val="tx1"/>
                </a:solidFill>
              </a:rPr>
              <a:t>	</a:t>
            </a:r>
            <a:r>
              <a:rPr lang="en-US" altLang="en-US" sz="2000" dirty="0">
                <a:solidFill>
                  <a:schemeClr val="tx1"/>
                </a:solidFill>
                <a:latin typeface="Lucida Calligraphy" panose="03010101010101010101" pitchFamily="66" charset="77"/>
              </a:rPr>
              <a:t>The LORD God commanded the man, saying, “From any tree of the garden you may eat freely…</a:t>
            </a:r>
            <a:endParaRPr lang="en-US" altLang="en-US" sz="2800" dirty="0">
              <a:solidFill>
                <a:schemeClr val="tx1"/>
              </a:solidFill>
              <a:latin typeface="Lucida Calligraphy" panose="03010101010101010101" pitchFamily="66" charset="77"/>
            </a:endParaRPr>
          </a:p>
          <a:p>
            <a:pPr lvl="1" algn="l">
              <a:spcBef>
                <a:spcPct val="20000"/>
              </a:spcBef>
              <a:buSzPct val="100000"/>
            </a:pPr>
            <a:r>
              <a:rPr lang="en-US" altLang="en-US" sz="2800" b="1" dirty="0">
                <a:solidFill>
                  <a:schemeClr val="tx1"/>
                </a:solidFill>
              </a:rPr>
              <a:t>3.To abstain from the Tree.</a:t>
            </a:r>
          </a:p>
          <a:p>
            <a:pPr algn="l">
              <a:spcBef>
                <a:spcPct val="20000"/>
              </a:spcBef>
              <a:buSzPct val="100000"/>
            </a:pPr>
            <a:r>
              <a:rPr lang="en-US" altLang="en-US" sz="2000" dirty="0">
                <a:solidFill>
                  <a:schemeClr val="tx1"/>
                </a:solidFill>
              </a:rPr>
              <a:t>		</a:t>
            </a:r>
            <a:r>
              <a:rPr lang="en-US" altLang="en-US" sz="2000" dirty="0">
                <a:solidFill>
                  <a:schemeClr val="tx1"/>
                </a:solidFill>
                <a:latin typeface="Lucida Calligraphy" panose="03010101010101010101" pitchFamily="66" charset="77"/>
              </a:rPr>
              <a:t>…but from the tree of the knowledge of good and evil you shall not eat, for in the day that you eat from it you will surely die.”  Genesis 2:16-17</a:t>
            </a:r>
            <a:endParaRPr lang="en-US" altLang="en-US" sz="2400" dirty="0">
              <a:solidFill>
                <a:schemeClr val="tx1"/>
              </a:solidFill>
              <a:latin typeface="Lucida Calligraphy" panose="03010101010101010101" pitchFamily="66" charset="77"/>
            </a:endParaRPr>
          </a:p>
          <a:p>
            <a:endParaRPr lang="en-US" dirty="0"/>
          </a:p>
        </p:txBody>
      </p:sp>
    </p:spTree>
    <p:extLst>
      <p:ext uri="{BB962C8B-B14F-4D97-AF65-F5344CB8AC3E}">
        <p14:creationId xmlns:p14="http://schemas.microsoft.com/office/powerpoint/2010/main" val="3567238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D72E5E-B450-7F5C-3148-567E5D5BC121}"/>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The Temptation – Satan’s Tactics</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E45763-8354-80E7-0B35-99E3436A208C}"/>
              </a:ext>
            </a:extLst>
          </p:cNvPr>
          <p:cNvSpPr>
            <a:spLocks noGrp="1"/>
          </p:cNvSpPr>
          <p:nvPr>
            <p:ph idx="1"/>
          </p:nvPr>
        </p:nvSpPr>
        <p:spPr>
          <a:xfrm>
            <a:off x="1231900" y="2300160"/>
            <a:ext cx="10992101" cy="4176839"/>
          </a:xfrm>
        </p:spPr>
        <p:txBody>
          <a:bodyPr anchor="t">
            <a:normAutofit/>
          </a:bodyPr>
          <a:lstStyle/>
          <a:p>
            <a:pPr algn="l">
              <a:spcBef>
                <a:spcPct val="20000"/>
              </a:spcBef>
              <a:buSzPct val="100000"/>
            </a:pPr>
            <a:r>
              <a:rPr lang="en-US" altLang="en-US" sz="2000" dirty="0">
                <a:solidFill>
                  <a:schemeClr val="tx1"/>
                </a:solidFill>
                <a:latin typeface="Lucida Calligraphy" panose="03010101010101010101" pitchFamily="66" charset="77"/>
              </a:rPr>
              <a:t>Now the serpent … said to the woman, “Indeed, has God said, ‘You shall not eat from any tree of the garden’?  … You surely will not die! For God knows that in the day you eat from it your eyes will be opened, and you will be like God, knowing good and evil.” </a:t>
            </a:r>
            <a:r>
              <a:rPr lang="en-US" altLang="en-US" dirty="0">
                <a:solidFill>
                  <a:schemeClr val="tx1"/>
                </a:solidFill>
                <a:latin typeface="Lucida Calligraphy" panose="03010101010101010101" pitchFamily="66" charset="77"/>
              </a:rPr>
              <a:t>Gen 3:1, 4-5</a:t>
            </a:r>
          </a:p>
          <a:p>
            <a:pPr algn="l">
              <a:spcBef>
                <a:spcPct val="20000"/>
              </a:spcBef>
              <a:buSzPct val="100000"/>
              <a:buFontTx/>
              <a:buChar char="•"/>
            </a:pPr>
            <a:r>
              <a:rPr lang="en-US" altLang="en-US" sz="1800" dirty="0">
                <a:solidFill>
                  <a:schemeClr val="tx1"/>
                </a:solidFill>
              </a:rPr>
              <a:t> He addressed Eve alone</a:t>
            </a:r>
          </a:p>
          <a:p>
            <a:pPr algn="l">
              <a:spcBef>
                <a:spcPct val="20000"/>
              </a:spcBef>
              <a:buSzPct val="100000"/>
              <a:buFontTx/>
              <a:buChar char="•"/>
            </a:pPr>
            <a:r>
              <a:rPr lang="en-US" altLang="en-US" sz="1800" dirty="0">
                <a:solidFill>
                  <a:schemeClr val="tx1"/>
                </a:solidFill>
              </a:rPr>
              <a:t> He denied God’s Word</a:t>
            </a:r>
          </a:p>
          <a:p>
            <a:pPr algn="l">
              <a:spcBef>
                <a:spcPct val="20000"/>
              </a:spcBef>
              <a:buSzPct val="100000"/>
              <a:buFontTx/>
              <a:buChar char="•"/>
            </a:pPr>
            <a:r>
              <a:rPr lang="en-US" altLang="en-US" sz="1800" dirty="0">
                <a:solidFill>
                  <a:schemeClr val="tx1"/>
                </a:solidFill>
              </a:rPr>
              <a:t> He questioned God’s goodness</a:t>
            </a:r>
          </a:p>
          <a:p>
            <a:pPr algn="l">
              <a:spcBef>
                <a:spcPct val="20000"/>
              </a:spcBef>
              <a:buSzPct val="100000"/>
              <a:buFontTx/>
              <a:buChar char="•"/>
            </a:pPr>
            <a:r>
              <a:rPr lang="en-US" altLang="en-US" sz="1800" dirty="0">
                <a:solidFill>
                  <a:schemeClr val="tx1"/>
                </a:solidFill>
              </a:rPr>
              <a:t> He distorted the truth</a:t>
            </a:r>
          </a:p>
          <a:p>
            <a:pPr algn="l">
              <a:spcBef>
                <a:spcPct val="20000"/>
              </a:spcBef>
              <a:buSzPct val="100000"/>
            </a:pPr>
            <a:endParaRPr lang="en-US" altLang="en-US" sz="1800" dirty="0">
              <a:solidFill>
                <a:schemeClr val="tx1"/>
              </a:solidFill>
              <a:latin typeface="Lucida Calligraphy" panose="03010101010101010101" pitchFamily="66" charset="77"/>
            </a:endParaRPr>
          </a:p>
        </p:txBody>
      </p:sp>
    </p:spTree>
    <p:extLst>
      <p:ext uri="{BB962C8B-B14F-4D97-AF65-F5344CB8AC3E}">
        <p14:creationId xmlns:p14="http://schemas.microsoft.com/office/powerpoint/2010/main" val="1529074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2680B8-0A82-A49E-8730-659104C38E17}"/>
              </a:ext>
            </a:extLst>
          </p:cNvPr>
          <p:cNvSpPr>
            <a:spLocks noGrp="1"/>
          </p:cNvSpPr>
          <p:nvPr>
            <p:ph type="title"/>
          </p:nvPr>
        </p:nvSpPr>
        <p:spPr>
          <a:xfrm>
            <a:off x="1535371" y="1044054"/>
            <a:ext cx="10013709" cy="1030360"/>
          </a:xfrm>
        </p:spPr>
        <p:txBody>
          <a:bodyPr>
            <a:normAutofit fontScale="90000"/>
          </a:bodyPr>
          <a:lstStyle/>
          <a:p>
            <a:r>
              <a:rPr lang="en-US" dirty="0">
                <a:solidFill>
                  <a:schemeClr val="bg1"/>
                </a:solidFill>
              </a:rPr>
              <a:t>The Temptation: Eve’s Rationalizations</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32A7A50-D57C-4A65-8258-B7B9284928DF}"/>
              </a:ext>
            </a:extLst>
          </p:cNvPr>
          <p:cNvSpPr>
            <a:spLocks noGrp="1"/>
          </p:cNvSpPr>
          <p:nvPr>
            <p:ph idx="1"/>
          </p:nvPr>
        </p:nvSpPr>
        <p:spPr>
          <a:xfrm>
            <a:off x="1535371" y="2244357"/>
            <a:ext cx="9935571" cy="3884058"/>
          </a:xfrm>
        </p:spPr>
        <p:txBody>
          <a:bodyPr anchor="t">
            <a:normAutofit fontScale="92500" lnSpcReduction="20000"/>
          </a:bodyPr>
          <a:lstStyle/>
          <a:p>
            <a:r>
              <a:rPr lang="en-US" altLang="en-US" sz="1800" dirty="0">
                <a:solidFill>
                  <a:schemeClr val="tx1"/>
                </a:solidFill>
                <a:latin typeface="Lucida Calligraphy" panose="03010101010101010101" pitchFamily="66" charset="77"/>
              </a:rPr>
              <a:t>When the woman saw that the tree was good for food, and that it was a delight to the eyes, and that the tree was desirable to make one wise, she took from its fruit and ate; and she gave also to her husband with her, and he ate.  Genesis 3:6</a:t>
            </a:r>
          </a:p>
          <a:p>
            <a:pPr algn="l">
              <a:spcBef>
                <a:spcPct val="20000"/>
              </a:spcBef>
              <a:buSzPct val="100000"/>
              <a:defRPr/>
            </a:pPr>
            <a:r>
              <a:rPr lang="en-US" sz="1800" dirty="0">
                <a:solidFill>
                  <a:schemeClr val="tx1"/>
                </a:solidFill>
                <a:latin typeface="+mn-lt"/>
                <a:cs typeface="Times New Roman" pitchFamily="18" charset="0"/>
              </a:rPr>
              <a:t>The fruit would be </a:t>
            </a:r>
            <a:r>
              <a:rPr lang="en-US" sz="1800" u="sng" dirty="0">
                <a:solidFill>
                  <a:schemeClr val="tx1"/>
                </a:solidFill>
                <a:latin typeface="+mn-lt"/>
                <a:cs typeface="Times New Roman" pitchFamily="18" charset="0"/>
              </a:rPr>
              <a:t>delicious to eat</a:t>
            </a:r>
            <a:r>
              <a:rPr lang="en-US" sz="1800" dirty="0">
                <a:solidFill>
                  <a:schemeClr val="tx1"/>
                </a:solidFill>
                <a:latin typeface="+mn-lt"/>
                <a:cs typeface="Times New Roman" pitchFamily="18" charset="0"/>
              </a:rPr>
              <a:t>. Why would God withhold fruit that is </a:t>
            </a:r>
            <a:r>
              <a:rPr lang="en-US" sz="1800" u="sng" dirty="0">
                <a:solidFill>
                  <a:schemeClr val="tx1"/>
                </a:solidFill>
                <a:latin typeface="+mn-lt"/>
                <a:cs typeface="Times New Roman" pitchFamily="18" charset="0"/>
              </a:rPr>
              <a:t>beautiful to the eyes</a:t>
            </a:r>
            <a:r>
              <a:rPr lang="en-US" sz="1800" dirty="0">
                <a:solidFill>
                  <a:schemeClr val="tx1"/>
                </a:solidFill>
                <a:latin typeface="+mn-lt"/>
                <a:cs typeface="Times New Roman" pitchFamily="18" charset="0"/>
              </a:rPr>
              <a:t>? And God would want me to be </a:t>
            </a:r>
            <a:r>
              <a:rPr lang="en-US" sz="1800" u="sng" dirty="0">
                <a:solidFill>
                  <a:schemeClr val="tx1"/>
                </a:solidFill>
                <a:latin typeface="+mn-lt"/>
                <a:cs typeface="Times New Roman" pitchFamily="18" charset="0"/>
              </a:rPr>
              <a:t>wise like Him</a:t>
            </a:r>
            <a:r>
              <a:rPr lang="en-US" sz="1800" dirty="0">
                <a:solidFill>
                  <a:schemeClr val="tx1"/>
                </a:solidFill>
                <a:latin typeface="+mn-lt"/>
                <a:cs typeface="Times New Roman" pitchFamily="18" charset="0"/>
              </a:rPr>
              <a:t>!” </a:t>
            </a:r>
          </a:p>
          <a:p>
            <a:pPr algn="l">
              <a:spcBef>
                <a:spcPct val="20000"/>
              </a:spcBef>
              <a:buSzPct val="100000"/>
              <a:buFont typeface="Arial" pitchFamily="34" charset="0"/>
              <a:buChar char="•"/>
              <a:defRPr/>
            </a:pPr>
            <a:r>
              <a:rPr lang="en-US" sz="1800" dirty="0">
                <a:solidFill>
                  <a:schemeClr val="tx1"/>
                </a:solidFill>
                <a:latin typeface="+mn-lt"/>
                <a:cs typeface="Times New Roman" pitchFamily="18" charset="0"/>
              </a:rPr>
              <a:t>  </a:t>
            </a:r>
            <a:r>
              <a:rPr lang="en-US" sz="1800" dirty="0">
                <a:solidFill>
                  <a:schemeClr val="tx1"/>
                </a:solidFill>
                <a:latin typeface="+mn-lt"/>
              </a:rPr>
              <a:t>Lust of the flesh</a:t>
            </a:r>
          </a:p>
          <a:p>
            <a:pPr algn="l">
              <a:spcBef>
                <a:spcPct val="20000"/>
              </a:spcBef>
              <a:buSzPct val="100000"/>
              <a:buFont typeface="Arial" pitchFamily="34" charset="0"/>
              <a:buChar char="•"/>
              <a:defRPr/>
            </a:pPr>
            <a:r>
              <a:rPr lang="en-US" sz="1800" dirty="0">
                <a:solidFill>
                  <a:schemeClr val="tx1"/>
                </a:solidFill>
                <a:latin typeface="+mn-lt"/>
              </a:rPr>
              <a:t>  Lust of the eyes</a:t>
            </a:r>
          </a:p>
          <a:p>
            <a:pPr algn="l">
              <a:spcBef>
                <a:spcPct val="20000"/>
              </a:spcBef>
              <a:buSzPct val="100000"/>
              <a:buFont typeface="Arial" pitchFamily="34" charset="0"/>
              <a:buChar char="•"/>
              <a:defRPr/>
            </a:pPr>
            <a:r>
              <a:rPr lang="en-US" sz="1800" dirty="0">
                <a:solidFill>
                  <a:schemeClr val="tx1"/>
                </a:solidFill>
                <a:latin typeface="+mn-lt"/>
              </a:rPr>
              <a:t>  Boastful pride of life </a:t>
            </a:r>
          </a:p>
          <a:p>
            <a:r>
              <a:rPr lang="en-US" sz="1400" dirty="0"/>
              <a:t>1 John 2:16. For all that is in the world—the desires of the flesh and the desires of the eyes and pride of life—is not from the Father but is from the world. (ESV)</a:t>
            </a:r>
          </a:p>
        </p:txBody>
      </p:sp>
    </p:spTree>
    <p:extLst>
      <p:ext uri="{BB962C8B-B14F-4D97-AF65-F5344CB8AC3E}">
        <p14:creationId xmlns:p14="http://schemas.microsoft.com/office/powerpoint/2010/main" val="100919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C3BDEF-32BD-8A6F-233F-6A9759D3E9C2}"/>
              </a:ext>
            </a:extLst>
          </p:cNvPr>
          <p:cNvSpPr>
            <a:spLocks noGrp="1"/>
          </p:cNvSpPr>
          <p:nvPr>
            <p:ph type="title"/>
          </p:nvPr>
        </p:nvSpPr>
        <p:spPr>
          <a:xfrm>
            <a:off x="1535371" y="1044054"/>
            <a:ext cx="10013709" cy="1030360"/>
          </a:xfrm>
        </p:spPr>
        <p:txBody>
          <a:bodyPr>
            <a:normAutofit fontScale="90000"/>
          </a:bodyPr>
          <a:lstStyle/>
          <a:p>
            <a:r>
              <a:rPr lang="en-US" dirty="0">
                <a:solidFill>
                  <a:schemeClr val="bg1"/>
                </a:solidFill>
              </a:rPr>
              <a:t>The Temptation: Adam’s Acquiescence</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5B592B0-6846-8D16-8F1B-5A17DCB97AF8}"/>
              </a:ext>
            </a:extLst>
          </p:cNvPr>
          <p:cNvSpPr>
            <a:spLocks noGrp="1"/>
          </p:cNvSpPr>
          <p:nvPr>
            <p:ph idx="1"/>
          </p:nvPr>
        </p:nvSpPr>
        <p:spPr>
          <a:xfrm>
            <a:off x="1535371" y="2702256"/>
            <a:ext cx="9935571" cy="3584243"/>
          </a:xfrm>
        </p:spPr>
        <p:txBody>
          <a:bodyPr anchor="t">
            <a:noAutofit/>
          </a:bodyPr>
          <a:lstStyle/>
          <a:p>
            <a:r>
              <a:rPr lang="en-US" altLang="en-US" sz="2200" dirty="0">
                <a:solidFill>
                  <a:schemeClr val="tx1"/>
                </a:solidFill>
                <a:latin typeface="Lucida Calligraphy" panose="03010101010101010101" pitchFamily="66" charset="77"/>
              </a:rPr>
              <a:t>“… she gave also to her husband with her, and he ate.”   Genesis 3:6</a:t>
            </a:r>
          </a:p>
          <a:p>
            <a:pPr algn="l">
              <a:spcBef>
                <a:spcPct val="20000"/>
              </a:spcBef>
              <a:buSzPct val="100000"/>
              <a:buFontTx/>
              <a:buChar char="•"/>
            </a:pPr>
            <a:r>
              <a:rPr lang="en-US" altLang="en-US" sz="2200" dirty="0">
                <a:solidFill>
                  <a:schemeClr val="tx1"/>
                </a:solidFill>
              </a:rPr>
              <a:t> Eve was the first to eat, but Adam bears the responsibility for the sin.</a:t>
            </a:r>
          </a:p>
          <a:p>
            <a:pPr algn="l">
              <a:spcBef>
                <a:spcPct val="20000"/>
              </a:spcBef>
              <a:buSzPct val="100000"/>
              <a:buFontTx/>
              <a:buChar char="•"/>
            </a:pPr>
            <a:r>
              <a:rPr lang="en-US" altLang="en-US" sz="2200" dirty="0">
                <a:solidFill>
                  <a:schemeClr val="tx1"/>
                </a:solidFill>
              </a:rPr>
              <a:t>  Sin is transmitted to humans through Adam, not Eve.</a:t>
            </a:r>
          </a:p>
          <a:p>
            <a:pPr algn="l">
              <a:spcBef>
                <a:spcPct val="20000"/>
              </a:spcBef>
              <a:buSzPct val="100000"/>
              <a:buFontTx/>
              <a:buChar char="•"/>
            </a:pPr>
            <a:r>
              <a:rPr lang="en-US" altLang="en-US" sz="2200" dirty="0">
                <a:solidFill>
                  <a:schemeClr val="tx1"/>
                </a:solidFill>
              </a:rPr>
              <a:t>  </a:t>
            </a:r>
            <a:r>
              <a:rPr lang="en-US" altLang="en-US" sz="2200" dirty="0">
                <a:solidFill>
                  <a:schemeClr val="tx1"/>
                </a:solidFill>
                <a:latin typeface="Lucida Calligraphy" panose="03010101010101010101" pitchFamily="66" charset="77"/>
              </a:rPr>
              <a:t>“Sin came into the world through one man …” Romans 5:12</a:t>
            </a:r>
            <a:endParaRPr lang="en-US" sz="2200" dirty="0"/>
          </a:p>
        </p:txBody>
      </p:sp>
    </p:spTree>
    <p:extLst>
      <p:ext uri="{BB962C8B-B14F-4D97-AF65-F5344CB8AC3E}">
        <p14:creationId xmlns:p14="http://schemas.microsoft.com/office/powerpoint/2010/main" val="459112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4A3411-0B19-B6AF-5A85-2B8F1664D177}"/>
              </a:ext>
            </a:extLst>
          </p:cNvPr>
          <p:cNvSpPr>
            <a:spLocks noGrp="1"/>
          </p:cNvSpPr>
          <p:nvPr>
            <p:ph type="title"/>
          </p:nvPr>
        </p:nvSpPr>
        <p:spPr>
          <a:xfrm>
            <a:off x="1535371" y="1044053"/>
            <a:ext cx="10013709" cy="1134521"/>
          </a:xfrm>
        </p:spPr>
        <p:txBody>
          <a:bodyPr>
            <a:normAutofit fontScale="90000"/>
          </a:bodyPr>
          <a:lstStyle/>
          <a:p>
            <a:pPr algn="ctr"/>
            <a:r>
              <a:rPr lang="en-US" dirty="0">
                <a:solidFill>
                  <a:schemeClr val="bg1"/>
                </a:solidFill>
              </a:rPr>
              <a:t>The Result of Original Sin: Death and Damnation</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BDBAF42-4AF3-06C2-01DC-AB4DA6987A23}"/>
              </a:ext>
            </a:extLst>
          </p:cNvPr>
          <p:cNvSpPr>
            <a:spLocks noGrp="1"/>
          </p:cNvSpPr>
          <p:nvPr>
            <p:ph idx="1"/>
          </p:nvPr>
        </p:nvSpPr>
        <p:spPr>
          <a:xfrm>
            <a:off x="1535371" y="2325986"/>
            <a:ext cx="9935571" cy="4252613"/>
          </a:xfrm>
        </p:spPr>
        <p:txBody>
          <a:bodyPr anchor="t">
            <a:normAutofit lnSpcReduction="10000"/>
          </a:bodyPr>
          <a:lstStyle/>
          <a:p>
            <a:pPr>
              <a:lnSpc>
                <a:spcPct val="90000"/>
              </a:lnSpc>
              <a:buFontTx/>
              <a:buNone/>
            </a:pPr>
            <a:r>
              <a:rPr lang="en-US" altLang="en-US" sz="3200" u="sng" dirty="0"/>
              <a:t>Death and damnation to all</a:t>
            </a:r>
            <a:r>
              <a:rPr lang="en-US" altLang="en-US" sz="3200" dirty="0"/>
              <a:t> </a:t>
            </a:r>
          </a:p>
          <a:p>
            <a:pPr>
              <a:lnSpc>
                <a:spcPct val="90000"/>
              </a:lnSpc>
              <a:buFontTx/>
              <a:buNone/>
            </a:pPr>
            <a:r>
              <a:rPr lang="en-US" altLang="en-US" sz="3500" dirty="0"/>
              <a:t>                       </a:t>
            </a:r>
          </a:p>
          <a:p>
            <a:pPr>
              <a:lnSpc>
                <a:spcPct val="90000"/>
              </a:lnSpc>
              <a:spcBef>
                <a:spcPts val="0"/>
              </a:spcBef>
            </a:pPr>
            <a:r>
              <a:rPr lang="en-US" altLang="en-US" sz="2400" b="0" dirty="0"/>
              <a:t>Romans 5:12“Therefore…through one man sin entered into the world, and death through sin, and so death spread to </a:t>
            </a:r>
            <a:r>
              <a:rPr lang="en-US" altLang="en-US" sz="2400" dirty="0"/>
              <a:t>all men, because all sinned</a:t>
            </a:r>
            <a:r>
              <a:rPr lang="en-US" altLang="en-US" sz="2400" b="0" dirty="0"/>
              <a:t>.” </a:t>
            </a:r>
          </a:p>
          <a:p>
            <a:pPr>
              <a:lnSpc>
                <a:spcPct val="90000"/>
              </a:lnSpc>
              <a:spcBef>
                <a:spcPts val="0"/>
              </a:spcBef>
            </a:pPr>
            <a:endParaRPr lang="en-US" sz="2400" b="0" dirty="0"/>
          </a:p>
          <a:p>
            <a:pPr>
              <a:lnSpc>
                <a:spcPct val="90000"/>
              </a:lnSpc>
              <a:spcBef>
                <a:spcPts val="0"/>
              </a:spcBef>
            </a:pPr>
            <a:r>
              <a:rPr lang="en-US" sz="2400" b="0" dirty="0"/>
              <a:t>Romans 3:23 </a:t>
            </a:r>
            <a:r>
              <a:rPr lang="en-US" sz="2400" dirty="0"/>
              <a:t>for all have sinned </a:t>
            </a:r>
            <a:r>
              <a:rPr lang="en-US" sz="2400" b="0" dirty="0"/>
              <a:t>and fall short of the glory of God, (ESV)</a:t>
            </a:r>
          </a:p>
          <a:p>
            <a:pPr>
              <a:lnSpc>
                <a:spcPct val="90000"/>
              </a:lnSpc>
              <a:spcBef>
                <a:spcPts val="0"/>
              </a:spcBef>
            </a:pPr>
            <a:endParaRPr lang="en-US" sz="2400" b="0" dirty="0"/>
          </a:p>
          <a:p>
            <a:pPr>
              <a:lnSpc>
                <a:spcPct val="100000"/>
              </a:lnSpc>
              <a:spcBef>
                <a:spcPts val="0"/>
              </a:spcBef>
            </a:pPr>
            <a:r>
              <a:rPr lang="en-US" sz="2400" b="0" dirty="0"/>
              <a:t>Romans 6:23 </a:t>
            </a:r>
            <a:r>
              <a:rPr lang="en-US" sz="2400" dirty="0"/>
              <a:t>For the wages of sin is death</a:t>
            </a:r>
            <a:r>
              <a:rPr lang="en-US" sz="2400" b="0" dirty="0"/>
              <a:t>, but the free gift of God is eternal life in Christ Jesus our Lord. (ESV)</a:t>
            </a:r>
          </a:p>
        </p:txBody>
      </p:sp>
    </p:spTree>
    <p:extLst>
      <p:ext uri="{BB962C8B-B14F-4D97-AF65-F5344CB8AC3E}">
        <p14:creationId xmlns:p14="http://schemas.microsoft.com/office/powerpoint/2010/main" val="2267746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CEDE17-9037-29F8-9A00-E5CF3B470D46}"/>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The Result of Original Sin: Depravity</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BABC36-001B-8411-618B-B524D3536D13}"/>
              </a:ext>
            </a:extLst>
          </p:cNvPr>
          <p:cNvSpPr>
            <a:spLocks noGrp="1"/>
          </p:cNvSpPr>
          <p:nvPr>
            <p:ph idx="1"/>
          </p:nvPr>
        </p:nvSpPr>
        <p:spPr>
          <a:xfrm>
            <a:off x="1535371" y="2702257"/>
            <a:ext cx="9935571" cy="3426158"/>
          </a:xfrm>
        </p:spPr>
        <p:txBody>
          <a:bodyPr anchor="t">
            <a:normAutofit fontScale="92500" lnSpcReduction="20000"/>
          </a:bodyPr>
          <a:lstStyle/>
          <a:p>
            <a:r>
              <a:rPr lang="en-US" altLang="en-US" sz="2600" u="sng" dirty="0">
                <a:cs typeface="Times New Roman" panose="02020603050405020304" pitchFamily="18" charset="0"/>
              </a:rPr>
              <a:t>Humans are totally depraved</a:t>
            </a:r>
            <a:r>
              <a:rPr lang="en-US" altLang="en-US" sz="2600" dirty="0">
                <a:cs typeface="Times New Roman" panose="02020603050405020304" pitchFamily="18" charset="0"/>
              </a:rPr>
              <a:t>.</a:t>
            </a:r>
            <a:r>
              <a:rPr lang="en-US" altLang="en-US" sz="2600" dirty="0">
                <a:latin typeface="Bookman Old Style" panose="02050604050505020204" pitchFamily="18" charset="0"/>
                <a:cs typeface="Times New Roman" panose="02020603050405020304" pitchFamily="18" charset="0"/>
              </a:rPr>
              <a:t> </a:t>
            </a:r>
          </a:p>
          <a:p>
            <a:r>
              <a:rPr lang="en-US" altLang="en-US" sz="1900" dirty="0">
                <a:cs typeface="Times New Roman" panose="02020603050405020304" pitchFamily="18" charset="0"/>
              </a:rPr>
              <a:t>This is a statement of quality, not quantity. “Total depravity does not mean that everyone is as thoroughly depraved in his actions as he could possibly be, nor that everyone will indulge in every form of sin, nor that a person cannot appreciate and even do acts of goodness; but it does mean that the corruption of sin extends to all men and to all parts of men so that there is nothing within the natural man that can give him merit in God’s sight.” (Enns, </a:t>
            </a:r>
            <a:r>
              <a:rPr lang="en-US" altLang="en-US" sz="1900" u="sng" dirty="0">
                <a:cs typeface="Times New Roman" panose="02020603050405020304" pitchFamily="18" charset="0"/>
              </a:rPr>
              <a:t>MHT</a:t>
            </a:r>
            <a:r>
              <a:rPr lang="en-US" altLang="en-US" sz="1900" dirty="0">
                <a:cs typeface="Times New Roman" panose="02020603050405020304" pitchFamily="18" charset="0"/>
              </a:rPr>
              <a:t>, 310-311)</a:t>
            </a:r>
          </a:p>
          <a:p>
            <a:endParaRPr lang="en-US" dirty="0"/>
          </a:p>
        </p:txBody>
      </p:sp>
    </p:spTree>
    <p:extLst>
      <p:ext uri="{BB962C8B-B14F-4D97-AF65-F5344CB8AC3E}">
        <p14:creationId xmlns:p14="http://schemas.microsoft.com/office/powerpoint/2010/main" val="1068357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6B1FCC-BE2A-ADBA-0621-63F0248B241C}"/>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The Result of Original Sin: Depravity</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21113D7-69BA-E17A-A04E-58DB277AD0D1}"/>
              </a:ext>
            </a:extLst>
          </p:cNvPr>
          <p:cNvSpPr>
            <a:spLocks noGrp="1"/>
          </p:cNvSpPr>
          <p:nvPr>
            <p:ph idx="1"/>
          </p:nvPr>
        </p:nvSpPr>
        <p:spPr>
          <a:xfrm>
            <a:off x="1535371" y="2391770"/>
            <a:ext cx="9935571" cy="3736645"/>
          </a:xfrm>
        </p:spPr>
        <p:txBody>
          <a:bodyPr anchor="t">
            <a:normAutofit/>
          </a:bodyPr>
          <a:lstStyle/>
          <a:p>
            <a:pPr>
              <a:buFontTx/>
              <a:buNone/>
            </a:pPr>
            <a:r>
              <a:rPr lang="en-US" altLang="en-US" sz="2400" u="sng" dirty="0">
                <a:cs typeface="Times New Roman" panose="02020603050405020304" pitchFamily="18" charset="0"/>
              </a:rPr>
              <a:t>Humans have an innate sin nature</a:t>
            </a:r>
            <a:r>
              <a:rPr lang="en-US" altLang="en-US" sz="2400" dirty="0">
                <a:cs typeface="Times New Roman" panose="02020603050405020304" pitchFamily="18" charset="0"/>
              </a:rPr>
              <a:t>.</a:t>
            </a:r>
            <a:r>
              <a:rPr lang="en-US" altLang="en-US" dirty="0">
                <a:cs typeface="Times New Roman" panose="02020603050405020304" pitchFamily="18" charset="0"/>
              </a:rPr>
              <a:t>	                        </a:t>
            </a:r>
          </a:p>
          <a:p>
            <a:pPr>
              <a:buFontTx/>
              <a:buNone/>
            </a:pPr>
            <a:r>
              <a:rPr lang="en-US" altLang="en-US" sz="1800" i="1" dirty="0">
                <a:cs typeface="Times New Roman" panose="02020603050405020304" pitchFamily="18" charset="0"/>
              </a:rPr>
              <a:t>For all have sinned and fall short of the glory of God.</a:t>
            </a:r>
            <a:r>
              <a:rPr lang="en-US" altLang="en-US" sz="1800" dirty="0">
                <a:cs typeface="Times New Roman" panose="02020603050405020304" pitchFamily="18" charset="0"/>
              </a:rPr>
              <a:t> Rom. 3:23</a:t>
            </a:r>
          </a:p>
          <a:p>
            <a:pPr>
              <a:buFontTx/>
              <a:buNone/>
            </a:pPr>
            <a:r>
              <a:rPr lang="en-US" altLang="en-US" sz="1800" i="1" dirty="0">
                <a:cs typeface="Times New Roman" panose="02020603050405020304" pitchFamily="18" charset="0"/>
              </a:rPr>
              <a:t>I was brought forth in iniquity; in sin my mother conceived me.</a:t>
            </a:r>
            <a:r>
              <a:rPr lang="en-US" altLang="en-US" sz="1800" dirty="0">
                <a:cs typeface="Times New Roman" panose="02020603050405020304" pitchFamily="18" charset="0"/>
              </a:rPr>
              <a:t> Ps 51:5</a:t>
            </a:r>
          </a:p>
          <a:p>
            <a:endParaRPr lang="en-US" dirty="0"/>
          </a:p>
        </p:txBody>
      </p:sp>
      <p:grpSp>
        <p:nvGrpSpPr>
          <p:cNvPr id="4" name="Group 11">
            <a:extLst>
              <a:ext uri="{FF2B5EF4-FFF2-40B4-BE49-F238E27FC236}">
                <a16:creationId xmlns:a16="http://schemas.microsoft.com/office/drawing/2014/main" id="{8FFACAAB-EC13-74AC-D9C4-36021C017DBD}"/>
              </a:ext>
            </a:extLst>
          </p:cNvPr>
          <p:cNvGrpSpPr>
            <a:grpSpLocks/>
          </p:cNvGrpSpPr>
          <p:nvPr/>
        </p:nvGrpSpPr>
        <p:grpSpPr bwMode="auto">
          <a:xfrm>
            <a:off x="1663384" y="4613644"/>
            <a:ext cx="10272155" cy="2079256"/>
            <a:chOff x="0" y="3120"/>
            <a:chExt cx="5760" cy="1200"/>
          </a:xfrm>
        </p:grpSpPr>
        <p:pic>
          <p:nvPicPr>
            <p:cNvPr id="5" name="Picture 5" descr="mother_theresa">
              <a:extLst>
                <a:ext uri="{FF2B5EF4-FFF2-40B4-BE49-F238E27FC236}">
                  <a16:creationId xmlns:a16="http://schemas.microsoft.com/office/drawing/2014/main" id="{58979589-3640-6640-BB51-5601E74015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154" t="11304" r="9076" b="13344"/>
            <a:stretch>
              <a:fillRect/>
            </a:stretch>
          </p:blipFill>
          <p:spPr bwMode="auto">
            <a:xfrm>
              <a:off x="0" y="3168"/>
              <a:ext cx="1200"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hitler">
              <a:extLst>
                <a:ext uri="{FF2B5EF4-FFF2-40B4-BE49-F238E27FC236}">
                  <a16:creationId xmlns:a16="http://schemas.microsoft.com/office/drawing/2014/main" id="{2F4B6792-28F1-DBE8-FB1D-A113EC5DBF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1" y="3120"/>
              <a:ext cx="989"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AutoShape 9">
            <a:extLst>
              <a:ext uri="{FF2B5EF4-FFF2-40B4-BE49-F238E27FC236}">
                <a16:creationId xmlns:a16="http://schemas.microsoft.com/office/drawing/2014/main" id="{3058233B-9A20-AACC-B9C5-95C50B4BF9D4}"/>
              </a:ext>
            </a:extLst>
          </p:cNvPr>
          <p:cNvSpPr>
            <a:spLocks noChangeArrowheads="1"/>
          </p:cNvSpPr>
          <p:nvPr/>
        </p:nvSpPr>
        <p:spPr bwMode="auto">
          <a:xfrm>
            <a:off x="4268012" y="5181600"/>
            <a:ext cx="5182727" cy="1371600"/>
          </a:xfrm>
          <a:prstGeom prst="leftRightArrow">
            <a:avLst>
              <a:gd name="adj1" fmla="val 69444"/>
              <a:gd name="adj2" fmla="val 59893"/>
            </a:avLst>
          </a:prstGeom>
          <a:solidFill>
            <a:schemeClr val="accent1"/>
          </a:solidFill>
          <a:ln w="12700">
            <a:solidFill>
              <a:schemeClr val="tx1"/>
            </a:solidFill>
            <a:miter lim="800000"/>
            <a:headEnd/>
            <a:tailEnd/>
          </a:ln>
        </p:spPr>
        <p:txBody>
          <a:bodyPr wrap="none" anchor="ctr"/>
          <a:lstStyle>
            <a:lvl1pPr>
              <a:defRPr sz="4000">
                <a:solidFill>
                  <a:srgbClr val="000000"/>
                </a:solidFill>
                <a:latin typeface="Times New Roman" panose="02020603050405020304" pitchFamily="18" charset="0"/>
              </a:defRPr>
            </a:lvl1pPr>
            <a:lvl2pPr marL="742950" indent="-285750">
              <a:defRPr sz="4000">
                <a:solidFill>
                  <a:srgbClr val="000000"/>
                </a:solidFill>
                <a:latin typeface="Times New Roman" panose="02020603050405020304" pitchFamily="18" charset="0"/>
              </a:defRPr>
            </a:lvl2pPr>
            <a:lvl3pPr marL="1143000" indent="-228600">
              <a:defRPr sz="4000">
                <a:solidFill>
                  <a:srgbClr val="000000"/>
                </a:solidFill>
                <a:latin typeface="Times New Roman" panose="02020603050405020304" pitchFamily="18" charset="0"/>
              </a:defRPr>
            </a:lvl3pPr>
            <a:lvl4pPr marL="1600200" indent="-228600">
              <a:defRPr sz="4000">
                <a:solidFill>
                  <a:srgbClr val="000000"/>
                </a:solidFill>
                <a:latin typeface="Times New Roman" panose="02020603050405020304" pitchFamily="18" charset="0"/>
              </a:defRPr>
            </a:lvl4pPr>
            <a:lvl5pPr marL="2057400" indent="-228600">
              <a:defRPr sz="4000">
                <a:solidFill>
                  <a:srgbClr val="000000"/>
                </a:solidFill>
                <a:latin typeface="Times New Roman" panose="02020603050405020304" pitchFamily="18" charset="0"/>
              </a:defRPr>
            </a:lvl5pPr>
            <a:lvl6pPr marL="2514600" indent="-228600" algn="ctr" eaLnBrk="0" fontAlgn="base" hangingPunct="0">
              <a:spcBef>
                <a:spcPct val="0"/>
              </a:spcBef>
              <a:spcAft>
                <a:spcPct val="0"/>
              </a:spcAft>
              <a:defRPr sz="4000">
                <a:solidFill>
                  <a:srgbClr val="000000"/>
                </a:solidFill>
                <a:latin typeface="Times New Roman" panose="02020603050405020304" pitchFamily="18" charset="0"/>
              </a:defRPr>
            </a:lvl6pPr>
            <a:lvl7pPr marL="2971800" indent="-228600" algn="ctr" eaLnBrk="0" fontAlgn="base" hangingPunct="0">
              <a:spcBef>
                <a:spcPct val="0"/>
              </a:spcBef>
              <a:spcAft>
                <a:spcPct val="0"/>
              </a:spcAft>
              <a:defRPr sz="4000">
                <a:solidFill>
                  <a:srgbClr val="000000"/>
                </a:solidFill>
                <a:latin typeface="Times New Roman" panose="02020603050405020304" pitchFamily="18" charset="0"/>
              </a:defRPr>
            </a:lvl7pPr>
            <a:lvl8pPr marL="3429000" indent="-228600" algn="ctr" eaLnBrk="0" fontAlgn="base" hangingPunct="0">
              <a:spcBef>
                <a:spcPct val="0"/>
              </a:spcBef>
              <a:spcAft>
                <a:spcPct val="0"/>
              </a:spcAft>
              <a:defRPr sz="4000">
                <a:solidFill>
                  <a:srgbClr val="000000"/>
                </a:solidFill>
                <a:latin typeface="Times New Roman" panose="02020603050405020304" pitchFamily="18" charset="0"/>
              </a:defRPr>
            </a:lvl8pPr>
            <a:lvl9pPr marL="3886200" indent="-228600" algn="ctr" eaLnBrk="0" fontAlgn="base" hangingPunct="0">
              <a:spcBef>
                <a:spcPct val="0"/>
              </a:spcBef>
              <a:spcAft>
                <a:spcPct val="0"/>
              </a:spcAft>
              <a:defRPr sz="4000">
                <a:solidFill>
                  <a:srgbClr val="000000"/>
                </a:solidFill>
                <a:latin typeface="Times New Roman" panose="02020603050405020304" pitchFamily="18" charset="0"/>
              </a:defRPr>
            </a:lvl9pPr>
          </a:lstStyle>
          <a:p>
            <a:r>
              <a:rPr lang="en-US" altLang="en-US" sz="2400"/>
              <a:t>Different in </a:t>
            </a:r>
            <a:r>
              <a:rPr lang="en-US" altLang="en-US" sz="2400" u="sng"/>
              <a:t>actions</a:t>
            </a:r>
            <a:r>
              <a:rPr lang="en-US" altLang="en-US" sz="2400"/>
              <a:t>, but not</a:t>
            </a:r>
          </a:p>
          <a:p>
            <a:r>
              <a:rPr lang="en-US" altLang="en-US" sz="2400"/>
              <a:t>with respect to </a:t>
            </a:r>
            <a:r>
              <a:rPr lang="en-US" altLang="en-US" sz="2400" u="sng"/>
              <a:t>sin nature</a:t>
            </a:r>
            <a:r>
              <a:rPr lang="en-US" altLang="en-US" sz="2400"/>
              <a:t>.</a:t>
            </a:r>
          </a:p>
        </p:txBody>
      </p:sp>
    </p:spTree>
    <p:extLst>
      <p:ext uri="{BB962C8B-B14F-4D97-AF65-F5344CB8AC3E}">
        <p14:creationId xmlns:p14="http://schemas.microsoft.com/office/powerpoint/2010/main" val="29927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0235A0-4CC3-6C14-467A-CE16E2ED11ED}"/>
              </a:ext>
            </a:extLst>
          </p:cNvPr>
          <p:cNvSpPr>
            <a:spLocks noGrp="1"/>
          </p:cNvSpPr>
          <p:nvPr>
            <p:ph type="title"/>
          </p:nvPr>
        </p:nvSpPr>
        <p:spPr>
          <a:xfrm>
            <a:off x="1535371" y="962423"/>
            <a:ext cx="10013709" cy="1111991"/>
          </a:xfrm>
        </p:spPr>
        <p:txBody>
          <a:bodyPr>
            <a:normAutofit fontScale="90000"/>
          </a:bodyPr>
          <a:lstStyle/>
          <a:p>
            <a:pPr algn="ctr"/>
            <a:r>
              <a:rPr lang="en-US" dirty="0">
                <a:solidFill>
                  <a:schemeClr val="bg1"/>
                </a:solidFill>
              </a:rPr>
              <a:t>The Result of Original Sin: Chaos and death in the Created Order.</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F616CCA-C7AC-A828-0A50-140BBE8DFB9A}"/>
              </a:ext>
            </a:extLst>
          </p:cNvPr>
          <p:cNvSpPr>
            <a:spLocks noGrp="1"/>
          </p:cNvSpPr>
          <p:nvPr>
            <p:ph idx="1"/>
          </p:nvPr>
        </p:nvSpPr>
        <p:spPr>
          <a:xfrm>
            <a:off x="1535371" y="2310139"/>
            <a:ext cx="9935571" cy="3818276"/>
          </a:xfrm>
        </p:spPr>
        <p:txBody>
          <a:bodyPr anchor="t">
            <a:normAutofit/>
          </a:bodyPr>
          <a:lstStyle/>
          <a:p>
            <a:r>
              <a:rPr lang="en-US" sz="2000" dirty="0"/>
              <a:t>Romans 8:19–22</a:t>
            </a:r>
          </a:p>
          <a:p>
            <a:r>
              <a:rPr lang="en-US" sz="2000" dirty="0"/>
              <a:t>For the creation waits with eager longing for the revealing of the sons of God. For the creation was subjected to futility, not willingly, but because of him who subjected it, in hope that the creation itself will be set free from its bondage to corruption and obtain the freedom of the glory of the children of God. For we know that the whole creation has been groaning together in the pains of childbirth until now. (ESV)</a:t>
            </a:r>
          </a:p>
        </p:txBody>
      </p:sp>
    </p:spTree>
    <p:extLst>
      <p:ext uri="{BB962C8B-B14F-4D97-AF65-F5344CB8AC3E}">
        <p14:creationId xmlns:p14="http://schemas.microsoft.com/office/powerpoint/2010/main" val="1752905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97A1FC-80C7-B7F8-F818-7B532C37107C}"/>
              </a:ext>
            </a:extLst>
          </p:cNvPr>
          <p:cNvSpPr>
            <a:spLocks noGrp="1"/>
          </p:cNvSpPr>
          <p:nvPr>
            <p:ph type="title"/>
          </p:nvPr>
        </p:nvSpPr>
        <p:spPr>
          <a:xfrm>
            <a:off x="1535371" y="1308100"/>
            <a:ext cx="10013709" cy="936256"/>
          </a:xfrm>
        </p:spPr>
        <p:txBody>
          <a:bodyPr>
            <a:normAutofit fontScale="90000"/>
          </a:bodyPr>
          <a:lstStyle/>
          <a:p>
            <a:pPr algn="ctr"/>
            <a:r>
              <a:rPr lang="en-US" dirty="0">
                <a:solidFill>
                  <a:schemeClr val="bg1"/>
                </a:solidFill>
              </a:rPr>
              <a:t>How is Adam’s Sin transferred to his descendants? </a:t>
            </a:r>
            <a:r>
              <a:rPr lang="en-US" altLang="en-US" sz="3600" u="sng" dirty="0">
                <a:solidFill>
                  <a:schemeClr val="bg1"/>
                </a:solidFill>
              </a:rPr>
              <a:t>Pelagianism</a:t>
            </a:r>
            <a:br>
              <a:rPr lang="en-US" altLang="en-US" sz="3600" u="sng" dirty="0"/>
            </a:b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CD744CC-5A01-3BAA-B838-56DB4BC01F71}"/>
              </a:ext>
            </a:extLst>
          </p:cNvPr>
          <p:cNvSpPr>
            <a:spLocks noGrp="1" noChangeArrowheads="1"/>
          </p:cNvSpPr>
          <p:nvPr>
            <p:ph idx="1"/>
          </p:nvPr>
        </p:nvSpPr>
        <p:spPr>
          <a:xfrm>
            <a:off x="1535113" y="2244355"/>
            <a:ext cx="9805478" cy="4346945"/>
          </a:xfrm>
        </p:spPr>
        <p:txBody>
          <a:bodyPr>
            <a:normAutofit/>
          </a:bodyPr>
          <a:lstStyle/>
          <a:p>
            <a:pPr>
              <a:lnSpc>
                <a:spcPct val="90000"/>
              </a:lnSpc>
            </a:pPr>
            <a:r>
              <a:rPr lang="en-US" altLang="en-US" sz="2400" dirty="0"/>
              <a:t>Pelagius was a British monk who came to Rome around AD 400.</a:t>
            </a:r>
          </a:p>
          <a:p>
            <a:pPr marL="342900" indent="-342900">
              <a:lnSpc>
                <a:spcPct val="90000"/>
              </a:lnSpc>
              <a:buFont typeface="Arial" panose="020B0604020202020204" pitchFamily="34" charset="0"/>
              <a:buChar char="•"/>
            </a:pPr>
            <a:r>
              <a:rPr lang="en-US" altLang="en-US" sz="2400" dirty="0"/>
              <a:t>No sin transmitted from Adam.</a:t>
            </a:r>
          </a:p>
          <a:p>
            <a:pPr marL="342900" indent="-342900">
              <a:lnSpc>
                <a:spcPct val="90000"/>
              </a:lnSpc>
              <a:buFont typeface="Arial" panose="020B0604020202020204" pitchFamily="34" charset="0"/>
              <a:buChar char="•"/>
            </a:pPr>
            <a:r>
              <a:rPr lang="en-US" altLang="en-US" sz="2400" dirty="0"/>
              <a:t>Adam is only a bad example.</a:t>
            </a:r>
          </a:p>
          <a:p>
            <a:pPr marL="342900" indent="-342900">
              <a:lnSpc>
                <a:spcPct val="90000"/>
              </a:lnSpc>
              <a:buFont typeface="Arial" panose="020B0604020202020204" pitchFamily="34" charset="0"/>
              <a:buChar char="•"/>
            </a:pPr>
            <a:r>
              <a:rPr lang="en-US" altLang="en-US" sz="2400" dirty="0"/>
              <a:t>Salvation through perfect living is possible.</a:t>
            </a:r>
            <a:endParaRPr lang="en-US" altLang="en-US" sz="2000" dirty="0"/>
          </a:p>
          <a:p>
            <a:pPr>
              <a:lnSpc>
                <a:spcPct val="90000"/>
              </a:lnSpc>
            </a:pPr>
            <a:r>
              <a:rPr lang="en-US" altLang="en-US" sz="2800" dirty="0"/>
              <a:t>Adam’s Sin set a bad example –we are </a:t>
            </a:r>
            <a:r>
              <a:rPr lang="en-US" altLang="en-US" sz="2800" u="sng" dirty="0"/>
              <a:t>free</a:t>
            </a:r>
            <a:r>
              <a:rPr lang="en-US" altLang="en-US" sz="2800" dirty="0"/>
              <a:t> to choose good or evil.</a:t>
            </a:r>
          </a:p>
          <a:p>
            <a:pPr>
              <a:lnSpc>
                <a:spcPct val="90000"/>
              </a:lnSpc>
            </a:pPr>
            <a:r>
              <a:rPr lang="en-US" altLang="en-US" sz="2800" u="sng" dirty="0"/>
              <a:t>Not Compatible with CCIW’s statement</a:t>
            </a:r>
          </a:p>
          <a:p>
            <a:pPr>
              <a:lnSpc>
                <a:spcPct val="90000"/>
              </a:lnSpc>
            </a:pPr>
            <a:endParaRPr lang="en-US" altLang="en-US" dirty="0"/>
          </a:p>
        </p:txBody>
      </p:sp>
    </p:spTree>
    <p:extLst>
      <p:ext uri="{BB962C8B-B14F-4D97-AF65-F5344CB8AC3E}">
        <p14:creationId xmlns:p14="http://schemas.microsoft.com/office/powerpoint/2010/main" val="399819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485F810-9C7A-3710-E94C-DD7EC4101BBE}"/>
              </a:ext>
            </a:extLst>
          </p:cNvPr>
          <p:cNvSpPr>
            <a:spLocks noGrp="1"/>
          </p:cNvSpPr>
          <p:nvPr>
            <p:ph type="title"/>
          </p:nvPr>
        </p:nvSpPr>
        <p:spPr>
          <a:xfrm>
            <a:off x="795316" y="254000"/>
            <a:ext cx="10593694" cy="3750125"/>
          </a:xfrm>
        </p:spPr>
        <p:txBody>
          <a:bodyPr>
            <a:normAutofit fontScale="90000"/>
          </a:bodyPr>
          <a:lstStyle/>
          <a:p>
            <a:r>
              <a:rPr lang="en-US" b="0" i="0" dirty="0">
                <a:solidFill>
                  <a:schemeClr val="tx1"/>
                </a:solidFill>
                <a:effectLst/>
                <a:latin typeface="Open Sans" panose="020B0606030504020204" pitchFamily="34" charset="0"/>
              </a:rPr>
              <a:t>We believe that our first parents were created holy and upright, that they fell from this condition, and that in consequence the whole human race is in their nature dead in trespasses and sins.</a:t>
            </a:r>
            <a:endParaRPr lang="en-US" dirty="0">
              <a:solidFill>
                <a:schemeClr val="tx1"/>
              </a:solidFill>
            </a:endParaRPr>
          </a:p>
        </p:txBody>
      </p:sp>
      <p:sp>
        <p:nvSpPr>
          <p:cNvPr id="7" name="Text Placeholder 6">
            <a:extLst>
              <a:ext uri="{FF2B5EF4-FFF2-40B4-BE49-F238E27FC236}">
                <a16:creationId xmlns:a16="http://schemas.microsoft.com/office/drawing/2014/main" id="{195D2524-79F8-74CD-0B96-CB192073D81E}"/>
              </a:ext>
            </a:extLst>
          </p:cNvPr>
          <p:cNvSpPr>
            <a:spLocks noGrp="1"/>
          </p:cNvSpPr>
          <p:nvPr>
            <p:ph type="body" idx="1"/>
          </p:nvPr>
        </p:nvSpPr>
        <p:spPr>
          <a:xfrm>
            <a:off x="795316" y="4527856"/>
            <a:ext cx="10850584" cy="1570245"/>
          </a:xfrm>
        </p:spPr>
        <p:txBody>
          <a:bodyPr>
            <a:normAutofit/>
          </a:bodyPr>
          <a:lstStyle/>
          <a:p>
            <a:pPr algn="l"/>
            <a:r>
              <a:rPr lang="en-US" sz="3200" b="0" i="0" u="sng" dirty="0">
                <a:solidFill>
                  <a:schemeClr val="tx1"/>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Romans 5:12</a:t>
            </a:r>
            <a:r>
              <a:rPr lang="en-US" sz="3200" b="0" i="0" dirty="0">
                <a:solidFill>
                  <a:schemeClr val="tx1"/>
                </a:solidFill>
                <a:effectLst/>
                <a:latin typeface="Open Sans" panose="020B0606030504020204" pitchFamily="34" charset="0"/>
              </a:rPr>
              <a:t>  |  </a:t>
            </a:r>
            <a:r>
              <a:rPr lang="en-US" sz="3200" b="0" i="0" u="sng" dirty="0">
                <a:solidFill>
                  <a:schemeClr val="tx1"/>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Genesis 1:27-28,31</a:t>
            </a:r>
            <a:r>
              <a:rPr lang="en-US" sz="3200" b="0" i="0" dirty="0">
                <a:solidFill>
                  <a:schemeClr val="tx1"/>
                </a:solidFill>
                <a:effectLst/>
                <a:latin typeface="Open Sans" panose="020B0606030504020204" pitchFamily="34" charset="0"/>
              </a:rPr>
              <a:t>  	|  </a:t>
            </a:r>
            <a:r>
              <a:rPr lang="en-US" sz="3200" b="0" i="0" u="sng" dirty="0">
                <a:solidFill>
                  <a:schemeClr val="tx1"/>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Ecclesiastes 7:29</a:t>
            </a:r>
            <a:r>
              <a:rPr lang="en-US" sz="3200" b="0" i="0" dirty="0">
                <a:solidFill>
                  <a:schemeClr val="tx1"/>
                </a:solidFill>
                <a:effectLst/>
                <a:latin typeface="Open Sans" panose="020B0606030504020204" pitchFamily="34" charset="0"/>
              </a:rPr>
              <a:t>   |  </a:t>
            </a:r>
            <a:r>
              <a:rPr lang="en-US" sz="3200" b="0" i="0" u="sng" dirty="0">
                <a:solidFill>
                  <a:schemeClr val="tx1"/>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Ephesians 2:1-5</a:t>
            </a:r>
            <a:endParaRPr lang="en-US" sz="3200" dirty="0">
              <a:solidFill>
                <a:schemeClr val="tx1"/>
              </a:solidFill>
            </a:endParaRPr>
          </a:p>
        </p:txBody>
      </p:sp>
    </p:spTree>
    <p:extLst>
      <p:ext uri="{BB962C8B-B14F-4D97-AF65-F5344CB8AC3E}">
        <p14:creationId xmlns:p14="http://schemas.microsoft.com/office/powerpoint/2010/main" val="2665513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D6F0-8FED-8647-8C47-54811EE1D92C}"/>
              </a:ext>
            </a:extLst>
          </p:cNvPr>
          <p:cNvSpPr>
            <a:spLocks noGrp="1"/>
          </p:cNvSpPr>
          <p:nvPr>
            <p:ph type="title"/>
          </p:nvPr>
        </p:nvSpPr>
        <p:spPr>
          <a:xfrm>
            <a:off x="1535371" y="1524000"/>
            <a:ext cx="10013709" cy="550414"/>
          </a:xfrm>
        </p:spPr>
        <p:txBody>
          <a:bodyPr>
            <a:normAutofit fontScale="90000"/>
          </a:bodyPr>
          <a:lstStyle/>
          <a:p>
            <a:pPr algn="ctr"/>
            <a:r>
              <a:rPr lang="en-US" dirty="0">
                <a:solidFill>
                  <a:schemeClr val="bg1"/>
                </a:solidFill>
              </a:rPr>
              <a:t>How is Adam’s Sin Transferred to his descendants? </a:t>
            </a:r>
            <a:r>
              <a:rPr lang="en-US" sz="3600" u="sng" dirty="0">
                <a:solidFill>
                  <a:schemeClr val="bg1"/>
                </a:solidFill>
              </a:rPr>
              <a:t>Environmental</a:t>
            </a:r>
            <a:br>
              <a:rPr lang="en-US" sz="3600" u="sng" dirty="0"/>
            </a:b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17B8DC-4858-A0C4-FBE5-D23766D365CF}"/>
              </a:ext>
            </a:extLst>
          </p:cNvPr>
          <p:cNvSpPr>
            <a:spLocks noGrp="1"/>
          </p:cNvSpPr>
          <p:nvPr>
            <p:ph idx="1"/>
          </p:nvPr>
        </p:nvSpPr>
        <p:spPr>
          <a:xfrm>
            <a:off x="1535371" y="2702257"/>
            <a:ext cx="9935571" cy="3426158"/>
          </a:xfrm>
        </p:spPr>
        <p:txBody>
          <a:bodyPr anchor="t">
            <a:normAutofit/>
          </a:bodyPr>
          <a:lstStyle/>
          <a:p>
            <a:r>
              <a:rPr lang="en-US" sz="2400" dirty="0"/>
              <a:t>Humans are good, but the environment in which we live is corrupt. That is what causes us to sin.</a:t>
            </a:r>
          </a:p>
          <a:p>
            <a:r>
              <a:rPr lang="en-US" altLang="en-US" sz="2400" u="sng" dirty="0"/>
              <a:t>Not Compatible with CCIW’s statement</a:t>
            </a:r>
          </a:p>
          <a:p>
            <a:endParaRPr lang="en-US" sz="2400" dirty="0"/>
          </a:p>
        </p:txBody>
      </p:sp>
    </p:spTree>
    <p:extLst>
      <p:ext uri="{BB962C8B-B14F-4D97-AF65-F5344CB8AC3E}">
        <p14:creationId xmlns:p14="http://schemas.microsoft.com/office/powerpoint/2010/main" val="2392305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F4301-3910-65E2-D2FD-8FF56BA782D2}"/>
              </a:ext>
            </a:extLst>
          </p:cNvPr>
          <p:cNvSpPr>
            <a:spLocks noGrp="1"/>
          </p:cNvSpPr>
          <p:nvPr>
            <p:ph type="title"/>
          </p:nvPr>
        </p:nvSpPr>
        <p:spPr>
          <a:xfrm>
            <a:off x="1535371" y="1625600"/>
            <a:ext cx="10013709" cy="448814"/>
          </a:xfrm>
        </p:spPr>
        <p:txBody>
          <a:bodyPr>
            <a:normAutofit fontScale="90000"/>
          </a:bodyPr>
          <a:lstStyle/>
          <a:p>
            <a:r>
              <a:rPr lang="en-US" dirty="0">
                <a:solidFill>
                  <a:schemeClr val="bg1"/>
                </a:solidFill>
              </a:rPr>
              <a:t>How is Adam’s Sin transferred to his descendants? </a:t>
            </a:r>
            <a:r>
              <a:rPr lang="en-US" altLang="en-US" sz="3600" dirty="0">
                <a:solidFill>
                  <a:schemeClr val="bg1"/>
                </a:solidFill>
              </a:rPr>
              <a:t>Augustinian View</a:t>
            </a:r>
            <a:br>
              <a:rPr lang="en-US" altLang="en-US" sz="3600" dirty="0"/>
            </a:b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8">
            <a:extLst>
              <a:ext uri="{FF2B5EF4-FFF2-40B4-BE49-F238E27FC236}">
                <a16:creationId xmlns:a16="http://schemas.microsoft.com/office/drawing/2014/main" id="{9FF96EB3-A479-690E-99C0-694F3C4A1DA4}"/>
              </a:ext>
            </a:extLst>
          </p:cNvPr>
          <p:cNvSpPr>
            <a:spLocks noGrp="1" noChangeArrowheads="1"/>
          </p:cNvSpPr>
          <p:nvPr>
            <p:ph idx="1"/>
          </p:nvPr>
        </p:nvSpPr>
        <p:spPr>
          <a:xfrm>
            <a:off x="1753107" y="2244357"/>
            <a:ext cx="9718167" cy="4270742"/>
          </a:xfrm>
        </p:spPr>
        <p:txBody>
          <a:bodyPr/>
          <a:lstStyle/>
          <a:p>
            <a:pPr>
              <a:lnSpc>
                <a:spcPct val="90000"/>
              </a:lnSpc>
            </a:pPr>
            <a:r>
              <a:rPr lang="en-US" altLang="en-US" sz="2000" dirty="0"/>
              <a:t>Augustine said everyone has fallen in Adam’s sin.</a:t>
            </a:r>
          </a:p>
          <a:p>
            <a:pPr>
              <a:lnSpc>
                <a:spcPct val="90000"/>
              </a:lnSpc>
            </a:pPr>
            <a:r>
              <a:rPr lang="en-US" altLang="en-US" sz="2000" i="1" dirty="0"/>
              <a:t>Non posse non </a:t>
            </a:r>
            <a:r>
              <a:rPr lang="en-US" altLang="en-US" sz="2000" i="1" dirty="0" err="1"/>
              <a:t>peccare</a:t>
            </a:r>
            <a:r>
              <a:rPr lang="en-US" altLang="en-US" sz="2000" dirty="0"/>
              <a:t>:  “Not possible not to sin.”</a:t>
            </a:r>
          </a:p>
          <a:p>
            <a:pPr>
              <a:lnSpc>
                <a:spcPct val="90000"/>
              </a:lnSpc>
            </a:pPr>
            <a:r>
              <a:rPr lang="en-US" altLang="en-US" sz="2000" dirty="0"/>
              <a:t>Levi was “in the loins” of Abraham when he paid tithes to Melchizedek (Heb. 7:9-10). He was “seminally present” as future seed.</a:t>
            </a:r>
          </a:p>
          <a:p>
            <a:pPr>
              <a:lnSpc>
                <a:spcPct val="90000"/>
              </a:lnSpc>
            </a:pPr>
            <a:r>
              <a:rPr lang="en-US" altLang="en-US" sz="2000" dirty="0"/>
              <a:t>The idea is that sin is transmitted through male semen. Humans choose to sin because it is in their nature to sin. Choices reflect being. Humans must sin because it is part of their nature to sin.</a:t>
            </a:r>
          </a:p>
        </p:txBody>
      </p:sp>
    </p:spTree>
    <p:extLst>
      <p:ext uri="{BB962C8B-B14F-4D97-AF65-F5344CB8AC3E}">
        <p14:creationId xmlns:p14="http://schemas.microsoft.com/office/powerpoint/2010/main" val="270622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665ACF-CAC5-A179-606E-6F783A97F725}"/>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Implications of Augustinian view</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418E044-F3F6-D26C-8B8E-AE4734D731A7}"/>
              </a:ext>
            </a:extLst>
          </p:cNvPr>
          <p:cNvSpPr>
            <a:spLocks noGrp="1"/>
          </p:cNvSpPr>
          <p:nvPr>
            <p:ph idx="1"/>
          </p:nvPr>
        </p:nvSpPr>
        <p:spPr>
          <a:xfrm>
            <a:off x="1535371" y="2702257"/>
            <a:ext cx="9935571" cy="3426158"/>
          </a:xfrm>
        </p:spPr>
        <p:txBody>
          <a:bodyPr anchor="t">
            <a:normAutofit fontScale="85000" lnSpcReduction="20000"/>
          </a:bodyPr>
          <a:lstStyle/>
          <a:p>
            <a:r>
              <a:rPr lang="en-US" b="0" i="0" dirty="0">
                <a:solidFill>
                  <a:srgbClr val="000000"/>
                </a:solidFill>
                <a:effectLst/>
                <a:latin typeface="Montserrat" pitchFamily="2" charset="77"/>
              </a:rPr>
              <a:t>Thirdly, this was befitting to the dignity of Christ’s humanity in which there could be no sin, since by it the sin of the world was taken away, according to John 1:29: “Behold the Lamb of God” (i.e. the Lamb without stain) “who taketh away the sin of the world.” Now it was not possible in a nature already corrupt, for flesh to be born from sexual intercourse without incurring the infection of original sin. Whence Augustine says (De </a:t>
            </a:r>
            <a:r>
              <a:rPr lang="en-US" b="0" i="0" dirty="0" err="1">
                <a:solidFill>
                  <a:srgbClr val="000000"/>
                </a:solidFill>
                <a:effectLst/>
                <a:latin typeface="Montserrat" pitchFamily="2" charset="77"/>
              </a:rPr>
              <a:t>Nup</a:t>
            </a:r>
            <a:r>
              <a:rPr lang="en-US" b="0" i="0" dirty="0">
                <a:solidFill>
                  <a:srgbClr val="000000"/>
                </a:solidFill>
                <a:effectLst/>
                <a:latin typeface="Montserrat" pitchFamily="2" charset="77"/>
              </a:rPr>
              <a:t>. et </a:t>
            </a:r>
            <a:r>
              <a:rPr lang="en-US" b="0" i="0" dirty="0" err="1">
                <a:solidFill>
                  <a:srgbClr val="000000"/>
                </a:solidFill>
                <a:effectLst/>
                <a:latin typeface="Montserrat" pitchFamily="2" charset="77"/>
              </a:rPr>
              <a:t>Concup</a:t>
            </a:r>
            <a:r>
              <a:rPr lang="en-US" b="0" i="0" dirty="0">
                <a:solidFill>
                  <a:srgbClr val="000000"/>
                </a:solidFill>
                <a:effectLst/>
                <a:latin typeface="Montserrat" pitchFamily="2" charset="77"/>
              </a:rPr>
              <a:t>. </a:t>
            </a:r>
            <a:r>
              <a:rPr lang="en-US" b="0" i="0" dirty="0" err="1">
                <a:solidFill>
                  <a:srgbClr val="000000"/>
                </a:solidFill>
                <a:effectLst/>
                <a:latin typeface="Montserrat" pitchFamily="2" charset="77"/>
              </a:rPr>
              <a:t>i</a:t>
            </a:r>
            <a:r>
              <a:rPr lang="en-US" b="0" i="0" dirty="0">
                <a:solidFill>
                  <a:srgbClr val="000000"/>
                </a:solidFill>
                <a:effectLst/>
                <a:latin typeface="Montserrat" pitchFamily="2" charset="77"/>
              </a:rPr>
              <a:t>): “In that union,” viz. the marriage of Mary and Joseph, “the nuptial intercourse alone was lacking: because in sinful flesh this could not be without fleshly concupiscence which arises from sin, and without which He wished to be conceived, Who was to be without sin.</a:t>
            </a:r>
          </a:p>
          <a:p>
            <a:r>
              <a:rPr lang="en-US" dirty="0">
                <a:hlinkClick r:id="rId2"/>
              </a:rPr>
              <a:t>https://spiritualdirection.com/2021/12/20/on-the-perpetual-virginity-of-mary-and-the-limits-of-the-chosen accessed December 14</a:t>
            </a:r>
            <a:r>
              <a:rPr lang="en-US" dirty="0"/>
              <a:t>, 2025</a:t>
            </a:r>
          </a:p>
        </p:txBody>
      </p:sp>
    </p:spTree>
    <p:extLst>
      <p:ext uri="{BB962C8B-B14F-4D97-AF65-F5344CB8AC3E}">
        <p14:creationId xmlns:p14="http://schemas.microsoft.com/office/powerpoint/2010/main" val="870863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EC8C4-3249-238D-24B3-805170D39FB4}"/>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Implications of Augustinian view</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5F580B-E727-738C-D963-EBD5F3A89A3A}"/>
              </a:ext>
            </a:extLst>
          </p:cNvPr>
          <p:cNvSpPr>
            <a:spLocks noGrp="1"/>
          </p:cNvSpPr>
          <p:nvPr>
            <p:ph idx="1"/>
          </p:nvPr>
        </p:nvSpPr>
        <p:spPr>
          <a:xfrm>
            <a:off x="1006765" y="2300160"/>
            <a:ext cx="11185235" cy="4405440"/>
          </a:xfrm>
        </p:spPr>
        <p:txBody>
          <a:bodyPr anchor="t">
            <a:normAutofit fontScale="25000" lnSpcReduction="20000"/>
          </a:bodyPr>
          <a:lstStyle/>
          <a:p>
            <a:pPr algn="l">
              <a:lnSpc>
                <a:spcPts val="1800"/>
              </a:lnSpc>
              <a:spcAft>
                <a:spcPts val="1200"/>
              </a:spcAft>
            </a:pPr>
            <a:r>
              <a:rPr lang="en-US" sz="6400" b="1" i="0" dirty="0">
                <a:effectLst/>
                <a:latin typeface="verdana" panose="020B0604030504040204" pitchFamily="34" charset="0"/>
              </a:rPr>
              <a:t>I answer that,</a:t>
            </a:r>
            <a:r>
              <a:rPr lang="en-US" sz="6400" b="0" i="0" dirty="0">
                <a:effectLst/>
                <a:latin typeface="verdana" panose="020B0604030504040204" pitchFamily="34" charset="0"/>
              </a:rPr>
              <a:t> Without any hesitation we must abhor the </a:t>
            </a:r>
            <a:r>
              <a:rPr lang="en-US" sz="6400" b="0" i="0" u="none" strike="noStrike" dirty="0">
                <a:solidFill>
                  <a:srgbClr val="7C4DFF"/>
                </a:solidFill>
                <a:effectLst/>
                <a:latin typeface="verdana" panose="020B0604030504040204" pitchFamily="34" charset="0"/>
                <a:hlinkClick r:id="rId2"/>
              </a:rPr>
              <a:t>error</a:t>
            </a:r>
            <a:r>
              <a:rPr lang="en-US" sz="6400" b="0" i="0" dirty="0">
                <a:effectLst/>
                <a:latin typeface="verdana" panose="020B0604030504040204" pitchFamily="34" charset="0"/>
              </a:rPr>
              <a:t> of </a:t>
            </a:r>
            <a:r>
              <a:rPr lang="en-US" sz="6400" b="0" i="0" dirty="0" err="1">
                <a:effectLst/>
                <a:latin typeface="verdana" panose="020B0604030504040204" pitchFamily="34" charset="0"/>
              </a:rPr>
              <a:t>Helvidius</a:t>
            </a:r>
            <a:r>
              <a:rPr lang="en-US" sz="6400" b="0" i="0" dirty="0">
                <a:effectLst/>
                <a:latin typeface="verdana" panose="020B0604030504040204" pitchFamily="34" charset="0"/>
              </a:rPr>
              <a:t>, who dared to assert that </a:t>
            </a:r>
            <a:r>
              <a:rPr lang="en-US" sz="6400" b="0" i="0" u="none" strike="noStrike" dirty="0">
                <a:solidFill>
                  <a:srgbClr val="7C4DFF"/>
                </a:solidFill>
                <a:effectLst/>
                <a:latin typeface="verdana" panose="020B0604030504040204" pitchFamily="34" charset="0"/>
                <a:hlinkClick r:id="rId3"/>
              </a:rPr>
              <a:t>Christ's</a:t>
            </a:r>
            <a:r>
              <a:rPr lang="en-US" sz="6400" b="0" i="0" dirty="0">
                <a:effectLst/>
                <a:latin typeface="verdana" panose="020B0604030504040204" pitchFamily="34" charset="0"/>
              </a:rPr>
              <a:t> Mother, after His Birth, was carnally </a:t>
            </a:r>
            <a:r>
              <a:rPr lang="en-US" sz="6400" b="0" i="0" u="none" strike="noStrike" dirty="0">
                <a:solidFill>
                  <a:srgbClr val="7C4DFF"/>
                </a:solidFill>
                <a:effectLst/>
                <a:latin typeface="verdana" panose="020B0604030504040204" pitchFamily="34" charset="0"/>
                <a:hlinkClick r:id="rId4"/>
              </a:rPr>
              <a:t>known</a:t>
            </a:r>
            <a:r>
              <a:rPr lang="en-US" sz="6400" b="0" i="0" dirty="0">
                <a:effectLst/>
                <a:latin typeface="verdana" panose="020B0604030504040204" pitchFamily="34" charset="0"/>
              </a:rPr>
              <a:t> by </a:t>
            </a:r>
            <a:r>
              <a:rPr lang="en-US" sz="6400" b="0" i="0" u="none" strike="noStrike" dirty="0">
                <a:solidFill>
                  <a:srgbClr val="7C4DFF"/>
                </a:solidFill>
                <a:effectLst/>
                <a:latin typeface="verdana" panose="020B0604030504040204" pitchFamily="34" charset="0"/>
                <a:hlinkClick r:id="rId5"/>
              </a:rPr>
              <a:t>Joseph</a:t>
            </a:r>
            <a:r>
              <a:rPr lang="en-US" sz="6400" b="0" i="0" dirty="0">
                <a:effectLst/>
                <a:latin typeface="verdana" panose="020B0604030504040204" pitchFamily="34" charset="0"/>
              </a:rPr>
              <a:t>, and bore other children. For, in the first place, this is derogatory to </a:t>
            </a:r>
            <a:r>
              <a:rPr lang="en-US" sz="6400" b="0" i="0" u="none" strike="noStrike" dirty="0">
                <a:solidFill>
                  <a:srgbClr val="7C4DFF"/>
                </a:solidFill>
                <a:effectLst/>
                <a:latin typeface="verdana" panose="020B0604030504040204" pitchFamily="34" charset="0"/>
                <a:hlinkClick r:id="rId3"/>
              </a:rPr>
              <a:t>Christ's</a:t>
            </a:r>
            <a:r>
              <a:rPr lang="en-US" sz="6400" b="0" i="0" dirty="0">
                <a:effectLst/>
                <a:latin typeface="verdana" panose="020B0604030504040204" pitchFamily="34" charset="0"/>
              </a:rPr>
              <a:t> perfection: for as He is in His Godhead the Only-Begotten of the Father, being thus His Son in every respect perfect, so it was becoming that He should be the Only-begotten son of His Mother, as being her perfect offspring.</a:t>
            </a:r>
          </a:p>
          <a:p>
            <a:pPr algn="l">
              <a:lnSpc>
                <a:spcPts val="1800"/>
              </a:lnSpc>
              <a:spcAft>
                <a:spcPts val="1200"/>
              </a:spcAft>
            </a:pPr>
            <a:r>
              <a:rPr lang="en-US" sz="6400" b="0" i="0" dirty="0">
                <a:effectLst/>
                <a:latin typeface="verdana" panose="020B0604030504040204" pitchFamily="34" charset="0"/>
              </a:rPr>
              <a:t>Secondly, this </a:t>
            </a:r>
            <a:r>
              <a:rPr lang="en-US" sz="6400" b="0" i="0" u="none" strike="noStrike" dirty="0">
                <a:solidFill>
                  <a:srgbClr val="7C4DFF"/>
                </a:solidFill>
                <a:effectLst/>
                <a:latin typeface="verdana" panose="020B0604030504040204" pitchFamily="34" charset="0"/>
                <a:hlinkClick r:id="rId2"/>
              </a:rPr>
              <a:t>error</a:t>
            </a:r>
            <a:r>
              <a:rPr lang="en-US" sz="6400" b="0" i="0" dirty="0">
                <a:effectLst/>
                <a:latin typeface="verdana" panose="020B0604030504040204" pitchFamily="34" charset="0"/>
              </a:rPr>
              <a:t> is an insult to the </a:t>
            </a:r>
            <a:r>
              <a:rPr lang="en-US" sz="6400" b="0" i="0" u="none" strike="noStrike" dirty="0">
                <a:solidFill>
                  <a:srgbClr val="7C4DFF"/>
                </a:solidFill>
                <a:effectLst/>
                <a:latin typeface="verdana" panose="020B0604030504040204" pitchFamily="34" charset="0"/>
                <a:hlinkClick r:id="rId6"/>
              </a:rPr>
              <a:t>Holy Ghost</a:t>
            </a:r>
            <a:r>
              <a:rPr lang="en-US" sz="6400" b="0" i="0" dirty="0">
                <a:effectLst/>
                <a:latin typeface="verdana" panose="020B0604030504040204" pitchFamily="34" charset="0"/>
              </a:rPr>
              <a:t>, whose "shrine" was the virginal womb ["Sacrarium Spiritus Sancti" (Office of B. M. V., Ant. ad Benedictus, T. P.), wherein He had formed the flesh of Christ: wherefore it was unbecoming that it should be desecrated by intercourse with </a:t>
            </a:r>
            <a:r>
              <a:rPr lang="en-US" sz="6400" b="0" i="0" u="none" strike="noStrike" dirty="0">
                <a:solidFill>
                  <a:srgbClr val="7C4DFF"/>
                </a:solidFill>
                <a:effectLst/>
                <a:latin typeface="verdana" panose="020B0604030504040204" pitchFamily="34" charset="0"/>
                <a:hlinkClick r:id="rId7"/>
              </a:rPr>
              <a:t>man</a:t>
            </a:r>
            <a:r>
              <a:rPr lang="en-US" sz="6400" b="0" i="0" dirty="0">
                <a:effectLst/>
                <a:latin typeface="verdana" panose="020B0604030504040204" pitchFamily="34" charset="0"/>
              </a:rPr>
              <a:t>.</a:t>
            </a:r>
          </a:p>
          <a:p>
            <a:pPr algn="l">
              <a:lnSpc>
                <a:spcPts val="1800"/>
              </a:lnSpc>
              <a:spcAft>
                <a:spcPts val="1200"/>
              </a:spcAft>
            </a:pPr>
            <a:r>
              <a:rPr lang="en-US" sz="6400" b="0" i="0" dirty="0">
                <a:effectLst/>
                <a:latin typeface="verdana" panose="020B0604030504040204" pitchFamily="34" charset="0"/>
              </a:rPr>
              <a:t>Thirdly, this is derogatory to the dignity and </a:t>
            </a:r>
            <a:r>
              <a:rPr lang="en-US" sz="6400" b="0" i="0" u="none" strike="noStrike" dirty="0">
                <a:solidFill>
                  <a:srgbClr val="7C4DFF"/>
                </a:solidFill>
                <a:effectLst/>
                <a:latin typeface="verdana" panose="020B0604030504040204" pitchFamily="34" charset="0"/>
                <a:hlinkClick r:id="rId8"/>
              </a:rPr>
              <a:t>holiness</a:t>
            </a:r>
            <a:r>
              <a:rPr lang="en-US" sz="6400" b="0" i="0" dirty="0">
                <a:effectLst/>
                <a:latin typeface="verdana" panose="020B0604030504040204" pitchFamily="34" charset="0"/>
              </a:rPr>
              <a:t> of </a:t>
            </a:r>
            <a:r>
              <a:rPr lang="en-US" sz="6400" b="0" i="0" u="none" strike="noStrike" dirty="0">
                <a:solidFill>
                  <a:srgbClr val="7C4DFF"/>
                </a:solidFill>
                <a:effectLst/>
                <a:latin typeface="verdana" panose="020B0604030504040204" pitchFamily="34" charset="0"/>
                <a:hlinkClick r:id="rId9"/>
              </a:rPr>
              <a:t>God's</a:t>
            </a:r>
            <a:r>
              <a:rPr lang="en-US" sz="6400" b="0" i="0" dirty="0">
                <a:effectLst/>
                <a:latin typeface="verdana" panose="020B0604030504040204" pitchFamily="34" charset="0"/>
              </a:rPr>
              <a:t> Mother: for thus she would seem to be most ungrateful, were she not content with such a Son; and were she, of her own accord, by carnal intercourse to forfeit that </a:t>
            </a:r>
            <a:r>
              <a:rPr lang="en-US" sz="6400" b="0" i="0" u="none" strike="noStrike" dirty="0">
                <a:solidFill>
                  <a:srgbClr val="7C4DFF"/>
                </a:solidFill>
                <a:effectLst/>
                <a:latin typeface="verdana" panose="020B0604030504040204" pitchFamily="34" charset="0"/>
                <a:hlinkClick r:id="rId10"/>
              </a:rPr>
              <a:t>virginity</a:t>
            </a:r>
            <a:r>
              <a:rPr lang="en-US" sz="6400" b="0" i="0" dirty="0">
                <a:effectLst/>
                <a:latin typeface="verdana" panose="020B0604030504040204" pitchFamily="34" charset="0"/>
              </a:rPr>
              <a:t> which had been </a:t>
            </a:r>
            <a:r>
              <a:rPr lang="en-US" sz="6400" b="0" i="0" u="none" strike="noStrike" dirty="0">
                <a:solidFill>
                  <a:srgbClr val="7C4DFF"/>
                </a:solidFill>
                <a:effectLst/>
                <a:latin typeface="verdana" panose="020B0604030504040204" pitchFamily="34" charset="0"/>
                <a:hlinkClick r:id="rId11"/>
              </a:rPr>
              <a:t>miraculously</a:t>
            </a:r>
            <a:r>
              <a:rPr lang="en-US" sz="6400" b="0" i="0" dirty="0">
                <a:effectLst/>
                <a:latin typeface="verdana" panose="020B0604030504040204" pitchFamily="34" charset="0"/>
              </a:rPr>
              <a:t> preserved in her.</a:t>
            </a:r>
          </a:p>
          <a:p>
            <a:r>
              <a:rPr lang="en-US" dirty="0">
                <a:hlinkClick r:id="rId12"/>
              </a:rPr>
              <a:t>https://www.newadvent.org/summa/4028.htm accessed December 14</a:t>
            </a:r>
            <a:r>
              <a:rPr lang="en-US" dirty="0"/>
              <a:t>, 2025.</a:t>
            </a:r>
            <a:br>
              <a:rPr lang="en-US" dirty="0"/>
            </a:br>
            <a:endParaRPr lang="en-US" dirty="0"/>
          </a:p>
        </p:txBody>
      </p:sp>
    </p:spTree>
    <p:extLst>
      <p:ext uri="{BB962C8B-B14F-4D97-AF65-F5344CB8AC3E}">
        <p14:creationId xmlns:p14="http://schemas.microsoft.com/office/powerpoint/2010/main" val="3829282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743AE7-0A16-4DCE-0398-1F240DA2C903}"/>
              </a:ext>
            </a:extLst>
          </p:cNvPr>
          <p:cNvSpPr>
            <a:spLocks noGrp="1"/>
          </p:cNvSpPr>
          <p:nvPr>
            <p:ph type="title"/>
          </p:nvPr>
        </p:nvSpPr>
        <p:spPr>
          <a:xfrm>
            <a:off x="1535371" y="1460500"/>
            <a:ext cx="10013709" cy="613914"/>
          </a:xfrm>
        </p:spPr>
        <p:txBody>
          <a:bodyPr>
            <a:normAutofit fontScale="90000"/>
          </a:bodyPr>
          <a:lstStyle/>
          <a:p>
            <a:r>
              <a:rPr lang="en-US" dirty="0">
                <a:solidFill>
                  <a:schemeClr val="bg1"/>
                </a:solidFill>
              </a:rPr>
              <a:t>How is Adam’s Sin Transferred to his Descendants? </a:t>
            </a:r>
            <a:r>
              <a:rPr lang="en-US" altLang="en-US" sz="3600" u="sng" dirty="0">
                <a:solidFill>
                  <a:schemeClr val="bg1"/>
                </a:solidFill>
              </a:rPr>
              <a:t>Federal View</a:t>
            </a:r>
            <a:br>
              <a:rPr lang="en-US" altLang="en-US" sz="3600" dirty="0"/>
            </a:b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8">
            <a:extLst>
              <a:ext uri="{FF2B5EF4-FFF2-40B4-BE49-F238E27FC236}">
                <a16:creationId xmlns:a16="http://schemas.microsoft.com/office/drawing/2014/main" id="{BBB0B317-7FB1-892D-2633-8F2A48F14302}"/>
              </a:ext>
            </a:extLst>
          </p:cNvPr>
          <p:cNvSpPr>
            <a:spLocks noGrp="1" noChangeArrowheads="1"/>
          </p:cNvSpPr>
          <p:nvPr>
            <p:ph idx="1"/>
          </p:nvPr>
        </p:nvSpPr>
        <p:spPr>
          <a:xfrm>
            <a:off x="1535113" y="2221827"/>
            <a:ext cx="9936162" cy="4358267"/>
          </a:xfrm>
        </p:spPr>
        <p:txBody>
          <a:bodyPr>
            <a:normAutofit/>
          </a:bodyPr>
          <a:lstStyle/>
          <a:p>
            <a:pPr>
              <a:lnSpc>
                <a:spcPct val="90000"/>
              </a:lnSpc>
            </a:pPr>
            <a:r>
              <a:rPr lang="en-US" altLang="en-US" sz="2800" b="0" dirty="0"/>
              <a:t>Some Reformed Theology teaches that Adam was not the </a:t>
            </a:r>
            <a:r>
              <a:rPr lang="en-US" altLang="en-US" sz="2800" b="0" u="sng" dirty="0"/>
              <a:t>seminal</a:t>
            </a:r>
            <a:r>
              <a:rPr lang="en-US" altLang="en-US" sz="2800" b="0" dirty="0"/>
              <a:t> head but the </a:t>
            </a:r>
            <a:r>
              <a:rPr lang="en-US" altLang="en-US" sz="2800" b="0" u="sng" dirty="0"/>
              <a:t>federal</a:t>
            </a:r>
            <a:r>
              <a:rPr lang="en-US" altLang="en-US" sz="2800" b="0" dirty="0"/>
              <a:t> (covenantal) head of Man.</a:t>
            </a:r>
          </a:p>
          <a:p>
            <a:pPr>
              <a:lnSpc>
                <a:spcPct val="90000"/>
              </a:lnSpc>
            </a:pPr>
            <a:r>
              <a:rPr lang="en-US" altLang="en-US" sz="2800" b="0" dirty="0"/>
              <a:t>God entered into a covenant of works with Adam and named him the official representative of the human race.</a:t>
            </a:r>
          </a:p>
          <a:p>
            <a:pPr>
              <a:lnSpc>
                <a:spcPct val="90000"/>
              </a:lnSpc>
            </a:pPr>
            <a:r>
              <a:rPr lang="en-US" altLang="en-US" sz="2800" b="0" dirty="0"/>
              <a:t>By sinning and breaking that covenant, he plunged all whom he represented into sin.</a:t>
            </a:r>
          </a:p>
        </p:txBody>
      </p:sp>
    </p:spTree>
    <p:extLst>
      <p:ext uri="{BB962C8B-B14F-4D97-AF65-F5344CB8AC3E}">
        <p14:creationId xmlns:p14="http://schemas.microsoft.com/office/powerpoint/2010/main" val="223997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9202E5-128E-BBC1-BAAD-D04AD18A60F8}"/>
              </a:ext>
            </a:extLst>
          </p:cNvPr>
          <p:cNvSpPr>
            <a:spLocks noGrp="1"/>
          </p:cNvSpPr>
          <p:nvPr>
            <p:ph type="title"/>
          </p:nvPr>
        </p:nvSpPr>
        <p:spPr>
          <a:xfrm>
            <a:off x="1535371" y="1473200"/>
            <a:ext cx="10013709" cy="601214"/>
          </a:xfrm>
        </p:spPr>
        <p:txBody>
          <a:bodyPr>
            <a:normAutofit fontScale="90000"/>
          </a:bodyPr>
          <a:lstStyle/>
          <a:p>
            <a:r>
              <a:rPr lang="en-US" dirty="0">
                <a:solidFill>
                  <a:schemeClr val="bg1"/>
                </a:solidFill>
              </a:rPr>
              <a:t>How is Adam’s sin transferred to his descendants? </a:t>
            </a:r>
            <a:r>
              <a:rPr lang="en-US" sz="3600" u="sng" dirty="0">
                <a:solidFill>
                  <a:schemeClr val="bg1"/>
                </a:solidFill>
              </a:rPr>
              <a:t>Unity Theory</a:t>
            </a:r>
            <a:br>
              <a:rPr lang="en-US" sz="3600" u="sng" dirty="0"/>
            </a:b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912C5C6-45B2-16BB-B181-2A9AC4FF5CFE}"/>
              </a:ext>
            </a:extLst>
          </p:cNvPr>
          <p:cNvSpPr>
            <a:spLocks noGrp="1"/>
          </p:cNvSpPr>
          <p:nvPr>
            <p:ph idx="1"/>
          </p:nvPr>
        </p:nvSpPr>
        <p:spPr>
          <a:xfrm>
            <a:off x="1535371" y="2244358"/>
            <a:ext cx="10351829" cy="4524742"/>
          </a:xfrm>
        </p:spPr>
        <p:txBody>
          <a:bodyPr anchor="t">
            <a:normAutofit fontScale="25000" lnSpcReduction="20000"/>
          </a:bodyPr>
          <a:lstStyle/>
          <a:p>
            <a:pPr marL="0" marR="0"/>
            <a:r>
              <a:rPr lang="en-US" sz="7200" kern="100" dirty="0">
                <a:effectLst/>
                <a:latin typeface="Aptos" panose="020B0004020202020204" pitchFamily="34" charset="0"/>
                <a:ea typeface="Aptos" panose="020B0004020202020204" pitchFamily="34" charset="0"/>
                <a:cs typeface="Times New Roman" panose="02020603050405020304" pitchFamily="18" charset="0"/>
              </a:rPr>
              <a:t>Ancient Jews understood well the idea of corporate identity. They never thought of themselves as isolated personalities or as a mass of separate individuals who happened to have the same bloodline as their families and fellow Jews. What one of them did affected all the others, and what the others did affected him-in a way that is difficult for modern, individual-oriented man to comprehend.</a:t>
            </a:r>
          </a:p>
          <a:p>
            <a:pPr marL="0" marR="0"/>
            <a:r>
              <a:rPr lang="en-US" sz="7200" kern="100" dirty="0">
                <a:effectLst/>
                <a:latin typeface="Aptos" panose="020B0004020202020204" pitchFamily="34" charset="0"/>
                <a:ea typeface="Aptos" panose="020B0004020202020204" pitchFamily="34" charset="0"/>
                <a:cs typeface="Times New Roman" panose="02020603050405020304" pitchFamily="18" charset="0"/>
              </a:rPr>
              <a:t>It was on that basis that God frequently punished or blessed an entire tribe, city, or nation because of what a few, or even just one, of its members did. In light of that principle, Abraham asked the Lord to spare Sodom if only a few righteous people could be found there (</a:t>
            </a:r>
            <a:r>
              <a:rPr lang="en-US" sz="7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Gen. 18:22–33</a:t>
            </a:r>
            <a:r>
              <a:rPr lang="en-US" sz="7200" kern="100" dirty="0">
                <a:effectLst/>
                <a:latin typeface="Aptos" panose="020B0004020202020204" pitchFamily="34" charset="0"/>
                <a:ea typeface="Aptos" panose="020B0004020202020204" pitchFamily="34" charset="0"/>
                <a:cs typeface="Times New Roman" panose="02020603050405020304" pitchFamily="18" charset="0"/>
              </a:rPr>
              <a:t>). It was also on the basis of that principle that God held all Israel accountable and eventually destroyed </a:t>
            </a:r>
            <a:r>
              <a:rPr lang="en-US" sz="7200" kern="100" dirty="0" err="1">
                <a:effectLst/>
                <a:latin typeface="Aptos" panose="020B0004020202020204" pitchFamily="34" charset="0"/>
                <a:ea typeface="Aptos" panose="020B0004020202020204" pitchFamily="34" charset="0"/>
                <a:cs typeface="Times New Roman" panose="02020603050405020304" pitchFamily="18" charset="0"/>
              </a:rPr>
              <a:t>Achan’s</a:t>
            </a:r>
            <a:r>
              <a:rPr lang="en-US" sz="7200" kern="100" dirty="0">
                <a:effectLst/>
                <a:latin typeface="Aptos" panose="020B0004020202020204" pitchFamily="34" charset="0"/>
                <a:ea typeface="Aptos" panose="020B0004020202020204" pitchFamily="34" charset="0"/>
                <a:cs typeface="Times New Roman" panose="02020603050405020304" pitchFamily="18" charset="0"/>
              </a:rPr>
              <a:t> family along with him because of that one man’s disobedience in keeping for himself some of the booty from Jericho </a:t>
            </a:r>
            <a:r>
              <a:rPr lang="en-US" sz="4000" kern="100" dirty="0">
                <a:effectLst/>
                <a:latin typeface="Aptos" panose="020B0004020202020204" pitchFamily="34" charset="0"/>
                <a:ea typeface="Aptos" panose="020B0004020202020204" pitchFamily="34" charset="0"/>
                <a:cs typeface="Times New Roman" panose="02020603050405020304" pitchFamily="18" charset="0"/>
              </a:rPr>
              <a:t>(see </a:t>
            </a:r>
            <a:r>
              <a:rPr lang="en-US" sz="40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Josh. 7:1–26</a:t>
            </a:r>
            <a:r>
              <a:rPr lang="en-US" sz="4000" kern="100" dirty="0">
                <a:effectLst/>
                <a:latin typeface="Aptos" panose="020B0004020202020204" pitchFamily="34" charset="0"/>
                <a:ea typeface="Aptos" panose="020B0004020202020204" pitchFamily="34" charset="0"/>
                <a:cs typeface="Times New Roman" panose="02020603050405020304" pitchFamily="18" charset="0"/>
              </a:rPr>
              <a:t>). </a:t>
            </a:r>
            <a:r>
              <a:rPr lang="en-US" sz="4000" kern="100" dirty="0">
                <a:effectLst/>
                <a:latin typeface="Aptos" panose="020B0004020202020204" pitchFamily="34" charset="0"/>
                <a:ea typeface="Aptos" panose="020B0004020202020204" pitchFamily="34" charset="0"/>
                <a:cs typeface="Times New Roman" panose="02020603050405020304" pitchFamily="18" charset="0"/>
                <a:hlinkClick r:id="rId4"/>
              </a:rPr>
              <a:t>https://www.gty.org/library/bibleqnas-library/QA0290/inheriting-adams-sin accessed December 15</a:t>
            </a:r>
            <a:r>
              <a:rPr lang="en-US" sz="4000" kern="100" dirty="0">
                <a:effectLst/>
                <a:latin typeface="Aptos" panose="020B0004020202020204" pitchFamily="34" charset="0"/>
                <a:ea typeface="Aptos" panose="020B0004020202020204" pitchFamily="34" charset="0"/>
                <a:cs typeface="Times New Roman" panose="02020603050405020304" pitchFamily="18" charset="0"/>
              </a:rPr>
              <a:t>, 2025</a:t>
            </a:r>
          </a:p>
          <a:p>
            <a:endParaRPr lang="en-US" sz="2400" u="sng" dirty="0"/>
          </a:p>
        </p:txBody>
      </p:sp>
    </p:spTree>
    <p:extLst>
      <p:ext uri="{BB962C8B-B14F-4D97-AF65-F5344CB8AC3E}">
        <p14:creationId xmlns:p14="http://schemas.microsoft.com/office/powerpoint/2010/main" val="2429392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5BEB09-25F4-1167-9483-2653A6100276}"/>
              </a:ext>
            </a:extLst>
          </p:cNvPr>
          <p:cNvSpPr>
            <a:spLocks noGrp="1"/>
          </p:cNvSpPr>
          <p:nvPr>
            <p:ph type="title"/>
          </p:nvPr>
        </p:nvSpPr>
        <p:spPr>
          <a:xfrm>
            <a:off x="1535371" y="1460500"/>
            <a:ext cx="10013709" cy="613914"/>
          </a:xfrm>
        </p:spPr>
        <p:txBody>
          <a:bodyPr>
            <a:normAutofit fontScale="90000"/>
          </a:bodyPr>
          <a:lstStyle/>
          <a:p>
            <a:r>
              <a:rPr lang="en-US" dirty="0">
                <a:solidFill>
                  <a:schemeClr val="bg1"/>
                </a:solidFill>
              </a:rPr>
              <a:t>How is Adam’s sin transferred to his descendants? </a:t>
            </a:r>
            <a:r>
              <a:rPr lang="en-US" sz="3600" u="sng" dirty="0">
                <a:solidFill>
                  <a:schemeClr val="bg1"/>
                </a:solidFill>
              </a:rPr>
              <a:t>Unity Theory</a:t>
            </a:r>
            <a:br>
              <a:rPr lang="en-US" sz="3600" dirty="0"/>
            </a:b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0CA9B57-0B09-130B-4C9B-0C617EA95708}"/>
              </a:ext>
            </a:extLst>
          </p:cNvPr>
          <p:cNvSpPr>
            <a:spLocks noGrp="1"/>
          </p:cNvSpPr>
          <p:nvPr>
            <p:ph idx="1"/>
          </p:nvPr>
        </p:nvSpPr>
        <p:spPr>
          <a:xfrm>
            <a:off x="1535371" y="2244356"/>
            <a:ext cx="9935571" cy="4346943"/>
          </a:xfrm>
        </p:spPr>
        <p:txBody>
          <a:bodyPr anchor="t">
            <a:normAutofit fontScale="92500" lnSpcReduction="20000"/>
          </a:bodyPr>
          <a:lstStyle/>
          <a:p>
            <a:r>
              <a:rPr lang="en-US" sz="2100" kern="100" dirty="0">
                <a:effectLst/>
                <a:latin typeface="Aptos" panose="020B0004020202020204" pitchFamily="34" charset="0"/>
                <a:ea typeface="Aptos" panose="020B0004020202020204" pitchFamily="34" charset="0"/>
                <a:cs typeface="Times New Roman" panose="02020603050405020304" pitchFamily="18" charset="0"/>
              </a:rPr>
              <a:t>God made men a procreative race, and when they procreate they pass on to their children, and their children’s children, their nature - </a:t>
            </a:r>
            <a:r>
              <a:rPr lang="en-US" sz="2100" u="sng" kern="100" dirty="0">
                <a:effectLst/>
                <a:latin typeface="Aptos" panose="020B0004020202020204" pitchFamily="34" charset="0"/>
                <a:ea typeface="Aptos" panose="020B0004020202020204" pitchFamily="34" charset="0"/>
                <a:cs typeface="Times New Roman" panose="02020603050405020304" pitchFamily="18" charset="0"/>
              </a:rPr>
              <a:t>physical, psychological, and spiritual.</a:t>
            </a:r>
          </a:p>
          <a:p>
            <a:r>
              <a:rPr lang="en-US" sz="2100" kern="100" dirty="0">
                <a:effectLst/>
                <a:latin typeface="Aptos" panose="020B0004020202020204" pitchFamily="34" charset="0"/>
                <a:ea typeface="Aptos" panose="020B0004020202020204" pitchFamily="34" charset="0"/>
                <a:cs typeface="Times New Roman" panose="02020603050405020304" pitchFamily="18" charset="0"/>
              </a:rPr>
              <a:t>Mankind is a single entity, constituting a divinely ordered solidarity. Adam represents the entire human race descended from him. Therefore, when Adam sinned, all mankind sinned, and because his first sin transformed his inner nature, that now depraved nature was also transmitted to his posterity. Because he became spiritually polluted, all his descendants would be polluted similarly. That pollution has accumulated and intensified throughout the ages of human history. Instead of evolving, man has devolved, degenerating into greater and greater sinfulness. ). </a:t>
            </a:r>
            <a:r>
              <a:rPr lang="en-US" sz="1200" kern="100" dirty="0">
                <a:effectLst/>
                <a:latin typeface="Aptos" panose="020B0004020202020204" pitchFamily="34" charset="0"/>
                <a:ea typeface="Aptos" panose="020B0004020202020204" pitchFamily="34" charset="0"/>
                <a:cs typeface="Times New Roman" panose="02020603050405020304" pitchFamily="18" charset="0"/>
                <a:hlinkClick r:id="rId2"/>
              </a:rPr>
              <a:t>https://www.gty.org/library/bibleqnas-library/QA0290/inheriting-adams-sin accessed December 15</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2025</a:t>
            </a: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39504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24786A-5158-67DC-2697-130205BD0FBD}"/>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Application</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338BB86-33F4-CBD3-49E4-602C65075ED4}"/>
              </a:ext>
            </a:extLst>
          </p:cNvPr>
          <p:cNvSpPr>
            <a:spLocks noGrp="1"/>
          </p:cNvSpPr>
          <p:nvPr>
            <p:ph idx="1"/>
          </p:nvPr>
        </p:nvSpPr>
        <p:spPr>
          <a:xfrm>
            <a:off x="1535371" y="2702257"/>
            <a:ext cx="9935571" cy="3426158"/>
          </a:xfrm>
        </p:spPr>
        <p:txBody>
          <a:bodyPr anchor="t">
            <a:normAutofit/>
          </a:bodyPr>
          <a:lstStyle/>
          <a:p>
            <a:r>
              <a:rPr lang="en-US" dirty="0"/>
              <a:t>Sin is deeply woven into us as individuals, our cultures, and even the physical created order. We live in a world littered with pain, chaos, twistedness, and cruelty.  </a:t>
            </a:r>
          </a:p>
          <a:p>
            <a:r>
              <a:rPr lang="en-US" dirty="0"/>
              <a:t>The profound nature of sin is illustrated in physical death. The degree to which we fail to take sin seriously is illustrated by our attempts to see death as natural - “the circle of life.” Death is one of our great enemies, but God Himself, in Christ, has defeated sin and death!</a:t>
            </a:r>
          </a:p>
        </p:txBody>
      </p:sp>
    </p:spTree>
    <p:extLst>
      <p:ext uri="{BB962C8B-B14F-4D97-AF65-F5344CB8AC3E}">
        <p14:creationId xmlns:p14="http://schemas.microsoft.com/office/powerpoint/2010/main" val="12852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26841D-6866-B39A-2772-9E934E7C2E95}"/>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Genesis 1: 27 - 31</a:t>
            </a:r>
          </a:p>
        </p:txBody>
      </p:sp>
      <p:sp>
        <p:nvSpPr>
          <p:cNvPr id="27" name="Rectangle 26">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AFBAC08-33FA-3D2E-5901-315DE1CFC553}"/>
              </a:ext>
            </a:extLst>
          </p:cNvPr>
          <p:cNvSpPr>
            <a:spLocks noGrp="1"/>
          </p:cNvSpPr>
          <p:nvPr>
            <p:ph idx="1"/>
          </p:nvPr>
        </p:nvSpPr>
        <p:spPr>
          <a:xfrm>
            <a:off x="1535371" y="2702257"/>
            <a:ext cx="9935571" cy="3426158"/>
          </a:xfrm>
        </p:spPr>
        <p:txBody>
          <a:bodyPr anchor="t">
            <a:normAutofit/>
          </a:bodyPr>
          <a:lstStyle/>
          <a:p>
            <a:pPr>
              <a:lnSpc>
                <a:spcPct val="130000"/>
              </a:lnSpc>
            </a:pPr>
            <a:r>
              <a:rPr lang="en-US" sz="1400"/>
              <a:t>So God created man in his own </a:t>
            </a:r>
            <a:r>
              <a:rPr lang="en-US" sz="1400" err="1"/>
              <a:t>image,in</a:t>
            </a:r>
            <a:r>
              <a:rPr lang="en-US" sz="1400"/>
              <a:t> the image of God he created him; male and female he created them. And God blessed them. And God said to them, “Be fruitful and multiply and fill the earth and subdue it, and have dominion over the fish of the sea and over the birds of the heavens and over every living thing that moves on the earth.” And God said, “Behold, I have given you every plant yielding seed that is on the face of all the earth, and every tree with seed in its fruit. You shall have them for food. And to every beast of the earth and to every bird of the heavens and to everything that creeps on the earth, everything that has the breath of life, I have given every green plant for food.” And it was so. And God saw everything that he had made, and behold, it was very good. And there was evening and there was morning, the sixth day. (ESV)</a:t>
            </a:r>
          </a:p>
        </p:txBody>
      </p:sp>
    </p:spTree>
    <p:extLst>
      <p:ext uri="{BB962C8B-B14F-4D97-AF65-F5344CB8AC3E}">
        <p14:creationId xmlns:p14="http://schemas.microsoft.com/office/powerpoint/2010/main" val="176483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7A9619-DEBF-DA9E-892B-27445BBBD0C1}"/>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Ecclesiastes 7:29</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D34BFE-F17C-43D4-A3B8-1AA83E7839FC}"/>
              </a:ext>
            </a:extLst>
          </p:cNvPr>
          <p:cNvSpPr>
            <a:spLocks noGrp="1"/>
          </p:cNvSpPr>
          <p:nvPr>
            <p:ph idx="1"/>
          </p:nvPr>
        </p:nvSpPr>
        <p:spPr>
          <a:xfrm>
            <a:off x="1535371" y="2702257"/>
            <a:ext cx="9935571" cy="3426158"/>
          </a:xfrm>
        </p:spPr>
        <p:txBody>
          <a:bodyPr anchor="t">
            <a:normAutofit/>
          </a:bodyPr>
          <a:lstStyle/>
          <a:p>
            <a:r>
              <a:rPr lang="en-US" sz="3200" dirty="0"/>
              <a:t>See, this alone I found, that God made man upright, but they have sought out many schemes. (ESV)</a:t>
            </a:r>
          </a:p>
        </p:txBody>
      </p:sp>
    </p:spTree>
    <p:extLst>
      <p:ext uri="{BB962C8B-B14F-4D97-AF65-F5344CB8AC3E}">
        <p14:creationId xmlns:p14="http://schemas.microsoft.com/office/powerpoint/2010/main" val="4270951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F7E8E5-ADB4-4E3F-77C2-BBC5E9FF50C3}"/>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Romans 5:12</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721497-CEA7-5A38-06F2-1735853379EF}"/>
              </a:ext>
            </a:extLst>
          </p:cNvPr>
          <p:cNvSpPr>
            <a:spLocks noGrp="1"/>
          </p:cNvSpPr>
          <p:nvPr>
            <p:ph idx="1"/>
          </p:nvPr>
        </p:nvSpPr>
        <p:spPr>
          <a:xfrm>
            <a:off x="1535371" y="2702257"/>
            <a:ext cx="9935571" cy="3426158"/>
          </a:xfrm>
        </p:spPr>
        <p:txBody>
          <a:bodyPr anchor="t">
            <a:normAutofit/>
          </a:bodyPr>
          <a:lstStyle/>
          <a:p>
            <a:r>
              <a:rPr lang="en-US" sz="3600" dirty="0"/>
              <a:t>Therefore, just as sin came into the world through one man, and death through sin, and so death spread to all men because all sinned— (ESV)</a:t>
            </a:r>
          </a:p>
        </p:txBody>
      </p:sp>
    </p:spTree>
    <p:extLst>
      <p:ext uri="{BB962C8B-B14F-4D97-AF65-F5344CB8AC3E}">
        <p14:creationId xmlns:p14="http://schemas.microsoft.com/office/powerpoint/2010/main" val="221853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0B4113-904D-0574-AE23-A14A8FE98DC6}"/>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Ephesians 2:1-5</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6F6E22F-5A49-1989-B2F6-8191BAC3B508}"/>
              </a:ext>
            </a:extLst>
          </p:cNvPr>
          <p:cNvSpPr>
            <a:spLocks noGrp="1"/>
          </p:cNvSpPr>
          <p:nvPr>
            <p:ph idx="1"/>
          </p:nvPr>
        </p:nvSpPr>
        <p:spPr>
          <a:xfrm>
            <a:off x="1535371" y="2702257"/>
            <a:ext cx="9935571" cy="3426158"/>
          </a:xfrm>
        </p:spPr>
        <p:txBody>
          <a:bodyPr anchor="t">
            <a:normAutofit fontScale="92500" lnSpcReduction="10000"/>
          </a:bodyPr>
          <a:lstStyle/>
          <a:p>
            <a:r>
              <a:rPr lang="en-US" dirty="0"/>
              <a:t>And you were dead in the trespasses and sins in which you once walked, following the course of this world, following the prince of the power of the air, the spirit that is now at work in the sons of disobedience— among whom we all once lived in the passions of our flesh, carrying out the desires of the body and the mind, and were by nature children of wrath, like the rest of mankind. But God, being rich in mercy, because of the great love with which he loved us, even when we were dead in our trespasses, made us alive together with Christ—by grace you have been saved— (ESV)</a:t>
            </a:r>
          </a:p>
        </p:txBody>
      </p:sp>
    </p:spTree>
    <p:extLst>
      <p:ext uri="{BB962C8B-B14F-4D97-AF65-F5344CB8AC3E}">
        <p14:creationId xmlns:p14="http://schemas.microsoft.com/office/powerpoint/2010/main" val="1970443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B63948-9D06-8F58-F6D1-3256B0CCA6D9}"/>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Three separate idea</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BE6C511-6C01-EBE6-CE2A-4AF23185CA6D}"/>
              </a:ext>
            </a:extLst>
          </p:cNvPr>
          <p:cNvSpPr>
            <a:spLocks noGrp="1"/>
          </p:cNvSpPr>
          <p:nvPr>
            <p:ph idx="1"/>
          </p:nvPr>
        </p:nvSpPr>
        <p:spPr>
          <a:xfrm>
            <a:off x="1535371" y="2702257"/>
            <a:ext cx="9935571" cy="3426158"/>
          </a:xfrm>
        </p:spPr>
        <p:txBody>
          <a:bodyPr anchor="t">
            <a:normAutofit/>
          </a:bodyPr>
          <a:lstStyle/>
          <a:p>
            <a:pPr marL="342900" indent="-342900">
              <a:buAutoNum type="arabicPeriod"/>
            </a:pPr>
            <a:r>
              <a:rPr lang="en-US" dirty="0"/>
              <a:t>Adam and Eve were created, “holy” and “upright”</a:t>
            </a:r>
          </a:p>
          <a:p>
            <a:pPr marL="342900" indent="-342900">
              <a:buAutoNum type="arabicPeriod"/>
            </a:pPr>
            <a:r>
              <a:rPr lang="en-US" dirty="0"/>
              <a:t>Adam and Eve fell – were no longer “holy” or “upright.”</a:t>
            </a:r>
          </a:p>
          <a:p>
            <a:r>
              <a:rPr lang="en-US" dirty="0"/>
              <a:t>(This is called “original sin”)</a:t>
            </a:r>
          </a:p>
          <a:p>
            <a:r>
              <a:rPr lang="en-US" dirty="0"/>
              <a:t>3. As a result, the whole human race is “dead” and lives in a state of sin.(This is called “depravity”)</a:t>
            </a:r>
          </a:p>
          <a:p>
            <a:r>
              <a:rPr lang="en-US" dirty="0"/>
              <a:t>	I call this the “three D’s” – humans are now Dead, Damned and Depraved</a:t>
            </a:r>
          </a:p>
          <a:p>
            <a:pPr marL="342900" indent="-342900">
              <a:buAutoNum type="arabicPeriod"/>
            </a:pPr>
            <a:endParaRPr lang="en-US" dirty="0"/>
          </a:p>
        </p:txBody>
      </p:sp>
    </p:spTree>
    <p:extLst>
      <p:ext uri="{BB962C8B-B14F-4D97-AF65-F5344CB8AC3E}">
        <p14:creationId xmlns:p14="http://schemas.microsoft.com/office/powerpoint/2010/main" val="1930510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153" name="Rectangle 6152">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5" name="Rectangle 6154">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4420926" cy="68381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8" name="Picture 7" descr="Interm_Adam%20and%20Eve%20Pic%20002">
            <a:extLst>
              <a:ext uri="{FF2B5EF4-FFF2-40B4-BE49-F238E27FC236}">
                <a16:creationId xmlns:a16="http://schemas.microsoft.com/office/drawing/2014/main" id="{9A020E6F-2AC5-548F-ACCC-0FD3F9B64D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3" b="867"/>
          <a:stretch/>
        </p:blipFill>
        <p:spPr bwMode="auto">
          <a:xfrm>
            <a:off x="20" y="719747"/>
            <a:ext cx="4420904" cy="53896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7" name="Rectangle 6156">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46359"/>
            <a:ext cx="4426072" cy="71164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9" name="Rectangle 6158">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748578"/>
            <a:ext cx="7765922" cy="541903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Rectangle 2">
            <a:extLst>
              <a:ext uri="{FF2B5EF4-FFF2-40B4-BE49-F238E27FC236}">
                <a16:creationId xmlns:a16="http://schemas.microsoft.com/office/drawing/2014/main" id="{B1941D87-8F36-F439-25FD-D0E5FB6EC537}"/>
              </a:ext>
            </a:extLst>
          </p:cNvPr>
          <p:cNvSpPr>
            <a:spLocks noGrp="1" noChangeArrowheads="1"/>
          </p:cNvSpPr>
          <p:nvPr>
            <p:ph type="title"/>
          </p:nvPr>
        </p:nvSpPr>
        <p:spPr>
          <a:xfrm>
            <a:off x="4919472" y="1056362"/>
            <a:ext cx="6627226" cy="1154102"/>
          </a:xfrm>
        </p:spPr>
        <p:txBody>
          <a:bodyPr>
            <a:noAutofit/>
          </a:bodyPr>
          <a:lstStyle/>
          <a:p>
            <a:r>
              <a:rPr lang="en-US" altLang="en-US" sz="2800" dirty="0"/>
              <a:t>Humans at Creation: Holy and Upright</a:t>
            </a:r>
          </a:p>
        </p:txBody>
      </p:sp>
      <p:sp>
        <p:nvSpPr>
          <p:cNvPr id="6161" name="Rectangle 6160">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8774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Rectangle 3">
            <a:extLst>
              <a:ext uri="{FF2B5EF4-FFF2-40B4-BE49-F238E27FC236}">
                <a16:creationId xmlns:a16="http://schemas.microsoft.com/office/drawing/2014/main" id="{D469A464-7510-B9B0-11C8-15AED64AE4AE}"/>
              </a:ext>
            </a:extLst>
          </p:cNvPr>
          <p:cNvSpPr>
            <a:spLocks noGrp="1" noChangeArrowheads="1"/>
          </p:cNvSpPr>
          <p:nvPr>
            <p:ph type="body" idx="1"/>
          </p:nvPr>
        </p:nvSpPr>
        <p:spPr>
          <a:xfrm>
            <a:off x="4921857" y="2268656"/>
            <a:ext cx="6627226" cy="3505938"/>
          </a:xfrm>
        </p:spPr>
        <p:txBody>
          <a:bodyPr anchor="t">
            <a:normAutofit fontScale="85000" lnSpcReduction="20000"/>
          </a:bodyPr>
          <a:lstStyle/>
          <a:p>
            <a:pPr marL="800100" lvl="1" indent="-342900">
              <a:buFont typeface="Arial" panose="020B0604020202020204" pitchFamily="34" charset="0"/>
              <a:buChar char="•"/>
            </a:pPr>
            <a:r>
              <a:rPr lang="en-US" altLang="en-US" sz="2400" dirty="0"/>
              <a:t>Adam and Eve possessed “unconfirmed creature holiness.”</a:t>
            </a:r>
          </a:p>
          <a:p>
            <a:pPr marL="800100" lvl="1" indent="-342900">
              <a:buFont typeface="Arial" panose="020B0604020202020204" pitchFamily="34" charset="0"/>
              <a:buChar char="•"/>
            </a:pPr>
            <a:r>
              <a:rPr lang="en-US" altLang="en-US" sz="2400" dirty="0">
                <a:cs typeface="Times New Roman" panose="02020603050405020304" pitchFamily="18" charset="0"/>
              </a:rPr>
              <a:t>They were without sin,  and they had no tendency to sin.</a:t>
            </a:r>
          </a:p>
          <a:p>
            <a:pPr marL="800100" lvl="1" indent="-342900">
              <a:buFont typeface="Arial" panose="020B0604020202020204" pitchFamily="34" charset="0"/>
              <a:buChar char="•"/>
            </a:pPr>
            <a:r>
              <a:rPr lang="en-US" altLang="en-US" sz="2400" dirty="0">
                <a:cs typeface="Times New Roman" panose="02020603050405020304" pitchFamily="18" charset="0"/>
              </a:rPr>
              <a:t>The Fall did not result from a deficiency in how they were created. However, as creatures, they were capable of sinning. </a:t>
            </a:r>
          </a:p>
          <a:p>
            <a:pPr marL="914400" lvl="1" indent="-457200"/>
            <a:endParaRPr lang="en-US" altLang="en-US" dirty="0"/>
          </a:p>
        </p:txBody>
      </p:sp>
      <p:sp>
        <p:nvSpPr>
          <p:cNvPr id="6163" name="Rectangle 6162">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5" name="Rectangle 6164">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7" name="Rectangle 6166">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left)">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left)">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7B4D2A-D2BB-C044-0970-E7D1B8B3E74B}"/>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Humans at Creation</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D05DD0-A0B3-B396-9C4B-EEE785B5E9D8}"/>
              </a:ext>
            </a:extLst>
          </p:cNvPr>
          <p:cNvSpPr>
            <a:spLocks noGrp="1"/>
          </p:cNvSpPr>
          <p:nvPr>
            <p:ph idx="1"/>
          </p:nvPr>
        </p:nvSpPr>
        <p:spPr>
          <a:xfrm>
            <a:off x="1535371" y="2702257"/>
            <a:ext cx="9935571" cy="3426158"/>
          </a:xfrm>
        </p:spPr>
        <p:txBody>
          <a:bodyPr anchor="t">
            <a:noAutofit/>
          </a:bodyPr>
          <a:lstStyle/>
          <a:p>
            <a:r>
              <a:rPr lang="en-US" sz="2800" dirty="0"/>
              <a:t>God could not have created a being with free will and eliminated the possibility of sin. Nor could God have created an immutably holy being. Creatures, by definition, are mutable. God made the best possible creature.</a:t>
            </a:r>
          </a:p>
        </p:txBody>
      </p:sp>
    </p:spTree>
    <p:extLst>
      <p:ext uri="{BB962C8B-B14F-4D97-AF65-F5344CB8AC3E}">
        <p14:creationId xmlns:p14="http://schemas.microsoft.com/office/powerpoint/2010/main" val="570399528"/>
      </p:ext>
    </p:extLst>
  </p:cSld>
  <p:clrMapOvr>
    <a:masterClrMapping/>
  </p:clrMapOvr>
</p:sld>
</file>

<file path=ppt/theme/theme1.xml><?xml version="1.0" encoding="utf-8"?>
<a:theme xmlns:a="http://schemas.openxmlformats.org/drawingml/2006/main" name="Shoji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242</TotalTime>
  <Words>2648</Words>
  <Application>Microsoft Macintosh PowerPoint</Application>
  <PresentationFormat>Widescreen</PresentationFormat>
  <Paragraphs>109</Paragraphs>
  <Slides>27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Meiryo</vt:lpstr>
      <vt:lpstr>Aptos</vt:lpstr>
      <vt:lpstr>Arial</vt:lpstr>
      <vt:lpstr>Bookman Old Style</vt:lpstr>
      <vt:lpstr>Corbel</vt:lpstr>
      <vt:lpstr>Lucida Calligraphy</vt:lpstr>
      <vt:lpstr>Montserrat</vt:lpstr>
      <vt:lpstr>Open Sans</vt:lpstr>
      <vt:lpstr>Times New Roman</vt:lpstr>
      <vt:lpstr>verdana</vt:lpstr>
      <vt:lpstr>ShojiVTI</vt:lpstr>
      <vt:lpstr>Article 3 </vt:lpstr>
      <vt:lpstr>We believe that our first parents were created holy and upright, that they fell from this condition, and that in consequence the whole human race is in their nature dead in trespasses and sins.</vt:lpstr>
      <vt:lpstr>Genesis 1: 27 - 31</vt:lpstr>
      <vt:lpstr>Ecclesiastes 7:29</vt:lpstr>
      <vt:lpstr>Romans 5:12</vt:lpstr>
      <vt:lpstr>Ephesians 2:1-5</vt:lpstr>
      <vt:lpstr>Three separate idea</vt:lpstr>
      <vt:lpstr>Humans at Creation: Holy and Upright</vt:lpstr>
      <vt:lpstr>Humans at Creation</vt:lpstr>
      <vt:lpstr>Human Nature: an aside . . .</vt:lpstr>
      <vt:lpstr>The Original sin: How did it happen? </vt:lpstr>
      <vt:lpstr>The Temptation – Satan’s Tactics</vt:lpstr>
      <vt:lpstr>The Temptation: Eve’s Rationalizations</vt:lpstr>
      <vt:lpstr>The Temptation: Adam’s Acquiescence</vt:lpstr>
      <vt:lpstr>The Result of Original Sin: Death and Damnation</vt:lpstr>
      <vt:lpstr>The Result of Original Sin: Depravity</vt:lpstr>
      <vt:lpstr>The Result of Original Sin: Depravity</vt:lpstr>
      <vt:lpstr>The Result of Original Sin: Chaos and death in the Created Order.</vt:lpstr>
      <vt:lpstr>How is Adam’s Sin transferred to his descendants? Pelagianism </vt:lpstr>
      <vt:lpstr>How is Adam’s Sin Transferred to his descendants? Environmental </vt:lpstr>
      <vt:lpstr>How is Adam’s Sin transferred to his descendants? Augustinian View </vt:lpstr>
      <vt:lpstr>Implications of Augustinian view</vt:lpstr>
      <vt:lpstr>Implications of Augustinian view</vt:lpstr>
      <vt:lpstr>How is Adam’s Sin Transferred to his Descendants? Federal View </vt:lpstr>
      <vt:lpstr>How is Adam’s sin transferred to his descendants? Unity Theory </vt:lpstr>
      <vt:lpstr>How is Adam’s sin transferred to his descendants? Unity Theory </vt:lpstr>
      <vt:lpstr>Application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3</cp:revision>
  <dcterms:created xsi:type="dcterms:W3CDTF">2024-12-15T00:06:42Z</dcterms:created>
  <dcterms:modified xsi:type="dcterms:W3CDTF">2024-12-15T14:49:09Z</dcterms:modified>
</cp:coreProperties>
</file>