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2" r:id="rId17"/>
    <p:sldId id="271" r:id="rId18"/>
    <p:sldId id="273" r:id="rId19"/>
    <p:sldId id="274" r:id="rId20"/>
    <p:sldId id="318" r:id="rId21"/>
    <p:sldId id="275"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4"/>
    <p:restoredTop sz="94670"/>
  </p:normalViewPr>
  <p:slideViewPr>
    <p:cSldViewPr snapToGrid="0">
      <p:cViewPr varScale="1">
        <p:scale>
          <a:sx n="200" d="100"/>
          <a:sy n="200" d="100"/>
        </p:scale>
        <p:origin x="16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41D4-D715-AC46-B068-403D38BE8764}" type="datetimeFigureOut">
              <a:rPr lang="en-US" smtClean="0"/>
              <a:t>12/22/24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6CFE-C271-9041-A42E-FA1E459A2818}" type="slidenum">
              <a:rPr lang="en-US" smtClean="0"/>
              <a:t>‹#›</a:t>
            </a:fld>
            <a:endParaRPr lang="en-US"/>
          </a:p>
        </p:txBody>
      </p:sp>
    </p:spTree>
    <p:extLst>
      <p:ext uri="{BB962C8B-B14F-4D97-AF65-F5344CB8AC3E}">
        <p14:creationId xmlns:p14="http://schemas.microsoft.com/office/powerpoint/2010/main" val="190887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16CFE-C271-9041-A42E-FA1E459A2818}" type="slidenum">
              <a:rPr lang="en-US" smtClean="0"/>
              <a:t>2</a:t>
            </a:fld>
            <a:endParaRPr lang="en-US"/>
          </a:p>
        </p:txBody>
      </p:sp>
    </p:spTree>
    <p:extLst>
      <p:ext uri="{BB962C8B-B14F-4D97-AF65-F5344CB8AC3E}">
        <p14:creationId xmlns:p14="http://schemas.microsoft.com/office/powerpoint/2010/main" val="133952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95FDA3C-FA7A-EC8B-F18A-30DF1F617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E9C6EFF-F009-1545-AA8F-8911021B8351}" type="slidenum">
              <a:rPr lang="en-US" altLang="en-US" sz="1200"/>
              <a:pPr/>
              <a:t>20</a:t>
            </a:fld>
            <a:endParaRPr lang="en-US" altLang="en-US" sz="1200"/>
          </a:p>
        </p:txBody>
      </p:sp>
      <p:sp>
        <p:nvSpPr>
          <p:cNvPr id="46083" name="Rectangle 2">
            <a:extLst>
              <a:ext uri="{FF2B5EF4-FFF2-40B4-BE49-F238E27FC236}">
                <a16:creationId xmlns:a16="http://schemas.microsoft.com/office/drawing/2014/main" id="{B302E7DD-EA8D-B3B9-C162-EA947AB4F2F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034A15-918F-D3B7-BF83-A4C32AB5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391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589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78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073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807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4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07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88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5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7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12/22/24</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8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12/22/24</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864244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sv.org/verses/1Jn.%204%3A1-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dient pastel colors on a top view">
            <a:extLst>
              <a:ext uri="{FF2B5EF4-FFF2-40B4-BE49-F238E27FC236}">
                <a16:creationId xmlns:a16="http://schemas.microsoft.com/office/drawing/2014/main" id="{3A8C257B-4F15-ED83-8F84-CE33C5E39667}"/>
              </a:ext>
            </a:extLst>
          </p:cNvPr>
          <p:cNvPicPr>
            <a:picLocks noChangeAspect="1"/>
          </p:cNvPicPr>
          <p:nvPr/>
        </p:nvPicPr>
        <p:blipFill>
          <a:blip r:embed="rId2"/>
          <a:srcRect t="12344" b="338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510177AB-E62F-5583-E2CD-8EE518CC982A}"/>
              </a:ext>
            </a:extLst>
          </p:cNvPr>
          <p:cNvSpPr>
            <a:spLocks noGrp="1"/>
          </p:cNvSpPr>
          <p:nvPr>
            <p:ph type="subTitle" idx="1"/>
          </p:nvPr>
        </p:nvSpPr>
        <p:spPr>
          <a:xfrm>
            <a:off x="937144" y="2555544"/>
            <a:ext cx="3349214" cy="896819"/>
          </a:xfrm>
        </p:spPr>
        <p:txBody>
          <a:bodyPr>
            <a:normAutofit/>
          </a:bodyPr>
          <a:lstStyle/>
          <a:p>
            <a:r>
              <a:rPr lang="en-US" sz="3600" dirty="0"/>
              <a:t>Article 4</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AD2683-B5B4-B99E-1473-F32C5EAB8227}"/>
              </a:ext>
            </a:extLst>
          </p:cNvPr>
          <p:cNvSpPr>
            <a:spLocks noGrp="1"/>
          </p:cNvSpPr>
          <p:nvPr>
            <p:ph type="ctrTitle"/>
          </p:nvPr>
        </p:nvSpPr>
        <p:spPr>
          <a:xfrm>
            <a:off x="937142" y="691723"/>
            <a:ext cx="9600229" cy="5970334"/>
          </a:xfrm>
        </p:spPr>
        <p:txBody>
          <a:bodyPr>
            <a:normAutofit/>
          </a:bodyPr>
          <a:lstStyle/>
          <a:p>
            <a:r>
              <a:rPr lang="en-US" sz="4400" b="0" i="0" dirty="0">
                <a:effectLst/>
                <a:latin typeface="Open Sans" panose="020B0606030504020204" pitchFamily="34" charset="0"/>
              </a:rPr>
              <a:t>We believe in the Incarnation, death, and bodily resurrection of the Son of God; and that salvation is attained only through repentance and faith in Him.</a:t>
            </a:r>
            <a:endParaRPr lang="en-US" sz="4400" dirty="0"/>
          </a:p>
        </p:txBody>
      </p:sp>
    </p:spTree>
    <p:extLst>
      <p:ext uri="{BB962C8B-B14F-4D97-AF65-F5344CB8AC3E}">
        <p14:creationId xmlns:p14="http://schemas.microsoft.com/office/powerpoint/2010/main" val="25669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68A23-4F57-D07D-1F76-930591DA8676}"/>
              </a:ext>
            </a:extLst>
          </p:cNvPr>
          <p:cNvSpPr>
            <a:spLocks noGrp="1"/>
          </p:cNvSpPr>
          <p:nvPr>
            <p:ph type="title"/>
          </p:nvPr>
        </p:nvSpPr>
        <p:spPr>
          <a:xfrm>
            <a:off x="1066800" y="1030311"/>
            <a:ext cx="8905141" cy="1359356"/>
          </a:xfrm>
        </p:spPr>
        <p:txBody>
          <a:bodyPr anchor="ctr">
            <a:normAutofit/>
          </a:bodyPr>
          <a:lstStyle/>
          <a:p>
            <a:r>
              <a:rPr lang="en-US" sz="4800"/>
              <a:t>The History of the Doctrine</a:t>
            </a:r>
          </a:p>
        </p:txBody>
      </p:sp>
      <p:sp>
        <p:nvSpPr>
          <p:cNvPr id="3" name="Content Placeholder 2">
            <a:extLst>
              <a:ext uri="{FF2B5EF4-FFF2-40B4-BE49-F238E27FC236}">
                <a16:creationId xmlns:a16="http://schemas.microsoft.com/office/drawing/2014/main" id="{71ACF024-3A2A-8959-2F4E-CDDA29DDF489}"/>
              </a:ext>
            </a:extLst>
          </p:cNvPr>
          <p:cNvSpPr>
            <a:spLocks noGrp="1"/>
          </p:cNvSpPr>
          <p:nvPr>
            <p:ph idx="1"/>
          </p:nvPr>
        </p:nvSpPr>
        <p:spPr>
          <a:xfrm>
            <a:off x="644577" y="2389667"/>
            <a:ext cx="9327365" cy="3325333"/>
          </a:xfrm>
        </p:spPr>
        <p:txBody>
          <a:bodyPr>
            <a:normAutofit/>
          </a:bodyPr>
          <a:lstStyle/>
          <a:p>
            <a:pPr marL="0" indent="0">
              <a:buNone/>
            </a:pPr>
            <a:r>
              <a:rPr lang="en-US" sz="2800" dirty="0"/>
              <a:t>Question: If Jesus is God, how is He also human?</a:t>
            </a:r>
          </a:p>
          <a:p>
            <a:pPr marL="0" indent="0">
              <a:buNone/>
            </a:pPr>
            <a:r>
              <a:rPr lang="en-US" sz="2800" dirty="0">
                <a:latin typeface="Bookman Old Style" pitchFamily="18" charset="0"/>
              </a:rPr>
              <a:t>Early Tendencies in Christology</a:t>
            </a:r>
          </a:p>
          <a:p>
            <a:pPr marL="0" indent="0">
              <a:buNone/>
            </a:pPr>
            <a:r>
              <a:rPr lang="en-US" altLang="en-US" dirty="0"/>
              <a:t> </a:t>
            </a:r>
            <a:r>
              <a:rPr lang="en-US" altLang="en-US" sz="2400" dirty="0"/>
              <a:t>A Mere Man             &lt;---------------&gt;               Divine, not fully Man </a:t>
            </a:r>
            <a:endParaRPr lang="en-US" sz="2400" dirty="0"/>
          </a:p>
        </p:txBody>
      </p:sp>
    </p:spTree>
    <p:extLst>
      <p:ext uri="{BB962C8B-B14F-4D97-AF65-F5344CB8AC3E}">
        <p14:creationId xmlns:p14="http://schemas.microsoft.com/office/powerpoint/2010/main" val="98681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C2CA3-D518-3F87-53E2-7CBEB812EAF9}"/>
              </a:ext>
            </a:extLst>
          </p:cNvPr>
          <p:cNvSpPr>
            <a:spLocks noGrp="1"/>
          </p:cNvSpPr>
          <p:nvPr>
            <p:ph type="title"/>
          </p:nvPr>
        </p:nvSpPr>
        <p:spPr>
          <a:xfrm>
            <a:off x="1066800" y="1030311"/>
            <a:ext cx="8905141" cy="1359356"/>
          </a:xfrm>
        </p:spPr>
        <p:txBody>
          <a:bodyPr anchor="ctr">
            <a:normAutofit/>
          </a:bodyPr>
          <a:lstStyle/>
          <a:p>
            <a:r>
              <a:rPr lang="en-US" sz="4800"/>
              <a:t>Early Errors</a:t>
            </a:r>
          </a:p>
        </p:txBody>
      </p:sp>
      <p:sp>
        <p:nvSpPr>
          <p:cNvPr id="3" name="Content Placeholder 2">
            <a:extLst>
              <a:ext uri="{FF2B5EF4-FFF2-40B4-BE49-F238E27FC236}">
                <a16:creationId xmlns:a16="http://schemas.microsoft.com/office/drawing/2014/main" id="{D86E7523-DF28-8796-47DE-8E3917718D59}"/>
              </a:ext>
            </a:extLst>
          </p:cNvPr>
          <p:cNvSpPr>
            <a:spLocks noGrp="1"/>
          </p:cNvSpPr>
          <p:nvPr>
            <p:ph idx="1"/>
          </p:nvPr>
        </p:nvSpPr>
        <p:spPr>
          <a:xfrm>
            <a:off x="1066800" y="2518348"/>
            <a:ext cx="9309099" cy="3463351"/>
          </a:xfrm>
        </p:spPr>
        <p:txBody>
          <a:bodyPr>
            <a:noAutofit/>
          </a:bodyPr>
          <a:lstStyle/>
          <a:p>
            <a:pPr marL="0" indent="0">
              <a:lnSpc>
                <a:spcPct val="110000"/>
              </a:lnSpc>
              <a:buNone/>
            </a:pPr>
            <a:r>
              <a:rPr lang="en-US" sz="2400" b="1" dirty="0">
                <a:latin typeface="Charter" panose="02040503050506020203" pitchFamily="18" charset="0"/>
              </a:rPr>
              <a:t>Adoptionism</a:t>
            </a:r>
            <a:r>
              <a:rPr lang="en-US" sz="2400" dirty="0">
                <a:latin typeface="Charter" panose="02040503050506020203" pitchFamily="18" charset="0"/>
              </a:rPr>
              <a:t>  - </a:t>
            </a:r>
            <a:r>
              <a:rPr lang="en-US" sz="2400" b="0" i="0" dirty="0">
                <a:effectLst/>
                <a:latin typeface="Charter" panose="02040503050506020203" pitchFamily="18" charset="0"/>
              </a:rPr>
              <a:t>denied the virgin birth, taught that Jesus was a normal human who was exceedingly wise, and that he was “adopted” by the Christ-spirit upon his baptism. </a:t>
            </a:r>
            <a:endParaRPr lang="en-US" sz="2400" dirty="0">
              <a:latin typeface="Charter" panose="02040503050506020203" pitchFamily="18" charset="0"/>
            </a:endParaRPr>
          </a:p>
          <a:p>
            <a:pPr marL="0" indent="0">
              <a:lnSpc>
                <a:spcPct val="110000"/>
              </a:lnSpc>
              <a:buNone/>
            </a:pPr>
            <a:r>
              <a:rPr lang="en-US" sz="2400" b="1" dirty="0">
                <a:latin typeface="Charter" panose="02040503050506020203" pitchFamily="18" charset="0"/>
              </a:rPr>
              <a:t>Docetism</a:t>
            </a:r>
            <a:r>
              <a:rPr lang="en-US" sz="2400" dirty="0">
                <a:latin typeface="Charter" panose="02040503050506020203" pitchFamily="18" charset="0"/>
              </a:rPr>
              <a:t> – </a:t>
            </a:r>
            <a:r>
              <a:rPr lang="en-US" sz="2400" b="0" i="0" dirty="0">
                <a:effectLst/>
                <a:latin typeface="Charter" panose="02040503050506020203" pitchFamily="18" charset="0"/>
              </a:rPr>
              <a:t>Docetism, which challenged the biblical testimony of Christ’s full humanity. </a:t>
            </a:r>
            <a:r>
              <a:rPr lang="en-US" sz="2400" dirty="0">
                <a:latin typeface="Charter" panose="02040503050506020203" pitchFamily="18" charset="0"/>
              </a:rPr>
              <a:t>Jesus only “appeared” human.</a:t>
            </a:r>
            <a:r>
              <a:rPr lang="en-US" sz="2400" b="0" i="0" dirty="0">
                <a:effectLst/>
                <a:latin typeface="Charter" panose="02040503050506020203" pitchFamily="18" charset="0"/>
              </a:rPr>
              <a:t> The Apostle John warned against this error, noting that some refused to acknowledge “that Jesus Christ as come in the flesh” (</a:t>
            </a:r>
            <a:r>
              <a:rPr lang="en-US" sz="2400" b="0" i="0" u="sng" dirty="0">
                <a:effectLst/>
                <a:latin typeface="Charter" panose="02040503050506020203" pitchFamily="18" charset="0"/>
                <a:hlinkClick r:id="rId2"/>
              </a:rPr>
              <a:t>1Jn. 4:1-3</a:t>
            </a:r>
            <a:r>
              <a:rPr lang="en-US" sz="2400" b="0" i="0" dirty="0">
                <a:effectLst/>
                <a:latin typeface="Charter" panose="02040503050506020203" pitchFamily="18" charset="0"/>
              </a:rPr>
              <a:t>). </a:t>
            </a:r>
            <a:endParaRPr lang="en-US" sz="2400" dirty="0"/>
          </a:p>
        </p:txBody>
      </p:sp>
    </p:spTree>
    <p:extLst>
      <p:ext uri="{BB962C8B-B14F-4D97-AF65-F5344CB8AC3E}">
        <p14:creationId xmlns:p14="http://schemas.microsoft.com/office/powerpoint/2010/main" val="413380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ED58AE-C6D7-8A1F-8BAF-CE9756739D15}"/>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Apollinarianism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461DA7F9-0499-016C-C0DA-23E8415633CB}"/>
              </a:ext>
            </a:extLst>
          </p:cNvPr>
          <p:cNvSpPr>
            <a:spLocks noGrp="1"/>
          </p:cNvSpPr>
          <p:nvPr>
            <p:ph idx="1"/>
          </p:nvPr>
        </p:nvSpPr>
        <p:spPr>
          <a:xfrm>
            <a:off x="1394085" y="2260601"/>
            <a:ext cx="8577857" cy="3454400"/>
          </a:xfrm>
        </p:spPr>
        <p:txBody>
          <a:bodyPr>
            <a:normAutofit/>
          </a:bodyPr>
          <a:lstStyle/>
          <a:p>
            <a:pPr marL="0" indent="0">
              <a:lnSpc>
                <a:spcPct val="110000"/>
              </a:lnSpc>
              <a:spcAft>
                <a:spcPts val="1800"/>
              </a:spcAft>
              <a:buNone/>
            </a:pPr>
            <a:r>
              <a:rPr lang="en-US" sz="2400" b="0" i="0" dirty="0">
                <a:effectLst/>
                <a:latin typeface="Charter" panose="02040503050506020203" pitchFamily="18" charset="0"/>
              </a:rPr>
              <a:t>Apollinaris of Laodicea (d. 390) believed that in taking on human nature, the Word became united with a body only. So eager was he to avoid the Arian error and emphasize the deity of Christ and unity of his person that he denied Jesus as having a human soul. The soul was replaced with the divine Word, or </a:t>
            </a:r>
            <a:r>
              <a:rPr lang="en-US" sz="2400" b="0" i="1" dirty="0">
                <a:effectLst/>
                <a:latin typeface="Charter" panose="02040503050506020203" pitchFamily="18" charset="0"/>
              </a:rPr>
              <a:t>logos</a:t>
            </a:r>
            <a:r>
              <a:rPr lang="en-US" sz="2400" b="0" i="0" dirty="0">
                <a:effectLst/>
                <a:latin typeface="Charter" panose="02040503050506020203" pitchFamily="18" charset="0"/>
              </a:rPr>
              <a:t>. Jesus, in other words, was not an ordinary human being.</a:t>
            </a:r>
          </a:p>
          <a:p>
            <a:pPr>
              <a:lnSpc>
                <a:spcPct val="110000"/>
              </a:lnSpc>
            </a:pPr>
            <a:r>
              <a:rPr lang="en-US" sz="1100" dirty="0">
                <a:hlinkClick r:id="rId2"/>
              </a:rPr>
              <a:t>https://www.thegospelcoalition.org/essay/christological-controversies-in-the-early-church/</a:t>
            </a:r>
            <a:r>
              <a:rPr lang="en-US" sz="1100" dirty="0"/>
              <a:t> accessed December 21, 2024</a:t>
            </a:r>
          </a:p>
        </p:txBody>
      </p:sp>
    </p:spTree>
    <p:extLst>
      <p:ext uri="{BB962C8B-B14F-4D97-AF65-F5344CB8AC3E}">
        <p14:creationId xmlns:p14="http://schemas.microsoft.com/office/powerpoint/2010/main" val="39895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37A3D9-845F-C70D-21C5-EDD6868B45A9}"/>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Nestorianism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A3AE7ED9-4B26-6C5F-2BF6-0EBFCD4788D7}"/>
              </a:ext>
            </a:extLst>
          </p:cNvPr>
          <p:cNvSpPr>
            <a:spLocks noGrp="1"/>
          </p:cNvSpPr>
          <p:nvPr>
            <p:ph idx="1"/>
          </p:nvPr>
        </p:nvSpPr>
        <p:spPr>
          <a:xfrm>
            <a:off x="1066801" y="2188564"/>
            <a:ext cx="8905142" cy="3894735"/>
          </a:xfrm>
        </p:spPr>
        <p:txBody>
          <a:bodyPr>
            <a:normAutofit fontScale="92500" lnSpcReduction="20000"/>
          </a:bodyPr>
          <a:lstStyle/>
          <a:p>
            <a:pPr marL="0" indent="0">
              <a:lnSpc>
                <a:spcPct val="110000"/>
              </a:lnSpc>
              <a:spcAft>
                <a:spcPts val="1800"/>
              </a:spcAft>
              <a:buNone/>
            </a:pPr>
            <a:r>
              <a:rPr lang="en-US" sz="2400" b="0" i="0" dirty="0">
                <a:effectLst/>
                <a:latin typeface="Charter" panose="02040503050506020203" pitchFamily="18" charset="0"/>
              </a:rPr>
              <a:t>In the early fifth century, Nestorius of Constantinople (c. 386–450) taught that Jesus Christ was actually two distinct persons. Nestorius struggled to affirm the traditional title for Mary as </a:t>
            </a:r>
            <a:r>
              <a:rPr lang="en-US" sz="2400" b="0" i="1" dirty="0" err="1">
                <a:effectLst/>
                <a:latin typeface="Charter" panose="02040503050506020203" pitchFamily="18" charset="0"/>
              </a:rPr>
              <a:t>theotokos</a:t>
            </a:r>
            <a:r>
              <a:rPr lang="en-US" sz="2400" b="0" i="0" dirty="0">
                <a:effectLst/>
                <a:latin typeface="Charter" panose="02040503050506020203" pitchFamily="18" charset="0"/>
              </a:rPr>
              <a:t> (“God-bearer”), as this seemed to deny the human qualities of Christ. He struggled to conceive how it could be that God was born from a human, or that God suffered and died. Therefore, Nestorianism posited that in Christ was both the human person and divine person, but that each operated independently. At one point it would be the divine person working, and at another point it was the human. In this way, Nestorians sought to deal with Scripture that spoke to both Christ’s divine characteristics and his human ones. </a:t>
            </a:r>
            <a:r>
              <a:rPr lang="en-US" sz="1200" dirty="0">
                <a:hlinkClick r:id="rId2"/>
              </a:rPr>
              <a:t>https://www.thegospelcoalition.org/essay/christological-controversies-in-the-early-church/</a:t>
            </a:r>
            <a:r>
              <a:rPr lang="en-US" sz="1200" dirty="0"/>
              <a:t> accessed December 21, 2024</a:t>
            </a:r>
          </a:p>
          <a:p>
            <a:pPr marL="0" indent="0">
              <a:lnSpc>
                <a:spcPct val="110000"/>
              </a:lnSpc>
              <a:spcAft>
                <a:spcPts val="1800"/>
              </a:spcAft>
              <a:buNone/>
            </a:pPr>
            <a:endParaRPr lang="en-US" sz="2400" b="0" i="0" dirty="0">
              <a:effectLst/>
              <a:latin typeface="Charter" panose="02040503050506020203" pitchFamily="18" charset="0"/>
            </a:endParaRPr>
          </a:p>
        </p:txBody>
      </p:sp>
    </p:spTree>
    <p:extLst>
      <p:ext uri="{BB962C8B-B14F-4D97-AF65-F5344CB8AC3E}">
        <p14:creationId xmlns:p14="http://schemas.microsoft.com/office/powerpoint/2010/main" val="79515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2E93A6-D3D8-05D3-C2EC-9B62F510A05F}"/>
              </a:ext>
            </a:extLst>
          </p:cNvPr>
          <p:cNvSpPr>
            <a:spLocks noGrp="1"/>
          </p:cNvSpPr>
          <p:nvPr>
            <p:ph type="title"/>
          </p:nvPr>
        </p:nvSpPr>
        <p:spPr>
          <a:xfrm>
            <a:off x="1066800" y="1030311"/>
            <a:ext cx="8905141" cy="1359356"/>
          </a:xfrm>
        </p:spPr>
        <p:txBody>
          <a:bodyPr anchor="ctr">
            <a:normAutofit/>
          </a:bodyPr>
          <a:lstStyle/>
          <a:p>
            <a:r>
              <a:rPr lang="en-US" sz="4800" b="1" i="0">
                <a:effectLst/>
                <a:latin typeface="Gotham A"/>
              </a:rPr>
              <a:t>Eutchyianism</a:t>
            </a:r>
            <a:endParaRPr lang="en-US" sz="4800"/>
          </a:p>
        </p:txBody>
      </p:sp>
      <p:sp>
        <p:nvSpPr>
          <p:cNvPr id="3" name="Content Placeholder 2">
            <a:extLst>
              <a:ext uri="{FF2B5EF4-FFF2-40B4-BE49-F238E27FC236}">
                <a16:creationId xmlns:a16="http://schemas.microsoft.com/office/drawing/2014/main" id="{BF7A44B5-6434-E78A-BDBC-A0CFA6756C0B}"/>
              </a:ext>
            </a:extLst>
          </p:cNvPr>
          <p:cNvSpPr>
            <a:spLocks noGrp="1"/>
          </p:cNvSpPr>
          <p:nvPr>
            <p:ph idx="1"/>
          </p:nvPr>
        </p:nvSpPr>
        <p:spPr>
          <a:xfrm>
            <a:off x="749509" y="2389667"/>
            <a:ext cx="9222434" cy="4100033"/>
          </a:xfrm>
        </p:spPr>
        <p:txBody>
          <a:bodyPr>
            <a:normAutofit fontScale="47500" lnSpcReduction="20000"/>
          </a:bodyPr>
          <a:lstStyle/>
          <a:p>
            <a:pPr marL="0" indent="0">
              <a:lnSpc>
                <a:spcPct val="110000"/>
              </a:lnSpc>
              <a:spcBef>
                <a:spcPts val="0"/>
              </a:spcBef>
              <a:buNone/>
            </a:pPr>
            <a:r>
              <a:rPr lang="en-US" sz="6300" b="0" i="0" dirty="0">
                <a:effectLst/>
                <a:latin typeface="Charter" panose="02040503050506020203" pitchFamily="18" charset="0"/>
              </a:rPr>
              <a:t>Teachings from the monk Eutychus of Constantinople (c. 380–c. 456), </a:t>
            </a:r>
            <a:r>
              <a:rPr lang="en-US" sz="6300" b="0" i="0" dirty="0" err="1">
                <a:effectLst/>
                <a:latin typeface="Charter" panose="02040503050506020203" pitchFamily="18" charset="0"/>
              </a:rPr>
              <a:t>Eutchyianism</a:t>
            </a:r>
            <a:r>
              <a:rPr lang="en-US" sz="6300" b="0" i="0" dirty="0">
                <a:effectLst/>
                <a:latin typeface="Charter" panose="02040503050506020203" pitchFamily="18" charset="0"/>
              </a:rPr>
              <a:t> combines the two natures into one single nature. The official term for this theological error was </a:t>
            </a:r>
            <a:r>
              <a:rPr lang="en-US" sz="6300" b="0" i="0" dirty="0" err="1">
                <a:effectLst/>
                <a:latin typeface="Charter" panose="02040503050506020203" pitchFamily="18" charset="0"/>
              </a:rPr>
              <a:t>monophysitism</a:t>
            </a:r>
            <a:r>
              <a:rPr lang="en-US" sz="6300" b="0" i="0" dirty="0">
                <a:effectLst/>
                <a:latin typeface="Charter" panose="02040503050506020203" pitchFamily="18" charset="0"/>
              </a:rPr>
              <a:t>. Eutychus believed that both natures existed before the incarnation, but following the birth of Christ, there was only one nature. The human nature according to Eutyches was a mere appearance, harkening back to views </a:t>
            </a:r>
            <a:r>
              <a:rPr lang="en-US" sz="6300" dirty="0">
                <a:latin typeface="Charter" panose="02040503050506020203" pitchFamily="18" charset="0"/>
              </a:rPr>
              <a:t>of the</a:t>
            </a:r>
            <a:r>
              <a:rPr lang="en-US" sz="6300" b="0" i="0" dirty="0">
                <a:effectLst/>
                <a:latin typeface="Charter" panose="02040503050506020203" pitchFamily="18" charset="0"/>
              </a:rPr>
              <a:t> </a:t>
            </a:r>
            <a:r>
              <a:rPr lang="en-US" sz="6300" b="0" i="0" dirty="0" err="1">
                <a:effectLst/>
                <a:latin typeface="Charter" panose="02040503050506020203" pitchFamily="18" charset="0"/>
              </a:rPr>
              <a:t>Docetists</a:t>
            </a:r>
            <a:r>
              <a:rPr lang="en-US" sz="6300" dirty="0">
                <a:latin typeface="Charter" panose="02040503050506020203" pitchFamily="18" charset="0"/>
              </a:rPr>
              <a:t>. </a:t>
            </a:r>
            <a:r>
              <a:rPr lang="en-US" sz="6300" b="0" i="0" dirty="0">
                <a:effectLst/>
                <a:latin typeface="Charter" panose="02040503050506020203" pitchFamily="18" charset="0"/>
              </a:rPr>
              <a:t> </a:t>
            </a:r>
          </a:p>
          <a:p>
            <a:pPr marL="0" indent="0">
              <a:lnSpc>
                <a:spcPct val="110000"/>
              </a:lnSpc>
              <a:spcBef>
                <a:spcPts val="0"/>
              </a:spcBef>
              <a:buNone/>
            </a:pPr>
            <a:r>
              <a:rPr lang="en-US" sz="1300" dirty="0">
                <a:hlinkClick r:id="rId2"/>
              </a:rPr>
              <a:t>https://www.thegospelcoalition.org/essay/of/</a:t>
            </a:r>
            <a:r>
              <a:rPr lang="en-US" sz="1300" dirty="0"/>
              <a:t> accessed December 21, 2024</a:t>
            </a:r>
            <a:endParaRPr lang="en-US" sz="1300" b="0" i="0" dirty="0">
              <a:effectLst/>
              <a:latin typeface="Charter" panose="02040503050506020203" pitchFamily="18" charset="0"/>
            </a:endParaRPr>
          </a:p>
        </p:txBody>
      </p:sp>
    </p:spTree>
    <p:extLst>
      <p:ext uri="{BB962C8B-B14F-4D97-AF65-F5344CB8AC3E}">
        <p14:creationId xmlns:p14="http://schemas.microsoft.com/office/powerpoint/2010/main" val="42421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681E22F-BA73-25FE-576F-C7BC0AB74126}"/>
              </a:ext>
            </a:extLst>
          </p:cNvPr>
          <p:cNvPicPr>
            <a:picLocks noGrp="1" noChangeAspect="1"/>
          </p:cNvPicPr>
          <p:nvPr>
            <p:ph idx="1"/>
          </p:nvPr>
        </p:nvPicPr>
        <p:blipFill>
          <a:blip r:embed="rId2"/>
          <a:srcRect t="11243" b="19313"/>
          <a:stretch/>
        </p:blipFill>
        <p:spPr>
          <a:xfrm>
            <a:off x="2238316" y="1249921"/>
            <a:ext cx="9208013" cy="4938608"/>
          </a:xfrm>
          <a:prstGeom prst="rect">
            <a:avLst/>
          </a:prstGeom>
        </p:spPr>
      </p:pic>
      <p:sp>
        <p:nvSpPr>
          <p:cNvPr id="6" name="Title 5">
            <a:extLst>
              <a:ext uri="{FF2B5EF4-FFF2-40B4-BE49-F238E27FC236}">
                <a16:creationId xmlns:a16="http://schemas.microsoft.com/office/drawing/2014/main" id="{F7FD9787-E52C-7F77-6107-6F6A8BF10ABE}"/>
              </a:ext>
            </a:extLst>
          </p:cNvPr>
          <p:cNvSpPr>
            <a:spLocks noGrp="1"/>
          </p:cNvSpPr>
          <p:nvPr>
            <p:ph type="title"/>
          </p:nvPr>
        </p:nvSpPr>
        <p:spPr/>
        <p:txBody>
          <a:bodyPr/>
          <a:lstStyle/>
          <a:p>
            <a:r>
              <a:rPr lang="en-US" dirty="0"/>
              <a:t>Council of Chalcedon – 451 AD</a:t>
            </a:r>
          </a:p>
        </p:txBody>
      </p:sp>
    </p:spTree>
    <p:extLst>
      <p:ext uri="{BB962C8B-B14F-4D97-AF65-F5344CB8AC3E}">
        <p14:creationId xmlns:p14="http://schemas.microsoft.com/office/powerpoint/2010/main" val="76873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30834-5FD0-D943-BA3B-FAB4F6A31647}"/>
              </a:ext>
            </a:extLst>
          </p:cNvPr>
          <p:cNvPicPr>
            <a:picLocks noChangeAspect="1"/>
          </p:cNvPicPr>
          <p:nvPr/>
        </p:nvPicPr>
        <p:blipFill>
          <a:blip r:embed="rId2"/>
          <a:stretch>
            <a:fillRect/>
          </a:stretch>
        </p:blipFill>
        <p:spPr>
          <a:xfrm>
            <a:off x="380999" y="310243"/>
            <a:ext cx="10738757" cy="6133010"/>
          </a:xfrm>
          <a:prstGeom prst="rect">
            <a:avLst/>
          </a:prstGeom>
        </p:spPr>
      </p:pic>
    </p:spTree>
    <p:extLst>
      <p:ext uri="{BB962C8B-B14F-4D97-AF65-F5344CB8AC3E}">
        <p14:creationId xmlns:p14="http://schemas.microsoft.com/office/powerpoint/2010/main" val="259559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80252-3D87-7E5E-1E38-173A52A20BAF}"/>
              </a:ext>
            </a:extLst>
          </p:cNvPr>
          <p:cNvSpPr>
            <a:spLocks noGrp="1"/>
          </p:cNvSpPr>
          <p:nvPr>
            <p:ph type="title"/>
          </p:nvPr>
        </p:nvSpPr>
        <p:spPr>
          <a:xfrm>
            <a:off x="1066800" y="702860"/>
            <a:ext cx="7721600" cy="1049740"/>
          </a:xfrm>
        </p:spPr>
        <p:txBody>
          <a:bodyPr vert="horz" lIns="91440" tIns="45720" rIns="91440" bIns="45720" rtlCol="0" anchor="b">
            <a:normAutofit/>
          </a:bodyPr>
          <a:lstStyle/>
          <a:p>
            <a:pPr>
              <a:lnSpc>
                <a:spcPct val="100000"/>
              </a:lnSpc>
            </a:pPr>
            <a:r>
              <a:rPr lang="en-US" sz="4800" dirty="0"/>
              <a:t>How do we solve this?</a:t>
            </a:r>
          </a:p>
        </p:txBody>
      </p:sp>
      <p:sp>
        <p:nvSpPr>
          <p:cNvPr id="3" name="Content Placeholder 2">
            <a:extLst>
              <a:ext uri="{FF2B5EF4-FFF2-40B4-BE49-F238E27FC236}">
                <a16:creationId xmlns:a16="http://schemas.microsoft.com/office/drawing/2014/main" id="{DBEF5A5A-F7CF-DB20-EED2-64DD37265C5E}"/>
              </a:ext>
            </a:extLst>
          </p:cNvPr>
          <p:cNvSpPr>
            <a:spLocks noGrp="1"/>
          </p:cNvSpPr>
          <p:nvPr>
            <p:ph idx="1"/>
          </p:nvPr>
        </p:nvSpPr>
        <p:spPr>
          <a:xfrm>
            <a:off x="1066801" y="1632857"/>
            <a:ext cx="9546770" cy="4833257"/>
          </a:xfrm>
        </p:spPr>
        <p:txBody>
          <a:bodyPr vert="horz" lIns="91440" tIns="45720" rIns="91440" bIns="45720" rtlCol="0">
            <a:normAutofit/>
          </a:bodyPr>
          <a:lstStyle/>
          <a:p>
            <a:pPr marL="0" indent="0">
              <a:buNone/>
            </a:pPr>
            <a:r>
              <a:rPr lang="en-US" sz="3600" b="1" u="sng" dirty="0"/>
              <a:t>Start with what we know</a:t>
            </a:r>
            <a:r>
              <a:rPr lang="en-US" sz="3600" dirty="0"/>
              <a:t>!</a:t>
            </a:r>
          </a:p>
          <a:p>
            <a:pPr marL="742950" indent="-742950">
              <a:buAutoNum type="arabicPeriod"/>
            </a:pPr>
            <a:r>
              <a:rPr lang="en-US" sz="3600" dirty="0"/>
              <a:t>Only God can Save! (Nicaea 325 AD)</a:t>
            </a:r>
          </a:p>
          <a:p>
            <a:pPr marL="742950" indent="-742950">
              <a:buAutoNum type="arabicPeriod"/>
            </a:pPr>
            <a:r>
              <a:rPr lang="en-US" sz="3600" dirty="0"/>
              <a:t>The Principle of Adoption – only that which is assumed is redeemed.</a:t>
            </a:r>
          </a:p>
          <a:p>
            <a:pPr marL="742950" indent="-742950">
              <a:buAutoNum type="arabicPeriod"/>
            </a:pPr>
            <a:r>
              <a:rPr lang="en-US" sz="3600" dirty="0"/>
              <a:t>The distinction between “person” and “nature.”</a:t>
            </a:r>
          </a:p>
        </p:txBody>
      </p:sp>
    </p:spTree>
    <p:extLst>
      <p:ext uri="{BB962C8B-B14F-4D97-AF65-F5344CB8AC3E}">
        <p14:creationId xmlns:p14="http://schemas.microsoft.com/office/powerpoint/2010/main" val="275997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CCDA2-DDAB-956E-062E-39D7D9AE6639}"/>
              </a:ext>
            </a:extLst>
          </p:cNvPr>
          <p:cNvSpPr>
            <a:spLocks noGrp="1"/>
          </p:cNvSpPr>
          <p:nvPr>
            <p:ph type="title"/>
          </p:nvPr>
        </p:nvSpPr>
        <p:spPr>
          <a:xfrm>
            <a:off x="1066800" y="702860"/>
            <a:ext cx="5029199" cy="1779875"/>
          </a:xfrm>
        </p:spPr>
        <p:txBody>
          <a:bodyPr vert="horz" lIns="91440" tIns="45720" rIns="91440" bIns="45720" rtlCol="0" anchor="b">
            <a:normAutofit/>
          </a:bodyPr>
          <a:lstStyle/>
          <a:p>
            <a:pPr>
              <a:lnSpc>
                <a:spcPct val="100000"/>
              </a:lnSpc>
            </a:pPr>
            <a:r>
              <a:rPr lang="en-US" sz="3600"/>
              <a:t>The Definition of Chalcedon</a:t>
            </a:r>
          </a:p>
        </p:txBody>
      </p:sp>
    </p:spTree>
    <p:extLst>
      <p:ext uri="{BB962C8B-B14F-4D97-AF65-F5344CB8AC3E}">
        <p14:creationId xmlns:p14="http://schemas.microsoft.com/office/powerpoint/2010/main" val="339366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copy">
            <a:extLst>
              <a:ext uri="{FF2B5EF4-FFF2-40B4-BE49-F238E27FC236}">
                <a16:creationId xmlns:a16="http://schemas.microsoft.com/office/drawing/2014/main" id="{BFE417DC-6D62-9FB0-E490-EF105E74E16D}"/>
              </a:ext>
            </a:extLst>
          </p:cNvPr>
          <p:cNvPicPr>
            <a:picLocks noChangeAspect="1"/>
          </p:cNvPicPr>
          <p:nvPr/>
        </p:nvPicPr>
        <p:blipFill>
          <a:blip r:embed="rId2">
            <a:extLst>
              <a:ext uri="{28A0092B-C50C-407E-A947-70E740481C1C}">
                <a14:useLocalDpi xmlns:a14="http://schemas.microsoft.com/office/drawing/2010/main" val="0"/>
              </a:ext>
            </a:extLst>
          </a:blip>
          <a:srcRect t="17778" b="6667"/>
          <a:stretch>
            <a:fillRect/>
          </a:stretch>
        </p:blipFill>
        <p:spPr bwMode="auto">
          <a:xfrm>
            <a:off x="1466850" y="163233"/>
            <a:ext cx="8957311" cy="6342069"/>
          </a:xfrm>
          <a:prstGeom prst="rect">
            <a:avLst/>
          </a:prstGeom>
          <a:noFill/>
          <a:ln>
            <a:noFill/>
          </a:ln>
        </p:spPr>
      </p:pic>
    </p:spTree>
    <p:extLst>
      <p:ext uri="{BB962C8B-B14F-4D97-AF65-F5344CB8AC3E}">
        <p14:creationId xmlns:p14="http://schemas.microsoft.com/office/powerpoint/2010/main" val="323639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DB5EB-7E21-1D73-B86D-906F83065F58}"/>
              </a:ext>
            </a:extLst>
          </p:cNvPr>
          <p:cNvSpPr>
            <a:spLocks noGrp="1"/>
          </p:cNvSpPr>
          <p:nvPr>
            <p:ph type="title"/>
          </p:nvPr>
        </p:nvSpPr>
        <p:spPr>
          <a:xfrm>
            <a:off x="1066800" y="1030311"/>
            <a:ext cx="8905141" cy="1359356"/>
          </a:xfrm>
        </p:spPr>
        <p:txBody>
          <a:bodyPr anchor="ctr">
            <a:normAutofit/>
          </a:bodyPr>
          <a:lstStyle/>
          <a:p>
            <a:r>
              <a:rPr lang="en-US" sz="4800"/>
              <a:t>John 1:1–14</a:t>
            </a:r>
          </a:p>
        </p:txBody>
      </p:sp>
      <p:sp>
        <p:nvSpPr>
          <p:cNvPr id="3" name="Content Placeholder 2">
            <a:extLst>
              <a:ext uri="{FF2B5EF4-FFF2-40B4-BE49-F238E27FC236}">
                <a16:creationId xmlns:a16="http://schemas.microsoft.com/office/drawing/2014/main" id="{05319BAE-5F22-DE86-DCEF-FC4692531C1E}"/>
              </a:ext>
            </a:extLst>
          </p:cNvPr>
          <p:cNvSpPr>
            <a:spLocks noGrp="1"/>
          </p:cNvSpPr>
          <p:nvPr>
            <p:ph idx="1"/>
          </p:nvPr>
        </p:nvSpPr>
        <p:spPr>
          <a:xfrm>
            <a:off x="676405" y="1941534"/>
            <a:ext cx="10897644" cy="4296427"/>
          </a:xfrm>
        </p:spPr>
        <p:txBody>
          <a:bodyPr>
            <a:normAutofit fontScale="25000" lnSpcReduction="20000"/>
          </a:bodyPr>
          <a:lstStyle/>
          <a:p>
            <a:pPr marL="0" indent="0">
              <a:lnSpc>
                <a:spcPct val="110000"/>
              </a:lnSpc>
              <a:buNone/>
            </a:pPr>
            <a:r>
              <a:rPr lang="en-US" sz="8800" dirty="0"/>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There was a man sent from God, whose name was John. He came as a witness, to bear witness about the light, that all might believe through him. He was not the light, but came to bear witness about the light. The true light, which gives light to everyone, was coming into the world. He was in the world, and the world was made through him, yet the world did not know him. He came to his own, and his own people did not receive him. But to all who did receive him, who believed in his name, he gave the right to become children of God, who were born, not of blood nor of the will of the flesh nor of the will of man, but of God. And the Word became flesh and dwelt among us, and we have seen his glory, glory as of the only Son from the Father, full of grace and truth. </a:t>
            </a:r>
            <a:r>
              <a:rPr lang="en-US" sz="2400" dirty="0"/>
              <a:t>ESV</a:t>
            </a:r>
            <a:r>
              <a:rPr lang="en-US" sz="1100" dirty="0"/>
              <a:t>)</a:t>
            </a:r>
          </a:p>
        </p:txBody>
      </p:sp>
    </p:spTree>
    <p:extLst>
      <p:ext uri="{BB962C8B-B14F-4D97-AF65-F5344CB8AC3E}">
        <p14:creationId xmlns:p14="http://schemas.microsoft.com/office/powerpoint/2010/main" val="195924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41DF8F-3DB1-1787-C146-C11B7B5D5A6C}"/>
              </a:ext>
            </a:extLst>
          </p:cNvPr>
          <p:cNvSpPr>
            <a:spLocks noGrp="1" noChangeArrowheads="1"/>
          </p:cNvSpPr>
          <p:nvPr>
            <p:ph type="title"/>
          </p:nvPr>
        </p:nvSpPr>
        <p:spPr>
          <a:xfrm>
            <a:off x="1679576" y="381000"/>
            <a:ext cx="7769225" cy="762000"/>
          </a:xfrm>
          <a:solidFill>
            <a:schemeClr val="accent1">
              <a:lumMod val="60000"/>
              <a:lumOff val="40000"/>
            </a:schemeClr>
          </a:solidFill>
        </p:spPr>
        <p:txBody>
          <a:bodyPr/>
          <a:lstStyle/>
          <a:p>
            <a:pPr algn="l">
              <a:defRPr/>
            </a:pPr>
            <a:r>
              <a:rPr lang="en-US" dirty="0">
                <a:latin typeface="Bookman Old Style" pitchFamily="18" charset="0"/>
                <a:cs typeface="Times New Roman" pitchFamily="18" charset="0"/>
              </a:rPr>
              <a:t>The Hypostatic Union</a:t>
            </a:r>
            <a:r>
              <a:rPr lang="en-US" dirty="0"/>
              <a:t> </a:t>
            </a:r>
          </a:p>
        </p:txBody>
      </p:sp>
      <p:sp>
        <p:nvSpPr>
          <p:cNvPr id="66564" name="Rectangle 4">
            <a:extLst>
              <a:ext uri="{FF2B5EF4-FFF2-40B4-BE49-F238E27FC236}">
                <a16:creationId xmlns:a16="http://schemas.microsoft.com/office/drawing/2014/main" id="{6E31A979-1CF6-007C-889C-8C2C1D640F0A}"/>
              </a:ext>
            </a:extLst>
          </p:cNvPr>
          <p:cNvSpPr>
            <a:spLocks noGrp="1" noChangeArrowheads="1"/>
          </p:cNvSpPr>
          <p:nvPr>
            <p:ph type="body" idx="1"/>
          </p:nvPr>
        </p:nvSpPr>
        <p:spPr>
          <a:xfrm>
            <a:off x="1905000" y="1143000"/>
            <a:ext cx="8458200" cy="2057400"/>
          </a:xfrm>
        </p:spPr>
        <p:txBody>
          <a:bodyPr>
            <a:normAutofit fontScale="92500" lnSpcReduction="20000"/>
          </a:bodyPr>
          <a:lstStyle/>
          <a:p>
            <a:r>
              <a:rPr lang="en-US" altLang="en-US" sz="2800" i="1" dirty="0">
                <a:latin typeface="Bookman Old Style" panose="02050604050505020204" pitchFamily="18" charset="0"/>
              </a:rPr>
              <a:t>Hypostasis</a:t>
            </a:r>
            <a:r>
              <a:rPr lang="en-US" altLang="en-US" sz="2800" dirty="0">
                <a:latin typeface="Bookman Old Style" panose="02050604050505020204" pitchFamily="18" charset="0"/>
              </a:rPr>
              <a:t> means “person.”</a:t>
            </a:r>
          </a:p>
          <a:p>
            <a:r>
              <a:rPr lang="en-US" altLang="en-US" sz="2800" dirty="0">
                <a:latin typeface="Bookman Old Style" panose="02050604050505020204" pitchFamily="18" charset="0"/>
              </a:rPr>
              <a:t>Christ is only one person.</a:t>
            </a:r>
          </a:p>
          <a:p>
            <a:r>
              <a:rPr lang="en-US" altLang="en-US" sz="2800" dirty="0">
                <a:latin typeface="Bookman Old Style" panose="02050604050505020204" pitchFamily="18" charset="0"/>
              </a:rPr>
              <a:t>In Him there is a </a:t>
            </a:r>
            <a:r>
              <a:rPr lang="en-US" altLang="en-US" sz="2800" u="sng" dirty="0">
                <a:latin typeface="Bookman Old Style" panose="02050604050505020204" pitchFamily="18" charset="0"/>
              </a:rPr>
              <a:t>union</a:t>
            </a:r>
            <a:r>
              <a:rPr lang="en-US" altLang="en-US" sz="2800" dirty="0">
                <a:latin typeface="Bookman Old Style" panose="02050604050505020204" pitchFamily="18" charset="0"/>
              </a:rPr>
              <a:t> of full humanity and full divinity.</a:t>
            </a:r>
            <a:endParaRPr lang="en-US" altLang="en-US" sz="2300" dirty="0">
              <a:latin typeface="Bookman Old Style" panose="020506040505050202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id="{94E57873-16AE-1748-99C0-88A5100B29D3}"/>
              </a:ext>
            </a:extLst>
          </p:cNvPr>
          <p:cNvGrpSpPr>
            <a:grpSpLocks/>
          </p:cNvGrpSpPr>
          <p:nvPr/>
        </p:nvGrpSpPr>
        <p:grpSpPr bwMode="auto">
          <a:xfrm>
            <a:off x="1600200" y="3200400"/>
            <a:ext cx="4648200" cy="3429000"/>
            <a:chOff x="48" y="2016"/>
            <a:chExt cx="2928" cy="2160"/>
          </a:xfrm>
        </p:grpSpPr>
        <p:pic>
          <p:nvPicPr>
            <p:cNvPr id="22536" name="Picture 6" descr="4-0510">
              <a:extLst>
                <a:ext uri="{FF2B5EF4-FFF2-40B4-BE49-F238E27FC236}">
                  <a16:creationId xmlns:a16="http://schemas.microsoft.com/office/drawing/2014/main" id="{F831CA7D-81C2-F8A2-6C83-E2673017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5" t="6027" r="7060" b="8342"/>
            <a:stretch>
              <a:fillRect/>
            </a:stretch>
          </p:blipFill>
          <p:spPr bwMode="auto">
            <a:xfrm>
              <a:off x="144" y="2016"/>
              <a:ext cx="268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7">
              <a:extLst>
                <a:ext uri="{FF2B5EF4-FFF2-40B4-BE49-F238E27FC236}">
                  <a16:creationId xmlns:a16="http://schemas.microsoft.com/office/drawing/2014/main" id="{6C97F383-18C1-4AB1-839E-51C9ABBA31D5}"/>
                </a:ext>
              </a:extLst>
            </p:cNvPr>
            <p:cNvSpPr txBox="1">
              <a:spLocks noChangeArrowheads="1"/>
            </p:cNvSpPr>
            <p:nvPr/>
          </p:nvSpPr>
          <p:spPr bwMode="auto">
            <a:xfrm>
              <a:off x="48"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Steel is an alloy of iron and carbon.</a:t>
              </a:r>
            </a:p>
          </p:txBody>
        </p:sp>
      </p:grpSp>
      <p:sp>
        <p:nvSpPr>
          <p:cNvPr id="66570" name="Text Box 10">
            <a:extLst>
              <a:ext uri="{FF2B5EF4-FFF2-40B4-BE49-F238E27FC236}">
                <a16:creationId xmlns:a16="http://schemas.microsoft.com/office/drawing/2014/main" id="{6CF446CC-C471-AB58-CB9A-C1DCB82FEB28}"/>
              </a:ext>
            </a:extLst>
          </p:cNvPr>
          <p:cNvSpPr txBox="1">
            <a:spLocks noChangeArrowheads="1"/>
          </p:cNvSpPr>
          <p:nvPr/>
        </p:nvSpPr>
        <p:spPr bwMode="auto">
          <a:xfrm>
            <a:off x="6096000" y="3276601"/>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latin typeface="Bookman Old Style" panose="02050604050505020204" pitchFamily="18" charset="0"/>
              </a:rPr>
              <a:t>  </a:t>
            </a:r>
            <a:r>
              <a:rPr lang="en-US" altLang="en-US" sz="2800" b="0">
                <a:latin typeface="Bookman Old Style" panose="02050604050505020204" pitchFamily="18" charset="0"/>
              </a:rPr>
              <a:t>The two natures of Christ are not </a:t>
            </a:r>
            <a:r>
              <a:rPr lang="en-US" altLang="en-US" sz="2800" b="0" u="sng">
                <a:latin typeface="Bookman Old Style" panose="02050604050505020204" pitchFamily="18" charset="0"/>
              </a:rPr>
              <a:t>mixed</a:t>
            </a:r>
            <a:r>
              <a:rPr lang="en-US" altLang="en-US" sz="2800" b="0">
                <a:latin typeface="Bookman Old Style" panose="02050604050505020204" pitchFamily="18" charset="0"/>
              </a:rPr>
              <a:t> to produce a third thing.  He is fully God and fully Man.</a:t>
            </a:r>
          </a:p>
        </p:txBody>
      </p:sp>
      <p:sp>
        <p:nvSpPr>
          <p:cNvPr id="66573" name="Line 13">
            <a:extLst>
              <a:ext uri="{FF2B5EF4-FFF2-40B4-BE49-F238E27FC236}">
                <a16:creationId xmlns:a16="http://schemas.microsoft.com/office/drawing/2014/main" id="{B68B499B-94EF-E81E-B761-58F2F549A346}"/>
              </a:ext>
            </a:extLst>
          </p:cNvPr>
          <p:cNvSpPr>
            <a:spLocks noChangeShapeType="1"/>
          </p:cNvSpPr>
          <p:nvPr/>
        </p:nvSpPr>
        <p:spPr bwMode="auto">
          <a:xfrm>
            <a:off x="1600200" y="2895600"/>
            <a:ext cx="4724400" cy="32766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D07CA165-5F0E-A0A9-CD68-7BE423CBF264}"/>
              </a:ext>
            </a:extLst>
          </p:cNvPr>
          <p:cNvSpPr>
            <a:spLocks noChangeShapeType="1"/>
          </p:cNvSpPr>
          <p:nvPr/>
        </p:nvSpPr>
        <p:spPr bwMode="auto">
          <a:xfrm rot="17270555">
            <a:off x="1855788" y="2967038"/>
            <a:ext cx="4267200" cy="31242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left)">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wipe(left)">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wipe(left)">
                                      <p:cBhvr>
                                        <p:cTn id="17" dur="500"/>
                                        <p:tgtEl>
                                          <p:spTgt spid="66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wipe(left)">
                                      <p:cBhvr>
                                        <p:cTn id="27" dur="500"/>
                                        <p:tgtEl>
                                          <p:spTgt spid="66573"/>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66574"/>
                                        </p:tgtEl>
                                        <p:attrNameLst>
                                          <p:attrName>style.visibility</p:attrName>
                                        </p:attrNameLst>
                                      </p:cBhvr>
                                      <p:to>
                                        <p:strVal val="visible"/>
                                      </p:to>
                                    </p:set>
                                    <p:animEffect transition="in" filter="wipe(right)">
                                      <p:cBhvr>
                                        <p:cTn id="31" dur="500"/>
                                        <p:tgtEl>
                                          <p:spTgt spid="66574"/>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wipe(left)">
                                      <p:cBhvr>
                                        <p:cTn id="35"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P spid="6657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07F397-AE22-4B6A-85CB-B4E95F3CBF0F}"/>
              </a:ext>
            </a:extLst>
          </p:cNvPr>
          <p:cNvSpPr>
            <a:spLocks noGrp="1" noChangeArrowheads="1"/>
          </p:cNvSpPr>
          <p:nvPr/>
        </p:nvSpPr>
        <p:spPr bwMode="auto">
          <a:xfrm>
            <a:off x="1066800" y="4107693"/>
            <a:ext cx="4305892" cy="1805111"/>
          </a:xfrm>
          <a:prstGeom prst="rect">
            <a:avLst/>
          </a:prstGeom>
        </p:spPr>
        <p:style>
          <a:lnRef idx="0">
            <a:scrgbClr r="0" g="0" b="0"/>
          </a:lnRef>
          <a:fillRef idx="0">
            <a:scrgbClr r="0" g="0" b="0"/>
          </a:fillRef>
          <a:effectRef idx="0">
            <a:scrgbClr r="0" g="0" b="0"/>
          </a:effectRef>
          <a:fontRef idx="major"/>
        </p:style>
        <p:txBody>
          <a:bodyPr vert="horz" lIns="91440" tIns="45720" rIns="91440" bIns="45720" numCol="1" rtlCol="0" anchor="ctr" anchorCtr="0" compatLnSpc="1">
            <a:prstTxWarp prst="textNoShape">
              <a:avLst/>
            </a:prstTxWarp>
            <a:normAutofit/>
          </a:bodyPr>
          <a:lstStyle>
            <a:lvl1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2pPr>
            <a:lvl3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3pPr>
            <a:lvl4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4pPr>
            <a:lvl5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5pPr>
            <a:lvl6pPr marL="4572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6pPr>
            <a:lvl7pPr marL="9144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7pPr>
            <a:lvl8pPr marL="13716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8pPr>
            <a:lvl9pPr marL="18288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9pPr>
          </a:lstStyle>
          <a:p>
            <a:pPr algn="l" defTabSz="914400" eaLnBrk="1" hangingPunct="1">
              <a:lnSpc>
                <a:spcPct val="90000"/>
              </a:lnSpc>
              <a:spcAft>
                <a:spcPts val="600"/>
              </a:spcAft>
              <a:defRPr/>
            </a:pPr>
            <a:endParaRPr lang="en-US" sz="3200" b="0" dirty="0">
              <a:solidFill>
                <a:schemeClr val="tx1"/>
              </a:solidFill>
              <a:latin typeface="Aptos" panose="020B0004020202020204" pitchFamily="34" charset="0"/>
            </a:endParaRP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27B09D2-CB41-AD76-ED4B-1DE8CACB9C1E}"/>
              </a:ext>
            </a:extLst>
          </p:cNvPr>
          <p:cNvSpPr>
            <a:spLocks noGrp="1" noChangeArrowheads="1"/>
          </p:cNvSpPr>
          <p:nvPr/>
        </p:nvSpPr>
        <p:spPr bwMode="auto">
          <a:xfrm>
            <a:off x="4441371" y="1143000"/>
            <a:ext cx="6607629" cy="4395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lIns="91440" tIns="45720" rIns="91440" bIns="45720" numCol="1" rtlCol="0" anchorCtr="0" compatLnSpc="1">
            <a:prstTxWarp prst="textNoShape">
              <a:avLst/>
            </a:prstTxWarp>
            <a:normAutofit/>
          </a:bodyPr>
          <a:lstStyle>
            <a:lvl1pPr marL="344488" indent="-344488" algn="l" defTabSz="912813" rtl="0" eaLnBrk="0" fontAlgn="base" hangingPunct="0">
              <a:spcBef>
                <a:spcPct val="20000"/>
              </a:spcBef>
              <a:spcAft>
                <a:spcPct val="0"/>
              </a:spcAft>
              <a:buSzPct val="100000"/>
              <a:buChar char="•"/>
              <a:defRPr sz="3100">
                <a:solidFill>
                  <a:schemeClr val="tx1"/>
                </a:solidFill>
                <a:latin typeface="+mj-lt"/>
                <a:ea typeface="+mj-ea"/>
                <a:cs typeface="+mj-cs"/>
              </a:defRPr>
            </a:lvl1pPr>
            <a:lvl2pPr marL="744538" indent="-285750" algn="l" defTabSz="912813" rtl="0" eaLnBrk="0" fontAlgn="base" hangingPunct="0">
              <a:spcBef>
                <a:spcPct val="20000"/>
              </a:spcBef>
              <a:spcAft>
                <a:spcPct val="0"/>
              </a:spcAft>
              <a:buSzPct val="100000"/>
              <a:buChar char="–"/>
              <a:defRPr sz="2700">
                <a:solidFill>
                  <a:schemeClr val="tx1"/>
                </a:solidFill>
                <a:latin typeface="+mj-lt"/>
                <a:ea typeface="+mj-ea"/>
                <a:cs typeface="+mj-cs"/>
              </a:defRPr>
            </a:lvl2pPr>
            <a:lvl3pPr marL="1144588" indent="-231775" algn="l" defTabSz="912813" rtl="0" eaLnBrk="0" fontAlgn="base" hangingPunct="0">
              <a:spcBef>
                <a:spcPct val="20000"/>
              </a:spcBef>
              <a:spcAft>
                <a:spcPct val="0"/>
              </a:spcAft>
              <a:buSzPct val="100000"/>
              <a:buChar char="•"/>
              <a:defRPr sz="2500">
                <a:solidFill>
                  <a:schemeClr val="tx1"/>
                </a:solidFill>
                <a:latin typeface="+mj-lt"/>
                <a:ea typeface="+mj-ea"/>
                <a:cs typeface="+mj-cs"/>
              </a:defRPr>
            </a:lvl3pPr>
            <a:lvl4pPr marL="1600200" indent="-227013" algn="l" defTabSz="912813" rtl="0" eaLnBrk="0" fontAlgn="base" hangingPunct="0">
              <a:spcBef>
                <a:spcPct val="20000"/>
              </a:spcBef>
              <a:spcAft>
                <a:spcPct val="0"/>
              </a:spcAft>
              <a:buSzPct val="100000"/>
              <a:buChar char="–"/>
              <a:defRPr sz="2100">
                <a:solidFill>
                  <a:schemeClr val="tx1"/>
                </a:solidFill>
                <a:latin typeface="+mj-lt"/>
                <a:ea typeface="+mj-ea"/>
                <a:cs typeface="+mj-cs"/>
              </a:defRPr>
            </a:lvl4pPr>
            <a:lvl5pPr marL="20574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5pPr>
            <a:lvl6pPr marL="25146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6pPr>
            <a:lvl7pPr marL="29718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7pPr>
            <a:lvl8pPr marL="34290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8pPr>
            <a:lvl9pPr marL="38862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9pPr>
          </a:lstStyle>
          <a:p>
            <a:pPr indent="-228600" defTabSz="914400" eaLnBrk="1" hangingPunct="1">
              <a:lnSpc>
                <a:spcPct val="110000"/>
              </a:lnSpc>
              <a:buFontTx/>
              <a:buNone/>
            </a:pPr>
            <a:r>
              <a:rPr lang="en-US" altLang="en-US" sz="4000" b="1" dirty="0">
                <a:latin typeface="+mn-lt"/>
                <a:ea typeface="+mn-ea"/>
                <a:cs typeface="+mn-cs"/>
              </a:rPr>
              <a:t>Christ is:	</a:t>
            </a:r>
          </a:p>
          <a:p>
            <a:pPr lvl="1" indent="-228600" defTabSz="914400" eaLnBrk="1" hangingPunct="1">
              <a:lnSpc>
                <a:spcPct val="110000"/>
              </a:lnSpc>
              <a:buFont typeface="Wingdings" pitchFamily="2" charset="2"/>
              <a:buChar char="Ø"/>
            </a:pPr>
            <a:r>
              <a:rPr lang="en-US" altLang="en-US" dirty="0">
                <a:latin typeface="+mn-lt"/>
                <a:ea typeface="+mn-ea"/>
                <a:cs typeface="+mn-cs"/>
              </a:rPr>
              <a:t> </a:t>
            </a:r>
            <a:r>
              <a:rPr lang="en-US" altLang="en-US" b="1" u="sng" dirty="0">
                <a:latin typeface="+mn-lt"/>
                <a:ea typeface="+mn-ea"/>
                <a:cs typeface="+mn-cs"/>
              </a:rPr>
              <a:t>one</a:t>
            </a:r>
            <a:r>
              <a:rPr lang="en-US" altLang="en-US" b="1" dirty="0">
                <a:latin typeface="+mn-lt"/>
                <a:ea typeface="+mn-ea"/>
                <a:cs typeface="+mn-cs"/>
              </a:rPr>
              <a:t> person</a:t>
            </a:r>
          </a:p>
          <a:p>
            <a:pPr lvl="1" indent="-228600" defTabSz="914400" eaLnBrk="1" hangingPunct="1">
              <a:lnSpc>
                <a:spcPct val="110000"/>
              </a:lnSpc>
              <a:buFont typeface="Wingdings" pitchFamily="2" charset="2"/>
              <a:buChar char="Ø"/>
            </a:pPr>
            <a:r>
              <a:rPr lang="en-US" altLang="en-US" b="1" dirty="0">
                <a:latin typeface="+mn-lt"/>
                <a:ea typeface="+mn-ea"/>
                <a:cs typeface="+mn-cs"/>
              </a:rPr>
              <a:t>in </a:t>
            </a:r>
            <a:r>
              <a:rPr lang="en-US" altLang="en-US" b="1" u="sng" dirty="0">
                <a:latin typeface="+mn-lt"/>
                <a:ea typeface="+mn-ea"/>
                <a:cs typeface="+mn-cs"/>
              </a:rPr>
              <a:t>two natures</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confusion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change</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division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separation</a:t>
            </a:r>
          </a:p>
          <a:p>
            <a:pPr lvl="2" indent="-228600" defTabSz="914400" eaLnBrk="1" hangingPunct="1">
              <a:lnSpc>
                <a:spcPct val="110000"/>
              </a:lnSpc>
              <a:buFontTx/>
              <a:buNone/>
            </a:pPr>
            <a:endParaRPr lang="en-US" altLang="en-US" dirty="0">
              <a:latin typeface="+mn-lt"/>
              <a:ea typeface="+mn-ea"/>
              <a:cs typeface="+mn-cs"/>
            </a:endParaRPr>
          </a:p>
        </p:txBody>
      </p:sp>
    </p:spTree>
    <p:extLst>
      <p:ext uri="{BB962C8B-B14F-4D97-AF65-F5344CB8AC3E}">
        <p14:creationId xmlns:p14="http://schemas.microsoft.com/office/powerpoint/2010/main" val="342677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753C-96F0-21AF-285B-76563094A79E}"/>
              </a:ext>
            </a:extLst>
          </p:cNvPr>
          <p:cNvSpPr>
            <a:spLocks noGrp="1"/>
          </p:cNvSpPr>
          <p:nvPr>
            <p:ph type="title"/>
          </p:nvPr>
        </p:nvSpPr>
        <p:spPr>
          <a:solidFill>
            <a:schemeClr val="accent1">
              <a:lumMod val="60000"/>
              <a:lumOff val="40000"/>
            </a:schemeClr>
          </a:solidFill>
        </p:spPr>
        <p:txBody>
          <a:bodyPr>
            <a:normAutofit/>
          </a:bodyPr>
          <a:lstStyle/>
          <a:p>
            <a:r>
              <a:rPr lang="en-US" sz="4800" dirty="0"/>
              <a:t>Implications</a:t>
            </a:r>
          </a:p>
        </p:txBody>
      </p:sp>
      <p:sp>
        <p:nvSpPr>
          <p:cNvPr id="3" name="Content Placeholder 2">
            <a:extLst>
              <a:ext uri="{FF2B5EF4-FFF2-40B4-BE49-F238E27FC236}">
                <a16:creationId xmlns:a16="http://schemas.microsoft.com/office/drawing/2014/main" id="{13686C0E-79B8-B160-6BB5-5944C56C65CD}"/>
              </a:ext>
            </a:extLst>
          </p:cNvPr>
          <p:cNvSpPr>
            <a:spLocks noGrp="1"/>
          </p:cNvSpPr>
          <p:nvPr>
            <p:ph idx="1"/>
          </p:nvPr>
        </p:nvSpPr>
        <p:spPr/>
        <p:txBody>
          <a:bodyPr/>
          <a:lstStyle/>
          <a:p>
            <a:pPr marL="342900" indent="-342900">
              <a:buAutoNum type="arabicPeriod"/>
            </a:pPr>
            <a:r>
              <a:rPr lang="en-US" sz="3600" b="1" u="sng" dirty="0">
                <a:latin typeface="Aptos" panose="020B0004020202020204" pitchFamily="34" charset="0"/>
              </a:rPr>
              <a:t>Only</a:t>
            </a:r>
            <a:r>
              <a:rPr lang="en-US" sz="3600" b="1" dirty="0">
                <a:latin typeface="Aptos" panose="020B0004020202020204" pitchFamily="34" charset="0"/>
              </a:rPr>
              <a:t> Jesus Christ can save us.</a:t>
            </a:r>
          </a:p>
          <a:p>
            <a:pPr marL="342900" indent="-342900">
              <a:buAutoNum type="arabicPeriod"/>
            </a:pPr>
            <a:endParaRPr lang="en-US" dirty="0"/>
          </a:p>
          <a:p>
            <a:pPr marL="342900" indent="-342900">
              <a:buAutoNum type="arabicPeriod"/>
            </a:pPr>
            <a:r>
              <a:rPr lang="en-US" sz="3600" b="1" dirty="0">
                <a:latin typeface="Aptos" panose="020B0004020202020204" pitchFamily="34" charset="0"/>
              </a:rPr>
              <a:t>Jesus Christ will save us in our entirety! </a:t>
            </a:r>
          </a:p>
          <a:p>
            <a:r>
              <a:rPr lang="en-US" sz="3200" dirty="0">
                <a:latin typeface="Aptos" panose="020B0004020202020204" pitchFamily="34" charset="0"/>
              </a:rPr>
              <a:t>No part of you is unsavable, and every part of you will be saved.</a:t>
            </a:r>
          </a:p>
        </p:txBody>
      </p:sp>
    </p:spTree>
    <p:extLst>
      <p:ext uri="{BB962C8B-B14F-4D97-AF65-F5344CB8AC3E}">
        <p14:creationId xmlns:p14="http://schemas.microsoft.com/office/powerpoint/2010/main" val="19243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76B30C7-A5EB-62EB-4D41-ED75213F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5FF0-D695-DB07-38ED-23F453C74A4B}"/>
              </a:ext>
            </a:extLst>
          </p:cNvPr>
          <p:cNvSpPr>
            <a:spLocks noGrp="1"/>
          </p:cNvSpPr>
          <p:nvPr>
            <p:ph type="title"/>
          </p:nvPr>
        </p:nvSpPr>
        <p:spPr>
          <a:xfrm>
            <a:off x="1066800" y="1335509"/>
            <a:ext cx="4766932" cy="3151535"/>
          </a:xfrm>
        </p:spPr>
        <p:txBody>
          <a:bodyPr anchor="t">
            <a:normAutofit/>
          </a:bodyPr>
          <a:lstStyle/>
          <a:p>
            <a:r>
              <a:rPr lang="en-US" sz="4800"/>
              <a:t>1 Corinthians 15:3–4</a:t>
            </a:r>
            <a:br>
              <a:rPr lang="en-US" sz="4800"/>
            </a:br>
            <a:endParaRPr lang="en-US" sz="4800"/>
          </a:p>
        </p:txBody>
      </p:sp>
      <p:sp>
        <p:nvSpPr>
          <p:cNvPr id="3" name="Content Placeholder 2">
            <a:extLst>
              <a:ext uri="{FF2B5EF4-FFF2-40B4-BE49-F238E27FC236}">
                <a16:creationId xmlns:a16="http://schemas.microsoft.com/office/drawing/2014/main" id="{EB20A440-DB3C-19CA-1EAC-6788C0F1E711}"/>
              </a:ext>
            </a:extLst>
          </p:cNvPr>
          <p:cNvSpPr>
            <a:spLocks noGrp="1"/>
          </p:cNvSpPr>
          <p:nvPr>
            <p:ph idx="1"/>
          </p:nvPr>
        </p:nvSpPr>
        <p:spPr>
          <a:xfrm>
            <a:off x="626301" y="2718148"/>
            <a:ext cx="10422699" cy="2996851"/>
          </a:xfrm>
        </p:spPr>
        <p:txBody>
          <a:bodyPr anchor="b">
            <a:normAutofit/>
          </a:bodyPr>
          <a:lstStyle/>
          <a:p>
            <a:pPr marL="0" indent="0">
              <a:buNone/>
            </a:pPr>
            <a:r>
              <a:rPr lang="en-US" sz="3200" dirty="0"/>
              <a:t>For I delivered to you as of first importance what I also received: that Christ died for our sins in accordance with the Scriptures, that he was buried, that he was raised on the third day in accordance with the Scriptures, </a:t>
            </a:r>
            <a:r>
              <a:rPr lang="en-US" dirty="0"/>
              <a:t>(ESV)</a:t>
            </a:r>
          </a:p>
        </p:txBody>
      </p:sp>
    </p:spTree>
    <p:extLst>
      <p:ext uri="{BB962C8B-B14F-4D97-AF65-F5344CB8AC3E}">
        <p14:creationId xmlns:p14="http://schemas.microsoft.com/office/powerpoint/2010/main" val="318809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01E61-323D-BDCA-A52D-8AE84337E8B6}"/>
              </a:ext>
            </a:extLst>
          </p:cNvPr>
          <p:cNvSpPr>
            <a:spLocks noGrp="1"/>
          </p:cNvSpPr>
          <p:nvPr>
            <p:ph type="title"/>
          </p:nvPr>
        </p:nvSpPr>
        <p:spPr>
          <a:xfrm>
            <a:off x="1066800" y="1030311"/>
            <a:ext cx="8905141" cy="1359356"/>
          </a:xfrm>
        </p:spPr>
        <p:txBody>
          <a:bodyPr anchor="ctr">
            <a:normAutofit/>
          </a:bodyPr>
          <a:lstStyle/>
          <a:p>
            <a:r>
              <a:rPr lang="en-US" sz="4400"/>
              <a:t>Acts 4:10–12</a:t>
            </a:r>
            <a:br>
              <a:rPr lang="en-US" sz="4400"/>
            </a:br>
            <a:endParaRPr lang="en-US" sz="4400"/>
          </a:p>
        </p:txBody>
      </p:sp>
      <p:sp>
        <p:nvSpPr>
          <p:cNvPr id="3" name="Content Placeholder 2">
            <a:extLst>
              <a:ext uri="{FF2B5EF4-FFF2-40B4-BE49-F238E27FC236}">
                <a16:creationId xmlns:a16="http://schemas.microsoft.com/office/drawing/2014/main" id="{E104C4F2-2385-9FAA-508B-D8E02F3CF320}"/>
              </a:ext>
            </a:extLst>
          </p:cNvPr>
          <p:cNvSpPr>
            <a:spLocks noGrp="1"/>
          </p:cNvSpPr>
          <p:nvPr>
            <p:ph idx="1"/>
          </p:nvPr>
        </p:nvSpPr>
        <p:spPr>
          <a:xfrm>
            <a:off x="508001" y="1930401"/>
            <a:ext cx="9463942" cy="3784600"/>
          </a:xfrm>
        </p:spPr>
        <p:txBody>
          <a:bodyPr>
            <a:normAutofit lnSpcReduction="10000"/>
          </a:bodyPr>
          <a:lstStyle/>
          <a:p>
            <a:pPr marL="0" indent="0">
              <a:lnSpc>
                <a:spcPct val="110000"/>
              </a:lnSpc>
              <a:buNone/>
            </a:pPr>
            <a:r>
              <a:rPr lang="en-US" sz="2800" dirty="0"/>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And there is salvation in no one else, for there is no other name under heaven given among men by which we must be saved.” </a:t>
            </a:r>
            <a:r>
              <a:rPr lang="en-US" dirty="0"/>
              <a:t>(ESV)</a:t>
            </a:r>
          </a:p>
        </p:txBody>
      </p:sp>
    </p:spTree>
    <p:extLst>
      <p:ext uri="{BB962C8B-B14F-4D97-AF65-F5344CB8AC3E}">
        <p14:creationId xmlns:p14="http://schemas.microsoft.com/office/powerpoint/2010/main" val="299696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C977D-3250-E4C4-F4BB-D6074DF2837B}"/>
              </a:ext>
            </a:extLst>
          </p:cNvPr>
          <p:cNvSpPr>
            <a:spLocks noGrp="1"/>
          </p:cNvSpPr>
          <p:nvPr>
            <p:ph type="title"/>
          </p:nvPr>
        </p:nvSpPr>
        <p:spPr>
          <a:xfrm>
            <a:off x="1066800" y="1030311"/>
            <a:ext cx="8905141" cy="1359356"/>
          </a:xfrm>
        </p:spPr>
        <p:txBody>
          <a:bodyPr anchor="ctr">
            <a:normAutofit/>
          </a:bodyPr>
          <a:lstStyle/>
          <a:p>
            <a:r>
              <a:rPr lang="en-US" sz="4800"/>
              <a:t>Christology</a:t>
            </a:r>
          </a:p>
        </p:txBody>
      </p:sp>
      <p:sp>
        <p:nvSpPr>
          <p:cNvPr id="3" name="Content Placeholder 2">
            <a:extLst>
              <a:ext uri="{FF2B5EF4-FFF2-40B4-BE49-F238E27FC236}">
                <a16:creationId xmlns:a16="http://schemas.microsoft.com/office/drawing/2014/main" id="{8B68780D-9864-2A8A-15E0-6EEAB9B6413A}"/>
              </a:ext>
            </a:extLst>
          </p:cNvPr>
          <p:cNvSpPr>
            <a:spLocks noGrp="1"/>
          </p:cNvSpPr>
          <p:nvPr>
            <p:ph idx="1"/>
          </p:nvPr>
        </p:nvSpPr>
        <p:spPr>
          <a:xfrm>
            <a:off x="1335315" y="2389667"/>
            <a:ext cx="8636628" cy="3325333"/>
          </a:xfrm>
        </p:spPr>
        <p:txBody>
          <a:bodyPr>
            <a:normAutofit/>
          </a:bodyPr>
          <a:lstStyle/>
          <a:p>
            <a:pPr marL="0" indent="0">
              <a:buNone/>
            </a:pPr>
            <a:r>
              <a:rPr lang="en-US" sz="3200" u="sng" dirty="0"/>
              <a:t>Three ideas</a:t>
            </a:r>
          </a:p>
          <a:p>
            <a:pPr marL="342900" indent="-342900">
              <a:buAutoNum type="arabicPeriod"/>
            </a:pPr>
            <a:r>
              <a:rPr lang="en-US" sz="2800" dirty="0"/>
              <a:t>Incarnation</a:t>
            </a:r>
          </a:p>
          <a:p>
            <a:pPr marL="342900" indent="-342900">
              <a:buAutoNum type="arabicPeriod"/>
            </a:pPr>
            <a:r>
              <a:rPr lang="en-US" sz="2800" dirty="0"/>
              <a:t>Death</a:t>
            </a:r>
          </a:p>
          <a:p>
            <a:pPr marL="342900" indent="-342900">
              <a:buAutoNum type="arabicPeriod"/>
            </a:pPr>
            <a:r>
              <a:rPr lang="en-US" sz="2800" dirty="0"/>
              <a:t>Resurrection</a:t>
            </a:r>
          </a:p>
          <a:p>
            <a:pPr marL="342900" indent="-342900">
              <a:buAutoNum type="arabicPeriod"/>
            </a:pPr>
            <a:endParaRPr lang="en-US" dirty="0"/>
          </a:p>
        </p:txBody>
      </p:sp>
    </p:spTree>
    <p:extLst>
      <p:ext uri="{BB962C8B-B14F-4D97-AF65-F5344CB8AC3E}">
        <p14:creationId xmlns:p14="http://schemas.microsoft.com/office/powerpoint/2010/main" val="149643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9E8E41-A3BB-F7B1-DB87-01E2E12A7586}"/>
              </a:ext>
            </a:extLst>
          </p:cNvPr>
          <p:cNvSpPr>
            <a:spLocks noGrp="1"/>
          </p:cNvSpPr>
          <p:nvPr>
            <p:ph type="title"/>
          </p:nvPr>
        </p:nvSpPr>
        <p:spPr>
          <a:xfrm>
            <a:off x="1066800" y="1030311"/>
            <a:ext cx="8905141" cy="1359356"/>
          </a:xfrm>
        </p:spPr>
        <p:txBody>
          <a:bodyPr anchor="ctr">
            <a:normAutofit/>
          </a:bodyPr>
          <a:lstStyle/>
          <a:p>
            <a:r>
              <a:rPr lang="en-US" sz="4800" dirty="0"/>
              <a:t>Incarnation</a:t>
            </a:r>
          </a:p>
        </p:txBody>
      </p:sp>
      <p:sp>
        <p:nvSpPr>
          <p:cNvPr id="3" name="Content Placeholder 2">
            <a:extLst>
              <a:ext uri="{FF2B5EF4-FFF2-40B4-BE49-F238E27FC236}">
                <a16:creationId xmlns:a16="http://schemas.microsoft.com/office/drawing/2014/main" id="{C89014CA-2738-B6A1-F90B-2C70C33EBB91}"/>
              </a:ext>
            </a:extLst>
          </p:cNvPr>
          <p:cNvSpPr>
            <a:spLocks noGrp="1"/>
          </p:cNvSpPr>
          <p:nvPr>
            <p:ph idx="1"/>
          </p:nvPr>
        </p:nvSpPr>
        <p:spPr>
          <a:xfrm>
            <a:off x="1457739" y="2750127"/>
            <a:ext cx="8514203" cy="2964873"/>
          </a:xfrm>
        </p:spPr>
        <p:txBody>
          <a:bodyPr>
            <a:normAutofit/>
          </a:bodyPr>
          <a:lstStyle/>
          <a:p>
            <a:pPr marL="0" indent="0">
              <a:buNone/>
            </a:pPr>
            <a:r>
              <a:rPr lang="en-US" sz="3600" b="0" i="0" dirty="0">
                <a:effectLst/>
                <a:latin typeface="Google Sans"/>
              </a:rPr>
              <a:t>Incarnation literally means 'to take on flesh'. For Christians, the incarnation shows that Jesus was fully God and fully human. </a:t>
            </a:r>
            <a:endParaRPr lang="en-US" sz="3600" dirty="0"/>
          </a:p>
        </p:txBody>
      </p:sp>
    </p:spTree>
    <p:extLst>
      <p:ext uri="{BB962C8B-B14F-4D97-AF65-F5344CB8AC3E}">
        <p14:creationId xmlns:p14="http://schemas.microsoft.com/office/powerpoint/2010/main" val="70479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BFCC1-38B6-7AD4-6253-F60E28B4C6C4}"/>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D9AEDE1E-DCAF-3306-FC55-1D9ACF9C509E}"/>
              </a:ext>
            </a:extLst>
          </p:cNvPr>
          <p:cNvSpPr>
            <a:spLocks noGrp="1"/>
          </p:cNvSpPr>
          <p:nvPr>
            <p:ph idx="1"/>
          </p:nvPr>
        </p:nvSpPr>
        <p:spPr>
          <a:xfrm>
            <a:off x="554637" y="2389667"/>
            <a:ext cx="9417306" cy="3325333"/>
          </a:xfrm>
        </p:spPr>
        <p:txBody>
          <a:bodyPr>
            <a:normAutofit fontScale="85000" lnSpcReduction="10000"/>
          </a:bodyPr>
          <a:lstStyle/>
          <a:p>
            <a:pPr>
              <a:lnSpc>
                <a:spcPct val="110000"/>
              </a:lnSpc>
              <a:buFontTx/>
              <a:buNone/>
            </a:pPr>
            <a:r>
              <a:rPr lang="en-US" altLang="en-US" sz="2800" b="1" dirty="0">
                <a:latin typeface="Bookman Old Style" panose="02050604050505020204" pitchFamily="18" charset="0"/>
                <a:cs typeface="Times New Roman" panose="02020603050405020304" pitchFamily="18" charset="0"/>
              </a:rPr>
              <a:t>Bible’s Teaching</a:t>
            </a:r>
          </a:p>
          <a:p>
            <a:pPr marL="0" indent="0">
              <a:lnSpc>
                <a:spcPct val="110000"/>
              </a:lnSpc>
              <a:spcBef>
                <a:spcPct val="50000"/>
              </a:spcBef>
              <a:buNone/>
            </a:pPr>
            <a:r>
              <a:rPr lang="en-US" altLang="en-US" sz="2800" b="0" dirty="0">
                <a:latin typeface="Bookman Old Style" panose="02050604050505020204" pitchFamily="18" charset="0"/>
              </a:rPr>
              <a:t>And she gave birth to her firstborn son; and she wrapped Him in cloths, and laid Him in a manger, because there was no room for them in the inn.  Luke 2:7</a:t>
            </a:r>
          </a:p>
          <a:p>
            <a:pPr marL="0" indent="0">
              <a:lnSpc>
                <a:spcPct val="110000"/>
              </a:lnSpc>
              <a:spcBef>
                <a:spcPct val="50000"/>
              </a:spcBef>
              <a:buNone/>
            </a:pPr>
            <a:r>
              <a:rPr lang="en-US" altLang="en-US" sz="2800" b="0" dirty="0">
                <a:latin typeface="Bookman Old Style" panose="02050604050505020204" pitchFamily="18" charset="0"/>
              </a:rPr>
              <a:t>But when the fullness of the time came, God sent forth His Son, born of a woman, born under the Law.  Galatians 4:4</a:t>
            </a:r>
          </a:p>
          <a:p>
            <a:pPr>
              <a:lnSpc>
                <a:spcPct val="110000"/>
              </a:lnSpc>
              <a:buFontTx/>
              <a:buNone/>
            </a:pPr>
            <a:endParaRPr lang="en-US" altLang="en-US"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3507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591FB2-6355-84C8-8150-C23B679E810A}"/>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39EA070C-1BAD-4E42-B265-B3904DF7233F}"/>
              </a:ext>
            </a:extLst>
          </p:cNvPr>
          <p:cNvSpPr>
            <a:spLocks noGrp="1"/>
          </p:cNvSpPr>
          <p:nvPr>
            <p:ph idx="1"/>
          </p:nvPr>
        </p:nvSpPr>
        <p:spPr>
          <a:xfrm>
            <a:off x="824459" y="2248525"/>
            <a:ext cx="9147483" cy="3466475"/>
          </a:xfrm>
        </p:spPr>
        <p:txBody>
          <a:bodyPr>
            <a:normAutofit/>
          </a:bodyPr>
          <a:lstStyle/>
          <a:p>
            <a:pPr marL="0" indent="0">
              <a:lnSpc>
                <a:spcPct val="110000"/>
              </a:lnSpc>
              <a:buNone/>
            </a:pPr>
            <a:r>
              <a:rPr lang="en-US" altLang="en-US" sz="2000" b="0" dirty="0">
                <a:latin typeface="Bookman Old Style" panose="02050604050505020204" pitchFamily="18" charset="0"/>
              </a:rPr>
              <a:t>And Jesus kept increasing in wisdom and stature, and in favor with God and men.  Luke 2:52</a:t>
            </a:r>
          </a:p>
          <a:p>
            <a:pPr marL="0" indent="0">
              <a:lnSpc>
                <a:spcPct val="110000"/>
              </a:lnSpc>
              <a:buNone/>
            </a:pPr>
            <a:r>
              <a:rPr lang="en-US" altLang="en-US" sz="2000" b="0" dirty="0">
                <a:latin typeface="Bookman Old Style" panose="02050604050505020204" pitchFamily="18" charset="0"/>
              </a:rPr>
              <a:t>“In pouring this ointment on my body, she has done it to prepare me for burial.” Mt 26:12</a:t>
            </a:r>
          </a:p>
          <a:p>
            <a:pPr marL="0" indent="0">
              <a:lnSpc>
                <a:spcPct val="110000"/>
              </a:lnSpc>
              <a:buNone/>
            </a:pPr>
            <a:r>
              <a:rPr lang="en-US" altLang="en-US" sz="2000" b="0" u="sng" dirty="0">
                <a:latin typeface="Bookman Old Style" panose="02050604050505020204" pitchFamily="18" charset="0"/>
              </a:rPr>
              <a:t>Soul/Spirit</a:t>
            </a:r>
            <a:r>
              <a:rPr lang="en-US" altLang="en-US" sz="2000" b="0" dirty="0">
                <a:latin typeface="Bookman Old Style" panose="02050604050505020204" pitchFamily="18" charset="0"/>
              </a:rPr>
              <a:t>:  “Into Thy hands I commend my spirit!”  Luke 23:46</a:t>
            </a:r>
          </a:p>
          <a:p>
            <a:pPr marL="0" indent="0">
              <a:lnSpc>
                <a:spcPct val="110000"/>
              </a:lnSpc>
              <a:buNone/>
            </a:pPr>
            <a:r>
              <a:rPr lang="en-US" altLang="en-US" sz="2000" b="0" u="sng" dirty="0">
                <a:latin typeface="Bookman Old Style" panose="02050604050505020204" pitchFamily="18" charset="0"/>
              </a:rPr>
              <a:t>Hunger</a:t>
            </a:r>
            <a:r>
              <a:rPr lang="en-US" altLang="en-US" sz="2000" b="0" dirty="0">
                <a:latin typeface="Bookman Old Style" panose="02050604050505020204" pitchFamily="18" charset="0"/>
              </a:rPr>
              <a:t>:  “And after He had fasted forty days and forty nights, He then became hungry.”  Matthew 4:2; cf. Mt 21:18</a:t>
            </a:r>
          </a:p>
          <a:p>
            <a:pPr marL="0" indent="0">
              <a:lnSpc>
                <a:spcPct val="110000"/>
              </a:lnSpc>
              <a:buNone/>
            </a:pPr>
            <a:r>
              <a:rPr lang="en-US" altLang="en-US" sz="2000" b="0" u="sng" dirty="0">
                <a:latin typeface="Bookman Old Style" panose="02050604050505020204" pitchFamily="18" charset="0"/>
              </a:rPr>
              <a:t>Thirst</a:t>
            </a:r>
            <a:r>
              <a:rPr lang="en-US" altLang="en-US" sz="2000" b="0" dirty="0">
                <a:latin typeface="Bookman Old Style" panose="02050604050505020204" pitchFamily="18" charset="0"/>
              </a:rPr>
              <a:t>: “I am thirsty.”  John 19:28</a:t>
            </a:r>
            <a:endParaRPr lang="en-US" altLang="en-US" sz="2000" b="0" dirty="0"/>
          </a:p>
          <a:p>
            <a:pPr marL="0" indent="0">
              <a:lnSpc>
                <a:spcPct val="110000"/>
              </a:lnSpc>
              <a:buNone/>
            </a:pPr>
            <a:endParaRPr lang="en-US" sz="1400" dirty="0"/>
          </a:p>
        </p:txBody>
      </p:sp>
    </p:spTree>
    <p:extLst>
      <p:ext uri="{BB962C8B-B14F-4D97-AF65-F5344CB8AC3E}">
        <p14:creationId xmlns:p14="http://schemas.microsoft.com/office/powerpoint/2010/main" val="265233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F027F-6392-7499-9D2C-39C6F420FB26}"/>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A37BC8EE-3FB9-BE8E-7865-3A416758B305}"/>
              </a:ext>
            </a:extLst>
          </p:cNvPr>
          <p:cNvSpPr>
            <a:spLocks noGrp="1"/>
          </p:cNvSpPr>
          <p:nvPr>
            <p:ph idx="1"/>
          </p:nvPr>
        </p:nvSpPr>
        <p:spPr>
          <a:xfrm>
            <a:off x="734519" y="2389667"/>
            <a:ext cx="9237424" cy="3325333"/>
          </a:xfrm>
        </p:spPr>
        <p:txBody>
          <a:bodyPr>
            <a:normAutofit fontScale="77500" lnSpcReduction="20000"/>
          </a:bodyPr>
          <a:lstStyle/>
          <a:p>
            <a:pPr marL="0" indent="0">
              <a:lnSpc>
                <a:spcPct val="110000"/>
              </a:lnSpc>
              <a:buNone/>
            </a:pPr>
            <a:r>
              <a:rPr lang="en-US" altLang="en-US" sz="2400" b="0" u="sng" dirty="0">
                <a:latin typeface="Bookman Old Style" panose="02050604050505020204" pitchFamily="18" charset="0"/>
              </a:rPr>
              <a:t>Weariness</a:t>
            </a:r>
            <a:r>
              <a:rPr lang="en-US" altLang="en-US" sz="2400" b="0" dirty="0">
                <a:latin typeface="Bookman Old Style" panose="02050604050505020204" pitchFamily="18" charset="0"/>
              </a:rPr>
              <a:t>: “So Jesus, being wearied from His journey, was sitting by the well.  It was about the sixth hour.”  John 4:6</a:t>
            </a:r>
            <a:endParaRPr lang="en-US" altLang="en-US" sz="2400" b="0" dirty="0"/>
          </a:p>
          <a:p>
            <a:pPr marL="0" indent="0">
              <a:lnSpc>
                <a:spcPct val="110000"/>
              </a:lnSpc>
              <a:buNone/>
            </a:pPr>
            <a:r>
              <a:rPr lang="en-US" altLang="en-US" sz="2400" b="0" u="sng" dirty="0">
                <a:latin typeface="Bookman Old Style" panose="02050604050505020204" pitchFamily="18" charset="0"/>
              </a:rPr>
              <a:t>Grief</a:t>
            </a:r>
            <a:r>
              <a:rPr lang="en-US" altLang="en-US" sz="2400" b="0" dirty="0">
                <a:latin typeface="Bookman Old Style" panose="02050604050505020204" pitchFamily="18" charset="0"/>
              </a:rPr>
              <a:t>:  “Jesus wept.”  John 11:35 </a:t>
            </a:r>
          </a:p>
          <a:p>
            <a:pPr marL="0" indent="0">
              <a:lnSpc>
                <a:spcPct val="110000"/>
              </a:lnSpc>
              <a:buNone/>
            </a:pPr>
            <a:r>
              <a:rPr lang="en-US" altLang="en-US" sz="2400" b="0" u="sng" dirty="0">
                <a:latin typeface="Bookman Old Style" panose="02050604050505020204" pitchFamily="18" charset="0"/>
              </a:rPr>
              <a:t>Compassion</a:t>
            </a:r>
            <a:r>
              <a:rPr lang="en-US" altLang="en-US" sz="2400" b="0" dirty="0">
                <a:latin typeface="Bookman Old Style" panose="02050604050505020204" pitchFamily="18" charset="0"/>
              </a:rPr>
              <a:t>: “Seeing the people, He felt compassion for them, because they were distressed and dispirited like sheep without a shepherd.”  Matthew 9:36</a:t>
            </a:r>
          </a:p>
          <a:p>
            <a:pPr marL="0" indent="0">
              <a:lnSpc>
                <a:spcPct val="110000"/>
              </a:lnSpc>
              <a:buNone/>
            </a:pPr>
            <a:r>
              <a:rPr lang="en-US" altLang="en-US" sz="2400" b="0" u="sng" dirty="0">
                <a:latin typeface="Bookman Old Style" panose="02050604050505020204" pitchFamily="18" charset="0"/>
              </a:rPr>
              <a:t>Sorrow/Longing</a:t>
            </a:r>
            <a:r>
              <a:rPr lang="en-US" altLang="en-US" sz="2400" b="0" dirty="0">
                <a:latin typeface="Bookman Old Style" panose="02050604050505020204" pitchFamily="18" charset="0"/>
              </a:rPr>
              <a:t>: “Approaching Jerusalem, He saw the city and wept over it.” Luke 19:41; cf. Mt. 23:37</a:t>
            </a:r>
          </a:p>
          <a:p>
            <a:pPr marL="0" indent="0">
              <a:lnSpc>
                <a:spcPct val="110000"/>
              </a:lnSpc>
              <a:buNone/>
            </a:pPr>
            <a:r>
              <a:rPr lang="en-US" altLang="en-US" sz="2400" b="0" u="sng" dirty="0">
                <a:latin typeface="Bookman Old Style" panose="02050604050505020204" pitchFamily="18" charset="0"/>
              </a:rPr>
              <a:t>Anger</a:t>
            </a:r>
            <a:r>
              <a:rPr lang="en-US" altLang="en-US" sz="2400" b="0" dirty="0">
                <a:latin typeface="Bookman Old Style" panose="02050604050505020204" pitchFamily="18" charset="0"/>
              </a:rPr>
              <a:t>:  “After looking around at them with anger, grieved at their hardness of heart…”  Mark 3:5; cf. 10:14</a:t>
            </a:r>
          </a:p>
          <a:p>
            <a:pPr marL="0" indent="0">
              <a:lnSpc>
                <a:spcPct val="110000"/>
              </a:lnSpc>
              <a:buNone/>
            </a:pPr>
            <a:endParaRPr lang="en-US" sz="1400" dirty="0"/>
          </a:p>
        </p:txBody>
      </p:sp>
    </p:spTree>
    <p:extLst>
      <p:ext uri="{BB962C8B-B14F-4D97-AF65-F5344CB8AC3E}">
        <p14:creationId xmlns:p14="http://schemas.microsoft.com/office/powerpoint/2010/main" val="3193434484"/>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137</TotalTime>
  <Words>1391</Words>
  <Application>Microsoft Macintosh PowerPoint</Application>
  <PresentationFormat>Widescreen</PresentationFormat>
  <Paragraphs>73</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Bookman Old Style</vt:lpstr>
      <vt:lpstr>Charter</vt:lpstr>
      <vt:lpstr>Google Sans</vt:lpstr>
      <vt:lpstr>Gotham A</vt:lpstr>
      <vt:lpstr>Neue Haas Grotesk Text Pro</vt:lpstr>
      <vt:lpstr>Open Sans</vt:lpstr>
      <vt:lpstr>Wingdings</vt:lpstr>
      <vt:lpstr>SwellVTI</vt:lpstr>
      <vt:lpstr>We believe in the Incarnation, death, and bodily resurrection of the Son of God; and that salvation is attained only through repentance and faith in Him.</vt:lpstr>
      <vt:lpstr>John 1:1–14</vt:lpstr>
      <vt:lpstr>1 Corinthians 15:3–4 </vt:lpstr>
      <vt:lpstr>Acts 4:10–12 </vt:lpstr>
      <vt:lpstr>Christology</vt:lpstr>
      <vt:lpstr>Incarnation</vt:lpstr>
      <vt:lpstr>The Humanity of Christ</vt:lpstr>
      <vt:lpstr>The Humanity of Christ</vt:lpstr>
      <vt:lpstr>The Humanity of Christ</vt:lpstr>
      <vt:lpstr>The History of the Doctrine</vt:lpstr>
      <vt:lpstr>Early Errors</vt:lpstr>
      <vt:lpstr>Apollinarianism </vt:lpstr>
      <vt:lpstr>Nestorianism </vt:lpstr>
      <vt:lpstr>Eutchyianism</vt:lpstr>
      <vt:lpstr>Council of Chalcedon – 451 AD</vt:lpstr>
      <vt:lpstr>PowerPoint Presentation</vt:lpstr>
      <vt:lpstr>How do we solve this?</vt:lpstr>
      <vt:lpstr>The Definition of Chalcedon</vt:lpstr>
      <vt:lpstr>PowerPoint Presentation</vt:lpstr>
      <vt:lpstr>The Hypostatic Union </vt:lpstr>
      <vt:lpstr>PowerPoint Presentation</vt:lpstr>
      <vt:lpstr>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J Marr Miller</cp:lastModifiedBy>
  <cp:revision>3</cp:revision>
  <dcterms:created xsi:type="dcterms:W3CDTF">2024-12-22T01:59:42Z</dcterms:created>
  <dcterms:modified xsi:type="dcterms:W3CDTF">2024-12-22T23:12:34Z</dcterms:modified>
</cp:coreProperties>
</file>