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56" r:id="rId5"/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F50DCB2C-E236-EC9B-1CA0-CD28DC5910D8}"/>
              </a:ext>
            </a:extLst>
          </p:cNvPr>
          <p:cNvSpPr/>
          <p:nvPr/>
        </p:nvSpPr>
        <p:spPr>
          <a:xfrm>
            <a:off x="0" y="761996"/>
            <a:ext cx="9141622" cy="5333996"/>
          </a:xfrm>
          <a:prstGeom prst="rect">
            <a:avLst/>
          </a:prstGeom>
          <a:solidFill>
            <a:srgbClr val="40BAD2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73B9D233-A224-F3BF-3BB2-2D7E8312F133}"/>
              </a:ext>
            </a:extLst>
          </p:cNvPr>
          <p:cNvSpPr/>
          <p:nvPr/>
        </p:nvSpPr>
        <p:spPr>
          <a:xfrm>
            <a:off x="9270260" y="761996"/>
            <a:ext cx="2925321" cy="5333996"/>
          </a:xfrm>
          <a:prstGeom prst="rect">
            <a:avLst/>
          </a:prstGeom>
          <a:solidFill>
            <a:srgbClr val="C8C8C8">
              <a:alpha val="49804"/>
            </a:srgbClr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64DFA17-E634-F337-7363-1F3C6D3E9B8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/>
          <a:lstStyle>
            <a:lvl1pPr>
              <a:defRPr sz="5900" spc="-1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57FA6EA-3C16-D160-6D44-52BAB328BD9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00014" y="4670243"/>
            <a:ext cx="7315200" cy="914400"/>
          </a:xfrm>
        </p:spPr>
        <p:txBody>
          <a:bodyPr anchor="t"/>
          <a:lstStyle>
            <a:lvl1pPr marL="0" indent="0">
              <a:buNone/>
              <a:defRPr sz="2200">
                <a:solidFill>
                  <a:srgbClr val="D9F1F6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81CF9E4-538C-8398-DF6C-417113BB0D6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D613F97-8F84-4E8E-A4ED-4FC534E86123}" type="datetime1">
              <a:rPr lang="en-US"/>
              <a:pPr lvl="0"/>
              <a:t>12/12/2024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06E5E36-4B18-ABC4-6D59-FFDD3B9AD69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8C35056-493C-09F6-3869-AE7398BE78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844F9E-6927-4A10-AA96-462873E3D9C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5808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DD66D-4B03-AA2C-882D-3C505FEDE96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277A89-1FF9-D2CA-25AA-7CDB2BBE759C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D2D1D58D-DF93-16E0-4D5E-071864C8F53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CBD9E0-3979-4A4D-B71F-EFBF37C0E9E3}" type="datetime1">
              <a:rPr lang="en-US"/>
              <a:pPr lvl="0"/>
              <a:t>12/12/2024</a:t>
            </a:fld>
            <a:endParaRPr lang="en-US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3E0002F6-0A8F-D9A7-B2AF-54BD54254A0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02815FC3-9981-B01B-41F1-D2F92E506BD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933CD8-98C3-41DD-B3D2-748CEF34A0D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095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CEA761-EFAB-15A6-F4E7-C2B9705DF096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381003" y="990596"/>
            <a:ext cx="2819396" cy="4953003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A33737-9560-B2AD-D143-B2A66234B1ED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D43DD34B-67C5-4EEA-2E04-10C61AD08AA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5E8CDEC-9C50-4FE1-B06E-C2216B9545EC}" type="datetime1">
              <a:rPr lang="en-US"/>
              <a:pPr lvl="0"/>
              <a:t>12/12/2024</a:t>
            </a:fld>
            <a:endParaRPr lang="en-US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BB11BBA9-D0EB-8336-1B1F-3EBBB2F2476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80B1DACC-DDF9-2235-220D-CBC650D8FCC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0CDF0B-B63F-45B7-B37E-0A3DB45F28D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23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DE8FA-09BA-5246-803C-F800BCFE18C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02219-BE75-FADC-9689-0236BC63F74B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43432-EEDE-C14A-7706-ACEA6776505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3C83840-FD8A-4B9A-AAF2-DAF27B3930A1}" type="datetime1">
              <a:rPr lang="en-US"/>
              <a:pPr lvl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CE354-8EBA-FEB3-C3EC-91FE3049376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27E4A-CB3C-7075-9C45-D38E72AC83C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3A9EF9-87E7-4BA5-AA3E-F6236FDAC48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020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8DB98-4C4A-CACC-39F2-D1D52A2C1F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/>
          <a:lstStyle>
            <a:lvl1pPr>
              <a:defRPr sz="5900" spc="-10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D325B5-6FAC-283E-DECB-E3696305EF5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886200" y="4672583"/>
            <a:ext cx="7315200" cy="914400"/>
          </a:xfrm>
        </p:spPr>
        <p:txBody>
          <a:bodyPr anchor="t"/>
          <a:lstStyle>
            <a:lvl1pPr marL="0" indent="0">
              <a:buNone/>
              <a:defRPr sz="2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42070-CDC6-8085-65AC-73E2B05AA5F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5C5EDF7-0FFF-4FC3-9663-75AAD79BD6D0}" type="datetime1">
              <a:rPr lang="en-US"/>
              <a:pPr lvl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4B7E4-FCD4-BA02-8E97-E3D860DF1B5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04C28-F47C-E8B7-6CBB-A7DE4233559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88D284-BEE2-4819-84D2-8F598E792D2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4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7DF28-E595-EBF0-98B1-F47CF84172F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C381C-1312-0887-078F-067E68A36D1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8C7AA2-04E6-06EB-DD90-08F6B6BA26AE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95B0875E-F853-589A-2EBD-18DF7761EAB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6DB7F7-B3DD-48EA-825E-E2D878253EFA}" type="datetime1">
              <a:rPr lang="en-US"/>
              <a:pPr lvl="0"/>
              <a:t>12/12/2024</a:t>
            </a:fld>
            <a:endParaRPr lang="en-US"/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C4FB6F32-5638-7104-260E-E94A2F4428E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9F3BC5F2-AF3E-943D-9FC8-9AB237CB97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C379394-0EEC-4EAC-9CA6-766968674E7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71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9">
            <a:extLst>
              <a:ext uri="{FF2B5EF4-FFF2-40B4-BE49-F238E27FC236}">
                <a16:creationId xmlns:a16="http://schemas.microsoft.com/office/drawing/2014/main" id="{DEE16634-572A-DA2D-5D42-B880E523094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6ED4B8-87C7-B531-6EEC-4E6B06C6FE2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867912" y="1023588"/>
            <a:ext cx="3474720" cy="807716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BDE1CC-AE71-343C-BF56-18E5F296AF6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3867912" y="1930938"/>
            <a:ext cx="3474720" cy="402336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F06E85-ABB3-4923-C075-A354F8E88CB1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7818467" y="1023588"/>
            <a:ext cx="3474720" cy="813166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791D38-5D42-4C07-2044-86A0BF546D91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7818467" y="1930938"/>
            <a:ext cx="3474720" cy="402336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64B82201-79D9-FAC0-FBB0-884D45B2BFB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5DCC6B8-2C2C-4D53-BF33-6BCB65237605}" type="datetime1">
              <a:rPr lang="en-US"/>
              <a:pPr lvl="0"/>
              <a:t>12/12/2024</a:t>
            </a:fld>
            <a:endParaRPr lang="en-US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9824F60B-ADAA-A0FF-5A6E-0582777D7FF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11">
            <a:extLst>
              <a:ext uri="{FF2B5EF4-FFF2-40B4-BE49-F238E27FC236}">
                <a16:creationId xmlns:a16="http://schemas.microsoft.com/office/drawing/2014/main" id="{5C1DB9FB-4CCA-1C1B-433E-94116BE63F0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EA4CD7-CE92-4B4C-8386-BD4595FB5A7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035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43175FE6-7C12-C28A-DA82-2962D20639E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21FDFF06-AB62-3C4C-4055-670A610980A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9050F7-8133-417B-8EA7-436E5C2BA547}" type="datetime1">
              <a:rPr lang="en-US"/>
              <a:pPr lvl="0"/>
              <a:t>12/12/2024</a:t>
            </a:fld>
            <a:endParaRPr lang="en-US"/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C494264B-3BF1-DA6B-6802-F0B4E9B1F74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31DDB892-CDFD-B7E5-70D3-57B9F039C73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65D7E5-AD37-4995-A5B2-891234FA923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8765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77E07A67-D411-9D04-B88F-076D29E23B7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439F99-685F-4DEE-A25D-17EF1B837841}" type="datetime1">
              <a:rPr lang="en-US"/>
              <a:pPr lvl="0"/>
              <a:t>12/12/2024</a:t>
            </a:fld>
            <a:endParaRPr lang="en-US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D52E9345-EF97-DAB7-CD37-1CBA4415057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21E6D4C4-50E3-377E-05E0-03D0A579391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03D89E9-7E9B-4AC3-8635-07D6E965E4C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23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A0331-E9FA-D245-7402-23773F8269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91C13-732B-2E57-BC9D-D76B7BAD1A7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782017-E224-6235-E830-915F33FA77E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256032" y="3494178"/>
            <a:ext cx="2834640" cy="2321990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81CDA569-5FE6-FAF8-50B5-E90A3515470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3C2CB0C-11FB-4BE1-BC40-764E1C2D5F2D}" type="datetime1">
              <a:rPr lang="en-US"/>
              <a:pPr lvl="0"/>
              <a:t>12/12/2024</a:t>
            </a:fld>
            <a:endParaRPr lang="en-US"/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A9E2EF9D-BFD2-5865-7E65-EB3621792E6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5853F7B7-CD3B-115E-A9E2-33A958E9339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460B8F-E962-46B7-A031-3BA2865BAC4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0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EFF21-091B-5FEF-34B2-BC0357D73C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E118F7-C81A-7574-5E78-AE6DA0B24424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3570640" y="767419"/>
            <a:ext cx="8115226" cy="5330952"/>
          </a:xfrm>
          <a:solidFill>
            <a:srgbClr val="BFBFBF"/>
          </a:solidFill>
        </p:spPr>
        <p:txBody>
          <a:bodyPr anchor="t"/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33B13A-CAFC-9419-BD27-0DAA579F815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256032" y="3493008"/>
            <a:ext cx="2834640" cy="2322576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9CBF3385-B465-2B08-26B1-FFF2864CDC8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E4F6989-CBE1-496D-BE4D-82D644A9AF07}" type="datetime1">
              <a:rPr lang="en-US"/>
              <a:pPr lvl="0"/>
              <a:t>12/12/2024</a:t>
            </a:fld>
            <a:endParaRPr lang="en-US"/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347E9CE4-6E4A-B00A-89BA-568B5EFD1CC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499097" y="6356351"/>
            <a:ext cx="591151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C308A63A-3FC8-D583-D872-D73737EA693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5CD5DF5-DC39-48D0-AD91-0125112BA6E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6963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4A117723-4E8A-9E90-360F-DC8B68B8EB98}"/>
              </a:ext>
            </a:extLst>
          </p:cNvPr>
          <p:cNvSpPr/>
          <p:nvPr/>
        </p:nvSpPr>
        <p:spPr>
          <a:xfrm>
            <a:off x="0" y="758952"/>
            <a:ext cx="3443593" cy="5330952"/>
          </a:xfrm>
          <a:prstGeom prst="rect">
            <a:avLst/>
          </a:prstGeom>
          <a:solidFill>
            <a:srgbClr val="40BAD2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22E50F2C-B007-D689-69B6-B0B09209246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2923" y="1123834"/>
            <a:ext cx="2947486" cy="46011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Rectangle 37">
            <a:extLst>
              <a:ext uri="{FF2B5EF4-FFF2-40B4-BE49-F238E27FC236}">
                <a16:creationId xmlns:a16="http://schemas.microsoft.com/office/drawing/2014/main" id="{BE5866E5-512C-7724-19E3-3CD803CA94A8}"/>
              </a:ext>
            </a:extLst>
          </p:cNvPr>
          <p:cNvSpPr/>
          <p:nvPr/>
        </p:nvSpPr>
        <p:spPr>
          <a:xfrm>
            <a:off x="11815867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D9EF4FA-21A7-7F05-20F1-52C28CEEC9D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869265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B67AC30-799D-6ED8-7A7A-6CFB3156F5DA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262469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100" b="0" i="0" u="none" strike="noStrike" kern="1200" cap="none" spc="0" baseline="0">
                <a:solidFill>
                  <a:srgbClr val="7F7F7F"/>
                </a:solidFill>
                <a:uFillTx/>
                <a:latin typeface="Corbel"/>
              </a:defRPr>
            </a:lvl1pPr>
          </a:lstStyle>
          <a:p>
            <a:pPr lvl="0"/>
            <a:fld id="{C23D7F4E-9649-4C16-AAF8-7FEB2784821B}" type="datetime1">
              <a:rPr lang="en-US"/>
              <a:pPr lvl="0"/>
              <a:t>12/12/2024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7E98EA2-A4C5-FAA7-4EBB-C680397B4E1D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869265" y="6356351"/>
            <a:ext cx="591151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100" b="0" i="0" u="none" strike="noStrike" kern="1200" cap="none" spc="0" baseline="0">
                <a:solidFill>
                  <a:srgbClr val="7F7F7F"/>
                </a:solidFill>
                <a:uFillTx/>
                <a:latin typeface="Corbel"/>
              </a:defRPr>
            </a:lvl1pPr>
          </a:lstStyle>
          <a:p>
            <a:pPr lvl="0"/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4B70250-6115-F87E-275A-314CA53FC59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0634133" y="6356351"/>
            <a:ext cx="1530925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1" i="0" u="none" strike="noStrike" kern="1200" cap="none" spc="0" baseline="0">
                <a:solidFill>
                  <a:srgbClr val="40BAD2"/>
                </a:solidFill>
                <a:uFillTx/>
                <a:latin typeface="Corbel"/>
              </a:defRPr>
            </a:lvl1pPr>
          </a:lstStyle>
          <a:p>
            <a:pPr lvl="0"/>
            <a:fld id="{02B603EC-3562-490C-A37E-382095951E89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3600" b="0" i="0" u="none" strike="noStrike" kern="1200" cap="none" spc="-60" baseline="0">
          <a:solidFill>
            <a:srgbClr val="FFFFFF"/>
          </a:solidFill>
          <a:uFillTx/>
          <a:latin typeface="Corbel"/>
        </a:defRPr>
      </a:lvl1pPr>
    </p:titleStyle>
    <p:bodyStyle>
      <a:lvl1pPr marL="182880" marR="0" lvl="0" indent="-182880" algn="l" defTabSz="914400" rtl="0" fontAlgn="auto" hangingPunct="1">
        <a:lnSpc>
          <a:spcPct val="90000"/>
        </a:lnSpc>
        <a:spcBef>
          <a:spcPts val="1200"/>
        </a:spcBef>
        <a:spcAft>
          <a:spcPts val="0"/>
        </a:spcAft>
        <a:buClr>
          <a:srgbClr val="40BAD2"/>
        </a:buClr>
        <a:buSzPct val="100000"/>
        <a:buFont typeface="Wingdings 2" pitchFamily="18"/>
        <a:buChar char=""/>
        <a:tabLst/>
        <a:defRPr lang="en-US" sz="2000" b="0" i="0" u="none" strike="noStrike" kern="1200" cap="none" spc="0" baseline="0">
          <a:solidFill>
            <a:srgbClr val="595959"/>
          </a:solidFill>
          <a:uFillTx/>
          <a:latin typeface="Corbel"/>
        </a:defRPr>
      </a:lvl1pPr>
      <a:lvl2pPr marL="685800" marR="0" lvl="1" indent="-182880" algn="l" defTabSz="914400" rtl="0" fontAlgn="auto" hangingPunct="1">
        <a:lnSpc>
          <a:spcPct val="90000"/>
        </a:lnSpc>
        <a:spcBef>
          <a:spcPts val="250"/>
        </a:spcBef>
        <a:spcAft>
          <a:spcPts val="250"/>
        </a:spcAft>
        <a:buClr>
          <a:srgbClr val="40BAD2"/>
        </a:buClr>
        <a:buSzPct val="100000"/>
        <a:buFont typeface="Wingdings 2" pitchFamily="18"/>
        <a:buChar char=""/>
        <a:tabLst/>
        <a:defRPr lang="en-US" sz="1800" b="0" i="0" u="none" strike="noStrike" kern="1200" cap="none" spc="0" baseline="0">
          <a:solidFill>
            <a:srgbClr val="595959"/>
          </a:solidFill>
          <a:uFillTx/>
          <a:latin typeface="Corbel"/>
        </a:defRPr>
      </a:lvl2pPr>
      <a:lvl3pPr marL="1143000" marR="0" lvl="2" indent="-182880" algn="l" defTabSz="914400" rtl="0" fontAlgn="auto" hangingPunct="1">
        <a:lnSpc>
          <a:spcPct val="90000"/>
        </a:lnSpc>
        <a:spcBef>
          <a:spcPts val="250"/>
        </a:spcBef>
        <a:spcAft>
          <a:spcPts val="250"/>
        </a:spcAft>
        <a:buClr>
          <a:srgbClr val="40BAD2"/>
        </a:buClr>
        <a:buSzPct val="100000"/>
        <a:buFont typeface="Wingdings 2" pitchFamily="18"/>
        <a:buChar char=""/>
        <a:tabLst/>
        <a:defRPr lang="en-US" sz="1600" b="0" i="0" u="none" strike="noStrike" kern="1200" cap="none" spc="0" baseline="0">
          <a:solidFill>
            <a:srgbClr val="595959"/>
          </a:solidFill>
          <a:uFillTx/>
          <a:latin typeface="Corbel"/>
        </a:defRPr>
      </a:lvl3pPr>
      <a:lvl4pPr marL="1600200" marR="0" lvl="3" indent="-182880" algn="l" defTabSz="914400" rtl="0" fontAlgn="auto" hangingPunct="1">
        <a:lnSpc>
          <a:spcPct val="90000"/>
        </a:lnSpc>
        <a:spcBef>
          <a:spcPts val="250"/>
        </a:spcBef>
        <a:spcAft>
          <a:spcPts val="250"/>
        </a:spcAft>
        <a:buClr>
          <a:srgbClr val="40BAD2"/>
        </a:buClr>
        <a:buSzPct val="100000"/>
        <a:buFont typeface="Wingdings 2" pitchFamily="18"/>
        <a:buChar char=""/>
        <a:tabLst/>
        <a:defRPr lang="en-US" sz="1400" b="0" i="0" u="none" strike="noStrike" kern="1200" cap="none" spc="0" baseline="0">
          <a:solidFill>
            <a:srgbClr val="595959"/>
          </a:solidFill>
          <a:uFillTx/>
          <a:latin typeface="Corbel"/>
        </a:defRPr>
      </a:lvl4pPr>
      <a:lvl5pPr marL="2057400" marR="0" lvl="4" indent="-182880" algn="l" defTabSz="914400" rtl="0" fontAlgn="auto" hangingPunct="1">
        <a:lnSpc>
          <a:spcPct val="90000"/>
        </a:lnSpc>
        <a:spcBef>
          <a:spcPts val="250"/>
        </a:spcBef>
        <a:spcAft>
          <a:spcPts val="250"/>
        </a:spcAft>
        <a:buClr>
          <a:srgbClr val="40BAD2"/>
        </a:buClr>
        <a:buSzPct val="100000"/>
        <a:buFont typeface="Wingdings 2" pitchFamily="18"/>
        <a:buChar char=""/>
        <a:tabLst/>
        <a:defRPr lang="en-US" sz="1400" b="0" i="0" u="none" strike="noStrike" kern="1200" cap="none" spc="0" baseline="0">
          <a:solidFill>
            <a:srgbClr val="595959"/>
          </a:solidFill>
          <a:uFillTx/>
          <a:latin typeface="Corbe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926CC836-00E3-FFD2-24CF-BDBC1A80EEAC}"/>
              </a:ext>
            </a:extLst>
          </p:cNvPr>
          <p:cNvSpPr txBox="1"/>
          <p:nvPr/>
        </p:nvSpPr>
        <p:spPr>
          <a:xfrm>
            <a:off x="500057" y="3144255"/>
            <a:ext cx="7991471" cy="119028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rm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D9F1F6"/>
                </a:solidFill>
                <a:uFillTx/>
                <a:latin typeface="Aptos"/>
              </a:rPr>
              <a:t>At the beginning of each school year, we have a breakfast for all known ministry volunteers at that time,</a:t>
            </a:r>
            <a:r>
              <a:rPr lang="en-US" sz="2400" b="0" i="0" u="none" strike="noStrike" kern="0" cap="none" spc="0" baseline="0">
                <a:solidFill>
                  <a:srgbClr val="D9F1F6"/>
                </a:solidFill>
                <a:uFillTx/>
                <a:latin typeface="Aptos"/>
              </a:rPr>
              <a:t> so we can train them all as a large group</a:t>
            </a:r>
            <a:r>
              <a:rPr lang="en-US" sz="2400" b="0" i="0" u="none" strike="noStrike" kern="1200" cap="none" spc="0" baseline="0">
                <a:solidFill>
                  <a:srgbClr val="D9F1F6"/>
                </a:solidFill>
                <a:uFillTx/>
                <a:latin typeface="Aptos"/>
              </a:rPr>
              <a:t>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05818-9F62-DC2C-2064-0DB5E21E049A}"/>
              </a:ext>
            </a:extLst>
          </p:cNvPr>
          <p:cNvSpPr txBox="1"/>
          <p:nvPr/>
        </p:nvSpPr>
        <p:spPr>
          <a:xfrm>
            <a:off x="9467853" y="987808"/>
            <a:ext cx="2552693" cy="48129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Applicable for: </a:t>
            </a: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ministry volunteers </a:t>
            </a: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training and appreciation </a:t>
            </a: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enticing volunteers to attend training by feeding them</a:t>
            </a:r>
          </a:p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pic>
        <p:nvPicPr>
          <p:cNvPr id="5" name="Graphic 6">
            <a:extLst>
              <a:ext uri="{FF2B5EF4-FFF2-40B4-BE49-F238E27FC236}">
                <a16:creationId xmlns:a16="http://schemas.microsoft.com/office/drawing/2014/main" id="{96307A1C-055A-F2E2-A391-56208BBB1C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58275" y="292662"/>
            <a:ext cx="2962271" cy="25717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12" descr="A white teapot with a cork&#10;&#10;Description automatically generated">
            <a:extLst>
              <a:ext uri="{FF2B5EF4-FFF2-40B4-BE49-F238E27FC236}">
                <a16:creationId xmlns:a16="http://schemas.microsoft.com/office/drawing/2014/main" id="{2E952718-8821-CFE1-7C81-338B8E8EC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46228"/>
            <a:ext cx="2154006" cy="215400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14" descr="A drawing of bacon on a cutting board&#10;&#10;Description automatically generated">
            <a:extLst>
              <a:ext uri="{FF2B5EF4-FFF2-40B4-BE49-F238E27FC236}">
                <a16:creationId xmlns:a16="http://schemas.microsoft.com/office/drawing/2014/main" id="{527E095E-85D6-2D42-8FEF-73996429D4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1482" y="4496772"/>
            <a:ext cx="2607896" cy="26078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16" descr="A plate of eggs on a black background&#10;&#10;Description automatically generated">
            <a:extLst>
              <a:ext uri="{FF2B5EF4-FFF2-40B4-BE49-F238E27FC236}">
                <a16:creationId xmlns:a16="http://schemas.microsoft.com/office/drawing/2014/main" id="{0E5B3EA2-4B31-6712-A1B1-F86DA7A1CC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5793" y="4396636"/>
            <a:ext cx="3047704" cy="304770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18" descr="A close-up of a fork&#10;&#10;Description automatically generated">
            <a:extLst>
              <a:ext uri="{FF2B5EF4-FFF2-40B4-BE49-F238E27FC236}">
                <a16:creationId xmlns:a16="http://schemas.microsoft.com/office/drawing/2014/main" id="{241BBD49-7006-B946-F1EB-346A755E5F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112778">
            <a:off x="7040880" y="4857119"/>
            <a:ext cx="2126748" cy="212674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39039FDB-ED06-7A10-8B1C-F1066E365D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6366" y="2209335"/>
            <a:ext cx="7566023" cy="73814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39550B5A-0721-85B9-F6AE-922C5249A7E3}"/>
              </a:ext>
            </a:extLst>
          </p:cNvPr>
          <p:cNvSpPr txBox="1"/>
          <p:nvPr/>
        </p:nvSpPr>
        <p:spPr>
          <a:xfrm>
            <a:off x="1614181" y="4761710"/>
            <a:ext cx="9144000" cy="165575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marR="0" lvl="0" indent="0" algn="r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D1E526-8FB9-6271-4A05-AF73920C17FC}"/>
              </a:ext>
            </a:extLst>
          </p:cNvPr>
          <p:cNvSpPr txBox="1"/>
          <p:nvPr/>
        </p:nvSpPr>
        <p:spPr>
          <a:xfrm>
            <a:off x="3604912" y="819146"/>
            <a:ext cx="7915275" cy="52959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342900" marR="0" lvl="0" indent="-342900" algn="l" defTabSz="914400" rtl="0" fontAlgn="auto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150 volunteers</a:t>
            </a:r>
          </a:p>
          <a:p>
            <a:pPr marL="342900" marR="0" lvl="0" indent="-342900" algn="l" defTabSz="914400" rtl="0" fontAlgn="auto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0" cap="none" spc="0" baseline="0">
                <a:solidFill>
                  <a:srgbClr val="000000"/>
                </a:solidFill>
                <a:uFillTx/>
                <a:latin typeface="Aptos"/>
              </a:rPr>
              <a:t>LOTS of Breakfast food</a:t>
            </a:r>
          </a:p>
          <a:p>
            <a:pPr marL="342900" marR="0" lvl="0" indent="-342900" algn="l" defTabSz="914400" rtl="0" fontAlgn="auto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0" cap="none" spc="0" baseline="0">
                <a:solidFill>
                  <a:srgbClr val="000000"/>
                </a:solidFill>
                <a:uFillTx/>
                <a:latin typeface="Aptos"/>
              </a:rPr>
              <a:t>Pastoral prayer</a:t>
            </a:r>
          </a:p>
          <a:p>
            <a:pPr marL="342900" marR="0" lvl="0" indent="-342900" algn="l" defTabSz="914400" rtl="0" fontAlgn="auto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0" cap="none" spc="0" baseline="0">
                <a:solidFill>
                  <a:srgbClr val="000000"/>
                </a:solidFill>
                <a:uFillTx/>
                <a:latin typeface="Aptos"/>
              </a:rPr>
              <a:t>Kids’ Harbor handbooks and T-shirts</a:t>
            </a:r>
          </a:p>
          <a:p>
            <a:pPr marL="342900" marR="0" lvl="0" indent="-342900" algn="l" defTabSz="914400" rtl="0" fontAlgn="auto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1 Large group training</a:t>
            </a:r>
          </a:p>
          <a:p>
            <a:pPr marL="800100" marR="0" lvl="1" indent="-342900" algn="l" defTabSz="914400" rtl="0" fontAlgn="auto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0" cap="none" spc="0" baseline="0">
                <a:solidFill>
                  <a:srgbClr val="000000"/>
                </a:solidFill>
                <a:uFillTx/>
                <a:latin typeface="Aptos"/>
              </a:rPr>
              <a:t>Volunteer requirements</a:t>
            </a:r>
          </a:p>
          <a:p>
            <a:pPr marL="800100" marR="0" lvl="1" indent="-342900" algn="l" defTabSz="914400" rtl="0" fontAlgn="auto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Policies and procedures</a:t>
            </a:r>
          </a:p>
          <a:p>
            <a:pPr marL="800100" marR="0" lvl="1" indent="-342900" algn="l" defTabSz="914400" rtl="0" fontAlgn="auto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0" cap="none" spc="0" baseline="0">
                <a:solidFill>
                  <a:srgbClr val="000000"/>
                </a:solidFill>
                <a:uFillTx/>
                <a:latin typeface="Aptos"/>
              </a:rPr>
              <a:t>Resources</a:t>
            </a:r>
          </a:p>
          <a:p>
            <a:pPr marL="457200" marR="0" lvl="1" indent="-457200" algn="l" defTabSz="914400" rtl="0" fontAlgn="auto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0" cap="none" spc="0" baseline="0">
                <a:solidFill>
                  <a:srgbClr val="000000"/>
                </a:solidFill>
                <a:uFillTx/>
                <a:latin typeface="Aptos"/>
              </a:rPr>
              <a:t>1 small group training</a:t>
            </a:r>
          </a:p>
          <a:p>
            <a:pPr marL="914400" marR="0" lvl="2" indent="-457200" algn="l" defTabSz="914400" rtl="0" fontAlgn="auto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0" cap="none" spc="0" baseline="0">
                <a:solidFill>
                  <a:srgbClr val="000000"/>
                </a:solidFill>
                <a:uFillTx/>
                <a:latin typeface="Aptos"/>
              </a:rPr>
              <a:t>Nursery-specific training</a:t>
            </a:r>
          </a:p>
          <a:p>
            <a:pPr marL="914400" marR="0" lvl="2" indent="-457200" algn="l" defTabSz="914400" rtl="0" fontAlgn="auto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0" cap="none" spc="0" baseline="0">
                <a:solidFill>
                  <a:srgbClr val="000000"/>
                </a:solidFill>
                <a:uFillTx/>
                <a:latin typeface="Aptos"/>
              </a:rPr>
              <a:t>Preschool-specific training</a:t>
            </a:r>
          </a:p>
          <a:p>
            <a:pPr marL="914400" marR="0" lvl="2" indent="-457200" algn="l" defTabSz="914400" rtl="0" fontAlgn="auto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0" cap="none" spc="0" baseline="0">
                <a:solidFill>
                  <a:srgbClr val="000000"/>
                </a:solidFill>
                <a:uFillTx/>
                <a:latin typeface="Aptos"/>
              </a:rPr>
              <a:t>Elementary-specific training</a:t>
            </a:r>
          </a:p>
        </p:txBody>
      </p:sp>
      <p:pic>
        <p:nvPicPr>
          <p:cNvPr id="4" name="Graphic 8">
            <a:extLst>
              <a:ext uri="{FF2B5EF4-FFF2-40B4-BE49-F238E27FC236}">
                <a16:creationId xmlns:a16="http://schemas.microsoft.com/office/drawing/2014/main" id="{6236CF62-62BE-EB34-9BD3-DAF5AD26B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9071" y="3114674"/>
            <a:ext cx="3009903" cy="62865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Graphic 5">
            <a:extLst>
              <a:ext uri="{FF2B5EF4-FFF2-40B4-BE49-F238E27FC236}">
                <a16:creationId xmlns:a16="http://schemas.microsoft.com/office/drawing/2014/main" id="{94CA0C05-49F0-C91E-3F7E-2A892D2B7B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58275" y="292662"/>
            <a:ext cx="2962271" cy="25717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7" descr="A drawing of pancakes on a cutting board&#10;&#10;Description automatically generated">
            <a:extLst>
              <a:ext uri="{FF2B5EF4-FFF2-40B4-BE49-F238E27FC236}">
                <a16:creationId xmlns:a16="http://schemas.microsoft.com/office/drawing/2014/main" id="{367513FA-7513-4039-B6DE-BC56D90606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865" y="4761710"/>
            <a:ext cx="2514307" cy="251430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>
            <a:extLst>
              <a:ext uri="{FF2B5EF4-FFF2-40B4-BE49-F238E27FC236}">
                <a16:creationId xmlns:a16="http://schemas.microsoft.com/office/drawing/2014/main" id="{E0E26CA8-C544-BB6E-39B1-5A76350A855A}"/>
              </a:ext>
            </a:extLst>
          </p:cNvPr>
          <p:cNvSpPr txBox="1"/>
          <p:nvPr/>
        </p:nvSpPr>
        <p:spPr>
          <a:xfrm>
            <a:off x="195873" y="1939286"/>
            <a:ext cx="3011046" cy="335636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28575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>
                <a:solidFill>
                  <a:srgbClr val="FFFFFF"/>
                </a:solidFill>
                <a:uFillTx/>
                <a:latin typeface="Aptos"/>
              </a:rPr>
              <a:t>Hospitality Team for food service</a:t>
            </a:r>
          </a:p>
          <a:p>
            <a:pPr marL="342900" marR="0" lvl="0" indent="-28575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>
                <a:solidFill>
                  <a:srgbClr val="FFFFFF"/>
                </a:solidFill>
                <a:uFillTx/>
                <a:latin typeface="Aptos"/>
              </a:rPr>
              <a:t>AV equipment</a:t>
            </a:r>
          </a:p>
          <a:p>
            <a:pPr marL="342900" marR="0" lvl="0" indent="-28575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>
                <a:solidFill>
                  <a:srgbClr val="FFFFFF"/>
                </a:solidFill>
                <a:uFillTx/>
                <a:latin typeface="Aptos"/>
              </a:rPr>
              <a:t>Training powerpoint</a:t>
            </a:r>
          </a:p>
          <a:p>
            <a:pPr marL="342900" marR="0" lvl="0" indent="-28575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>
                <a:solidFill>
                  <a:srgbClr val="FFFFFF"/>
                </a:solidFill>
                <a:uFillTx/>
                <a:latin typeface="Aptos"/>
              </a:rPr>
              <a:t>Team leaders for training</a:t>
            </a:r>
          </a:p>
          <a:p>
            <a:pPr marL="342900" marR="0" lvl="0" indent="-28575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>
                <a:solidFill>
                  <a:srgbClr val="FFFFFF"/>
                </a:solidFill>
                <a:uFillTx/>
                <a:latin typeface="Aptos"/>
              </a:rPr>
              <a:t>Large room set up for eating </a:t>
            </a:r>
          </a:p>
          <a:p>
            <a:pPr marL="342900" marR="0" lvl="0" indent="-28575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>
                <a:solidFill>
                  <a:srgbClr val="FFFFFF"/>
                </a:solidFill>
                <a:uFillTx/>
                <a:latin typeface="Aptos"/>
              </a:rPr>
              <a:t>Writing utensils and sticky notes</a:t>
            </a:r>
          </a:p>
          <a:p>
            <a:pPr marL="342900" marR="0" lvl="0" indent="-28575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>
                <a:solidFill>
                  <a:srgbClr val="FFFFFF"/>
                </a:solidFill>
                <a:uFillTx/>
                <a:latin typeface="Aptos"/>
              </a:rPr>
              <a:t>Delicious food</a:t>
            </a:r>
          </a:p>
        </p:txBody>
      </p:sp>
      <p:pic>
        <p:nvPicPr>
          <p:cNvPr id="3" name="Picture Placeholder 9" descr="A group of people sitting at tables in a room&#10;&#10;Description automatically generated">
            <a:extLst>
              <a:ext uri="{FF2B5EF4-FFF2-40B4-BE49-F238E27FC236}">
                <a16:creationId xmlns:a16="http://schemas.microsoft.com/office/drawing/2014/main" id="{AF318EE8-8B50-74C3-AB00-833572BC20C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58" b="758"/>
          <a:stretch>
            <a:fillRect/>
          </a:stretch>
        </p:blipFill>
        <p:spPr/>
      </p:pic>
      <p:pic>
        <p:nvPicPr>
          <p:cNvPr id="4" name="Graphic 8">
            <a:extLst>
              <a:ext uri="{FF2B5EF4-FFF2-40B4-BE49-F238E27FC236}">
                <a16:creationId xmlns:a16="http://schemas.microsoft.com/office/drawing/2014/main" id="{2C0E475A-191B-0185-98EA-83D6C1FD73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5782" y="1114425"/>
            <a:ext cx="2257425" cy="6096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Graphic 5">
            <a:extLst>
              <a:ext uri="{FF2B5EF4-FFF2-40B4-BE49-F238E27FC236}">
                <a16:creationId xmlns:a16="http://schemas.microsoft.com/office/drawing/2014/main" id="{4A1AC8F8-8932-CFC5-F52F-A0D0CAD59D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58275" y="292662"/>
            <a:ext cx="2962271" cy="25717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7" descr="A bowl of strawberries and lettuce&#10;&#10;Description automatically generated">
            <a:extLst>
              <a:ext uri="{FF2B5EF4-FFF2-40B4-BE49-F238E27FC236}">
                <a16:creationId xmlns:a16="http://schemas.microsoft.com/office/drawing/2014/main" id="{98A9250D-F481-DE8F-446C-D653BF7750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1521" y="5295656"/>
            <a:ext cx="1545948" cy="154594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C9BD5-AE03-7B08-3161-1829416FDAB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628775" y="987808"/>
            <a:ext cx="5505446" cy="1124712"/>
          </a:xfrm>
        </p:spPr>
        <p:txBody>
          <a:bodyPr/>
          <a:lstStyle/>
          <a:p>
            <a:pPr lvl="0"/>
            <a:r>
              <a:rPr lang="en-US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4A3F77-FA04-0F5C-BFD2-2A0169FF87E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652409" y="294482"/>
            <a:ext cx="9144000" cy="1655758"/>
          </a:xfrm>
        </p:spPr>
        <p:txBody>
          <a:bodyPr/>
          <a:lstStyle/>
          <a:p>
            <a:pPr lvl="0" algn="r"/>
            <a:r>
              <a:rPr lang="en-US">
                <a:solidFill>
                  <a:srgbClr val="B3E3ED"/>
                </a:solidFill>
              </a:rPr>
              <a:t>Presenter Name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872E327-B251-3E3F-FD2B-38DB891C36ED}"/>
              </a:ext>
            </a:extLst>
          </p:cNvPr>
          <p:cNvSpPr txBox="1"/>
          <p:nvPr/>
        </p:nvSpPr>
        <p:spPr>
          <a:xfrm>
            <a:off x="-190496" y="2465322"/>
            <a:ext cx="9144000" cy="165575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rm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rPr>
              <a:t>Brief Summary Statement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C8800C0-34AA-0781-2B34-F8C3BE42DEAC}"/>
              </a:ext>
            </a:extLst>
          </p:cNvPr>
          <p:cNvSpPr txBox="1"/>
          <p:nvPr/>
        </p:nvSpPr>
        <p:spPr>
          <a:xfrm>
            <a:off x="9467853" y="987808"/>
            <a:ext cx="2409818" cy="69690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rmAutofit/>
          </a:bodyPr>
          <a:lstStyle/>
          <a:p>
            <a:pPr marL="0" marR="0" lvl="0" indent="0" algn="ctr" defTabSz="914400" rtl="0" fontAlgn="auto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5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Applicable for: ages, need, context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1">
            <a:extLst>
              <a:ext uri="{FF2B5EF4-FFF2-40B4-BE49-F238E27FC236}">
                <a16:creationId xmlns:a16="http://schemas.microsoft.com/office/drawing/2014/main" id="{2B9C054D-3249-CA0C-E36D-AEC4A4AF7F6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en-US"/>
              <a:t>Tell Us More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988421-B69E-59C9-B89F-74D65E197908}"/>
              </a:ext>
            </a:extLst>
          </p:cNvPr>
          <p:cNvSpPr txBox="1"/>
          <p:nvPr/>
        </p:nvSpPr>
        <p:spPr>
          <a:xfrm>
            <a:off x="1614181" y="4761710"/>
            <a:ext cx="9144000" cy="165575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marR="0" lvl="0" indent="0" algn="r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7025F9A-25C1-61CC-AA03-5EC48908BCE5}"/>
              </a:ext>
            </a:extLst>
          </p:cNvPr>
          <p:cNvSpPr txBox="1"/>
          <p:nvPr/>
        </p:nvSpPr>
        <p:spPr>
          <a:xfrm>
            <a:off x="3604912" y="819146"/>
            <a:ext cx="7915275" cy="52959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Use this space to tell us what do you do and how it was accomplished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024AF49-8EF6-CBCB-6896-669297DA59BC}"/>
              </a:ext>
            </a:extLst>
          </p:cNvPr>
          <p:cNvSpPr txBox="1"/>
          <p:nvPr/>
        </p:nvSpPr>
        <p:spPr>
          <a:xfrm>
            <a:off x="2652409" y="294482"/>
            <a:ext cx="9144000" cy="38178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0" u="none" strike="noStrike" kern="1200" cap="none" spc="0" baseline="0">
                <a:solidFill>
                  <a:srgbClr val="B3E3ED"/>
                </a:solidFill>
                <a:uFillTx/>
                <a:latin typeface="Corbel"/>
              </a:rPr>
              <a:t>Presenter Name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5E86308C-775E-DE7C-E07A-86FEFB68FF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835" y="990596"/>
            <a:ext cx="2834640" cy="634365"/>
          </a:xfrm>
        </p:spPr>
        <p:txBody>
          <a:bodyPr/>
          <a:lstStyle/>
          <a:p>
            <a:pPr lvl="0"/>
            <a:r>
              <a:rPr lang="en-US"/>
              <a:t>Resources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1A4A1490-5614-8642-2D36-86E881E81C2C}"/>
              </a:ext>
            </a:extLst>
          </p:cNvPr>
          <p:cNvSpPr txBox="1"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71373CE-E415-9821-02F7-8997EAA76DF9}"/>
              </a:ext>
            </a:extLst>
          </p:cNvPr>
          <p:cNvSpPr txBox="1"/>
          <p:nvPr/>
        </p:nvSpPr>
        <p:spPr>
          <a:xfrm>
            <a:off x="3436644" y="4721870"/>
            <a:ext cx="2553928" cy="114552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rmAutofit/>
          </a:bodyPr>
          <a:lstStyle/>
          <a:p>
            <a:pPr marL="114300" marR="0" lvl="0" indent="0" algn="ctr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0" cap="none" spc="0" baseline="0">
                <a:solidFill>
                  <a:srgbClr val="000000"/>
                </a:solidFill>
                <a:uFillTx/>
                <a:latin typeface="Aptos"/>
              </a:rPr>
              <a:t>Please share a photo, if available. </a:t>
            </a:r>
            <a:endParaRPr lang="en-US" sz="24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96738F6-AD6C-2FC2-19A5-14C315A678BB}"/>
              </a:ext>
            </a:extLst>
          </p:cNvPr>
          <p:cNvSpPr txBox="1"/>
          <p:nvPr/>
        </p:nvSpPr>
        <p:spPr>
          <a:xfrm>
            <a:off x="2652409" y="294482"/>
            <a:ext cx="9144000" cy="38178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0" u="none" strike="noStrike" kern="1200" cap="none" spc="0" baseline="0">
                <a:solidFill>
                  <a:srgbClr val="B3E3ED"/>
                </a:solidFill>
                <a:uFillTx/>
                <a:latin typeface="Corbel"/>
              </a:rPr>
              <a:t>Presenter Name</a:t>
            </a: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613C5B3A-F22D-2576-8C92-140FE02A8387}"/>
              </a:ext>
            </a:extLst>
          </p:cNvPr>
          <p:cNvSpPr txBox="1"/>
          <p:nvPr/>
        </p:nvSpPr>
        <p:spPr>
          <a:xfrm>
            <a:off x="91632" y="1939286"/>
            <a:ext cx="3011046" cy="146867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28575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>
                <a:solidFill>
                  <a:srgbClr val="000000"/>
                </a:solidFill>
                <a:uFillTx/>
                <a:latin typeface="Aptos"/>
              </a:rPr>
              <a:t>What resources are needed to accomplish this </a:t>
            </a:r>
          </a:p>
          <a:p>
            <a:pPr marL="342900" marR="0" lvl="0" indent="-28575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>
                <a:solidFill>
                  <a:srgbClr val="000000"/>
                </a:solidFill>
                <a:uFillTx/>
                <a:latin typeface="Aptos"/>
              </a:rPr>
              <a:t>or were used in the creation of this idea?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TM03457475%5b%5bfn=Frame%5d%5d</Template>
  <TotalTime>7415</TotalTime>
  <Words>171</Words>
  <Application>Microsoft Office PowerPoint</Application>
  <PresentationFormat>Widescreen</PresentationFormat>
  <Paragraphs>36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Arial</vt:lpstr>
      <vt:lpstr>Calibri</vt:lpstr>
      <vt:lpstr>Corbel</vt:lpstr>
      <vt:lpstr>Wingdings 2</vt:lpstr>
      <vt:lpstr>Frame</vt:lpstr>
      <vt:lpstr>PowerPoint Presentation</vt:lpstr>
      <vt:lpstr>PowerPoint Presentation</vt:lpstr>
      <vt:lpstr>PowerPoint Presentation</vt:lpstr>
      <vt:lpstr>Presentation Title</vt:lpstr>
      <vt:lpstr>Tell Us More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Megan Stough</dc:creator>
  <cp:lastModifiedBy>Christy Chiodras</cp:lastModifiedBy>
  <cp:revision>12</cp:revision>
  <dcterms:created xsi:type="dcterms:W3CDTF">2024-11-20T20:48:26Z</dcterms:created>
  <dcterms:modified xsi:type="dcterms:W3CDTF">2024-12-12T16:03:31Z</dcterms:modified>
</cp:coreProperties>
</file>