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1"/>
  </p:notesMasterIdLst>
  <p:sldIdLst>
    <p:sldId id="256" r:id="rId2"/>
    <p:sldId id="339" r:id="rId3"/>
    <p:sldId id="257" r:id="rId4"/>
    <p:sldId id="258" r:id="rId5"/>
    <p:sldId id="259" r:id="rId6"/>
    <p:sldId id="260" r:id="rId7"/>
    <p:sldId id="261" r:id="rId8"/>
    <p:sldId id="262" r:id="rId9"/>
    <p:sldId id="263" r:id="rId10"/>
    <p:sldId id="264" r:id="rId11"/>
    <p:sldId id="265" r:id="rId12"/>
    <p:sldId id="269" r:id="rId13"/>
    <p:sldId id="266" r:id="rId14"/>
    <p:sldId id="267" r:id="rId15"/>
    <p:sldId id="268" r:id="rId16"/>
    <p:sldId id="270" r:id="rId17"/>
    <p:sldId id="272" r:id="rId18"/>
    <p:sldId id="271" r:id="rId19"/>
    <p:sldId id="273" r:id="rId20"/>
    <p:sldId id="274" r:id="rId21"/>
    <p:sldId id="318" r:id="rId22"/>
    <p:sldId id="275" r:id="rId23"/>
    <p:sldId id="319" r:id="rId24"/>
    <p:sldId id="320" r:id="rId25"/>
    <p:sldId id="322" r:id="rId26"/>
    <p:sldId id="323" r:id="rId27"/>
    <p:sldId id="321" r:id="rId28"/>
    <p:sldId id="326" r:id="rId29"/>
    <p:sldId id="327" r:id="rId30"/>
    <p:sldId id="328" r:id="rId31"/>
    <p:sldId id="329" r:id="rId32"/>
    <p:sldId id="330" r:id="rId33"/>
    <p:sldId id="332" r:id="rId34"/>
    <p:sldId id="331" r:id="rId35"/>
    <p:sldId id="333" r:id="rId36"/>
    <p:sldId id="334" r:id="rId37"/>
    <p:sldId id="335" r:id="rId38"/>
    <p:sldId id="276" r:id="rId39"/>
    <p:sldId id="287" r:id="rId40"/>
    <p:sldId id="336" r:id="rId41"/>
    <p:sldId id="277" r:id="rId42"/>
    <p:sldId id="278" r:id="rId43"/>
    <p:sldId id="337" r:id="rId44"/>
    <p:sldId id="280" r:id="rId45"/>
    <p:sldId id="338" r:id="rId46"/>
    <p:sldId id="281" r:id="rId47"/>
    <p:sldId id="282" r:id="rId48"/>
    <p:sldId id="283" r:id="rId49"/>
    <p:sldId id="28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0"/>
    <p:restoredTop sz="94739"/>
  </p:normalViewPr>
  <p:slideViewPr>
    <p:cSldViewPr snapToGrid="0">
      <p:cViewPr varScale="1">
        <p:scale>
          <a:sx n="196" d="100"/>
          <a:sy n="196" d="100"/>
        </p:scale>
        <p:origin x="16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41D4-D715-AC46-B068-403D38BE8764}" type="datetimeFigureOut">
              <a:rPr lang="en-US" smtClean="0"/>
              <a:t>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6CFE-C271-9041-A42E-FA1E459A2818}" type="slidenum">
              <a:rPr lang="en-US" smtClean="0"/>
              <a:t>‹#›</a:t>
            </a:fld>
            <a:endParaRPr lang="en-US"/>
          </a:p>
        </p:txBody>
      </p:sp>
    </p:spTree>
    <p:extLst>
      <p:ext uri="{BB962C8B-B14F-4D97-AF65-F5344CB8AC3E}">
        <p14:creationId xmlns:p14="http://schemas.microsoft.com/office/powerpoint/2010/main" val="190887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16CFE-C271-9041-A42E-FA1E459A2818}" type="slidenum">
              <a:rPr lang="en-US" smtClean="0"/>
              <a:t>3</a:t>
            </a:fld>
            <a:endParaRPr lang="en-US"/>
          </a:p>
        </p:txBody>
      </p:sp>
    </p:spTree>
    <p:extLst>
      <p:ext uri="{BB962C8B-B14F-4D97-AF65-F5344CB8AC3E}">
        <p14:creationId xmlns:p14="http://schemas.microsoft.com/office/powerpoint/2010/main" val="133952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1435AA2-E1DA-96A9-3BBC-D3B110032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75663330-A1C4-8F4B-8D16-CA1BE3412B16}" type="slidenum">
              <a:rPr lang="en-US" altLang="en-US" sz="1200"/>
              <a:pPr/>
              <a:t>41</a:t>
            </a:fld>
            <a:endParaRPr lang="en-US" altLang="en-US" sz="1200"/>
          </a:p>
        </p:txBody>
      </p:sp>
      <p:sp>
        <p:nvSpPr>
          <p:cNvPr id="28675" name="Rectangle 2">
            <a:extLst>
              <a:ext uri="{FF2B5EF4-FFF2-40B4-BE49-F238E27FC236}">
                <a16:creationId xmlns:a16="http://schemas.microsoft.com/office/drawing/2014/main" id="{68A43665-0B4D-B794-D89D-370DF462F3A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C9A50CB-A718-F57C-6532-DCCE9ED0C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52D9F8D-4909-BC7B-44B4-D4E6FD68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3A5CA2D-5CC9-3940-8A95-44BC27AEE936}" type="slidenum">
              <a:rPr lang="en-US" altLang="en-US" sz="1200"/>
              <a:pPr/>
              <a:t>42</a:t>
            </a:fld>
            <a:endParaRPr lang="en-US" altLang="en-US" sz="1200"/>
          </a:p>
        </p:txBody>
      </p:sp>
      <p:sp>
        <p:nvSpPr>
          <p:cNvPr id="29699" name="Rectangle 2">
            <a:extLst>
              <a:ext uri="{FF2B5EF4-FFF2-40B4-BE49-F238E27FC236}">
                <a16:creationId xmlns:a16="http://schemas.microsoft.com/office/drawing/2014/main" id="{2B43E577-6BDB-96A8-78E0-9F62399A0F4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44A6CE0-1694-D121-573E-AEF2BC10D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8FF5FDB-48D2-A8A9-AC15-AA27665E3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66F448B6-2CC8-0846-B7CB-EBBA61807BB7}" type="slidenum">
              <a:rPr lang="en-US" altLang="en-US" sz="1200"/>
              <a:pPr/>
              <a:t>43</a:t>
            </a:fld>
            <a:endParaRPr lang="en-US" altLang="en-US" sz="1200"/>
          </a:p>
        </p:txBody>
      </p:sp>
      <p:sp>
        <p:nvSpPr>
          <p:cNvPr id="30723" name="Rectangle 2">
            <a:extLst>
              <a:ext uri="{FF2B5EF4-FFF2-40B4-BE49-F238E27FC236}">
                <a16:creationId xmlns:a16="http://schemas.microsoft.com/office/drawing/2014/main" id="{0315EE3D-FF93-AA8A-9FF7-BADD914B1F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FA176E1-6E3F-5017-B3C8-02592794F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ABD2BA7-66B9-0699-C2FE-5D6F16D9D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8EF5E5B-929E-5D43-8FB4-331C36323296}" type="slidenum">
              <a:rPr lang="en-US" altLang="en-US" sz="1200"/>
              <a:pPr/>
              <a:t>44</a:t>
            </a:fld>
            <a:endParaRPr lang="en-US" altLang="en-US" sz="1200"/>
          </a:p>
        </p:txBody>
      </p:sp>
      <p:sp>
        <p:nvSpPr>
          <p:cNvPr id="32771" name="Rectangle 2">
            <a:extLst>
              <a:ext uri="{FF2B5EF4-FFF2-40B4-BE49-F238E27FC236}">
                <a16:creationId xmlns:a16="http://schemas.microsoft.com/office/drawing/2014/main" id="{03549A60-533B-AD36-FFD5-3588B37C74D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3028CC1-7377-9C0A-D172-5933ADB43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6ED7AE-A2A9-8FDE-D8A8-5404C7AF5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4A878D96-24AD-C446-AA83-DEBA7439A77F}" type="slidenum">
              <a:rPr lang="en-US" altLang="en-US" sz="1200"/>
              <a:pPr/>
              <a:t>45</a:t>
            </a:fld>
            <a:endParaRPr lang="en-US" altLang="en-US" sz="1200"/>
          </a:p>
        </p:txBody>
      </p:sp>
      <p:sp>
        <p:nvSpPr>
          <p:cNvPr id="31747" name="Rectangle 2">
            <a:extLst>
              <a:ext uri="{FF2B5EF4-FFF2-40B4-BE49-F238E27FC236}">
                <a16:creationId xmlns:a16="http://schemas.microsoft.com/office/drawing/2014/main" id="{B070835E-05DD-E7DA-CD2D-4EEA1D520C8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9FC160C-CF99-5D51-E7C3-9B46D3286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3D52D4A-8195-17D6-94E1-14DE31D96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99D2962-96B0-E548-8288-2F166958E2AB}" type="slidenum">
              <a:rPr lang="en-US" altLang="en-US" sz="1200"/>
              <a:pPr/>
              <a:t>46</a:t>
            </a:fld>
            <a:endParaRPr lang="en-US" altLang="en-US" sz="1200"/>
          </a:p>
        </p:txBody>
      </p:sp>
      <p:sp>
        <p:nvSpPr>
          <p:cNvPr id="33795" name="Rectangle 2">
            <a:extLst>
              <a:ext uri="{FF2B5EF4-FFF2-40B4-BE49-F238E27FC236}">
                <a16:creationId xmlns:a16="http://schemas.microsoft.com/office/drawing/2014/main" id="{DCD5876F-E2C6-DD41-FD46-970D8FF23D4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70674DA-7894-80AE-715B-A89A761C8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F2D07C-26B6-D33B-6E2A-C1C404369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D4AFF19-05B8-264F-8391-35918D20E251}" type="slidenum">
              <a:rPr lang="en-US" altLang="en-US" sz="1200"/>
              <a:pPr/>
              <a:t>47</a:t>
            </a:fld>
            <a:endParaRPr lang="en-US" altLang="en-US" sz="1200"/>
          </a:p>
        </p:txBody>
      </p:sp>
      <p:sp>
        <p:nvSpPr>
          <p:cNvPr id="34819" name="Rectangle 2">
            <a:extLst>
              <a:ext uri="{FF2B5EF4-FFF2-40B4-BE49-F238E27FC236}">
                <a16:creationId xmlns:a16="http://schemas.microsoft.com/office/drawing/2014/main" id="{4595101D-E0B8-19F5-8057-0D0BAE321F8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083DB92-F6DC-F1A7-354D-D2A960735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A04559-B875-81F5-1F6F-A0CED0BC1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4F5F389-AFE5-4C43-8E13-066D012396A5}" type="slidenum">
              <a:rPr lang="en-US" altLang="en-US" sz="1200"/>
              <a:pPr/>
              <a:t>48</a:t>
            </a:fld>
            <a:endParaRPr lang="en-US" altLang="en-US" sz="1200"/>
          </a:p>
        </p:txBody>
      </p:sp>
      <p:sp>
        <p:nvSpPr>
          <p:cNvPr id="35843" name="Rectangle 2">
            <a:extLst>
              <a:ext uri="{FF2B5EF4-FFF2-40B4-BE49-F238E27FC236}">
                <a16:creationId xmlns:a16="http://schemas.microsoft.com/office/drawing/2014/main" id="{9B4BBB34-8828-3B3D-DABD-C208C6145C8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2CABB5F-8081-7801-DC51-57121D472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4F75FDA-495E-9A85-AD43-24E18AEEA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F20E922-A55B-034A-A6BA-CD891EE3496E}" type="slidenum">
              <a:rPr lang="en-US" altLang="en-US" sz="1200"/>
              <a:pPr/>
              <a:t>49</a:t>
            </a:fld>
            <a:endParaRPr lang="en-US" altLang="en-US" sz="1200"/>
          </a:p>
        </p:txBody>
      </p:sp>
      <p:sp>
        <p:nvSpPr>
          <p:cNvPr id="36867" name="Rectangle 2">
            <a:extLst>
              <a:ext uri="{FF2B5EF4-FFF2-40B4-BE49-F238E27FC236}">
                <a16:creationId xmlns:a16="http://schemas.microsoft.com/office/drawing/2014/main" id="{D4C1BB44-BA9D-1298-1B1D-4A5B182A1C7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97628FF-5394-1CD3-74AF-BE1C2086C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95FDA3C-FA7A-EC8B-F18A-30DF1F617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E9C6EFF-F009-1545-AA8F-8911021B8351}" type="slidenum">
              <a:rPr lang="en-US" altLang="en-US" sz="1200"/>
              <a:pPr/>
              <a:t>21</a:t>
            </a:fld>
            <a:endParaRPr lang="en-US" altLang="en-US" sz="1200"/>
          </a:p>
        </p:txBody>
      </p:sp>
      <p:sp>
        <p:nvSpPr>
          <p:cNvPr id="46083" name="Rectangle 2">
            <a:extLst>
              <a:ext uri="{FF2B5EF4-FFF2-40B4-BE49-F238E27FC236}">
                <a16:creationId xmlns:a16="http://schemas.microsoft.com/office/drawing/2014/main" id="{B302E7DD-EA8D-B3B9-C162-EA947AB4F2F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034A15-918F-D3B7-BF83-A4C32AB5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12548E-5198-F990-5883-CE5A0F004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4ACF3F-B410-614D-90C8-628CA2B3492E}" type="slidenum">
              <a:rPr lang="en-US" altLang="en-US" sz="1200"/>
              <a:pPr/>
              <a:t>34</a:t>
            </a:fld>
            <a:endParaRPr lang="en-US" altLang="en-US" sz="1200"/>
          </a:p>
        </p:txBody>
      </p:sp>
      <p:sp>
        <p:nvSpPr>
          <p:cNvPr id="21507" name="Rectangle 2">
            <a:extLst>
              <a:ext uri="{FF2B5EF4-FFF2-40B4-BE49-F238E27FC236}">
                <a16:creationId xmlns:a16="http://schemas.microsoft.com/office/drawing/2014/main" id="{53458C2C-CD4A-062C-7EAF-79A809F8EC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861A718-0657-3D9E-B4B7-0B5113DCB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BF27AD6-CF92-7093-B0AC-9D92E072F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1AF2EF-1579-9B46-89B6-99BF153F1487}" type="slidenum">
              <a:rPr lang="en-US" altLang="en-US" sz="1200"/>
              <a:pPr/>
              <a:t>35</a:t>
            </a:fld>
            <a:endParaRPr lang="en-US" altLang="en-US" sz="1200"/>
          </a:p>
        </p:txBody>
      </p:sp>
      <p:sp>
        <p:nvSpPr>
          <p:cNvPr id="22531" name="Rectangle 2">
            <a:extLst>
              <a:ext uri="{FF2B5EF4-FFF2-40B4-BE49-F238E27FC236}">
                <a16:creationId xmlns:a16="http://schemas.microsoft.com/office/drawing/2014/main" id="{20B0953C-A713-F2B7-63C9-09EB3EC7BA8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25B5A63-BE77-4B22-E6A3-2E08D231B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DC28B3A-3B7C-3F85-5DC4-002F74090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04100D5-E284-C54B-9370-774CFAA8503F}" type="slidenum">
              <a:rPr lang="en-US" altLang="en-US" sz="1200"/>
              <a:pPr/>
              <a:t>36</a:t>
            </a:fld>
            <a:endParaRPr lang="en-US" altLang="en-US" sz="1200"/>
          </a:p>
        </p:txBody>
      </p:sp>
      <p:sp>
        <p:nvSpPr>
          <p:cNvPr id="23555" name="Rectangle 2">
            <a:extLst>
              <a:ext uri="{FF2B5EF4-FFF2-40B4-BE49-F238E27FC236}">
                <a16:creationId xmlns:a16="http://schemas.microsoft.com/office/drawing/2014/main" id="{36EC4EB7-F2D0-1BBC-8C0E-64D81A34E1E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AFA2B49-4318-4BB0-A93A-490032D7C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1F1BBE5-16F1-520D-121C-6BA85C368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E5C2E5C4-3C13-FE4C-B026-FBC9DB5B2633}" type="slidenum">
              <a:rPr lang="en-US" altLang="en-US" sz="1200"/>
              <a:pPr/>
              <a:t>37</a:t>
            </a:fld>
            <a:endParaRPr lang="en-US" altLang="en-US" sz="1200"/>
          </a:p>
        </p:txBody>
      </p:sp>
      <p:sp>
        <p:nvSpPr>
          <p:cNvPr id="24579" name="Rectangle 2">
            <a:extLst>
              <a:ext uri="{FF2B5EF4-FFF2-40B4-BE49-F238E27FC236}">
                <a16:creationId xmlns:a16="http://schemas.microsoft.com/office/drawing/2014/main" id="{6EF979B3-F5AD-F010-1671-6A46FC7A2D8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20D79-BE16-CBCC-EB2A-8140A3267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23C3E69-D354-C78F-E884-31D196C7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E6D7313-0A7E-6E42-BF24-33A9F3A8F36F}" type="slidenum">
              <a:rPr lang="en-US" altLang="en-US" sz="1200"/>
              <a:pPr/>
              <a:t>38</a:t>
            </a:fld>
            <a:endParaRPr lang="en-US" altLang="en-US" sz="1200"/>
          </a:p>
        </p:txBody>
      </p:sp>
      <p:sp>
        <p:nvSpPr>
          <p:cNvPr id="25603" name="Rectangle 2">
            <a:extLst>
              <a:ext uri="{FF2B5EF4-FFF2-40B4-BE49-F238E27FC236}">
                <a16:creationId xmlns:a16="http://schemas.microsoft.com/office/drawing/2014/main" id="{C8DE361A-3AB3-5ACC-E40B-5A23017B6A4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688A830-EA1B-D5F5-FF00-F896E474B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F250E5F-95EA-DD53-8624-4ECCA5CCA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FA5B26-AE25-F641-92FB-6A86D074E899}"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E387FB25-F55A-E702-778D-DDEEFF08A39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C55C98C-CA87-15B2-3843-B4EA35695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61BDF5-0B55-DF83-31FB-C8AF06B7D6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F102C84-9587-AC43-9052-9191AE46BCE6}" type="slidenum">
              <a:rPr lang="en-US" altLang="en-US" sz="1200"/>
              <a:pPr/>
              <a:t>40</a:t>
            </a:fld>
            <a:endParaRPr lang="en-US" altLang="en-US" sz="1200"/>
          </a:p>
        </p:txBody>
      </p:sp>
      <p:sp>
        <p:nvSpPr>
          <p:cNvPr id="27651" name="Rectangle 2">
            <a:extLst>
              <a:ext uri="{FF2B5EF4-FFF2-40B4-BE49-F238E27FC236}">
                <a16:creationId xmlns:a16="http://schemas.microsoft.com/office/drawing/2014/main" id="{88125BB1-E18A-DE37-7841-F1F5926A61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54A9066-50E9-F5A1-7800-A69504194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391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589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78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073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807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4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07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88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5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7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1/17/25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8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1/17/25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864244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v.org/verses/1Jn.%204%3A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lato.stanford.edu/entries/aton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mages.google.com/imgres?imgurl=cache.katrillion.com/images/g/gavel.hit_160.jpg&amp;imgrefurl=http://www.katrillion.com/games/games_quiz.jsp%3FcategoryId%3D170%26quizId%3D8920&amp;h=170&amp;w=160&amp;prev=/images%3Fq%3Dgavel%26start%3D20%26svnum%3D10%26hl%3Den%26lr%3D%26ie%3DUTF-8%26sa%3DN" TargetMode="External"/><Relationship Id="rId3" Type="http://schemas.openxmlformats.org/officeDocument/2006/relationships/hyperlink" Target="http://images.google.com/imgres?imgurl=www.edictsystems.com/images/hands_co.jpg&amp;imgrefurl=http://www.edictsystems.com/HubandSpoke.html&amp;h=174&amp;w=180&amp;prev=/images%3Fq%3Dtransaction%2Bhands%26svnum%3D10%26hl%3Den%26lr%3D%26ie%3DUTF-8" TargetMode="External"/><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imgres?imgurl=www.apple.com/smallbusiness/accounting/yourpoint/images/money.gif&amp;imgrefurl=http://www.apple.com/smallbusiness/accounting/yourpoint/&amp;h=265&amp;w=195&amp;prev=/images%3Fq%3Dmoney%2Bhands%26svnum%3D10%26hl%3Den%26lr%3D%26ie%3DUTF-8%26sa%3DN"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dient pastel colors on a top view">
            <a:extLst>
              <a:ext uri="{FF2B5EF4-FFF2-40B4-BE49-F238E27FC236}">
                <a16:creationId xmlns:a16="http://schemas.microsoft.com/office/drawing/2014/main" id="{3A8C257B-4F15-ED83-8F84-CE33C5E39667}"/>
              </a:ext>
            </a:extLst>
          </p:cNvPr>
          <p:cNvPicPr>
            <a:picLocks noChangeAspect="1"/>
          </p:cNvPicPr>
          <p:nvPr/>
        </p:nvPicPr>
        <p:blipFill>
          <a:blip r:embed="rId2"/>
          <a:srcRect t="12344" b="338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AD2683-B5B4-B99E-1473-F32C5EAB8227}"/>
              </a:ext>
            </a:extLst>
          </p:cNvPr>
          <p:cNvSpPr>
            <a:spLocks noGrp="1"/>
          </p:cNvSpPr>
          <p:nvPr>
            <p:ph type="ctrTitle"/>
          </p:nvPr>
        </p:nvSpPr>
        <p:spPr>
          <a:xfrm>
            <a:off x="937142" y="691723"/>
            <a:ext cx="9600229" cy="5970334"/>
          </a:xfrm>
        </p:spPr>
        <p:txBody>
          <a:bodyPr>
            <a:normAutofit/>
          </a:bodyPr>
          <a:lstStyle/>
          <a:p>
            <a:r>
              <a:rPr lang="en-US" sz="4400" b="0" i="0" dirty="0">
                <a:effectLst/>
                <a:latin typeface="Open Sans" panose="020B0606030504020204" pitchFamily="34" charset="0"/>
              </a:rPr>
              <a:t>We believe in the Incarnation, death, and bodily resurrection of the Son of God; and that salvation is attained only through repentance and faith in Him.</a:t>
            </a:r>
            <a:endParaRPr lang="en-US" sz="4400" dirty="0"/>
          </a:p>
        </p:txBody>
      </p:sp>
      <p:sp>
        <p:nvSpPr>
          <p:cNvPr id="3" name="Subtitle 2">
            <a:extLst>
              <a:ext uri="{FF2B5EF4-FFF2-40B4-BE49-F238E27FC236}">
                <a16:creationId xmlns:a16="http://schemas.microsoft.com/office/drawing/2014/main" id="{510177AB-E62F-5583-E2CD-8EE518CC982A}"/>
              </a:ext>
            </a:extLst>
          </p:cNvPr>
          <p:cNvSpPr>
            <a:spLocks noGrp="1"/>
          </p:cNvSpPr>
          <p:nvPr>
            <p:ph type="subTitle" idx="1"/>
          </p:nvPr>
        </p:nvSpPr>
        <p:spPr>
          <a:xfrm>
            <a:off x="937144" y="2555544"/>
            <a:ext cx="3349214" cy="896819"/>
          </a:xfrm>
        </p:spPr>
        <p:txBody>
          <a:bodyPr>
            <a:normAutofit/>
          </a:bodyPr>
          <a:lstStyle/>
          <a:p>
            <a:r>
              <a:rPr lang="en-US" sz="3600" dirty="0"/>
              <a:t>Article 4</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9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F027F-6392-7499-9D2C-39C6F420FB26}"/>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A37BC8EE-3FB9-BE8E-7865-3A416758B305}"/>
              </a:ext>
            </a:extLst>
          </p:cNvPr>
          <p:cNvSpPr>
            <a:spLocks noGrp="1"/>
          </p:cNvSpPr>
          <p:nvPr>
            <p:ph idx="1"/>
          </p:nvPr>
        </p:nvSpPr>
        <p:spPr>
          <a:xfrm>
            <a:off x="734519" y="2389667"/>
            <a:ext cx="9237424" cy="3325333"/>
          </a:xfrm>
        </p:spPr>
        <p:txBody>
          <a:bodyPr>
            <a:normAutofit fontScale="77500" lnSpcReduction="20000"/>
          </a:bodyPr>
          <a:lstStyle/>
          <a:p>
            <a:pPr marL="0" indent="0">
              <a:lnSpc>
                <a:spcPct val="110000"/>
              </a:lnSpc>
              <a:buNone/>
            </a:pPr>
            <a:r>
              <a:rPr lang="en-US" altLang="en-US" sz="2400" b="0" u="sng" dirty="0">
                <a:latin typeface="Bookman Old Style" panose="02050604050505020204" pitchFamily="18" charset="0"/>
              </a:rPr>
              <a:t>Weariness</a:t>
            </a:r>
            <a:r>
              <a:rPr lang="en-US" altLang="en-US" sz="2400" b="0" dirty="0">
                <a:latin typeface="Bookman Old Style" panose="02050604050505020204" pitchFamily="18" charset="0"/>
              </a:rPr>
              <a:t>: “So Jesus, being wearied from His journey, was sitting by the well.  It was about the sixth hour.”  John 4:6</a:t>
            </a:r>
            <a:endParaRPr lang="en-US" altLang="en-US" sz="2400" b="0" dirty="0"/>
          </a:p>
          <a:p>
            <a:pPr marL="0" indent="0">
              <a:lnSpc>
                <a:spcPct val="110000"/>
              </a:lnSpc>
              <a:buNone/>
            </a:pPr>
            <a:r>
              <a:rPr lang="en-US" altLang="en-US" sz="2400" b="0" u="sng" dirty="0">
                <a:latin typeface="Bookman Old Style" panose="02050604050505020204" pitchFamily="18" charset="0"/>
              </a:rPr>
              <a:t>Grief</a:t>
            </a:r>
            <a:r>
              <a:rPr lang="en-US" altLang="en-US" sz="2400" b="0" dirty="0">
                <a:latin typeface="Bookman Old Style" panose="02050604050505020204" pitchFamily="18" charset="0"/>
              </a:rPr>
              <a:t>:  “Jesus wept.”  John 11:35 </a:t>
            </a:r>
          </a:p>
          <a:p>
            <a:pPr marL="0" indent="0">
              <a:lnSpc>
                <a:spcPct val="110000"/>
              </a:lnSpc>
              <a:buNone/>
            </a:pPr>
            <a:r>
              <a:rPr lang="en-US" altLang="en-US" sz="2400" b="0" u="sng" dirty="0">
                <a:latin typeface="Bookman Old Style" panose="02050604050505020204" pitchFamily="18" charset="0"/>
              </a:rPr>
              <a:t>Compassion</a:t>
            </a:r>
            <a:r>
              <a:rPr lang="en-US" altLang="en-US" sz="2400" b="0" dirty="0">
                <a:latin typeface="Bookman Old Style" panose="02050604050505020204" pitchFamily="18" charset="0"/>
              </a:rPr>
              <a:t>: “Seeing the people, He felt compassion for them, because they were distressed and dispirited like sheep without a shepherd.”  Matthew 9:36</a:t>
            </a:r>
          </a:p>
          <a:p>
            <a:pPr marL="0" indent="0">
              <a:lnSpc>
                <a:spcPct val="110000"/>
              </a:lnSpc>
              <a:buNone/>
            </a:pPr>
            <a:r>
              <a:rPr lang="en-US" altLang="en-US" sz="2400" b="0" u="sng" dirty="0">
                <a:latin typeface="Bookman Old Style" panose="02050604050505020204" pitchFamily="18" charset="0"/>
              </a:rPr>
              <a:t>Sorrow/Longing</a:t>
            </a:r>
            <a:r>
              <a:rPr lang="en-US" altLang="en-US" sz="2400" b="0" dirty="0">
                <a:latin typeface="Bookman Old Style" panose="02050604050505020204" pitchFamily="18" charset="0"/>
              </a:rPr>
              <a:t>: “Approaching Jerusalem, He saw the city and wept over it.” Luke 19:41; cf. Mt. 23:37</a:t>
            </a:r>
          </a:p>
          <a:p>
            <a:pPr marL="0" indent="0">
              <a:lnSpc>
                <a:spcPct val="110000"/>
              </a:lnSpc>
              <a:buNone/>
            </a:pPr>
            <a:r>
              <a:rPr lang="en-US" altLang="en-US" sz="2400" b="0" u="sng" dirty="0">
                <a:latin typeface="Bookman Old Style" panose="02050604050505020204" pitchFamily="18" charset="0"/>
              </a:rPr>
              <a:t>Anger</a:t>
            </a:r>
            <a:r>
              <a:rPr lang="en-US" altLang="en-US" sz="2400" b="0" dirty="0">
                <a:latin typeface="Bookman Old Style" panose="02050604050505020204" pitchFamily="18" charset="0"/>
              </a:rPr>
              <a:t>:  “After looking around at them with anger, grieved at their hardness of heart…”  Mark 3:5; cf. 10:14</a:t>
            </a:r>
          </a:p>
          <a:p>
            <a:pPr marL="0" indent="0">
              <a:lnSpc>
                <a:spcPct val="110000"/>
              </a:lnSpc>
              <a:buNone/>
            </a:pPr>
            <a:endParaRPr lang="en-US" sz="1400" dirty="0"/>
          </a:p>
        </p:txBody>
      </p:sp>
    </p:spTree>
    <p:extLst>
      <p:ext uri="{BB962C8B-B14F-4D97-AF65-F5344CB8AC3E}">
        <p14:creationId xmlns:p14="http://schemas.microsoft.com/office/powerpoint/2010/main" val="319343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68A23-4F57-D07D-1F76-930591DA8676}"/>
              </a:ext>
            </a:extLst>
          </p:cNvPr>
          <p:cNvSpPr>
            <a:spLocks noGrp="1"/>
          </p:cNvSpPr>
          <p:nvPr>
            <p:ph type="title"/>
          </p:nvPr>
        </p:nvSpPr>
        <p:spPr>
          <a:xfrm>
            <a:off x="1066800" y="1030311"/>
            <a:ext cx="8905141" cy="1359356"/>
          </a:xfrm>
        </p:spPr>
        <p:txBody>
          <a:bodyPr anchor="ctr">
            <a:normAutofit/>
          </a:bodyPr>
          <a:lstStyle/>
          <a:p>
            <a:r>
              <a:rPr lang="en-US" sz="4800"/>
              <a:t>The History of the Doctrine</a:t>
            </a:r>
          </a:p>
        </p:txBody>
      </p:sp>
      <p:sp>
        <p:nvSpPr>
          <p:cNvPr id="3" name="Content Placeholder 2">
            <a:extLst>
              <a:ext uri="{FF2B5EF4-FFF2-40B4-BE49-F238E27FC236}">
                <a16:creationId xmlns:a16="http://schemas.microsoft.com/office/drawing/2014/main" id="{71ACF024-3A2A-8959-2F4E-CDDA29DDF489}"/>
              </a:ext>
            </a:extLst>
          </p:cNvPr>
          <p:cNvSpPr>
            <a:spLocks noGrp="1"/>
          </p:cNvSpPr>
          <p:nvPr>
            <p:ph idx="1"/>
          </p:nvPr>
        </p:nvSpPr>
        <p:spPr>
          <a:xfrm>
            <a:off x="644577" y="2389667"/>
            <a:ext cx="9327365" cy="3325333"/>
          </a:xfrm>
        </p:spPr>
        <p:txBody>
          <a:bodyPr>
            <a:normAutofit/>
          </a:bodyPr>
          <a:lstStyle/>
          <a:p>
            <a:pPr marL="0" indent="0">
              <a:buNone/>
            </a:pPr>
            <a:r>
              <a:rPr lang="en-US" sz="2800" dirty="0"/>
              <a:t>Question: If Jesus is God, how is He also human?</a:t>
            </a:r>
          </a:p>
          <a:p>
            <a:pPr marL="0" indent="0">
              <a:buNone/>
            </a:pPr>
            <a:r>
              <a:rPr lang="en-US" sz="2800" dirty="0">
                <a:latin typeface="Bookman Old Style" pitchFamily="18" charset="0"/>
              </a:rPr>
              <a:t>Early Tendencies in Christology</a:t>
            </a:r>
          </a:p>
          <a:p>
            <a:pPr marL="0" indent="0">
              <a:buNone/>
            </a:pPr>
            <a:r>
              <a:rPr lang="en-US" altLang="en-US" dirty="0"/>
              <a:t> </a:t>
            </a:r>
            <a:r>
              <a:rPr lang="en-US" altLang="en-US" sz="2400" dirty="0"/>
              <a:t>A Mere Man             &lt;---------------&gt;               Divine, not fully Man </a:t>
            </a:r>
            <a:endParaRPr lang="en-US" sz="2400" dirty="0"/>
          </a:p>
        </p:txBody>
      </p:sp>
    </p:spTree>
    <p:extLst>
      <p:ext uri="{BB962C8B-B14F-4D97-AF65-F5344CB8AC3E}">
        <p14:creationId xmlns:p14="http://schemas.microsoft.com/office/powerpoint/2010/main" val="9868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C2CA3-D518-3F87-53E2-7CBEB812EAF9}"/>
              </a:ext>
            </a:extLst>
          </p:cNvPr>
          <p:cNvSpPr>
            <a:spLocks noGrp="1"/>
          </p:cNvSpPr>
          <p:nvPr>
            <p:ph type="title"/>
          </p:nvPr>
        </p:nvSpPr>
        <p:spPr>
          <a:xfrm>
            <a:off x="1066800" y="1030311"/>
            <a:ext cx="8905141" cy="1359356"/>
          </a:xfrm>
        </p:spPr>
        <p:txBody>
          <a:bodyPr anchor="ctr">
            <a:normAutofit/>
          </a:bodyPr>
          <a:lstStyle/>
          <a:p>
            <a:r>
              <a:rPr lang="en-US" sz="4800"/>
              <a:t>Early Errors</a:t>
            </a:r>
          </a:p>
        </p:txBody>
      </p:sp>
      <p:sp>
        <p:nvSpPr>
          <p:cNvPr id="3" name="Content Placeholder 2">
            <a:extLst>
              <a:ext uri="{FF2B5EF4-FFF2-40B4-BE49-F238E27FC236}">
                <a16:creationId xmlns:a16="http://schemas.microsoft.com/office/drawing/2014/main" id="{D86E7523-DF28-8796-47DE-8E3917718D59}"/>
              </a:ext>
            </a:extLst>
          </p:cNvPr>
          <p:cNvSpPr>
            <a:spLocks noGrp="1"/>
          </p:cNvSpPr>
          <p:nvPr>
            <p:ph idx="1"/>
          </p:nvPr>
        </p:nvSpPr>
        <p:spPr>
          <a:xfrm>
            <a:off x="1066800" y="2518348"/>
            <a:ext cx="9309099" cy="3463351"/>
          </a:xfrm>
        </p:spPr>
        <p:txBody>
          <a:bodyPr>
            <a:noAutofit/>
          </a:bodyPr>
          <a:lstStyle/>
          <a:p>
            <a:pPr marL="0" indent="0">
              <a:lnSpc>
                <a:spcPct val="110000"/>
              </a:lnSpc>
              <a:buNone/>
            </a:pPr>
            <a:r>
              <a:rPr lang="en-US" sz="2400" b="1" dirty="0">
                <a:latin typeface="Charter" panose="02040503050506020203" pitchFamily="18" charset="0"/>
              </a:rPr>
              <a:t>Adoptionism</a:t>
            </a:r>
            <a:r>
              <a:rPr lang="en-US" sz="2400" dirty="0">
                <a:latin typeface="Charter" panose="02040503050506020203" pitchFamily="18" charset="0"/>
              </a:rPr>
              <a:t>  - </a:t>
            </a:r>
            <a:r>
              <a:rPr lang="en-US" sz="2400" b="0" i="0" dirty="0">
                <a:effectLst/>
                <a:latin typeface="Charter" panose="02040503050506020203" pitchFamily="18" charset="0"/>
              </a:rPr>
              <a:t>denied the virgin birth, taught that Jesus was a normal human who was exceedingly wise, and that he was “adopted” by the Christ-spirit upon his baptism. </a:t>
            </a:r>
            <a:endParaRPr lang="en-US" sz="2400" dirty="0">
              <a:latin typeface="Charter" panose="02040503050506020203" pitchFamily="18" charset="0"/>
            </a:endParaRPr>
          </a:p>
          <a:p>
            <a:pPr marL="0" indent="0">
              <a:lnSpc>
                <a:spcPct val="110000"/>
              </a:lnSpc>
              <a:buNone/>
            </a:pPr>
            <a:r>
              <a:rPr lang="en-US" sz="2400" b="1" dirty="0">
                <a:latin typeface="Charter" panose="02040503050506020203" pitchFamily="18" charset="0"/>
              </a:rPr>
              <a:t>Docetism</a:t>
            </a:r>
            <a:r>
              <a:rPr lang="en-US" sz="2400" dirty="0">
                <a:latin typeface="Charter" panose="02040503050506020203" pitchFamily="18" charset="0"/>
              </a:rPr>
              <a:t> – </a:t>
            </a:r>
            <a:r>
              <a:rPr lang="en-US" sz="2400" b="0" i="0" dirty="0">
                <a:effectLst/>
                <a:latin typeface="Charter" panose="02040503050506020203" pitchFamily="18" charset="0"/>
              </a:rPr>
              <a:t>Docetism, which challenged the biblical testimony of Christ’s full humanity. </a:t>
            </a:r>
            <a:r>
              <a:rPr lang="en-US" sz="2400" dirty="0">
                <a:latin typeface="Charter" panose="02040503050506020203" pitchFamily="18" charset="0"/>
              </a:rPr>
              <a:t>Jesus only “appeared” human.</a:t>
            </a:r>
            <a:r>
              <a:rPr lang="en-US" sz="2400" b="0" i="0" dirty="0">
                <a:effectLst/>
                <a:latin typeface="Charter" panose="02040503050506020203" pitchFamily="18" charset="0"/>
              </a:rPr>
              <a:t> The Apostle John warned against this error, noting that some refused to acknowledge “that Jesus Christ as come in the flesh” (</a:t>
            </a:r>
            <a:r>
              <a:rPr lang="en-US" sz="2400" b="0" i="0" u="sng" dirty="0">
                <a:effectLst/>
                <a:latin typeface="Charter" panose="02040503050506020203" pitchFamily="18" charset="0"/>
                <a:hlinkClick r:id="rId2"/>
              </a:rPr>
              <a:t>1Jn. 4:1-3</a:t>
            </a:r>
            <a:r>
              <a:rPr lang="en-US" sz="2400" b="0" i="0" dirty="0">
                <a:effectLst/>
                <a:latin typeface="Charter" panose="02040503050506020203" pitchFamily="18" charset="0"/>
              </a:rPr>
              <a:t>). </a:t>
            </a:r>
            <a:endParaRPr lang="en-US" sz="2400" dirty="0"/>
          </a:p>
        </p:txBody>
      </p:sp>
    </p:spTree>
    <p:extLst>
      <p:ext uri="{BB962C8B-B14F-4D97-AF65-F5344CB8AC3E}">
        <p14:creationId xmlns:p14="http://schemas.microsoft.com/office/powerpoint/2010/main" val="413380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ED58AE-C6D7-8A1F-8BAF-CE9756739D15}"/>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Apollinarianism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461DA7F9-0499-016C-C0DA-23E8415633CB}"/>
              </a:ext>
            </a:extLst>
          </p:cNvPr>
          <p:cNvSpPr>
            <a:spLocks noGrp="1"/>
          </p:cNvSpPr>
          <p:nvPr>
            <p:ph idx="1"/>
          </p:nvPr>
        </p:nvSpPr>
        <p:spPr>
          <a:xfrm>
            <a:off x="1394085" y="2260601"/>
            <a:ext cx="8577857" cy="3454400"/>
          </a:xfrm>
        </p:spPr>
        <p:txBody>
          <a:bodyPr>
            <a:normAutofit/>
          </a:bodyPr>
          <a:lstStyle/>
          <a:p>
            <a:pPr marL="0" indent="0">
              <a:lnSpc>
                <a:spcPct val="110000"/>
              </a:lnSpc>
              <a:spcAft>
                <a:spcPts val="1800"/>
              </a:spcAft>
              <a:buNone/>
            </a:pPr>
            <a:r>
              <a:rPr lang="en-US" sz="2400" b="0" i="0" dirty="0">
                <a:effectLst/>
                <a:latin typeface="Charter" panose="02040503050506020203" pitchFamily="18" charset="0"/>
              </a:rPr>
              <a:t>Apollinaris of Laodicea (d. 390) believed that in taking on human nature, the Word became united with a body only. So eager was he to avoid the Arian error and emphasize the deity of Christ and unity of his person that he denied Jesus as having a human soul. The soul was replaced with the divine Word, or </a:t>
            </a:r>
            <a:r>
              <a:rPr lang="en-US" sz="2400" b="0" i="1" dirty="0">
                <a:effectLst/>
                <a:latin typeface="Charter" panose="02040503050506020203" pitchFamily="18" charset="0"/>
              </a:rPr>
              <a:t>logos</a:t>
            </a:r>
            <a:r>
              <a:rPr lang="en-US" sz="2400" b="0" i="0" dirty="0">
                <a:effectLst/>
                <a:latin typeface="Charter" panose="02040503050506020203" pitchFamily="18" charset="0"/>
              </a:rPr>
              <a:t>. Jesus, in other words, was not an ordinary human being.</a:t>
            </a:r>
          </a:p>
          <a:p>
            <a:pPr>
              <a:lnSpc>
                <a:spcPct val="110000"/>
              </a:lnSpc>
            </a:pPr>
            <a:r>
              <a:rPr lang="en-US" sz="1100" dirty="0">
                <a:hlinkClick r:id="rId2"/>
              </a:rPr>
              <a:t>https://www.thegospelcoalition.org/essay/christological-controversies-in-the-early-church/</a:t>
            </a:r>
            <a:r>
              <a:rPr lang="en-US" sz="1100" dirty="0"/>
              <a:t> accessed December 21, 2024</a:t>
            </a:r>
          </a:p>
        </p:txBody>
      </p:sp>
    </p:spTree>
    <p:extLst>
      <p:ext uri="{BB962C8B-B14F-4D97-AF65-F5344CB8AC3E}">
        <p14:creationId xmlns:p14="http://schemas.microsoft.com/office/powerpoint/2010/main" val="3989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37A3D9-845F-C70D-21C5-EDD6868B45A9}"/>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Nestorianism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A3AE7ED9-4B26-6C5F-2BF6-0EBFCD4788D7}"/>
              </a:ext>
            </a:extLst>
          </p:cNvPr>
          <p:cNvSpPr>
            <a:spLocks noGrp="1"/>
          </p:cNvSpPr>
          <p:nvPr>
            <p:ph idx="1"/>
          </p:nvPr>
        </p:nvSpPr>
        <p:spPr>
          <a:xfrm>
            <a:off x="1066801" y="2188564"/>
            <a:ext cx="8905142" cy="3894735"/>
          </a:xfrm>
        </p:spPr>
        <p:txBody>
          <a:bodyPr>
            <a:normAutofit fontScale="92500" lnSpcReduction="20000"/>
          </a:bodyPr>
          <a:lstStyle/>
          <a:p>
            <a:pPr marL="0" indent="0">
              <a:lnSpc>
                <a:spcPct val="110000"/>
              </a:lnSpc>
              <a:spcAft>
                <a:spcPts val="1800"/>
              </a:spcAft>
              <a:buNone/>
            </a:pPr>
            <a:r>
              <a:rPr lang="en-US" sz="2400" b="0" i="0" dirty="0">
                <a:effectLst/>
                <a:latin typeface="Charter" panose="02040503050506020203" pitchFamily="18" charset="0"/>
              </a:rPr>
              <a:t>In the early fifth century, Nestorius of Constantinople (c. 386–450) taught that Jesus Christ was actually two distinct persons. Nestorius struggled to affirm the traditional title for Mary as </a:t>
            </a:r>
            <a:r>
              <a:rPr lang="en-US" sz="2400" b="0" i="1" dirty="0" err="1">
                <a:effectLst/>
                <a:latin typeface="Charter" panose="02040503050506020203" pitchFamily="18" charset="0"/>
              </a:rPr>
              <a:t>theotokos</a:t>
            </a:r>
            <a:r>
              <a:rPr lang="en-US" sz="2400" b="0" i="0" dirty="0">
                <a:effectLst/>
                <a:latin typeface="Charter" panose="02040503050506020203" pitchFamily="18" charset="0"/>
              </a:rPr>
              <a:t> (“God-bearer”), as this seemed to deny the human qualities of Christ. He struggled to conceive how it could be that God was born from a human, or that God suffered and died. Therefore, Nestorianism posited that in Christ was both the human person and divine person, but that each operated independently. At one point it would be the divine person working, and at another point it was the human. In this way, Nestorians sought to deal with Scripture that spoke to both Christ’s divine characteristics and his human ones. </a:t>
            </a:r>
            <a:r>
              <a:rPr lang="en-US" sz="1200" dirty="0">
                <a:hlinkClick r:id="rId2"/>
              </a:rPr>
              <a:t>https://www.thegospelcoalition.org/essay/christological-controversies-in-the-early-church/</a:t>
            </a:r>
            <a:r>
              <a:rPr lang="en-US" sz="1200" dirty="0"/>
              <a:t> accessed December 21, 2024</a:t>
            </a:r>
          </a:p>
          <a:p>
            <a:pPr marL="0" indent="0">
              <a:lnSpc>
                <a:spcPct val="110000"/>
              </a:lnSpc>
              <a:spcAft>
                <a:spcPts val="1800"/>
              </a:spcAft>
              <a:buNone/>
            </a:pPr>
            <a:endParaRPr lang="en-US" sz="2400" b="0" i="0" dirty="0">
              <a:effectLst/>
              <a:latin typeface="Charter" panose="02040503050506020203" pitchFamily="18" charset="0"/>
            </a:endParaRPr>
          </a:p>
        </p:txBody>
      </p:sp>
    </p:spTree>
    <p:extLst>
      <p:ext uri="{BB962C8B-B14F-4D97-AF65-F5344CB8AC3E}">
        <p14:creationId xmlns:p14="http://schemas.microsoft.com/office/powerpoint/2010/main" val="7951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2E93A6-D3D8-05D3-C2EC-9B62F510A05F}"/>
              </a:ext>
            </a:extLst>
          </p:cNvPr>
          <p:cNvSpPr>
            <a:spLocks noGrp="1"/>
          </p:cNvSpPr>
          <p:nvPr>
            <p:ph type="title"/>
          </p:nvPr>
        </p:nvSpPr>
        <p:spPr>
          <a:xfrm>
            <a:off x="1066800" y="1030311"/>
            <a:ext cx="8905141" cy="1359356"/>
          </a:xfrm>
        </p:spPr>
        <p:txBody>
          <a:bodyPr anchor="ctr">
            <a:normAutofit/>
          </a:bodyPr>
          <a:lstStyle/>
          <a:p>
            <a:r>
              <a:rPr lang="en-US" sz="4800" b="1" i="0">
                <a:effectLst/>
                <a:latin typeface="Gotham A"/>
              </a:rPr>
              <a:t>Eutchyianism</a:t>
            </a:r>
            <a:endParaRPr lang="en-US" sz="4800"/>
          </a:p>
        </p:txBody>
      </p:sp>
      <p:sp>
        <p:nvSpPr>
          <p:cNvPr id="3" name="Content Placeholder 2">
            <a:extLst>
              <a:ext uri="{FF2B5EF4-FFF2-40B4-BE49-F238E27FC236}">
                <a16:creationId xmlns:a16="http://schemas.microsoft.com/office/drawing/2014/main" id="{BF7A44B5-6434-E78A-BDBC-A0CFA6756C0B}"/>
              </a:ext>
            </a:extLst>
          </p:cNvPr>
          <p:cNvSpPr>
            <a:spLocks noGrp="1"/>
          </p:cNvSpPr>
          <p:nvPr>
            <p:ph idx="1"/>
          </p:nvPr>
        </p:nvSpPr>
        <p:spPr>
          <a:xfrm>
            <a:off x="749509" y="2389667"/>
            <a:ext cx="9222434" cy="4100033"/>
          </a:xfrm>
        </p:spPr>
        <p:txBody>
          <a:bodyPr>
            <a:normAutofit fontScale="47500" lnSpcReduction="20000"/>
          </a:bodyPr>
          <a:lstStyle/>
          <a:p>
            <a:pPr marL="0" indent="0">
              <a:lnSpc>
                <a:spcPct val="110000"/>
              </a:lnSpc>
              <a:spcBef>
                <a:spcPts val="0"/>
              </a:spcBef>
              <a:buNone/>
            </a:pPr>
            <a:r>
              <a:rPr lang="en-US" sz="6300" b="0" i="0" dirty="0">
                <a:effectLst/>
                <a:latin typeface="Charter" panose="02040503050506020203" pitchFamily="18" charset="0"/>
              </a:rPr>
              <a:t>Teachings from the monk Eutychus of Constantinople (c. 380–c. 456), </a:t>
            </a:r>
            <a:r>
              <a:rPr lang="en-US" sz="6300" b="0" i="0" dirty="0" err="1">
                <a:effectLst/>
                <a:latin typeface="Charter" panose="02040503050506020203" pitchFamily="18" charset="0"/>
              </a:rPr>
              <a:t>Eutchyianism</a:t>
            </a:r>
            <a:r>
              <a:rPr lang="en-US" sz="6300" b="0" i="0" dirty="0">
                <a:effectLst/>
                <a:latin typeface="Charter" panose="02040503050506020203" pitchFamily="18" charset="0"/>
              </a:rPr>
              <a:t> combines the two natures into one single nature. The official term for this theological error was </a:t>
            </a:r>
            <a:r>
              <a:rPr lang="en-US" sz="6300" b="0" i="0" dirty="0" err="1">
                <a:effectLst/>
                <a:latin typeface="Charter" panose="02040503050506020203" pitchFamily="18" charset="0"/>
              </a:rPr>
              <a:t>monophysitism</a:t>
            </a:r>
            <a:r>
              <a:rPr lang="en-US" sz="6300" b="0" i="0" dirty="0">
                <a:effectLst/>
                <a:latin typeface="Charter" panose="02040503050506020203" pitchFamily="18" charset="0"/>
              </a:rPr>
              <a:t>. Eutychus believed that both natures existed before the incarnation, but following the birth of Christ, there was only one nature. The human nature according to Eutyches was a mere appearance, harkening back to views </a:t>
            </a:r>
            <a:r>
              <a:rPr lang="en-US" sz="6300" dirty="0">
                <a:latin typeface="Charter" panose="02040503050506020203" pitchFamily="18" charset="0"/>
              </a:rPr>
              <a:t>of the</a:t>
            </a:r>
            <a:r>
              <a:rPr lang="en-US" sz="6300" b="0" i="0" dirty="0">
                <a:effectLst/>
                <a:latin typeface="Charter" panose="02040503050506020203" pitchFamily="18" charset="0"/>
              </a:rPr>
              <a:t> </a:t>
            </a:r>
            <a:r>
              <a:rPr lang="en-US" sz="6300" b="0" i="0" dirty="0" err="1">
                <a:effectLst/>
                <a:latin typeface="Charter" panose="02040503050506020203" pitchFamily="18" charset="0"/>
              </a:rPr>
              <a:t>Docetists</a:t>
            </a:r>
            <a:r>
              <a:rPr lang="en-US" sz="6300" dirty="0">
                <a:latin typeface="Charter" panose="02040503050506020203" pitchFamily="18" charset="0"/>
              </a:rPr>
              <a:t>. </a:t>
            </a:r>
            <a:r>
              <a:rPr lang="en-US" sz="6300" b="0" i="0" dirty="0">
                <a:effectLst/>
                <a:latin typeface="Charter" panose="02040503050506020203" pitchFamily="18" charset="0"/>
              </a:rPr>
              <a:t> </a:t>
            </a:r>
          </a:p>
          <a:p>
            <a:pPr marL="0" indent="0">
              <a:lnSpc>
                <a:spcPct val="110000"/>
              </a:lnSpc>
              <a:spcBef>
                <a:spcPts val="0"/>
              </a:spcBef>
              <a:buNone/>
            </a:pPr>
            <a:r>
              <a:rPr lang="en-US" sz="1300" dirty="0">
                <a:hlinkClick r:id="rId2"/>
              </a:rPr>
              <a:t>https://www.thegospelcoalition.org/essay/of/</a:t>
            </a:r>
            <a:r>
              <a:rPr lang="en-US" sz="1300" dirty="0"/>
              <a:t> accessed December 21, 2024</a:t>
            </a:r>
            <a:endParaRPr lang="en-US" sz="1300" b="0" i="0" dirty="0">
              <a:effectLst/>
              <a:latin typeface="Charter" panose="02040503050506020203" pitchFamily="18" charset="0"/>
            </a:endParaRPr>
          </a:p>
        </p:txBody>
      </p:sp>
    </p:spTree>
    <p:extLst>
      <p:ext uri="{BB962C8B-B14F-4D97-AF65-F5344CB8AC3E}">
        <p14:creationId xmlns:p14="http://schemas.microsoft.com/office/powerpoint/2010/main" val="42421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681E22F-BA73-25FE-576F-C7BC0AB74126}"/>
              </a:ext>
            </a:extLst>
          </p:cNvPr>
          <p:cNvPicPr>
            <a:picLocks noGrp="1" noChangeAspect="1"/>
          </p:cNvPicPr>
          <p:nvPr>
            <p:ph idx="1"/>
          </p:nvPr>
        </p:nvPicPr>
        <p:blipFill>
          <a:blip r:embed="rId2"/>
          <a:srcRect t="11243" b="19313"/>
          <a:stretch/>
        </p:blipFill>
        <p:spPr>
          <a:xfrm>
            <a:off x="2238316" y="1249921"/>
            <a:ext cx="9208013" cy="4938608"/>
          </a:xfrm>
          <a:prstGeom prst="rect">
            <a:avLst/>
          </a:prstGeom>
        </p:spPr>
      </p:pic>
      <p:sp>
        <p:nvSpPr>
          <p:cNvPr id="6" name="Title 5">
            <a:extLst>
              <a:ext uri="{FF2B5EF4-FFF2-40B4-BE49-F238E27FC236}">
                <a16:creationId xmlns:a16="http://schemas.microsoft.com/office/drawing/2014/main" id="{F7FD9787-E52C-7F77-6107-6F6A8BF10ABE}"/>
              </a:ext>
            </a:extLst>
          </p:cNvPr>
          <p:cNvSpPr>
            <a:spLocks noGrp="1"/>
          </p:cNvSpPr>
          <p:nvPr>
            <p:ph type="title"/>
          </p:nvPr>
        </p:nvSpPr>
        <p:spPr/>
        <p:txBody>
          <a:bodyPr/>
          <a:lstStyle/>
          <a:p>
            <a:r>
              <a:rPr lang="en-US" dirty="0"/>
              <a:t>Council of Chalcedon – 451 AD</a:t>
            </a:r>
          </a:p>
        </p:txBody>
      </p:sp>
    </p:spTree>
    <p:extLst>
      <p:ext uri="{BB962C8B-B14F-4D97-AF65-F5344CB8AC3E}">
        <p14:creationId xmlns:p14="http://schemas.microsoft.com/office/powerpoint/2010/main" val="76873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30834-5FD0-D943-BA3B-FAB4F6A31647}"/>
              </a:ext>
            </a:extLst>
          </p:cNvPr>
          <p:cNvPicPr>
            <a:picLocks noChangeAspect="1"/>
          </p:cNvPicPr>
          <p:nvPr/>
        </p:nvPicPr>
        <p:blipFill>
          <a:blip r:embed="rId2"/>
          <a:stretch>
            <a:fillRect/>
          </a:stretch>
        </p:blipFill>
        <p:spPr>
          <a:xfrm>
            <a:off x="380999" y="310243"/>
            <a:ext cx="10738757" cy="6133010"/>
          </a:xfrm>
          <a:prstGeom prst="rect">
            <a:avLst/>
          </a:prstGeom>
        </p:spPr>
      </p:pic>
    </p:spTree>
    <p:extLst>
      <p:ext uri="{BB962C8B-B14F-4D97-AF65-F5344CB8AC3E}">
        <p14:creationId xmlns:p14="http://schemas.microsoft.com/office/powerpoint/2010/main" val="259559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80252-3D87-7E5E-1E38-173A52A20BAF}"/>
              </a:ext>
            </a:extLst>
          </p:cNvPr>
          <p:cNvSpPr>
            <a:spLocks noGrp="1"/>
          </p:cNvSpPr>
          <p:nvPr>
            <p:ph type="title"/>
          </p:nvPr>
        </p:nvSpPr>
        <p:spPr>
          <a:xfrm>
            <a:off x="1066800" y="702860"/>
            <a:ext cx="7721600" cy="1049740"/>
          </a:xfrm>
        </p:spPr>
        <p:txBody>
          <a:bodyPr vert="horz" lIns="91440" tIns="45720" rIns="91440" bIns="45720" rtlCol="0" anchor="b">
            <a:normAutofit/>
          </a:bodyPr>
          <a:lstStyle/>
          <a:p>
            <a:pPr>
              <a:lnSpc>
                <a:spcPct val="100000"/>
              </a:lnSpc>
            </a:pPr>
            <a:r>
              <a:rPr lang="en-US" sz="4800" dirty="0"/>
              <a:t>How do we solve this?</a:t>
            </a:r>
          </a:p>
        </p:txBody>
      </p:sp>
      <p:sp>
        <p:nvSpPr>
          <p:cNvPr id="3" name="Content Placeholder 2">
            <a:extLst>
              <a:ext uri="{FF2B5EF4-FFF2-40B4-BE49-F238E27FC236}">
                <a16:creationId xmlns:a16="http://schemas.microsoft.com/office/drawing/2014/main" id="{DBEF5A5A-F7CF-DB20-EED2-64DD37265C5E}"/>
              </a:ext>
            </a:extLst>
          </p:cNvPr>
          <p:cNvSpPr>
            <a:spLocks noGrp="1"/>
          </p:cNvSpPr>
          <p:nvPr>
            <p:ph idx="1"/>
          </p:nvPr>
        </p:nvSpPr>
        <p:spPr>
          <a:xfrm>
            <a:off x="1066801" y="1632857"/>
            <a:ext cx="9546770" cy="4833257"/>
          </a:xfrm>
        </p:spPr>
        <p:txBody>
          <a:bodyPr vert="horz" lIns="91440" tIns="45720" rIns="91440" bIns="45720" rtlCol="0">
            <a:normAutofit/>
          </a:bodyPr>
          <a:lstStyle/>
          <a:p>
            <a:pPr marL="0" indent="0">
              <a:buNone/>
            </a:pPr>
            <a:r>
              <a:rPr lang="en-US" sz="3600" b="1" u="sng" dirty="0"/>
              <a:t>Start with what we know</a:t>
            </a:r>
            <a:r>
              <a:rPr lang="en-US" sz="3600" dirty="0"/>
              <a:t>!</a:t>
            </a:r>
          </a:p>
          <a:p>
            <a:pPr marL="742950" indent="-742950">
              <a:buAutoNum type="arabicPeriod"/>
            </a:pPr>
            <a:r>
              <a:rPr lang="en-US" sz="3600" dirty="0"/>
              <a:t>Only God can Save! (Nicaea 325 AD)</a:t>
            </a:r>
          </a:p>
          <a:p>
            <a:pPr marL="742950" indent="-742950">
              <a:buAutoNum type="arabicPeriod"/>
            </a:pPr>
            <a:r>
              <a:rPr lang="en-US" sz="3600" dirty="0"/>
              <a:t>The Principle of Adoption – only that which is assumed is redeemed.</a:t>
            </a:r>
          </a:p>
          <a:p>
            <a:pPr marL="742950" indent="-742950">
              <a:buAutoNum type="arabicPeriod"/>
            </a:pPr>
            <a:r>
              <a:rPr lang="en-US" sz="3600" dirty="0"/>
              <a:t>The distinction between “person” and “nature.”</a:t>
            </a:r>
          </a:p>
        </p:txBody>
      </p:sp>
    </p:spTree>
    <p:extLst>
      <p:ext uri="{BB962C8B-B14F-4D97-AF65-F5344CB8AC3E}">
        <p14:creationId xmlns:p14="http://schemas.microsoft.com/office/powerpoint/2010/main" val="27599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CCDA2-DDAB-956E-062E-39D7D9AE6639}"/>
              </a:ext>
            </a:extLst>
          </p:cNvPr>
          <p:cNvSpPr>
            <a:spLocks noGrp="1"/>
          </p:cNvSpPr>
          <p:nvPr>
            <p:ph type="title"/>
          </p:nvPr>
        </p:nvSpPr>
        <p:spPr>
          <a:xfrm>
            <a:off x="1066800" y="702860"/>
            <a:ext cx="5029199" cy="1779875"/>
          </a:xfrm>
        </p:spPr>
        <p:txBody>
          <a:bodyPr vert="horz" lIns="91440" tIns="45720" rIns="91440" bIns="45720" rtlCol="0" anchor="b">
            <a:normAutofit/>
          </a:bodyPr>
          <a:lstStyle/>
          <a:p>
            <a:pPr>
              <a:lnSpc>
                <a:spcPct val="100000"/>
              </a:lnSpc>
            </a:pPr>
            <a:r>
              <a:rPr lang="en-US" sz="3600"/>
              <a:t>The Definition of Chalcedon</a:t>
            </a:r>
          </a:p>
        </p:txBody>
      </p:sp>
    </p:spTree>
    <p:extLst>
      <p:ext uri="{BB962C8B-B14F-4D97-AF65-F5344CB8AC3E}">
        <p14:creationId xmlns:p14="http://schemas.microsoft.com/office/powerpoint/2010/main" val="33936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3E35-F361-80E5-B6FB-B771B655A521}"/>
              </a:ext>
            </a:extLst>
          </p:cNvPr>
          <p:cNvSpPr>
            <a:spLocks noGrp="1"/>
          </p:cNvSpPr>
          <p:nvPr>
            <p:ph type="title"/>
          </p:nvPr>
        </p:nvSpPr>
        <p:spPr>
          <a:xfrm>
            <a:off x="1066800" y="936841"/>
            <a:ext cx="8886884" cy="72685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a:lstStyle/>
          <a:p>
            <a:r>
              <a:rPr lang="en-US" dirty="0"/>
              <a:t>Theological content of this article</a:t>
            </a:r>
          </a:p>
        </p:txBody>
      </p:sp>
      <p:sp>
        <p:nvSpPr>
          <p:cNvPr id="3" name="Content Placeholder 2">
            <a:extLst>
              <a:ext uri="{FF2B5EF4-FFF2-40B4-BE49-F238E27FC236}">
                <a16:creationId xmlns:a16="http://schemas.microsoft.com/office/drawing/2014/main" id="{94BE21F3-89D2-E120-BF72-92B199B3B9A2}"/>
              </a:ext>
            </a:extLst>
          </p:cNvPr>
          <p:cNvSpPr>
            <a:spLocks noGrp="1"/>
          </p:cNvSpPr>
          <p:nvPr>
            <p:ph idx="1"/>
          </p:nvPr>
        </p:nvSpPr>
        <p:spPr>
          <a:xfrm>
            <a:off x="1069848" y="1765300"/>
            <a:ext cx="8883836" cy="4610100"/>
          </a:xfrm>
        </p:spPr>
        <p:txBody>
          <a:bodyPr/>
          <a:lstStyle/>
          <a:p>
            <a:pPr marL="0" indent="0">
              <a:buNone/>
            </a:pPr>
            <a:r>
              <a:rPr lang="en-US" sz="2400" dirty="0">
                <a:latin typeface="Open Sans" panose="020B0606030504020204" pitchFamily="34" charset="0"/>
              </a:rPr>
              <a:t>1. </a:t>
            </a:r>
            <a:r>
              <a:rPr lang="en-US" sz="2400" b="0" i="0" dirty="0">
                <a:effectLst/>
                <a:latin typeface="Open Sans" panose="020B0606030504020204" pitchFamily="34" charset="0"/>
              </a:rPr>
              <a:t>“We believe in the Incarnation, death, and bodily resurrection of the Son of God”</a:t>
            </a:r>
          </a:p>
          <a:p>
            <a:pPr marL="0" indent="0">
              <a:buNone/>
            </a:pPr>
            <a:r>
              <a:rPr lang="en-US" sz="2400" b="1" dirty="0">
                <a:latin typeface="Open Sans" panose="020B0606030504020204" pitchFamily="34" charset="0"/>
              </a:rPr>
              <a:t>This is Christology – the study of Christ.</a:t>
            </a:r>
          </a:p>
          <a:p>
            <a:pPr marL="0" indent="0">
              <a:buNone/>
            </a:pPr>
            <a:r>
              <a:rPr lang="en-US" dirty="0">
                <a:latin typeface="Open Sans" panose="020B0606030504020204" pitchFamily="34" charset="0"/>
              </a:rPr>
              <a:t>	</a:t>
            </a:r>
            <a:r>
              <a:rPr lang="en-US" sz="1800" b="0" i="0" dirty="0">
                <a:effectLst/>
                <a:latin typeface="Open Sans" panose="020B0606030504020204" pitchFamily="34" charset="0"/>
              </a:rPr>
              <a:t> </a:t>
            </a:r>
            <a:r>
              <a:rPr lang="en-US" sz="1800" b="1" i="0" u="sng" dirty="0">
                <a:effectLst/>
                <a:latin typeface="Open Sans" panose="020B0606030504020204" pitchFamily="34" charset="0"/>
              </a:rPr>
              <a:t>The</a:t>
            </a:r>
            <a:r>
              <a:rPr lang="en-US" sz="1800" b="0" i="0" u="sng" dirty="0">
                <a:effectLst/>
                <a:latin typeface="Open Sans" panose="020B0606030504020204" pitchFamily="34" charset="0"/>
              </a:rPr>
              <a:t> </a:t>
            </a:r>
            <a:r>
              <a:rPr lang="en-US" sz="1800" b="1" i="0" u="sng" dirty="0">
                <a:effectLst/>
                <a:latin typeface="Open Sans" panose="020B0606030504020204" pitchFamily="34" charset="0"/>
              </a:rPr>
              <a:t>Person of Christ - </a:t>
            </a:r>
            <a:r>
              <a:rPr lang="en-US" sz="1800" b="0" i="0" dirty="0">
                <a:effectLst/>
                <a:latin typeface="Open Sans" panose="020B0606030504020204" pitchFamily="34" charset="0"/>
              </a:rPr>
              <a:t>“</a:t>
            </a:r>
            <a:r>
              <a:rPr lang="en-US" sz="1800" b="1" i="0" dirty="0">
                <a:effectLst/>
                <a:latin typeface="Open Sans" panose="020B0606030504020204" pitchFamily="34" charset="0"/>
              </a:rPr>
              <a:t>the Incarnation</a:t>
            </a:r>
            <a:r>
              <a:rPr lang="en-US" sz="1800" b="0" i="0" dirty="0">
                <a:effectLst/>
                <a:latin typeface="Open Sans" panose="020B0606030504020204" pitchFamily="34" charset="0"/>
              </a:rPr>
              <a:t>” and “</a:t>
            </a:r>
            <a:r>
              <a:rPr lang="en-US" sz="1800" b="1" i="0" dirty="0">
                <a:effectLst/>
                <a:latin typeface="Open Sans" panose="020B0606030504020204" pitchFamily="34" charset="0"/>
              </a:rPr>
              <a:t>the Son of God</a:t>
            </a:r>
            <a:r>
              <a:rPr lang="en-US" sz="1800" b="0" i="0" dirty="0">
                <a:effectLst/>
                <a:latin typeface="Open Sans" panose="020B0606030504020204" pitchFamily="34" charset="0"/>
              </a:rPr>
              <a:t>”</a:t>
            </a:r>
          </a:p>
          <a:p>
            <a:pPr marL="0" indent="0">
              <a:buNone/>
            </a:pPr>
            <a:r>
              <a:rPr lang="en-US" dirty="0">
                <a:latin typeface="Open Sans" panose="020B0606030504020204" pitchFamily="34" charset="0"/>
              </a:rPr>
              <a:t>	</a:t>
            </a:r>
            <a:r>
              <a:rPr lang="en-US" b="1" u="sng" dirty="0">
                <a:latin typeface="Open Sans" panose="020B0606030504020204" pitchFamily="34" charset="0"/>
              </a:rPr>
              <a:t>The Work of Christ –</a:t>
            </a:r>
            <a:r>
              <a:rPr lang="en-US" dirty="0">
                <a:latin typeface="Open Sans" panose="020B0606030504020204" pitchFamily="34" charset="0"/>
              </a:rPr>
              <a:t> </a:t>
            </a:r>
            <a:r>
              <a:rPr lang="en-US" b="1" dirty="0">
                <a:latin typeface="Open Sans" panose="020B0606030504020204" pitchFamily="34" charset="0"/>
              </a:rPr>
              <a:t>“</a:t>
            </a:r>
            <a:r>
              <a:rPr lang="en-US" sz="1800" b="1" i="0" dirty="0">
                <a:effectLst/>
                <a:latin typeface="Open Sans" panose="020B0606030504020204" pitchFamily="34" charset="0"/>
              </a:rPr>
              <a:t>death, and bodily resurrection”</a:t>
            </a:r>
            <a:endParaRPr lang="en-US" b="1" dirty="0">
              <a:latin typeface="Open Sans" panose="020B0606030504020204" pitchFamily="34" charset="0"/>
            </a:endParaRPr>
          </a:p>
          <a:p>
            <a:pPr marL="0" indent="0">
              <a:buNone/>
            </a:pPr>
            <a:r>
              <a:rPr lang="en-US" sz="2400" b="0" i="0" dirty="0">
                <a:effectLst/>
                <a:latin typeface="Open Sans" panose="020B0606030504020204" pitchFamily="34" charset="0"/>
              </a:rPr>
              <a:t>2. “salvation is attained only through repentance and faith in Him.”</a:t>
            </a:r>
            <a:r>
              <a:rPr lang="en-US" sz="1800" b="0" i="0" dirty="0">
                <a:effectLst/>
                <a:latin typeface="Open Sans" panose="020B0606030504020204" pitchFamily="34" charset="0"/>
              </a:rPr>
              <a:t> </a:t>
            </a:r>
            <a:r>
              <a:rPr lang="en-US" dirty="0"/>
              <a:t>	</a:t>
            </a:r>
          </a:p>
          <a:p>
            <a:pPr marL="0" indent="0">
              <a:buNone/>
            </a:pPr>
            <a:r>
              <a:rPr lang="en-US" sz="2400" b="1" dirty="0"/>
              <a:t>This is Soteriology – the study of Salvation </a:t>
            </a:r>
          </a:p>
          <a:p>
            <a:pPr marL="0" indent="0">
              <a:buNone/>
            </a:pPr>
            <a:endParaRPr lang="en-US" dirty="0"/>
          </a:p>
        </p:txBody>
      </p:sp>
    </p:spTree>
    <p:extLst>
      <p:ext uri="{BB962C8B-B14F-4D97-AF65-F5344CB8AC3E}">
        <p14:creationId xmlns:p14="http://schemas.microsoft.com/office/powerpoint/2010/main" val="322364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copy">
            <a:extLst>
              <a:ext uri="{FF2B5EF4-FFF2-40B4-BE49-F238E27FC236}">
                <a16:creationId xmlns:a16="http://schemas.microsoft.com/office/drawing/2014/main" id="{BFE417DC-6D62-9FB0-E490-EF105E74E16D}"/>
              </a:ext>
            </a:extLst>
          </p:cNvPr>
          <p:cNvPicPr>
            <a:picLocks noChangeAspect="1"/>
          </p:cNvPicPr>
          <p:nvPr/>
        </p:nvPicPr>
        <p:blipFill>
          <a:blip r:embed="rId2">
            <a:extLst>
              <a:ext uri="{28A0092B-C50C-407E-A947-70E740481C1C}">
                <a14:useLocalDpi xmlns:a14="http://schemas.microsoft.com/office/drawing/2010/main" val="0"/>
              </a:ext>
            </a:extLst>
          </a:blip>
          <a:srcRect t="17778" b="6667"/>
          <a:stretch>
            <a:fillRect/>
          </a:stretch>
        </p:blipFill>
        <p:spPr bwMode="auto">
          <a:xfrm>
            <a:off x="339634" y="163233"/>
            <a:ext cx="10084527" cy="6342069"/>
          </a:xfrm>
          <a:prstGeom prst="rect">
            <a:avLst/>
          </a:prstGeom>
          <a:noFill/>
          <a:ln>
            <a:noFill/>
          </a:ln>
        </p:spPr>
      </p:pic>
    </p:spTree>
    <p:extLst>
      <p:ext uri="{BB962C8B-B14F-4D97-AF65-F5344CB8AC3E}">
        <p14:creationId xmlns:p14="http://schemas.microsoft.com/office/powerpoint/2010/main" val="323639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41DF8F-3DB1-1787-C146-C11B7B5D5A6C}"/>
              </a:ext>
            </a:extLst>
          </p:cNvPr>
          <p:cNvSpPr>
            <a:spLocks noGrp="1" noChangeArrowheads="1"/>
          </p:cNvSpPr>
          <p:nvPr>
            <p:ph type="title"/>
          </p:nvPr>
        </p:nvSpPr>
        <p:spPr>
          <a:xfrm>
            <a:off x="1679576" y="381000"/>
            <a:ext cx="7769225" cy="762000"/>
          </a:xfrm>
          <a:solidFill>
            <a:schemeClr val="accent1">
              <a:lumMod val="60000"/>
              <a:lumOff val="40000"/>
            </a:schemeClr>
          </a:solidFill>
        </p:spPr>
        <p:txBody>
          <a:bodyPr/>
          <a:lstStyle/>
          <a:p>
            <a:pPr algn="l">
              <a:defRPr/>
            </a:pPr>
            <a:r>
              <a:rPr lang="en-US" dirty="0">
                <a:latin typeface="Bookman Old Style" pitchFamily="18" charset="0"/>
                <a:cs typeface="Times New Roman" pitchFamily="18" charset="0"/>
              </a:rPr>
              <a:t>The Hypostatic Union</a:t>
            </a:r>
            <a:r>
              <a:rPr lang="en-US" dirty="0"/>
              <a:t> </a:t>
            </a:r>
          </a:p>
        </p:txBody>
      </p:sp>
      <p:sp>
        <p:nvSpPr>
          <p:cNvPr id="66564" name="Rectangle 4">
            <a:extLst>
              <a:ext uri="{FF2B5EF4-FFF2-40B4-BE49-F238E27FC236}">
                <a16:creationId xmlns:a16="http://schemas.microsoft.com/office/drawing/2014/main" id="{6E31A979-1CF6-007C-889C-8C2C1D640F0A}"/>
              </a:ext>
            </a:extLst>
          </p:cNvPr>
          <p:cNvSpPr>
            <a:spLocks noGrp="1" noChangeArrowheads="1"/>
          </p:cNvSpPr>
          <p:nvPr>
            <p:ph type="body" idx="1"/>
          </p:nvPr>
        </p:nvSpPr>
        <p:spPr>
          <a:xfrm>
            <a:off x="1905000" y="1143000"/>
            <a:ext cx="8458200" cy="2057400"/>
          </a:xfrm>
        </p:spPr>
        <p:txBody>
          <a:bodyPr>
            <a:normAutofit fontScale="92500" lnSpcReduction="20000"/>
          </a:bodyPr>
          <a:lstStyle/>
          <a:p>
            <a:r>
              <a:rPr lang="en-US" altLang="en-US" sz="2800" i="1" dirty="0">
                <a:latin typeface="Bookman Old Style" panose="02050604050505020204" pitchFamily="18" charset="0"/>
              </a:rPr>
              <a:t>Hypostasis</a:t>
            </a:r>
            <a:r>
              <a:rPr lang="en-US" altLang="en-US" sz="2800" dirty="0">
                <a:latin typeface="Bookman Old Style" panose="02050604050505020204" pitchFamily="18" charset="0"/>
              </a:rPr>
              <a:t> means “person.”</a:t>
            </a:r>
          </a:p>
          <a:p>
            <a:r>
              <a:rPr lang="en-US" altLang="en-US" sz="2800" dirty="0">
                <a:latin typeface="Bookman Old Style" panose="02050604050505020204" pitchFamily="18" charset="0"/>
              </a:rPr>
              <a:t>Christ is only one person.</a:t>
            </a:r>
          </a:p>
          <a:p>
            <a:r>
              <a:rPr lang="en-US" altLang="en-US" sz="2800" dirty="0">
                <a:latin typeface="Bookman Old Style" panose="02050604050505020204" pitchFamily="18" charset="0"/>
              </a:rPr>
              <a:t>In Him there is a </a:t>
            </a:r>
            <a:r>
              <a:rPr lang="en-US" altLang="en-US" sz="2800" u="sng" dirty="0">
                <a:latin typeface="Bookman Old Style" panose="02050604050505020204" pitchFamily="18" charset="0"/>
              </a:rPr>
              <a:t>union</a:t>
            </a:r>
            <a:r>
              <a:rPr lang="en-US" altLang="en-US" sz="2800" dirty="0">
                <a:latin typeface="Bookman Old Style" panose="02050604050505020204" pitchFamily="18" charset="0"/>
              </a:rPr>
              <a:t> of full humanity and full divinity.</a:t>
            </a:r>
            <a:endParaRPr lang="en-US" altLang="en-US" sz="2300" dirty="0">
              <a:latin typeface="Bookman Old Style" panose="020506040505050202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id="{94E57873-16AE-1748-99C0-88A5100B29D3}"/>
              </a:ext>
            </a:extLst>
          </p:cNvPr>
          <p:cNvGrpSpPr>
            <a:grpSpLocks/>
          </p:cNvGrpSpPr>
          <p:nvPr/>
        </p:nvGrpSpPr>
        <p:grpSpPr bwMode="auto">
          <a:xfrm>
            <a:off x="1600200" y="3200400"/>
            <a:ext cx="4648200" cy="3429000"/>
            <a:chOff x="48" y="2016"/>
            <a:chExt cx="2928" cy="2160"/>
          </a:xfrm>
        </p:grpSpPr>
        <p:pic>
          <p:nvPicPr>
            <p:cNvPr id="22536" name="Picture 6" descr="4-0510">
              <a:extLst>
                <a:ext uri="{FF2B5EF4-FFF2-40B4-BE49-F238E27FC236}">
                  <a16:creationId xmlns:a16="http://schemas.microsoft.com/office/drawing/2014/main" id="{F831CA7D-81C2-F8A2-6C83-E2673017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5" t="6027" r="7060" b="8342"/>
            <a:stretch>
              <a:fillRect/>
            </a:stretch>
          </p:blipFill>
          <p:spPr bwMode="auto">
            <a:xfrm>
              <a:off x="144" y="2016"/>
              <a:ext cx="268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7">
              <a:extLst>
                <a:ext uri="{FF2B5EF4-FFF2-40B4-BE49-F238E27FC236}">
                  <a16:creationId xmlns:a16="http://schemas.microsoft.com/office/drawing/2014/main" id="{6C97F383-18C1-4AB1-839E-51C9ABBA31D5}"/>
                </a:ext>
              </a:extLst>
            </p:cNvPr>
            <p:cNvSpPr txBox="1">
              <a:spLocks noChangeArrowheads="1"/>
            </p:cNvSpPr>
            <p:nvPr/>
          </p:nvSpPr>
          <p:spPr bwMode="auto">
            <a:xfrm>
              <a:off x="48"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Steel is an alloy of iron and carbon.</a:t>
              </a:r>
            </a:p>
          </p:txBody>
        </p:sp>
      </p:grpSp>
      <p:sp>
        <p:nvSpPr>
          <p:cNvPr id="66570" name="Text Box 10">
            <a:extLst>
              <a:ext uri="{FF2B5EF4-FFF2-40B4-BE49-F238E27FC236}">
                <a16:creationId xmlns:a16="http://schemas.microsoft.com/office/drawing/2014/main" id="{6CF446CC-C471-AB58-CB9A-C1DCB82FEB28}"/>
              </a:ext>
            </a:extLst>
          </p:cNvPr>
          <p:cNvSpPr txBox="1">
            <a:spLocks noChangeArrowheads="1"/>
          </p:cNvSpPr>
          <p:nvPr/>
        </p:nvSpPr>
        <p:spPr bwMode="auto">
          <a:xfrm>
            <a:off x="6096000" y="3276601"/>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latin typeface="Bookman Old Style" panose="02050604050505020204" pitchFamily="18" charset="0"/>
              </a:rPr>
              <a:t>  </a:t>
            </a:r>
            <a:r>
              <a:rPr lang="en-US" altLang="en-US" sz="2800" b="0">
                <a:latin typeface="Bookman Old Style" panose="02050604050505020204" pitchFamily="18" charset="0"/>
              </a:rPr>
              <a:t>The two natures of Christ are not </a:t>
            </a:r>
            <a:r>
              <a:rPr lang="en-US" altLang="en-US" sz="2800" b="0" u="sng">
                <a:latin typeface="Bookman Old Style" panose="02050604050505020204" pitchFamily="18" charset="0"/>
              </a:rPr>
              <a:t>mixed</a:t>
            </a:r>
            <a:r>
              <a:rPr lang="en-US" altLang="en-US" sz="2800" b="0">
                <a:latin typeface="Bookman Old Style" panose="02050604050505020204" pitchFamily="18" charset="0"/>
              </a:rPr>
              <a:t> to produce a third thing.  He is fully God and fully Man.</a:t>
            </a:r>
          </a:p>
        </p:txBody>
      </p:sp>
      <p:sp>
        <p:nvSpPr>
          <p:cNvPr id="66573" name="Line 13">
            <a:extLst>
              <a:ext uri="{FF2B5EF4-FFF2-40B4-BE49-F238E27FC236}">
                <a16:creationId xmlns:a16="http://schemas.microsoft.com/office/drawing/2014/main" id="{B68B499B-94EF-E81E-B761-58F2F549A346}"/>
              </a:ext>
            </a:extLst>
          </p:cNvPr>
          <p:cNvSpPr>
            <a:spLocks noChangeShapeType="1"/>
          </p:cNvSpPr>
          <p:nvPr/>
        </p:nvSpPr>
        <p:spPr bwMode="auto">
          <a:xfrm>
            <a:off x="1600200" y="2895600"/>
            <a:ext cx="4724400" cy="32766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D07CA165-5F0E-A0A9-CD68-7BE423CBF264}"/>
              </a:ext>
            </a:extLst>
          </p:cNvPr>
          <p:cNvSpPr>
            <a:spLocks noChangeShapeType="1"/>
          </p:cNvSpPr>
          <p:nvPr/>
        </p:nvSpPr>
        <p:spPr bwMode="auto">
          <a:xfrm rot="17270555">
            <a:off x="1855788" y="2967038"/>
            <a:ext cx="4267200" cy="31242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left)">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wipe(left)">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wipe(left)">
                                      <p:cBhvr>
                                        <p:cTn id="17" dur="500"/>
                                        <p:tgtEl>
                                          <p:spTgt spid="66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wipe(left)">
                                      <p:cBhvr>
                                        <p:cTn id="27" dur="500"/>
                                        <p:tgtEl>
                                          <p:spTgt spid="66573"/>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66574"/>
                                        </p:tgtEl>
                                        <p:attrNameLst>
                                          <p:attrName>style.visibility</p:attrName>
                                        </p:attrNameLst>
                                      </p:cBhvr>
                                      <p:to>
                                        <p:strVal val="visible"/>
                                      </p:to>
                                    </p:set>
                                    <p:animEffect transition="in" filter="wipe(right)">
                                      <p:cBhvr>
                                        <p:cTn id="31" dur="500"/>
                                        <p:tgtEl>
                                          <p:spTgt spid="66574"/>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wipe(left)">
                                      <p:cBhvr>
                                        <p:cTn id="35"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P spid="665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07F397-AE22-4B6A-85CB-B4E95F3CBF0F}"/>
              </a:ext>
            </a:extLst>
          </p:cNvPr>
          <p:cNvSpPr>
            <a:spLocks noGrp="1" noChangeArrowheads="1"/>
          </p:cNvSpPr>
          <p:nvPr/>
        </p:nvSpPr>
        <p:spPr bwMode="auto">
          <a:xfrm>
            <a:off x="1066800" y="4107693"/>
            <a:ext cx="4305892" cy="1805111"/>
          </a:xfrm>
          <a:prstGeom prst="rect">
            <a:avLst/>
          </a:prstGeom>
        </p:spPr>
        <p:style>
          <a:lnRef idx="0">
            <a:scrgbClr r="0" g="0" b="0"/>
          </a:lnRef>
          <a:fillRef idx="0">
            <a:scrgbClr r="0" g="0" b="0"/>
          </a:fillRef>
          <a:effectRef idx="0">
            <a:scrgbClr r="0" g="0" b="0"/>
          </a:effectRef>
          <a:fontRef idx="major"/>
        </p:style>
        <p:txBody>
          <a:bodyPr vert="horz" lIns="91440" tIns="45720" rIns="91440" bIns="45720" numCol="1" rtlCol="0" anchor="ctr" anchorCtr="0" compatLnSpc="1">
            <a:prstTxWarp prst="textNoShape">
              <a:avLst/>
            </a:prstTxWarp>
            <a:normAutofit/>
          </a:bodyPr>
          <a:lstStyle>
            <a:lvl1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2pPr>
            <a:lvl3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3pPr>
            <a:lvl4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4pPr>
            <a:lvl5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5pPr>
            <a:lvl6pPr marL="4572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6pPr>
            <a:lvl7pPr marL="9144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7pPr>
            <a:lvl8pPr marL="13716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8pPr>
            <a:lvl9pPr marL="18288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9pPr>
          </a:lstStyle>
          <a:p>
            <a:pPr algn="l" defTabSz="914400" eaLnBrk="1" hangingPunct="1">
              <a:lnSpc>
                <a:spcPct val="90000"/>
              </a:lnSpc>
              <a:spcAft>
                <a:spcPts val="600"/>
              </a:spcAft>
              <a:defRPr/>
            </a:pPr>
            <a:endParaRPr lang="en-US" sz="3200" b="0" dirty="0">
              <a:solidFill>
                <a:schemeClr val="tx1"/>
              </a:solidFill>
              <a:latin typeface="Aptos" panose="020B0004020202020204" pitchFamily="34" charset="0"/>
            </a:endParaRP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27B09D2-CB41-AD76-ED4B-1DE8CACB9C1E}"/>
              </a:ext>
            </a:extLst>
          </p:cNvPr>
          <p:cNvSpPr>
            <a:spLocks noGrp="1" noChangeArrowheads="1"/>
          </p:cNvSpPr>
          <p:nvPr/>
        </p:nvSpPr>
        <p:spPr bwMode="auto">
          <a:xfrm>
            <a:off x="4441371" y="1143000"/>
            <a:ext cx="6607629" cy="4395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lIns="91440" tIns="45720" rIns="91440" bIns="45720" numCol="1" rtlCol="0" anchorCtr="0" compatLnSpc="1">
            <a:prstTxWarp prst="textNoShape">
              <a:avLst/>
            </a:prstTxWarp>
            <a:normAutofit/>
          </a:bodyPr>
          <a:lstStyle>
            <a:lvl1pPr marL="344488" indent="-344488" algn="l" defTabSz="912813" rtl="0" eaLnBrk="0" fontAlgn="base" hangingPunct="0">
              <a:spcBef>
                <a:spcPct val="20000"/>
              </a:spcBef>
              <a:spcAft>
                <a:spcPct val="0"/>
              </a:spcAft>
              <a:buSzPct val="100000"/>
              <a:buChar char="•"/>
              <a:defRPr sz="3100">
                <a:solidFill>
                  <a:schemeClr val="tx1"/>
                </a:solidFill>
                <a:latin typeface="+mj-lt"/>
                <a:ea typeface="+mj-ea"/>
                <a:cs typeface="+mj-cs"/>
              </a:defRPr>
            </a:lvl1pPr>
            <a:lvl2pPr marL="744538" indent="-285750" algn="l" defTabSz="912813" rtl="0" eaLnBrk="0" fontAlgn="base" hangingPunct="0">
              <a:spcBef>
                <a:spcPct val="20000"/>
              </a:spcBef>
              <a:spcAft>
                <a:spcPct val="0"/>
              </a:spcAft>
              <a:buSzPct val="100000"/>
              <a:buChar char="–"/>
              <a:defRPr sz="2700">
                <a:solidFill>
                  <a:schemeClr val="tx1"/>
                </a:solidFill>
                <a:latin typeface="+mj-lt"/>
                <a:ea typeface="+mj-ea"/>
                <a:cs typeface="+mj-cs"/>
              </a:defRPr>
            </a:lvl2pPr>
            <a:lvl3pPr marL="1144588" indent="-231775" algn="l" defTabSz="912813" rtl="0" eaLnBrk="0" fontAlgn="base" hangingPunct="0">
              <a:spcBef>
                <a:spcPct val="20000"/>
              </a:spcBef>
              <a:spcAft>
                <a:spcPct val="0"/>
              </a:spcAft>
              <a:buSzPct val="100000"/>
              <a:buChar char="•"/>
              <a:defRPr sz="2500">
                <a:solidFill>
                  <a:schemeClr val="tx1"/>
                </a:solidFill>
                <a:latin typeface="+mj-lt"/>
                <a:ea typeface="+mj-ea"/>
                <a:cs typeface="+mj-cs"/>
              </a:defRPr>
            </a:lvl3pPr>
            <a:lvl4pPr marL="1600200" indent="-227013" algn="l" defTabSz="912813" rtl="0" eaLnBrk="0" fontAlgn="base" hangingPunct="0">
              <a:spcBef>
                <a:spcPct val="20000"/>
              </a:spcBef>
              <a:spcAft>
                <a:spcPct val="0"/>
              </a:spcAft>
              <a:buSzPct val="100000"/>
              <a:buChar char="–"/>
              <a:defRPr sz="2100">
                <a:solidFill>
                  <a:schemeClr val="tx1"/>
                </a:solidFill>
                <a:latin typeface="+mj-lt"/>
                <a:ea typeface="+mj-ea"/>
                <a:cs typeface="+mj-cs"/>
              </a:defRPr>
            </a:lvl4pPr>
            <a:lvl5pPr marL="20574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5pPr>
            <a:lvl6pPr marL="25146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6pPr>
            <a:lvl7pPr marL="29718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7pPr>
            <a:lvl8pPr marL="34290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8pPr>
            <a:lvl9pPr marL="38862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9pPr>
          </a:lstStyle>
          <a:p>
            <a:pPr indent="-228600" defTabSz="914400" eaLnBrk="1" hangingPunct="1">
              <a:lnSpc>
                <a:spcPct val="110000"/>
              </a:lnSpc>
              <a:buFontTx/>
              <a:buNone/>
            </a:pPr>
            <a:r>
              <a:rPr lang="en-US" altLang="en-US" sz="4000" b="1" dirty="0">
                <a:latin typeface="+mn-lt"/>
                <a:ea typeface="+mn-ea"/>
                <a:cs typeface="+mn-cs"/>
              </a:rPr>
              <a:t>Christ is:	</a:t>
            </a:r>
          </a:p>
          <a:p>
            <a:pPr lvl="1" indent="-228600" defTabSz="914400" eaLnBrk="1" hangingPunct="1">
              <a:lnSpc>
                <a:spcPct val="110000"/>
              </a:lnSpc>
              <a:buFont typeface="Wingdings" pitchFamily="2" charset="2"/>
              <a:buChar char="Ø"/>
            </a:pPr>
            <a:r>
              <a:rPr lang="en-US" altLang="en-US" dirty="0">
                <a:latin typeface="+mn-lt"/>
                <a:ea typeface="+mn-ea"/>
                <a:cs typeface="+mn-cs"/>
              </a:rPr>
              <a:t> </a:t>
            </a:r>
            <a:r>
              <a:rPr lang="en-US" altLang="en-US" b="1" u="sng" dirty="0">
                <a:latin typeface="+mn-lt"/>
                <a:ea typeface="+mn-ea"/>
                <a:cs typeface="+mn-cs"/>
              </a:rPr>
              <a:t>one</a:t>
            </a:r>
            <a:r>
              <a:rPr lang="en-US" altLang="en-US" b="1" dirty="0">
                <a:latin typeface="+mn-lt"/>
                <a:ea typeface="+mn-ea"/>
                <a:cs typeface="+mn-cs"/>
              </a:rPr>
              <a:t> person</a:t>
            </a:r>
          </a:p>
          <a:p>
            <a:pPr lvl="1" indent="-228600" defTabSz="914400" eaLnBrk="1" hangingPunct="1">
              <a:lnSpc>
                <a:spcPct val="110000"/>
              </a:lnSpc>
              <a:buFont typeface="Wingdings" pitchFamily="2" charset="2"/>
              <a:buChar char="Ø"/>
            </a:pPr>
            <a:r>
              <a:rPr lang="en-US" altLang="en-US" b="1" dirty="0">
                <a:latin typeface="+mn-lt"/>
                <a:ea typeface="+mn-ea"/>
                <a:cs typeface="+mn-cs"/>
              </a:rPr>
              <a:t>in </a:t>
            </a:r>
            <a:r>
              <a:rPr lang="en-US" altLang="en-US" b="1" u="sng" dirty="0">
                <a:latin typeface="+mn-lt"/>
                <a:ea typeface="+mn-ea"/>
                <a:cs typeface="+mn-cs"/>
              </a:rPr>
              <a:t>two natures</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confusion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change</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division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separation</a:t>
            </a:r>
          </a:p>
          <a:p>
            <a:pPr lvl="2" indent="-228600" defTabSz="914400" eaLnBrk="1" hangingPunct="1">
              <a:lnSpc>
                <a:spcPct val="110000"/>
              </a:lnSpc>
              <a:buFontTx/>
              <a:buNone/>
            </a:pPr>
            <a:endParaRPr lang="en-US" altLang="en-US" dirty="0">
              <a:latin typeface="+mn-lt"/>
              <a:ea typeface="+mn-ea"/>
              <a:cs typeface="+mn-cs"/>
            </a:endParaRPr>
          </a:p>
        </p:txBody>
      </p:sp>
    </p:spTree>
    <p:extLst>
      <p:ext uri="{BB962C8B-B14F-4D97-AF65-F5344CB8AC3E}">
        <p14:creationId xmlns:p14="http://schemas.microsoft.com/office/powerpoint/2010/main" val="34267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753C-96F0-21AF-285B-76563094A79E}"/>
              </a:ext>
            </a:extLst>
          </p:cNvPr>
          <p:cNvSpPr>
            <a:spLocks noGrp="1"/>
          </p:cNvSpPr>
          <p:nvPr>
            <p:ph type="title"/>
          </p:nvPr>
        </p:nvSpPr>
        <p:spPr>
          <a:solidFill>
            <a:schemeClr val="accent1">
              <a:lumMod val="60000"/>
              <a:lumOff val="40000"/>
            </a:schemeClr>
          </a:solidFill>
        </p:spPr>
        <p:txBody>
          <a:bodyPr>
            <a:normAutofit/>
          </a:bodyPr>
          <a:lstStyle/>
          <a:p>
            <a:r>
              <a:rPr lang="en-US" sz="4800" dirty="0"/>
              <a:t>Implications</a:t>
            </a:r>
          </a:p>
        </p:txBody>
      </p:sp>
      <p:sp>
        <p:nvSpPr>
          <p:cNvPr id="3" name="Content Placeholder 2">
            <a:extLst>
              <a:ext uri="{FF2B5EF4-FFF2-40B4-BE49-F238E27FC236}">
                <a16:creationId xmlns:a16="http://schemas.microsoft.com/office/drawing/2014/main" id="{13686C0E-79B8-B160-6BB5-5944C56C65CD}"/>
              </a:ext>
            </a:extLst>
          </p:cNvPr>
          <p:cNvSpPr>
            <a:spLocks noGrp="1"/>
          </p:cNvSpPr>
          <p:nvPr>
            <p:ph idx="1"/>
          </p:nvPr>
        </p:nvSpPr>
        <p:spPr/>
        <p:txBody>
          <a:bodyPr/>
          <a:lstStyle/>
          <a:p>
            <a:pPr marL="342900" indent="-342900">
              <a:buAutoNum type="arabicPeriod"/>
            </a:pPr>
            <a:r>
              <a:rPr lang="en-US" sz="3600" b="1" u="sng" dirty="0">
                <a:latin typeface="Aptos" panose="020B0004020202020204" pitchFamily="34" charset="0"/>
              </a:rPr>
              <a:t>Only</a:t>
            </a:r>
            <a:r>
              <a:rPr lang="en-US" sz="3600" b="1" dirty="0">
                <a:latin typeface="Aptos" panose="020B0004020202020204" pitchFamily="34" charset="0"/>
              </a:rPr>
              <a:t> Jesus Christ can save us.</a:t>
            </a:r>
          </a:p>
          <a:p>
            <a:pPr marL="342900" indent="-342900">
              <a:buAutoNum type="arabicPeriod"/>
            </a:pPr>
            <a:endParaRPr lang="en-US" dirty="0"/>
          </a:p>
          <a:p>
            <a:pPr marL="342900" indent="-342900">
              <a:buAutoNum type="arabicPeriod"/>
            </a:pPr>
            <a:r>
              <a:rPr lang="en-US" sz="3600" b="1" dirty="0">
                <a:latin typeface="Aptos" panose="020B0004020202020204" pitchFamily="34" charset="0"/>
              </a:rPr>
              <a:t>Jesus Christ will save us in our entirety! </a:t>
            </a:r>
          </a:p>
          <a:p>
            <a:r>
              <a:rPr lang="en-US" sz="3200" dirty="0">
                <a:latin typeface="Aptos" panose="020B0004020202020204" pitchFamily="34" charset="0"/>
              </a:rPr>
              <a:t>No part of you is unsavable, and every part of you will be saved.</a:t>
            </a:r>
          </a:p>
        </p:txBody>
      </p:sp>
    </p:spTree>
    <p:extLst>
      <p:ext uri="{BB962C8B-B14F-4D97-AF65-F5344CB8AC3E}">
        <p14:creationId xmlns:p14="http://schemas.microsoft.com/office/powerpoint/2010/main" val="19243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4FF-B038-F214-4B91-8ADFF84AEA83}"/>
              </a:ext>
            </a:extLst>
          </p:cNvPr>
          <p:cNvSpPr>
            <a:spLocks noGrp="1"/>
          </p:cNvSpPr>
          <p:nvPr>
            <p:ph type="ctrTitle"/>
          </p:nvPr>
        </p:nvSpPr>
        <p:spPr/>
        <p:txBody>
          <a:bodyPr/>
          <a:lstStyle/>
          <a:p>
            <a:r>
              <a:rPr lang="en-US" dirty="0"/>
              <a:t>The Death of Christ</a:t>
            </a:r>
          </a:p>
        </p:txBody>
      </p:sp>
      <p:sp>
        <p:nvSpPr>
          <p:cNvPr id="3" name="Subtitle 2">
            <a:extLst>
              <a:ext uri="{FF2B5EF4-FFF2-40B4-BE49-F238E27FC236}">
                <a16:creationId xmlns:a16="http://schemas.microsoft.com/office/drawing/2014/main" id="{9BC04D3E-9522-6234-2E1E-1F18D8E18E9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4628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0DE50-102A-8433-B4ED-79CEA06F5D32}"/>
              </a:ext>
            </a:extLst>
          </p:cNvPr>
          <p:cNvSpPr>
            <a:spLocks noGrp="1"/>
          </p:cNvSpPr>
          <p:nvPr>
            <p:ph type="title"/>
          </p:nvPr>
        </p:nvSpPr>
        <p:spPr>
          <a:xfrm>
            <a:off x="1066800" y="936842"/>
            <a:ext cx="8886884" cy="628912"/>
          </a:xfrm>
          <a:solidFill>
            <a:schemeClr val="accent1"/>
          </a:solidFill>
        </p:spPr>
        <p:txBody>
          <a:bodyPr/>
          <a:lstStyle/>
          <a:p>
            <a:r>
              <a:rPr lang="en-US" i="1" dirty="0">
                <a:solidFill>
                  <a:srgbClr val="333333"/>
                </a:solidFill>
                <a:effectLst/>
              </a:rPr>
              <a:t>It was predetermined in eternity</a:t>
            </a:r>
            <a:r>
              <a:rPr lang="en-US" i="0" dirty="0">
                <a:solidFill>
                  <a:srgbClr val="333333"/>
                </a:solidFill>
                <a:effectLst/>
              </a:rPr>
              <a:t> </a:t>
            </a:r>
            <a:endParaRPr lang="en-US" dirty="0"/>
          </a:p>
        </p:txBody>
      </p:sp>
      <p:sp>
        <p:nvSpPr>
          <p:cNvPr id="5" name="Content Placeholder 4">
            <a:extLst>
              <a:ext uri="{FF2B5EF4-FFF2-40B4-BE49-F238E27FC236}">
                <a16:creationId xmlns:a16="http://schemas.microsoft.com/office/drawing/2014/main" id="{5FBD2B2A-F5C7-03F9-CB76-C9507DECB272}"/>
              </a:ext>
            </a:extLst>
          </p:cNvPr>
          <p:cNvSpPr>
            <a:spLocks noGrp="1"/>
          </p:cNvSpPr>
          <p:nvPr>
            <p:ph idx="1"/>
          </p:nvPr>
        </p:nvSpPr>
        <p:spPr>
          <a:xfrm>
            <a:off x="1069848" y="1565754"/>
            <a:ext cx="8883836" cy="4251625"/>
          </a:xfrm>
        </p:spPr>
        <p:txBody>
          <a:bodyPr>
            <a:noAutofit/>
          </a:bodyPr>
          <a:lstStyle/>
          <a:p>
            <a:pPr marL="0" indent="0">
              <a:buNone/>
            </a:pPr>
            <a:r>
              <a:rPr lang="en-US" sz="2200" b="1" i="0" dirty="0">
                <a:solidFill>
                  <a:srgbClr val="333333"/>
                </a:solidFill>
                <a:effectLst/>
                <a:latin typeface="Aptos" panose="020B0004020202020204" pitchFamily="34" charset="0"/>
                <a:cs typeface="Times New Roman" panose="02020603050405020304" pitchFamily="18" charset="0"/>
              </a:rPr>
              <a:t>1 Peter 1:18-20  </a:t>
            </a:r>
            <a:r>
              <a:rPr lang="en-US" sz="2200" b="0" i="0" dirty="0">
                <a:solidFill>
                  <a:srgbClr val="333333"/>
                </a:solidFill>
                <a:effectLst/>
                <a:latin typeface="Aptos" panose="020B0004020202020204" pitchFamily="34" charset="0"/>
                <a:cs typeface="Times New Roman" panose="02020603050405020304" pitchFamily="18" charset="0"/>
              </a:rPr>
              <a:t>For you know that it was not with perishable things such as silver or gold that you were redeemed from the empty way of life handed down to you from your ancestors, 19 but with the precious blood of Christ, a lamb without blemish or defect. 20 He was chosen before the creation of the world </a:t>
            </a:r>
            <a:r>
              <a:rPr lang="en-US" sz="2200" b="0" i="0" dirty="0">
                <a:solidFill>
                  <a:srgbClr val="000000"/>
                </a:solidFill>
                <a:effectLst/>
                <a:latin typeface="Aptos" panose="020B0004020202020204" pitchFamily="34" charset="0"/>
                <a:cs typeface="Times New Roman" panose="02020603050405020304" pitchFamily="18" charset="0"/>
              </a:rPr>
              <a:t> but was revealed in these last times for your sake.</a:t>
            </a:r>
            <a:endParaRPr lang="en-US" sz="2200" dirty="0"/>
          </a:p>
          <a:p>
            <a:pPr marL="0" indent="0">
              <a:buNone/>
            </a:pPr>
            <a:r>
              <a:rPr lang="en-US" sz="2000" b="1" dirty="0"/>
              <a:t>Revelation 13:8</a:t>
            </a:r>
            <a:r>
              <a:rPr lang="en-US" sz="2000" dirty="0"/>
              <a:t> </a:t>
            </a:r>
            <a:r>
              <a:rPr lang="en-US" sz="2200" b="0" i="0" dirty="0">
                <a:solidFill>
                  <a:srgbClr val="000000"/>
                </a:solidFill>
                <a:effectLst/>
                <a:latin typeface="system-ui"/>
              </a:rPr>
              <a:t>All inhabitants of the earth will worship the beast—all whose names have not been written in the Lamb’s book of life, the Lamb who was slain from the creation of the world.</a:t>
            </a:r>
            <a:r>
              <a:rPr lang="en-US" b="0" i="0" dirty="0">
                <a:solidFill>
                  <a:srgbClr val="333333"/>
                </a:solidFill>
                <a:effectLst/>
                <a:latin typeface="Aptos" panose="020B0004020202020204" pitchFamily="34" charset="0"/>
                <a:cs typeface="Times New Roman" panose="02020603050405020304" pitchFamily="18" charset="0"/>
              </a:rPr>
              <a:t> </a:t>
            </a:r>
            <a:r>
              <a:rPr lang="en-US" sz="1200" b="0" i="0" dirty="0">
                <a:solidFill>
                  <a:srgbClr val="333333"/>
                </a:solidFill>
                <a:effectLst/>
                <a:latin typeface="Aptos" panose="020B0004020202020204" pitchFamily="34" charset="0"/>
                <a:cs typeface="Times New Roman" panose="02020603050405020304" pitchFamily="18" charset="0"/>
              </a:rPr>
              <a:t>taken from </a:t>
            </a:r>
            <a:r>
              <a:rPr lang="en-US" sz="12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200" b="0" i="0" dirty="0">
                <a:solidFill>
                  <a:srgbClr val="333333"/>
                </a:solidFill>
                <a:effectLst/>
                <a:latin typeface="Aptos" panose="020B0004020202020204" pitchFamily="34" charset="0"/>
                <a:cs typeface="Times New Roman" panose="02020603050405020304" pitchFamily="18" charset="0"/>
              </a:rPr>
              <a:t> - accessed 1/11/2025</a:t>
            </a:r>
          </a:p>
          <a:p>
            <a:pPr marL="11113" indent="0" fontAlgn="base">
              <a:lnSpc>
                <a:spcPts val="2550"/>
              </a:lnSpc>
              <a:buNone/>
            </a:pPr>
            <a:endParaRPr lang="en-US" sz="2400" b="0" i="0" dirty="0">
              <a:solidFill>
                <a:srgbClr val="333333"/>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525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C1456-912D-DFF7-40CF-6EA4A347C673}"/>
              </a:ext>
            </a:extLst>
          </p:cNvPr>
          <p:cNvSpPr>
            <a:spLocks noGrp="1"/>
          </p:cNvSpPr>
          <p:nvPr>
            <p:ph type="title"/>
          </p:nvPr>
        </p:nvSpPr>
        <p:spPr>
          <a:xfrm>
            <a:off x="1066800" y="936841"/>
            <a:ext cx="8886884" cy="754173"/>
          </a:xfrm>
          <a:solidFill>
            <a:schemeClr val="accent1"/>
          </a:solidFill>
        </p:spPr>
        <p:txBody>
          <a:bodyPr/>
          <a:lstStyle/>
          <a:p>
            <a:r>
              <a:rPr lang="en-US" dirty="0"/>
              <a:t>Predicted in the Old Testament</a:t>
            </a:r>
          </a:p>
        </p:txBody>
      </p:sp>
      <p:sp>
        <p:nvSpPr>
          <p:cNvPr id="5" name="Content Placeholder 4">
            <a:extLst>
              <a:ext uri="{FF2B5EF4-FFF2-40B4-BE49-F238E27FC236}">
                <a16:creationId xmlns:a16="http://schemas.microsoft.com/office/drawing/2014/main" id="{25CE37B7-B398-4AB8-0B7D-97A25DBF72A6}"/>
              </a:ext>
            </a:extLst>
          </p:cNvPr>
          <p:cNvSpPr>
            <a:spLocks noGrp="1"/>
          </p:cNvSpPr>
          <p:nvPr>
            <p:ph idx="1"/>
          </p:nvPr>
        </p:nvSpPr>
        <p:spPr>
          <a:xfrm>
            <a:off x="1069848" y="2139696"/>
            <a:ext cx="8883836" cy="3973005"/>
          </a:xfrm>
        </p:spPr>
        <p:txBody>
          <a:bodyPr>
            <a:normAutofit lnSpcReduction="10000"/>
          </a:bodyPr>
          <a:lstStyle/>
          <a:p>
            <a:pPr marL="0" indent="0">
              <a:buNone/>
            </a:pPr>
            <a:r>
              <a:rPr lang="en-US" sz="2800" b="1" i="0" dirty="0">
                <a:solidFill>
                  <a:srgbClr val="333333"/>
                </a:solidFill>
                <a:effectLst/>
                <a:latin typeface="Helvetica Neue" panose="02000503000000020004" pitchFamily="2" charset="0"/>
              </a:rPr>
              <a:t>Luke 24:25-27 </a:t>
            </a:r>
            <a:r>
              <a:rPr lang="en-US" sz="2800" b="0" i="0" dirty="0">
                <a:solidFill>
                  <a:srgbClr val="000000"/>
                </a:solidFill>
                <a:effectLst/>
                <a:latin typeface="system-ui"/>
              </a:rPr>
              <a:t>He said to them, “How foolish you are, and how slow to believe all that the prophets have spoken! </a:t>
            </a:r>
            <a:r>
              <a:rPr lang="en-US" sz="2800" b="1" i="0" baseline="30000" dirty="0">
                <a:solidFill>
                  <a:srgbClr val="000000"/>
                </a:solidFill>
                <a:effectLst/>
                <a:latin typeface="system-ui"/>
              </a:rPr>
              <a:t>26 </a:t>
            </a:r>
            <a:r>
              <a:rPr lang="en-US" sz="2800" b="0" i="0" dirty="0">
                <a:solidFill>
                  <a:srgbClr val="000000"/>
                </a:solidFill>
                <a:effectLst/>
                <a:latin typeface="system-ui"/>
              </a:rPr>
              <a:t>Did not the Messiah have to suffer these things and then enter his glory?” </a:t>
            </a:r>
            <a:r>
              <a:rPr lang="en-US" sz="2800" b="1" i="0" baseline="30000" dirty="0">
                <a:solidFill>
                  <a:srgbClr val="000000"/>
                </a:solidFill>
                <a:effectLst/>
                <a:latin typeface="system-ui"/>
              </a:rPr>
              <a:t>27 </a:t>
            </a:r>
            <a:r>
              <a:rPr lang="en-US" sz="2800" b="0" i="0" dirty="0">
                <a:solidFill>
                  <a:srgbClr val="000000"/>
                </a:solidFill>
                <a:effectLst/>
                <a:latin typeface="system-ui"/>
              </a:rPr>
              <a:t>And beginning with Moses and all the Prophets, he explained to them what was said in all the Scriptures concerning himself.</a:t>
            </a:r>
            <a:endParaRPr lang="en-US" sz="2800" dirty="0">
              <a:solidFill>
                <a:srgbClr val="333333"/>
              </a:solidFill>
              <a:latin typeface="Helvetica Neue" panose="02000503000000020004" pitchFamily="2" charset="0"/>
            </a:endParaRPr>
          </a:p>
          <a:p>
            <a:pPr marL="0" indent="0">
              <a:buNone/>
            </a:pPr>
            <a:r>
              <a:rPr lang="en-US" b="0" i="0" dirty="0">
                <a:solidFill>
                  <a:srgbClr val="333333"/>
                </a:solidFill>
                <a:effectLst/>
                <a:latin typeface="Helvetica Neue" panose="02000503000000020004" pitchFamily="2" charset="0"/>
              </a:rPr>
              <a:t> see also - </a:t>
            </a:r>
            <a:r>
              <a:rPr lang="en-US" sz="1800" b="0" i="0" dirty="0">
                <a:solidFill>
                  <a:srgbClr val="333333"/>
                </a:solidFill>
                <a:effectLst/>
                <a:latin typeface="Helvetica Neue" panose="02000503000000020004" pitchFamily="2" charset="0"/>
              </a:rPr>
              <a:t>Isaiah 53</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dirty="0"/>
          </a:p>
        </p:txBody>
      </p:sp>
    </p:spTree>
    <p:extLst>
      <p:ext uri="{BB962C8B-B14F-4D97-AF65-F5344CB8AC3E}">
        <p14:creationId xmlns:p14="http://schemas.microsoft.com/office/powerpoint/2010/main" val="18225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6815C-A3F2-A2ED-2EDC-413304C62017}"/>
              </a:ext>
            </a:extLst>
          </p:cNvPr>
          <p:cNvSpPr>
            <a:spLocks noGrp="1"/>
          </p:cNvSpPr>
          <p:nvPr>
            <p:ph type="title"/>
          </p:nvPr>
        </p:nvSpPr>
        <p:spPr>
          <a:xfrm>
            <a:off x="1066800" y="936842"/>
            <a:ext cx="8886884" cy="653964"/>
          </a:xfrm>
          <a:solidFill>
            <a:schemeClr val="accent1"/>
          </a:solidFill>
        </p:spPr>
        <p:txBody>
          <a:bodyPr>
            <a:normAutofit fontScale="90000"/>
          </a:bodyPr>
          <a:lstStyle/>
          <a:p>
            <a:br>
              <a:rPr lang="en-US" sz="2800" b="0" i="0" dirty="0">
                <a:solidFill>
                  <a:srgbClr val="3B62AC"/>
                </a:solidFill>
                <a:effectLst/>
              </a:rPr>
            </a:br>
            <a:r>
              <a:rPr lang="en-US" sz="3600" dirty="0"/>
              <a:t>The Lord Jesus came into the world to die</a:t>
            </a:r>
          </a:p>
        </p:txBody>
      </p:sp>
      <p:sp>
        <p:nvSpPr>
          <p:cNvPr id="5" name="Content Placeholder 4">
            <a:extLst>
              <a:ext uri="{FF2B5EF4-FFF2-40B4-BE49-F238E27FC236}">
                <a16:creationId xmlns:a16="http://schemas.microsoft.com/office/drawing/2014/main" id="{0FD84ACB-EB9D-ED5E-B266-B9C78B619BFE}"/>
              </a:ext>
            </a:extLst>
          </p:cNvPr>
          <p:cNvSpPr>
            <a:spLocks noGrp="1"/>
          </p:cNvSpPr>
          <p:nvPr>
            <p:ph idx="1"/>
          </p:nvPr>
        </p:nvSpPr>
        <p:spPr>
          <a:xfrm>
            <a:off x="1069848" y="2139696"/>
            <a:ext cx="8883836" cy="3985531"/>
          </a:xfrm>
        </p:spPr>
        <p:txBody>
          <a:bodyPr>
            <a:normAutofit fontScale="70000" lnSpcReduction="20000"/>
          </a:bodyPr>
          <a:lstStyle/>
          <a:p>
            <a:r>
              <a:rPr lang="en-US" sz="2600" b="0" i="0" dirty="0">
                <a:solidFill>
                  <a:srgbClr val="333333"/>
                </a:solidFill>
                <a:effectLst/>
                <a:latin typeface="Helvetica Neue" panose="02000503000000020004" pitchFamily="2" charset="0"/>
              </a:rPr>
              <a:t>These scriptures make this quite clear. He was not surprised or disappointed by his arrest and execution.</a:t>
            </a:r>
          </a:p>
          <a:p>
            <a:r>
              <a:rPr lang="en-US" sz="2600" b="0" i="0" dirty="0">
                <a:solidFill>
                  <a:srgbClr val="333333"/>
                </a:solidFill>
                <a:effectLst/>
                <a:latin typeface="Helvetica Neue" panose="02000503000000020004" pitchFamily="2" charset="0"/>
              </a:rPr>
              <a:t>He knew his death was necessary. </a:t>
            </a:r>
            <a:r>
              <a:rPr lang="en-US" sz="2600" b="1" i="0" dirty="0">
                <a:solidFill>
                  <a:srgbClr val="333333"/>
                </a:solidFill>
                <a:effectLst/>
                <a:latin typeface="Helvetica Neue" panose="02000503000000020004" pitchFamily="2" charset="0"/>
              </a:rPr>
              <a:t>Hebrews 9:22 </a:t>
            </a:r>
            <a:r>
              <a:rPr lang="en-US" sz="2800" b="0" i="0" dirty="0">
                <a:solidFill>
                  <a:srgbClr val="000000"/>
                </a:solidFill>
                <a:effectLst/>
                <a:latin typeface="system-ui"/>
              </a:rPr>
              <a:t>In fact, the law requires that nearly everything be cleansed with blood, and without the shedding of blood there is no forgiveness.</a:t>
            </a:r>
            <a:endParaRPr lang="en-US" sz="2600" b="0" i="0" dirty="0">
              <a:solidFill>
                <a:srgbClr val="333333"/>
              </a:solidFill>
              <a:effectLst/>
              <a:latin typeface="Helvetica Neue" panose="02000503000000020004" pitchFamily="2" charset="0"/>
            </a:endParaRPr>
          </a:p>
          <a:p>
            <a:r>
              <a:rPr lang="en-US" sz="2600" b="0" i="0" dirty="0">
                <a:solidFill>
                  <a:srgbClr val="333333"/>
                </a:solidFill>
                <a:effectLst/>
                <a:latin typeface="Helvetica Neue" panose="02000503000000020004" pitchFamily="2" charset="0"/>
              </a:rPr>
              <a:t>He knew He had come to die. </a:t>
            </a:r>
            <a:r>
              <a:rPr lang="en-US" sz="2600" b="1" i="0" dirty="0">
                <a:solidFill>
                  <a:srgbClr val="333333"/>
                </a:solidFill>
                <a:effectLst/>
                <a:latin typeface="Helvetica Neue" panose="02000503000000020004" pitchFamily="2" charset="0"/>
              </a:rPr>
              <a:t>Matthew 16:21 </a:t>
            </a:r>
            <a:r>
              <a:rPr lang="en-US" sz="2800" b="0" i="0" dirty="0">
                <a:solidFill>
                  <a:srgbClr val="000000"/>
                </a:solidFill>
                <a:effectLst/>
                <a:latin typeface="system-ui"/>
              </a:rPr>
              <a:t>From that time on Jesus began to explain to his disciples that he must go to Jerusalem and suffer many things at the hands of the elders, the chief priests and the teachers of the law, and that he must be killed and on the third day be raised to life.</a:t>
            </a:r>
            <a:endParaRPr lang="en-US" sz="2600" dirty="0">
              <a:solidFill>
                <a:srgbClr val="333333"/>
              </a:solidFill>
              <a:latin typeface="Helvetica Neue" panose="02000503000000020004" pitchFamily="2" charset="0"/>
            </a:endParaRPr>
          </a:p>
          <a:p>
            <a:r>
              <a:rPr lang="en-US" sz="2600" dirty="0">
                <a:solidFill>
                  <a:srgbClr val="333333"/>
                </a:solidFill>
                <a:latin typeface="Helvetica Neue" panose="02000503000000020004" pitchFamily="2" charset="0"/>
              </a:rPr>
              <a:t>See also -</a:t>
            </a:r>
            <a:r>
              <a:rPr lang="en-US" sz="2600" b="0" i="0" dirty="0">
                <a:solidFill>
                  <a:srgbClr val="333333"/>
                </a:solidFill>
                <a:effectLst/>
                <a:latin typeface="Helvetica Neue" panose="02000503000000020004" pitchFamily="2" charset="0"/>
              </a:rPr>
              <a:t>Matthew 17:12; Luke 9:51; John 3:14 and John 10:11). </a:t>
            </a:r>
          </a:p>
          <a:p>
            <a:pPr marL="0" indent="0">
              <a:buNone/>
            </a:pPr>
            <a:r>
              <a:rPr lang="en-US" sz="20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20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1900"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80519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BB4-4232-7D89-10B2-D3E87CB2121D}"/>
              </a:ext>
            </a:extLst>
          </p:cNvPr>
          <p:cNvSpPr>
            <a:spLocks noGrp="1"/>
          </p:cNvSpPr>
          <p:nvPr>
            <p:ph type="title"/>
          </p:nvPr>
        </p:nvSpPr>
        <p:spPr>
          <a:xfrm>
            <a:off x="1066800" y="936841"/>
            <a:ext cx="8886884" cy="904485"/>
          </a:xfrm>
          <a:solidFill>
            <a:schemeClr val="accent1"/>
          </a:solidFill>
        </p:spPr>
        <p:txBody>
          <a:bodyPr>
            <a:normAutofit fontScale="90000"/>
          </a:bodyPr>
          <a:lstStyle/>
          <a:p>
            <a:br>
              <a:rPr lang="en-US" sz="4000" b="1" i="0" dirty="0">
                <a:effectLst/>
              </a:rPr>
            </a:br>
            <a:br>
              <a:rPr lang="en-US" sz="4000" b="1" i="0" dirty="0">
                <a:effectLst/>
              </a:rPr>
            </a:br>
            <a:br>
              <a:rPr lang="en-US" sz="4000" b="1" i="0" dirty="0">
                <a:effectLst/>
              </a:rPr>
            </a:br>
            <a:r>
              <a:rPr lang="en-US" sz="3600" b="1" i="0" dirty="0">
                <a:effectLst/>
              </a:rPr>
              <a:t>The Lord Jesus died willingly, voluntarily</a:t>
            </a:r>
            <a:br>
              <a:rPr lang="en-US" b="0" i="0" dirty="0">
                <a:solidFill>
                  <a:srgbClr val="3B62AC"/>
                </a:solidFill>
                <a:effectLst/>
                <a:latin typeface="nexa_lightregular"/>
              </a:rPr>
            </a:br>
            <a:endParaRPr lang="en-US" dirty="0"/>
          </a:p>
        </p:txBody>
      </p:sp>
      <p:sp>
        <p:nvSpPr>
          <p:cNvPr id="3" name="Content Placeholder 2">
            <a:extLst>
              <a:ext uri="{FF2B5EF4-FFF2-40B4-BE49-F238E27FC236}">
                <a16:creationId xmlns:a16="http://schemas.microsoft.com/office/drawing/2014/main" id="{5B497C00-27B0-A74E-5119-1513C7930C0D}"/>
              </a:ext>
            </a:extLst>
          </p:cNvPr>
          <p:cNvSpPr>
            <a:spLocks noGrp="1"/>
          </p:cNvSpPr>
          <p:nvPr>
            <p:ph idx="1"/>
          </p:nvPr>
        </p:nvSpPr>
        <p:spPr/>
        <p:txBody>
          <a:bodyPr>
            <a:normAutofit fontScale="85000" lnSpcReduction="20000"/>
          </a:bodyPr>
          <a:lstStyle/>
          <a:p>
            <a:r>
              <a:rPr lang="en-US" sz="2800" b="0" i="0" dirty="0">
                <a:solidFill>
                  <a:srgbClr val="333333"/>
                </a:solidFill>
                <a:effectLst/>
                <a:latin typeface="Helvetica Neue" panose="02000503000000020004" pitchFamily="2" charset="0"/>
              </a:rPr>
              <a:t>As the sinless One, there was no cause of death in Himself. </a:t>
            </a:r>
          </a:p>
          <a:p>
            <a:pPr marL="0" indent="0">
              <a:buNone/>
            </a:pPr>
            <a:r>
              <a:rPr lang="en-US" sz="3000" b="0" i="0" dirty="0">
                <a:solidFill>
                  <a:srgbClr val="333333"/>
                </a:solidFill>
                <a:effectLst/>
                <a:latin typeface="Helvetica Neue" panose="02000503000000020004" pitchFamily="2" charset="0"/>
              </a:rPr>
              <a:t>John 10: 17,18 “</a:t>
            </a:r>
            <a:r>
              <a:rPr lang="en-US" sz="3000" b="0" i="0" dirty="0">
                <a:solidFill>
                  <a:srgbClr val="000000"/>
                </a:solidFill>
                <a:effectLst/>
                <a:latin typeface="system-ui"/>
              </a:rPr>
              <a:t>The reason my Father loves me is that I lay down my life—only to take it up again. </a:t>
            </a:r>
            <a:r>
              <a:rPr lang="en-US" sz="3000" b="1" i="0" baseline="30000" dirty="0">
                <a:solidFill>
                  <a:srgbClr val="000000"/>
                </a:solidFill>
                <a:effectLst/>
                <a:latin typeface="system-ui"/>
              </a:rPr>
              <a:t>18 </a:t>
            </a:r>
            <a:r>
              <a:rPr lang="en-US" sz="3000" b="0" i="0" dirty="0">
                <a:solidFill>
                  <a:srgbClr val="000000"/>
                </a:solidFill>
                <a:effectLst/>
                <a:latin typeface="system-ui"/>
              </a:rPr>
              <a:t>No one takes it from me, but I lay it down of my own accord. I have authority to lay it down and authority to take it up again.” </a:t>
            </a:r>
            <a:r>
              <a:rPr lang="en-US" sz="3000" b="0" i="0" dirty="0">
                <a:solidFill>
                  <a:srgbClr val="333333"/>
                </a:solidFill>
                <a:effectLst/>
                <a:latin typeface="Helvetica Neue" panose="02000503000000020004" pitchFamily="2" charset="0"/>
              </a:rPr>
              <a:t> </a:t>
            </a:r>
            <a:endParaRPr lang="en-US" sz="3000" dirty="0">
              <a:solidFill>
                <a:srgbClr val="333333"/>
              </a:solidFill>
              <a:latin typeface="Helvetica Neue" panose="02000503000000020004" pitchFamily="2" charset="0"/>
            </a:endParaRPr>
          </a:p>
          <a:p>
            <a:pPr marL="0" indent="0">
              <a:buNone/>
            </a:pPr>
            <a:r>
              <a:rPr lang="en-US" sz="2100" b="0" i="0" dirty="0">
                <a:solidFill>
                  <a:srgbClr val="333333"/>
                </a:solidFill>
                <a:effectLst/>
                <a:latin typeface="Helvetica Neue" panose="02000503000000020004" pitchFamily="2" charset="0"/>
              </a:rPr>
              <a:t>See Also Matthew 26:53 say. Luke 22:53; John 7:30 and John 8:20. He voluntarily laid down His life for us because it was the will of His Father that He should do so and because He loved us so much!</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100" dirty="0"/>
          </a:p>
        </p:txBody>
      </p:sp>
    </p:spTree>
    <p:extLst>
      <p:ext uri="{BB962C8B-B14F-4D97-AF65-F5344CB8AC3E}">
        <p14:creationId xmlns:p14="http://schemas.microsoft.com/office/powerpoint/2010/main" val="33197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29B9-9F4A-4264-198B-9E827E2B4181}"/>
              </a:ext>
            </a:extLst>
          </p:cNvPr>
          <p:cNvSpPr>
            <a:spLocks noGrp="1"/>
          </p:cNvSpPr>
          <p:nvPr>
            <p:ph type="title"/>
          </p:nvPr>
        </p:nvSpPr>
        <p:spPr>
          <a:xfrm>
            <a:off x="1066800" y="1040621"/>
            <a:ext cx="8778658" cy="1099075"/>
          </a:xfrm>
          <a:solidFill>
            <a:schemeClr val="accent1"/>
          </a:solidFill>
        </p:spPr>
        <p:txBody>
          <a:bodyPr>
            <a:normAutofit fontScale="90000"/>
          </a:bodyPr>
          <a:lstStyle/>
          <a:p>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r>
              <a:rPr lang="en-US" sz="3600" b="1" i="0" dirty="0">
                <a:effectLst/>
              </a:rPr>
              <a:t>The Lord Jesus died as a sacrifice for sin, to put away sin</a:t>
            </a:r>
            <a:endParaRPr lang="en-US" sz="3600" dirty="0"/>
          </a:p>
        </p:txBody>
      </p:sp>
      <p:sp>
        <p:nvSpPr>
          <p:cNvPr id="3" name="Content Placeholder 2">
            <a:extLst>
              <a:ext uri="{FF2B5EF4-FFF2-40B4-BE49-F238E27FC236}">
                <a16:creationId xmlns:a16="http://schemas.microsoft.com/office/drawing/2014/main" id="{084F7F15-483B-78A2-2687-C2B76677CDEA}"/>
              </a:ext>
            </a:extLst>
          </p:cNvPr>
          <p:cNvSpPr>
            <a:spLocks noGrp="1"/>
          </p:cNvSpPr>
          <p:nvPr>
            <p:ph idx="1"/>
          </p:nvPr>
        </p:nvSpPr>
        <p:spPr/>
        <p:txBody>
          <a:bodyPr>
            <a:normAutofit fontScale="85000" lnSpcReduction="20000"/>
          </a:bodyPr>
          <a:lstStyle/>
          <a:p>
            <a:pPr marL="0" indent="0">
              <a:buNone/>
            </a:pPr>
            <a:r>
              <a:rPr lang="en-US" sz="2800" b="0" i="0" dirty="0">
                <a:solidFill>
                  <a:srgbClr val="333333"/>
                </a:solidFill>
                <a:effectLst/>
                <a:latin typeface="Helvetica Neue" panose="02000503000000020004" pitchFamily="2" charset="0"/>
              </a:rPr>
              <a:t>Why did He die? He died to put away sin by the sacrifice of Himself.</a:t>
            </a:r>
          </a:p>
          <a:p>
            <a:pPr marL="0" indent="0">
              <a:buNone/>
            </a:pPr>
            <a:r>
              <a:rPr lang="en-US" sz="2800" b="0" i="0" dirty="0">
                <a:solidFill>
                  <a:srgbClr val="333333"/>
                </a:solidFill>
                <a:effectLst/>
                <a:latin typeface="Helvetica Neue" panose="02000503000000020004" pitchFamily="2" charset="0"/>
              </a:rPr>
              <a:t>Hebrews 9:26 “</a:t>
            </a:r>
            <a:r>
              <a:rPr lang="en-US" sz="2800" b="0" i="0" dirty="0">
                <a:solidFill>
                  <a:srgbClr val="000000"/>
                </a:solidFill>
                <a:effectLst/>
                <a:latin typeface="system-ui"/>
              </a:rPr>
              <a:t>Otherwise Christ would have had to suffer many times since the creation of the world. But he has appeared once for all at the culmination of the ages to do away with sin by the sacrifice of himself.”</a:t>
            </a:r>
            <a:endParaRPr lang="en-US" sz="2800" b="0" i="0" dirty="0">
              <a:solidFill>
                <a:srgbClr val="333333"/>
              </a:solidFill>
              <a:effectLst/>
              <a:latin typeface="Helvetica Neue" panose="02000503000000020004" pitchFamily="2" charset="0"/>
            </a:endParaRPr>
          </a:p>
          <a:p>
            <a:pPr marL="0" indent="0">
              <a:buNone/>
            </a:pPr>
            <a:r>
              <a:rPr lang="en-US" sz="2800" dirty="0">
                <a:solidFill>
                  <a:srgbClr val="333333"/>
                </a:solidFill>
                <a:latin typeface="Helvetica Neue" panose="02000503000000020004" pitchFamily="2" charset="0"/>
              </a:rPr>
              <a:t>See also - </a:t>
            </a:r>
            <a:r>
              <a:rPr lang="en-US" sz="2800" b="0" i="0" dirty="0">
                <a:solidFill>
                  <a:srgbClr val="333333"/>
                </a:solidFill>
                <a:effectLst/>
                <a:latin typeface="Helvetica Neue" panose="02000503000000020004" pitchFamily="2" charset="0"/>
              </a:rPr>
              <a:t>Isaiah 53:5-6; John 1:29; 1 Corinthians 15:3; 2 Corinthians 5:21; and 1 Peter 2:24. </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800" dirty="0"/>
          </a:p>
        </p:txBody>
      </p:sp>
    </p:spTree>
    <p:extLst>
      <p:ext uri="{BB962C8B-B14F-4D97-AF65-F5344CB8AC3E}">
        <p14:creationId xmlns:p14="http://schemas.microsoft.com/office/powerpoint/2010/main" val="41717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DB5EB-7E21-1D73-B86D-906F83065F58}"/>
              </a:ext>
            </a:extLst>
          </p:cNvPr>
          <p:cNvSpPr>
            <a:spLocks noGrp="1"/>
          </p:cNvSpPr>
          <p:nvPr>
            <p:ph type="title"/>
          </p:nvPr>
        </p:nvSpPr>
        <p:spPr>
          <a:xfrm>
            <a:off x="1066800" y="1030311"/>
            <a:ext cx="8905141" cy="1359356"/>
          </a:xfrm>
        </p:spPr>
        <p:txBody>
          <a:bodyPr anchor="ctr">
            <a:normAutofit/>
          </a:bodyPr>
          <a:lstStyle/>
          <a:p>
            <a:r>
              <a:rPr lang="en-US" sz="4800"/>
              <a:t>John 1:1–14</a:t>
            </a:r>
          </a:p>
        </p:txBody>
      </p:sp>
      <p:sp>
        <p:nvSpPr>
          <p:cNvPr id="3" name="Content Placeholder 2">
            <a:extLst>
              <a:ext uri="{FF2B5EF4-FFF2-40B4-BE49-F238E27FC236}">
                <a16:creationId xmlns:a16="http://schemas.microsoft.com/office/drawing/2014/main" id="{05319BAE-5F22-DE86-DCEF-FC4692531C1E}"/>
              </a:ext>
            </a:extLst>
          </p:cNvPr>
          <p:cNvSpPr>
            <a:spLocks noGrp="1"/>
          </p:cNvSpPr>
          <p:nvPr>
            <p:ph idx="1"/>
          </p:nvPr>
        </p:nvSpPr>
        <p:spPr>
          <a:xfrm>
            <a:off x="676405" y="1941534"/>
            <a:ext cx="10897644" cy="4296427"/>
          </a:xfrm>
        </p:spPr>
        <p:txBody>
          <a:bodyPr>
            <a:normAutofit fontScale="25000" lnSpcReduction="20000"/>
          </a:bodyPr>
          <a:lstStyle/>
          <a:p>
            <a:pPr marL="0" indent="0">
              <a:lnSpc>
                <a:spcPct val="110000"/>
              </a:lnSpc>
              <a:buNone/>
            </a:pPr>
            <a:r>
              <a:rPr lang="en-US" sz="8800" dirty="0"/>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There was a man sent from God, whose name was John. He came as a witness, to bear witness about the light, that all might believe through him. He was not the light, but came to bear witness about the light. The true light, which gives light to everyone, was coming into the world. He was in the world, and the world was made through him, yet the world did not know him. He came to his own, and his own people did not receive him. But to all who did receive him, who believed in his name, he gave the right to become children of God, who were born, not of blood nor of the will of the flesh nor of the will of man, but of God. And the Word became flesh and dwelt among us, and we have seen his glory, glory as of the only Son from the Father, full of grace and truth. </a:t>
            </a:r>
            <a:r>
              <a:rPr lang="en-US" sz="2400" dirty="0"/>
              <a:t>ESV</a:t>
            </a:r>
            <a:r>
              <a:rPr lang="en-US" sz="1100" dirty="0"/>
              <a:t>)</a:t>
            </a:r>
          </a:p>
        </p:txBody>
      </p:sp>
    </p:spTree>
    <p:extLst>
      <p:ext uri="{BB962C8B-B14F-4D97-AF65-F5344CB8AC3E}">
        <p14:creationId xmlns:p14="http://schemas.microsoft.com/office/powerpoint/2010/main" val="195924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195F-53B1-9699-7804-5AEAB17DF06F}"/>
              </a:ext>
            </a:extLst>
          </p:cNvPr>
          <p:cNvSpPr>
            <a:spLocks noGrp="1"/>
          </p:cNvSpPr>
          <p:nvPr>
            <p:ph type="title"/>
          </p:nvPr>
        </p:nvSpPr>
        <p:spPr>
          <a:solidFill>
            <a:schemeClr val="accent1"/>
          </a:solidFill>
        </p:spPr>
        <p:txBody>
          <a:bodyPr>
            <a:normAutofit fontScale="90000"/>
          </a:bodyPr>
          <a:lstStyle/>
          <a:p>
            <a:r>
              <a:rPr lang="en-US" b="1" i="0" dirty="0">
                <a:effectLst/>
                <a:latin typeface="nexa_lightregular"/>
              </a:rPr>
              <a:t>The Lord Jesus died as our Substitute, bearing our penalty</a:t>
            </a:r>
            <a:endParaRPr lang="en-US" dirty="0"/>
          </a:p>
        </p:txBody>
      </p:sp>
      <p:sp>
        <p:nvSpPr>
          <p:cNvPr id="3" name="Content Placeholder 2">
            <a:extLst>
              <a:ext uri="{FF2B5EF4-FFF2-40B4-BE49-F238E27FC236}">
                <a16:creationId xmlns:a16="http://schemas.microsoft.com/office/drawing/2014/main" id="{4444EA59-AC99-D01A-7F58-109871EB5DEF}"/>
              </a:ext>
            </a:extLst>
          </p:cNvPr>
          <p:cNvSpPr>
            <a:spLocks noGrp="1"/>
          </p:cNvSpPr>
          <p:nvPr>
            <p:ph idx="1"/>
          </p:nvPr>
        </p:nvSpPr>
        <p:spPr>
          <a:xfrm>
            <a:off x="1069848" y="2139696"/>
            <a:ext cx="8883836" cy="4160896"/>
          </a:xfrm>
        </p:spPr>
        <p:txBody>
          <a:bodyPr>
            <a:normAutofit fontScale="25000" lnSpcReduction="20000"/>
          </a:bodyPr>
          <a:lstStyle/>
          <a:p>
            <a:pPr marL="0" indent="0">
              <a:buNone/>
            </a:pPr>
            <a:r>
              <a:rPr lang="en-US" sz="9600" b="0" i="0" dirty="0">
                <a:solidFill>
                  <a:srgbClr val="333333"/>
                </a:solidFill>
                <a:effectLst/>
                <a:latin typeface="Helvetica Neue" panose="02000503000000020004" pitchFamily="2" charset="0"/>
              </a:rPr>
              <a:t>He died instead of us, in our place, and He bore the punishment which was due to us   </a:t>
            </a:r>
          </a:p>
          <a:p>
            <a:pPr marL="0" indent="0">
              <a:buNone/>
            </a:pPr>
            <a:r>
              <a:rPr lang="en-US" sz="9600" b="0" i="0" dirty="0">
                <a:solidFill>
                  <a:srgbClr val="333333"/>
                </a:solidFill>
                <a:effectLst/>
                <a:latin typeface="Helvetica Neue" panose="02000503000000020004" pitchFamily="2" charset="0"/>
              </a:rPr>
              <a:t>John 10:11 </a:t>
            </a:r>
            <a:r>
              <a:rPr lang="en-US" sz="9600" b="0" i="0" dirty="0">
                <a:solidFill>
                  <a:srgbClr val="000000"/>
                </a:solidFill>
                <a:effectLst/>
                <a:latin typeface="system-ui"/>
              </a:rPr>
              <a:t>“I am the good shepherd. The good shepherd lays down his life for the sheep.</a:t>
            </a:r>
            <a:r>
              <a:rPr lang="en-US" sz="9600" b="0" i="0" dirty="0">
                <a:solidFill>
                  <a:srgbClr val="333333"/>
                </a:solidFill>
                <a:effectLst/>
                <a:latin typeface="Helvetica Neue" panose="02000503000000020004" pitchFamily="2" charset="0"/>
              </a:rPr>
              <a:t> </a:t>
            </a:r>
            <a:endParaRPr lang="en-US" sz="9600" dirty="0">
              <a:solidFill>
                <a:srgbClr val="333333"/>
              </a:solidFill>
              <a:latin typeface="Helvetica Neue" panose="02000503000000020004" pitchFamily="2" charset="0"/>
            </a:endParaRPr>
          </a:p>
          <a:p>
            <a:pPr marL="0" indent="0">
              <a:buNone/>
            </a:pPr>
            <a:r>
              <a:rPr lang="en-US" sz="9600" b="0" i="0" dirty="0">
                <a:solidFill>
                  <a:srgbClr val="333333"/>
                </a:solidFill>
                <a:effectLst/>
                <a:latin typeface="Helvetica Neue" panose="02000503000000020004" pitchFamily="2" charset="0"/>
              </a:rPr>
              <a:t>1 Peter 3:18. “</a:t>
            </a:r>
            <a:r>
              <a:rPr lang="en-US" sz="9600" b="0" i="0" dirty="0">
                <a:solidFill>
                  <a:srgbClr val="000000"/>
                </a:solidFill>
                <a:effectLst/>
                <a:latin typeface="system-ui"/>
              </a:rPr>
              <a:t>For Christ also suffered once for sins, the righteous for the unrighteous, to bring you to God.”</a:t>
            </a:r>
          </a:p>
          <a:p>
            <a:pPr marL="0" indent="0">
              <a:buNone/>
            </a:pPr>
            <a:r>
              <a:rPr lang="en-US" sz="9600" b="0" i="0" dirty="0">
                <a:solidFill>
                  <a:srgbClr val="333333"/>
                </a:solidFill>
                <a:effectLst/>
                <a:latin typeface="Helvetica Neue" panose="02000503000000020004" pitchFamily="2" charset="0"/>
              </a:rPr>
              <a:t>1 Peter 2:24 </a:t>
            </a:r>
            <a:r>
              <a:rPr lang="en-US" sz="9600" b="0" i="0" dirty="0">
                <a:solidFill>
                  <a:srgbClr val="000000"/>
                </a:solidFill>
                <a:effectLst/>
                <a:latin typeface="system-ui"/>
              </a:rPr>
              <a:t>“He himself bore our sins” in his body on the cross, so that we might die to sins and live for righteousness; “by his wounds you have been healed.”</a:t>
            </a:r>
          </a:p>
          <a:p>
            <a:pPr marL="0" indent="0">
              <a:buNone/>
            </a:pPr>
            <a:r>
              <a:rPr lang="en-US" sz="48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48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9600" b="0" i="0" dirty="0">
              <a:solidFill>
                <a:srgbClr val="000000"/>
              </a:solidFill>
              <a:effectLst/>
              <a:latin typeface="system-ui"/>
            </a:endParaRPr>
          </a:p>
          <a:p>
            <a:pPr marL="0" indent="0">
              <a:buNone/>
            </a:pPr>
            <a:r>
              <a:rPr lang="en-US" b="0" i="0" dirty="0">
                <a:solidFill>
                  <a:srgbClr val="000000"/>
                </a:solidFill>
                <a:effectLst/>
                <a:latin typeface="system-ui"/>
              </a:rPr>
              <a:t> </a:t>
            </a:r>
            <a:endParaRPr lang="en-US" dirty="0"/>
          </a:p>
        </p:txBody>
      </p:sp>
    </p:spTree>
    <p:extLst>
      <p:ext uri="{BB962C8B-B14F-4D97-AF65-F5344CB8AC3E}">
        <p14:creationId xmlns:p14="http://schemas.microsoft.com/office/powerpoint/2010/main" val="163330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CC5-79E9-4517-4F32-8ACD87663406}"/>
              </a:ext>
            </a:extLst>
          </p:cNvPr>
          <p:cNvSpPr>
            <a:spLocks noGrp="1"/>
          </p:cNvSpPr>
          <p:nvPr>
            <p:ph type="title"/>
          </p:nvPr>
        </p:nvSpPr>
        <p:spPr>
          <a:solidFill>
            <a:schemeClr val="accent1"/>
          </a:solidFill>
        </p:spPr>
        <p:txBody>
          <a:bodyPr>
            <a:normAutofit/>
          </a:bodyPr>
          <a:lstStyle/>
          <a:p>
            <a:r>
              <a:rPr lang="en-US" b="1" i="0" dirty="0">
                <a:effectLst/>
                <a:latin typeface="nexa_lightregular"/>
              </a:rPr>
              <a:t>The Death of the Lord Jesus was victorious</a:t>
            </a:r>
            <a:endParaRPr lang="en-US" dirty="0"/>
          </a:p>
        </p:txBody>
      </p:sp>
      <p:sp>
        <p:nvSpPr>
          <p:cNvPr id="3" name="Content Placeholder 2">
            <a:extLst>
              <a:ext uri="{FF2B5EF4-FFF2-40B4-BE49-F238E27FC236}">
                <a16:creationId xmlns:a16="http://schemas.microsoft.com/office/drawing/2014/main" id="{CE7E5365-7695-F2A4-7544-D2416292A2B5}"/>
              </a:ext>
            </a:extLst>
          </p:cNvPr>
          <p:cNvSpPr>
            <a:spLocks noGrp="1"/>
          </p:cNvSpPr>
          <p:nvPr>
            <p:ph idx="1"/>
          </p:nvPr>
        </p:nvSpPr>
        <p:spPr/>
        <p:txBody>
          <a:bodyPr>
            <a:normAutofit fontScale="92500"/>
          </a:bodyPr>
          <a:lstStyle/>
          <a:p>
            <a:pPr marL="0" indent="0">
              <a:buNone/>
            </a:pPr>
            <a:r>
              <a:rPr lang="en-US" sz="2000" dirty="0">
                <a:solidFill>
                  <a:srgbClr val="333333"/>
                </a:solidFill>
                <a:latin typeface="Helvetica Neue" panose="02000503000000020004" pitchFamily="2" charset="0"/>
              </a:rPr>
              <a:t>Christ’s death accomplished what it intended to do. </a:t>
            </a:r>
            <a:r>
              <a:rPr lang="en-US" sz="2000" b="0" i="0" dirty="0">
                <a:solidFill>
                  <a:srgbClr val="333333"/>
                </a:solidFill>
                <a:effectLst/>
                <a:latin typeface="Helvetica Neue" panose="02000503000000020004" pitchFamily="2" charset="0"/>
              </a:rPr>
              <a:t>His death is sufficient for all, but it is efficient only for those who believe. His death was victorious because He rose again, demonstrating that His death had met all the claims of divine justice and that salvation had been procured for all who would believe.</a:t>
            </a:r>
          </a:p>
          <a:p>
            <a:pPr marL="0" indent="0">
              <a:buNone/>
            </a:pPr>
            <a:r>
              <a:rPr lang="en-US" sz="2000" b="0" i="0" dirty="0">
                <a:solidFill>
                  <a:srgbClr val="333333"/>
                </a:solidFill>
                <a:effectLst/>
                <a:latin typeface="Helvetica Neue" panose="02000503000000020004" pitchFamily="2" charset="0"/>
              </a:rPr>
              <a:t>John 3:16. </a:t>
            </a:r>
            <a:r>
              <a:rPr lang="en-US" sz="2000" b="0" i="0" dirty="0">
                <a:solidFill>
                  <a:srgbClr val="000000"/>
                </a:solidFill>
                <a:effectLst/>
                <a:latin typeface="system-ui"/>
              </a:rPr>
              <a:t>For God so loved the world that he gave his one and only Son, that whoever believes in him shall not perish but have eternal life. </a:t>
            </a:r>
            <a:endParaRPr lang="en-US" sz="2000" dirty="0">
              <a:solidFill>
                <a:srgbClr val="333333"/>
              </a:solidFill>
              <a:latin typeface="Helvetica Neue" panose="02000503000000020004" pitchFamily="2" charset="0"/>
            </a:endParaRPr>
          </a:p>
          <a:p>
            <a:pPr marL="0" indent="0">
              <a:buNone/>
            </a:pPr>
            <a:r>
              <a:rPr lang="en-US" sz="2000" b="0" i="0" dirty="0">
                <a:solidFill>
                  <a:srgbClr val="333333"/>
                </a:solidFill>
                <a:effectLst/>
                <a:latin typeface="Helvetica Neue" panose="02000503000000020004" pitchFamily="2" charset="0"/>
              </a:rPr>
              <a:t>1 John 2:2. </a:t>
            </a:r>
            <a:r>
              <a:rPr lang="en-US" sz="2000" b="0" i="0" dirty="0">
                <a:solidFill>
                  <a:srgbClr val="000000"/>
                </a:solidFill>
                <a:effectLst/>
                <a:latin typeface="system-ui"/>
              </a:rPr>
              <a:t>He is the </a:t>
            </a:r>
            <a:r>
              <a:rPr lang="en-US" sz="2000" b="1" i="0" u="sng" dirty="0">
                <a:solidFill>
                  <a:srgbClr val="000000"/>
                </a:solidFill>
                <a:effectLst/>
                <a:latin typeface="system-ui"/>
              </a:rPr>
              <a:t>atoning sacrifice</a:t>
            </a:r>
            <a:r>
              <a:rPr lang="en-US" sz="2000" b="0" i="0" dirty="0">
                <a:solidFill>
                  <a:srgbClr val="000000"/>
                </a:solidFill>
                <a:effectLst/>
                <a:latin typeface="system-ui"/>
              </a:rPr>
              <a:t> for our sins, and not only for ours but also for the sins of the whole world.</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000" dirty="0"/>
          </a:p>
        </p:txBody>
      </p:sp>
    </p:spTree>
    <p:extLst>
      <p:ext uri="{BB962C8B-B14F-4D97-AF65-F5344CB8AC3E}">
        <p14:creationId xmlns:p14="http://schemas.microsoft.com/office/powerpoint/2010/main" val="292148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0D5521-69C0-2D86-E25E-2C0D1B2DE8AB}"/>
              </a:ext>
            </a:extLst>
          </p:cNvPr>
          <p:cNvSpPr>
            <a:spLocks noGrp="1"/>
          </p:cNvSpPr>
          <p:nvPr>
            <p:ph type="title"/>
          </p:nvPr>
        </p:nvSpPr>
        <p:spPr>
          <a:xfrm>
            <a:off x="1066800" y="702858"/>
            <a:ext cx="5029199" cy="3956823"/>
          </a:xfrm>
        </p:spPr>
        <p:txBody>
          <a:bodyPr vert="horz" lIns="91440" tIns="45720" rIns="91440" bIns="45720" rtlCol="0" anchor="b">
            <a:normAutofit fontScale="90000"/>
          </a:bodyPr>
          <a:lstStyle/>
          <a:p>
            <a:pPr>
              <a:lnSpc>
                <a:spcPct val="100000"/>
              </a:lnSpc>
            </a:pPr>
            <a:r>
              <a:rPr lang="en-US" sz="3600" b="0" i="0" dirty="0">
                <a:solidFill>
                  <a:srgbClr val="000000"/>
                </a:solidFill>
                <a:effectLst/>
                <a:latin typeface="system-ui"/>
              </a:rPr>
              <a:t>He is the </a:t>
            </a:r>
            <a:r>
              <a:rPr lang="en-US" sz="3600" b="1" i="0" u="sng" dirty="0">
                <a:solidFill>
                  <a:srgbClr val="000000"/>
                </a:solidFill>
                <a:effectLst/>
                <a:latin typeface="system-ui"/>
              </a:rPr>
              <a:t>atoning sacrifice</a:t>
            </a:r>
            <a:r>
              <a:rPr lang="en-US" sz="3600" b="0" i="0" dirty="0">
                <a:solidFill>
                  <a:srgbClr val="000000"/>
                </a:solidFill>
                <a:effectLst/>
                <a:latin typeface="system-ui"/>
              </a:rPr>
              <a:t> for our sins, </a:t>
            </a:r>
            <a:r>
              <a:rPr lang="en-US" sz="2400" b="0" i="0" dirty="0">
                <a:solidFill>
                  <a:srgbClr val="000000"/>
                </a:solidFill>
                <a:effectLst/>
                <a:latin typeface="system-ui"/>
              </a:rPr>
              <a:t>(</a:t>
            </a:r>
            <a:r>
              <a:rPr lang="en-US" sz="2400" b="0" i="0" dirty="0">
                <a:solidFill>
                  <a:srgbClr val="333333"/>
                </a:solidFill>
                <a:effectLst/>
                <a:latin typeface="Helvetica Neue" panose="02000503000000020004" pitchFamily="2" charset="0"/>
              </a:rPr>
              <a:t>1 John 2:2.)</a:t>
            </a:r>
            <a:br>
              <a:rPr lang="en-US" sz="2400" b="0" i="0" dirty="0">
                <a:solidFill>
                  <a:srgbClr val="333333"/>
                </a:solidFill>
                <a:effectLst/>
                <a:latin typeface="Helvetica Neue" panose="02000503000000020004" pitchFamily="2" charset="0"/>
              </a:rPr>
            </a:br>
            <a:br>
              <a:rPr lang="en-US" sz="5300" b="0" i="0" dirty="0">
                <a:solidFill>
                  <a:srgbClr val="000000"/>
                </a:solidFill>
                <a:effectLst/>
                <a:latin typeface="system-ui"/>
              </a:rPr>
            </a:br>
            <a:r>
              <a:rPr lang="en-US" sz="5300" i="0" u="sng" dirty="0">
                <a:solidFill>
                  <a:srgbClr val="000000"/>
                </a:solidFill>
                <a:effectLst/>
                <a:latin typeface="system-ui"/>
              </a:rPr>
              <a:t>The Doctrine of </a:t>
            </a:r>
            <a:r>
              <a:rPr lang="en-US" sz="5300" u="sng" dirty="0"/>
              <a:t>Atonement</a:t>
            </a:r>
            <a:br>
              <a:rPr lang="en-US" sz="4400" u="sng" dirty="0"/>
            </a:br>
            <a:endParaRPr lang="en-US" sz="4400" u="sng" dirty="0"/>
          </a:p>
        </p:txBody>
      </p:sp>
    </p:spTree>
    <p:extLst>
      <p:ext uri="{BB962C8B-B14F-4D97-AF65-F5344CB8AC3E}">
        <p14:creationId xmlns:p14="http://schemas.microsoft.com/office/powerpoint/2010/main" val="419892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7EB0-C0FE-6E58-6A07-77565621E8AB}"/>
              </a:ext>
            </a:extLst>
          </p:cNvPr>
          <p:cNvSpPr>
            <a:spLocks noGrp="1"/>
          </p:cNvSpPr>
          <p:nvPr>
            <p:ph type="title"/>
          </p:nvPr>
        </p:nvSpPr>
        <p:spPr>
          <a:solidFill>
            <a:schemeClr val="accent6">
              <a:lumMod val="40000"/>
              <a:lumOff val="60000"/>
            </a:schemeClr>
          </a:solidFill>
        </p:spPr>
        <p:txBody>
          <a:bodyPr>
            <a:normAutofit/>
          </a:bodyPr>
          <a:lstStyle/>
          <a:p>
            <a:r>
              <a:rPr lang="en-US" sz="3600" dirty="0"/>
              <a:t>Meaning of the term “atonement”</a:t>
            </a:r>
          </a:p>
        </p:txBody>
      </p:sp>
      <p:sp>
        <p:nvSpPr>
          <p:cNvPr id="3" name="Content Placeholder 2">
            <a:extLst>
              <a:ext uri="{FF2B5EF4-FFF2-40B4-BE49-F238E27FC236}">
                <a16:creationId xmlns:a16="http://schemas.microsoft.com/office/drawing/2014/main" id="{5E607DCE-3C20-E193-DA50-0300A0D9F8F8}"/>
              </a:ext>
            </a:extLst>
          </p:cNvPr>
          <p:cNvSpPr>
            <a:spLocks noGrp="1"/>
          </p:cNvSpPr>
          <p:nvPr>
            <p:ph idx="1"/>
          </p:nvPr>
        </p:nvSpPr>
        <p:spPr>
          <a:xfrm>
            <a:off x="1069848" y="1890510"/>
            <a:ext cx="8883836" cy="4385030"/>
          </a:xfrm>
        </p:spPr>
        <p:txBody>
          <a:bodyPr>
            <a:normAutofit lnSpcReduction="10000"/>
          </a:bodyPr>
          <a:lstStyle/>
          <a:p>
            <a:pPr algn="l">
              <a:spcAft>
                <a:spcPts val="750"/>
              </a:spcAft>
            </a:pPr>
            <a:r>
              <a:rPr lang="en-US" sz="1900" b="0" i="0" dirty="0">
                <a:solidFill>
                  <a:srgbClr val="1A1A1A"/>
                </a:solidFill>
                <a:effectLst/>
                <a:latin typeface="Times New Roman" panose="02020603050405020304" pitchFamily="18" charset="0"/>
              </a:rPr>
              <a:t>The words “atone” and “atonement” are derived from the expressions “make at one”, and “at onement”. Usage of the latter phrase can be traced to as early as the 1300s in the writings of John Wycliffe (Hayes 1998). The word thus carries at its heart the notion of putting parties at one—unifying, or reconciling. The Oxford English Dictionary offers several definitions of atonement:</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condition of being </a:t>
            </a:r>
            <a:r>
              <a:rPr lang="en-US" sz="1900" b="0" i="1" dirty="0">
                <a:solidFill>
                  <a:srgbClr val="1A1A1A"/>
                </a:solidFill>
                <a:effectLst/>
                <a:latin typeface="Times New Roman" panose="02020603050405020304" pitchFamily="18" charset="0"/>
              </a:rPr>
              <a:t>at one</a:t>
            </a:r>
            <a:r>
              <a:rPr lang="en-US" sz="1900" b="0" i="0" dirty="0">
                <a:solidFill>
                  <a:srgbClr val="1A1A1A"/>
                </a:solidFill>
                <a:effectLst/>
                <a:latin typeface="Times New Roman" panose="02020603050405020304" pitchFamily="18" charset="0"/>
              </a:rPr>
              <a:t> with others” (def. 1),</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action of setting at one, or condition of being set at one, after discord or strife” (def. 2),</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“reconciliation or restoration of friendly relations between God and sinners” (def. 3), and</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“propitiation of an offended or injured person, by reparation of wrong or injury; amends, satisfaction, expiation” (def. 4).</a:t>
            </a:r>
          </a:p>
          <a:p>
            <a:pPr marL="0" indent="0">
              <a:buNone/>
            </a:pPr>
            <a:br>
              <a:rPr lang="en-US" dirty="0"/>
            </a:br>
            <a:r>
              <a:rPr lang="en-US" sz="1300" dirty="0">
                <a:hlinkClick r:id="rId2"/>
              </a:rPr>
              <a:t>https://plato.stanford.edu/entries/atonement/</a:t>
            </a:r>
            <a:r>
              <a:rPr lang="en-US" sz="1300" dirty="0"/>
              <a:t> accessed 1/11/2025</a:t>
            </a:r>
          </a:p>
        </p:txBody>
      </p:sp>
    </p:spTree>
    <p:extLst>
      <p:ext uri="{BB962C8B-B14F-4D97-AF65-F5344CB8AC3E}">
        <p14:creationId xmlns:p14="http://schemas.microsoft.com/office/powerpoint/2010/main" val="40052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321F4E-41CD-E298-EFE1-7791E782C944}"/>
              </a:ext>
            </a:extLst>
          </p:cNvPr>
          <p:cNvSpPr>
            <a:spLocks noGrp="1" noChangeArrowheads="1"/>
          </p:cNvSpPr>
          <p:nvPr>
            <p:ph type="title"/>
          </p:nvPr>
        </p:nvSpPr>
        <p:spPr>
          <a:xfrm>
            <a:off x="1066800" y="341311"/>
            <a:ext cx="8886884" cy="958853"/>
          </a:xfrm>
          <a:solidFill>
            <a:schemeClr val="accent6">
              <a:lumMod val="40000"/>
              <a:lumOff val="60000"/>
            </a:schemeClr>
          </a:solidFill>
        </p:spPr>
        <p:txBody>
          <a:bodyPr/>
          <a:lstStyle/>
          <a:p>
            <a:pPr>
              <a:defRPr/>
            </a:pPr>
            <a:r>
              <a:rPr lang="en-US" i="0"/>
              <a:t>Views of the Atonement</a:t>
            </a:r>
          </a:p>
        </p:txBody>
      </p:sp>
      <p:grpSp>
        <p:nvGrpSpPr>
          <p:cNvPr id="2" name="Group 34">
            <a:extLst>
              <a:ext uri="{FF2B5EF4-FFF2-40B4-BE49-F238E27FC236}">
                <a16:creationId xmlns:a16="http://schemas.microsoft.com/office/drawing/2014/main" id="{EDEF840D-E1BB-8BC7-09CC-2F515D3E5818}"/>
              </a:ext>
            </a:extLst>
          </p:cNvPr>
          <p:cNvGrpSpPr>
            <a:grpSpLocks/>
          </p:cNvGrpSpPr>
          <p:nvPr/>
        </p:nvGrpSpPr>
        <p:grpSpPr bwMode="auto">
          <a:xfrm>
            <a:off x="1752600" y="1600201"/>
            <a:ext cx="8343900" cy="2587625"/>
            <a:chOff x="144" y="1008"/>
            <a:chExt cx="5256" cy="1630"/>
          </a:xfrm>
        </p:grpSpPr>
        <p:sp>
          <p:nvSpPr>
            <p:cNvPr id="3081" name="Text Box 4">
              <a:extLst>
                <a:ext uri="{FF2B5EF4-FFF2-40B4-BE49-F238E27FC236}">
                  <a16:creationId xmlns:a16="http://schemas.microsoft.com/office/drawing/2014/main" id="{EBFE7033-CD50-A89E-4A32-453A024E33BB}"/>
                </a:ext>
              </a:extLst>
            </p:cNvPr>
            <p:cNvSpPr txBox="1">
              <a:spLocks noChangeArrowheads="1"/>
            </p:cNvSpPr>
            <p:nvPr/>
          </p:nvSpPr>
          <p:spPr bwMode="auto">
            <a:xfrm>
              <a:off x="144" y="1008"/>
              <a:ext cx="321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atonement is like a diamond.  It has many facets, all of which contribute to the beauty of the whole.</a:t>
              </a:r>
            </a:p>
          </p:txBody>
        </p:sp>
        <p:pic>
          <p:nvPicPr>
            <p:cNvPr id="3082" name="Picture 30" descr="diam3">
              <a:extLst>
                <a:ext uri="{FF2B5EF4-FFF2-40B4-BE49-F238E27FC236}">
                  <a16:creationId xmlns:a16="http://schemas.microsoft.com/office/drawing/2014/main" id="{99031241-BD17-B138-4960-27DBADD96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104"/>
              <a:ext cx="1608"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8">
            <a:extLst>
              <a:ext uri="{FF2B5EF4-FFF2-40B4-BE49-F238E27FC236}">
                <a16:creationId xmlns:a16="http://schemas.microsoft.com/office/drawing/2014/main" id="{1BD8F7EA-14A5-CA17-D6A0-EAB8E9F28839}"/>
              </a:ext>
            </a:extLst>
          </p:cNvPr>
          <p:cNvGrpSpPr>
            <a:grpSpLocks/>
          </p:cNvGrpSpPr>
          <p:nvPr/>
        </p:nvGrpSpPr>
        <p:grpSpPr bwMode="auto">
          <a:xfrm>
            <a:off x="1752600" y="3962401"/>
            <a:ext cx="8534400" cy="2841625"/>
            <a:chOff x="144" y="2496"/>
            <a:chExt cx="5376" cy="1790"/>
          </a:xfrm>
        </p:grpSpPr>
        <p:sp>
          <p:nvSpPr>
            <p:cNvPr id="3077" name="Text Box 7">
              <a:extLst>
                <a:ext uri="{FF2B5EF4-FFF2-40B4-BE49-F238E27FC236}">
                  <a16:creationId xmlns:a16="http://schemas.microsoft.com/office/drawing/2014/main" id="{92F48D28-0A88-3F15-A4EF-8327F3A42840}"/>
                </a:ext>
              </a:extLst>
            </p:cNvPr>
            <p:cNvSpPr txBox="1">
              <a:spLocks noChangeArrowheads="1"/>
            </p:cNvSpPr>
            <p:nvPr/>
          </p:nvSpPr>
          <p:spPr bwMode="auto">
            <a:xfrm>
              <a:off x="144" y="2496"/>
              <a:ext cx="3600"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main facet of the “brilliant cut” diamond is the “table.”  So too, the idea of </a:t>
              </a:r>
              <a:r>
                <a:rPr lang="en-US" altLang="en-US" sz="3200" u="sng"/>
                <a:t>substitute punishment</a:t>
              </a:r>
              <a:r>
                <a:rPr lang="en-US" altLang="en-US" sz="3200"/>
                <a:t> is the main theme of the atonement. </a:t>
              </a:r>
            </a:p>
          </p:txBody>
        </p:sp>
        <p:pic>
          <p:nvPicPr>
            <p:cNvPr id="3078" name="Picture 32" descr="diamond">
              <a:extLst>
                <a:ext uri="{FF2B5EF4-FFF2-40B4-BE49-F238E27FC236}">
                  <a16:creationId xmlns:a16="http://schemas.microsoft.com/office/drawing/2014/main" id="{15F1D608-D3F8-EA13-1699-5AA0F3C73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5926" b="17778"/>
            <a:stretch>
              <a:fillRect/>
            </a:stretch>
          </p:blipFill>
          <p:spPr bwMode="auto">
            <a:xfrm>
              <a:off x="3792" y="2688"/>
              <a:ext cx="172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6">
              <a:extLst>
                <a:ext uri="{FF2B5EF4-FFF2-40B4-BE49-F238E27FC236}">
                  <a16:creationId xmlns:a16="http://schemas.microsoft.com/office/drawing/2014/main" id="{5AB228B9-8546-E30F-2921-F10877C23876}"/>
                </a:ext>
              </a:extLst>
            </p:cNvPr>
            <p:cNvSpPr>
              <a:spLocks noChangeArrowheads="1"/>
            </p:cNvSpPr>
            <p:nvPr/>
          </p:nvSpPr>
          <p:spPr bwMode="auto">
            <a:xfrm>
              <a:off x="5424" y="3984"/>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0" name="Rectangle 37">
              <a:extLst>
                <a:ext uri="{FF2B5EF4-FFF2-40B4-BE49-F238E27FC236}">
                  <a16:creationId xmlns:a16="http://schemas.microsoft.com/office/drawing/2014/main" id="{05AACE6F-0360-CB0E-62D8-BBC49F3FFAAD}"/>
                </a:ext>
              </a:extLst>
            </p:cNvPr>
            <p:cNvSpPr>
              <a:spLocks noChangeArrowheads="1"/>
            </p:cNvSpPr>
            <p:nvPr/>
          </p:nvSpPr>
          <p:spPr bwMode="auto">
            <a:xfrm>
              <a:off x="5424" y="2832"/>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BB8EC-D06D-F843-A494-24B741E24EF0}"/>
              </a:ext>
            </a:extLst>
          </p:cNvPr>
          <p:cNvSpPr>
            <a:spLocks noGrp="1" noChangeArrowheads="1"/>
          </p:cNvSpPr>
          <p:nvPr>
            <p:ph type="title"/>
          </p:nvPr>
        </p:nvSpPr>
        <p:spPr>
          <a:xfrm>
            <a:off x="1066800" y="936841"/>
            <a:ext cx="8886884" cy="639549"/>
          </a:xfrm>
          <a:solidFill>
            <a:schemeClr val="accent6">
              <a:lumMod val="40000"/>
              <a:lumOff val="60000"/>
            </a:schemeClr>
          </a:solidFill>
        </p:spPr>
        <p:txBody>
          <a:bodyPr/>
          <a:lstStyle/>
          <a:p>
            <a:pPr>
              <a:defRPr/>
            </a:pPr>
            <a:r>
              <a:rPr lang="en-US" i="0" dirty="0"/>
              <a:t>Views of the Atonement</a:t>
            </a:r>
          </a:p>
        </p:txBody>
      </p:sp>
      <p:sp>
        <p:nvSpPr>
          <p:cNvPr id="4099" name="Rectangle 3">
            <a:extLst>
              <a:ext uri="{FF2B5EF4-FFF2-40B4-BE49-F238E27FC236}">
                <a16:creationId xmlns:a16="http://schemas.microsoft.com/office/drawing/2014/main" id="{8EFE31C5-8C0C-BA21-8BE1-D6F2837D08FB}"/>
              </a:ext>
            </a:extLst>
          </p:cNvPr>
          <p:cNvSpPr>
            <a:spLocks noGrp="1" noChangeArrowheads="1"/>
          </p:cNvSpPr>
          <p:nvPr>
            <p:ph type="body" idx="1"/>
          </p:nvPr>
        </p:nvSpPr>
        <p:spPr>
          <a:xfrm>
            <a:off x="1752600" y="2514600"/>
            <a:ext cx="5181600" cy="2133600"/>
          </a:xfrm>
        </p:spPr>
        <p:txBody>
          <a:bodyPr>
            <a:normAutofit fontScale="92500"/>
          </a:bodyPr>
          <a:lstStyle/>
          <a:p>
            <a:pPr marL="609600" indent="-609600"/>
            <a:r>
              <a:rPr lang="en-US" altLang="en-US" sz="2800">
                <a:cs typeface="Times New Roman" panose="02020603050405020304" pitchFamily="18" charset="0"/>
              </a:rPr>
              <a:t>The death of Jesus was a ransom paid to Satan to pay him for the rightful claims he had against man.</a:t>
            </a:r>
          </a:p>
        </p:txBody>
      </p:sp>
      <p:sp>
        <p:nvSpPr>
          <p:cNvPr id="4100" name="Text Box 4">
            <a:extLst>
              <a:ext uri="{FF2B5EF4-FFF2-40B4-BE49-F238E27FC236}">
                <a16:creationId xmlns:a16="http://schemas.microsoft.com/office/drawing/2014/main" id="{905EE6B1-32F3-DA97-4263-131BBDF0D008}"/>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1.  </a:t>
            </a:r>
            <a:r>
              <a:rPr lang="en-US" altLang="en-US" sz="2800" u="sng"/>
              <a:t>Ransom to Satan Theory</a:t>
            </a:r>
          </a:p>
        </p:txBody>
      </p:sp>
      <p:sp>
        <p:nvSpPr>
          <p:cNvPr id="4101" name="Cloud">
            <a:extLst>
              <a:ext uri="{FF2B5EF4-FFF2-40B4-BE49-F238E27FC236}">
                <a16:creationId xmlns:a16="http://schemas.microsoft.com/office/drawing/2014/main" id="{2E069AAF-BB43-66C2-D07A-0AE749A93BFB}"/>
              </a:ext>
            </a:extLst>
          </p:cNvPr>
          <p:cNvSpPr>
            <a:spLocks noChangeAspect="1" noEditPoints="1" noChangeArrowheads="1"/>
          </p:cNvSpPr>
          <p:nvPr/>
        </p:nvSpPr>
        <p:spPr bwMode="auto">
          <a:xfrm>
            <a:off x="7315200" y="1666876"/>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grpSp>
        <p:nvGrpSpPr>
          <p:cNvPr id="2" name="Group 22">
            <a:extLst>
              <a:ext uri="{FF2B5EF4-FFF2-40B4-BE49-F238E27FC236}">
                <a16:creationId xmlns:a16="http://schemas.microsoft.com/office/drawing/2014/main" id="{6F778AF7-C882-A5B2-9F29-ACF94D205CD3}"/>
              </a:ext>
            </a:extLst>
          </p:cNvPr>
          <p:cNvGrpSpPr>
            <a:grpSpLocks/>
          </p:cNvGrpSpPr>
          <p:nvPr/>
        </p:nvGrpSpPr>
        <p:grpSpPr bwMode="auto">
          <a:xfrm>
            <a:off x="7620000" y="5105400"/>
            <a:ext cx="2624138" cy="1524000"/>
            <a:chOff x="3840" y="3120"/>
            <a:chExt cx="1653" cy="960"/>
          </a:xfrm>
        </p:grpSpPr>
        <p:pic>
          <p:nvPicPr>
            <p:cNvPr id="4110" name="Picture 15" descr="devil">
              <a:extLst>
                <a:ext uri="{FF2B5EF4-FFF2-40B4-BE49-F238E27FC236}">
                  <a16:creationId xmlns:a16="http://schemas.microsoft.com/office/drawing/2014/main" id="{9614D4CA-9E0B-7790-4A2B-8438BD44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3120"/>
              <a:ext cx="5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people">
              <a:extLst>
                <a:ext uri="{FF2B5EF4-FFF2-40B4-BE49-F238E27FC236}">
                  <a16:creationId xmlns:a16="http://schemas.microsoft.com/office/drawing/2014/main" id="{C5DE63BB-09D5-EA63-1706-DDBB766C3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02"/>
            <a:stretch>
              <a:fillRect/>
            </a:stretch>
          </p:blipFill>
          <p:spPr bwMode="auto">
            <a:xfrm>
              <a:off x="3840" y="3120"/>
              <a:ext cx="1013"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8">
              <a:extLst>
                <a:ext uri="{FF2B5EF4-FFF2-40B4-BE49-F238E27FC236}">
                  <a16:creationId xmlns:a16="http://schemas.microsoft.com/office/drawing/2014/main" id="{6863A303-9886-09F3-AAE1-91321F17CB8F}"/>
                </a:ext>
              </a:extLst>
            </p:cNvPr>
            <p:cNvSpPr>
              <a:spLocks noChangeArrowheads="1"/>
            </p:cNvSpPr>
            <p:nvPr/>
          </p:nvSpPr>
          <p:spPr bwMode="auto">
            <a:xfrm flipV="1">
              <a:off x="3840" y="4032"/>
              <a:ext cx="1200"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3" name="Rectangle 20">
              <a:extLst>
                <a:ext uri="{FF2B5EF4-FFF2-40B4-BE49-F238E27FC236}">
                  <a16:creationId xmlns:a16="http://schemas.microsoft.com/office/drawing/2014/main" id="{0827E738-593A-82D6-CCB3-A52162E31D5C}"/>
                </a:ext>
              </a:extLst>
            </p:cNvPr>
            <p:cNvSpPr>
              <a:spLocks noChangeArrowheads="1"/>
            </p:cNvSpPr>
            <p:nvPr/>
          </p:nvSpPr>
          <p:spPr bwMode="auto">
            <a:xfrm>
              <a:off x="4848" y="3120"/>
              <a:ext cx="96"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4" name="Rectangle 21">
              <a:extLst>
                <a:ext uri="{FF2B5EF4-FFF2-40B4-BE49-F238E27FC236}">
                  <a16:creationId xmlns:a16="http://schemas.microsoft.com/office/drawing/2014/main" id="{1B169A71-B4E6-899A-AAEE-B1E825C96CDB}"/>
                </a:ext>
              </a:extLst>
            </p:cNvPr>
            <p:cNvSpPr>
              <a:spLocks noChangeArrowheads="1"/>
            </p:cNvSpPr>
            <p:nvPr/>
          </p:nvSpPr>
          <p:spPr bwMode="auto">
            <a:xfrm flipH="1">
              <a:off x="3840" y="3984"/>
              <a:ext cx="240"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0" name="AutoShape 24">
            <a:extLst>
              <a:ext uri="{FF2B5EF4-FFF2-40B4-BE49-F238E27FC236}">
                <a16:creationId xmlns:a16="http://schemas.microsoft.com/office/drawing/2014/main" id="{80293E24-5951-B9F9-0AF7-33917FC3FC1B}"/>
              </a:ext>
            </a:extLst>
          </p:cNvPr>
          <p:cNvSpPr>
            <a:spLocks noChangeArrowheads="1"/>
          </p:cNvSpPr>
          <p:nvPr/>
        </p:nvSpPr>
        <p:spPr bwMode="auto">
          <a:xfrm>
            <a:off x="8001000" y="3048000"/>
            <a:ext cx="228600" cy="1981200"/>
          </a:xfrm>
          <a:prstGeom prst="upArrow">
            <a:avLst>
              <a:gd name="adj1" fmla="val 50000"/>
              <a:gd name="adj2" fmla="val 216667"/>
            </a:avLst>
          </a:prstGeom>
          <a:solidFill>
            <a:schemeClr val="tx2"/>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 name="Group 27">
            <a:extLst>
              <a:ext uri="{FF2B5EF4-FFF2-40B4-BE49-F238E27FC236}">
                <a16:creationId xmlns:a16="http://schemas.microsoft.com/office/drawing/2014/main" id="{FC90D75A-DE54-F5C1-44F9-1A7F4BC26874}"/>
              </a:ext>
            </a:extLst>
          </p:cNvPr>
          <p:cNvGrpSpPr>
            <a:grpSpLocks/>
          </p:cNvGrpSpPr>
          <p:nvPr/>
        </p:nvGrpSpPr>
        <p:grpSpPr bwMode="auto">
          <a:xfrm>
            <a:off x="9144000" y="2590800"/>
            <a:ext cx="762000" cy="2438400"/>
            <a:chOff x="4800" y="1632"/>
            <a:chExt cx="480" cy="1536"/>
          </a:xfrm>
        </p:grpSpPr>
        <p:grpSp>
          <p:nvGrpSpPr>
            <p:cNvPr id="4106" name="Group 13">
              <a:extLst>
                <a:ext uri="{FF2B5EF4-FFF2-40B4-BE49-F238E27FC236}">
                  <a16:creationId xmlns:a16="http://schemas.microsoft.com/office/drawing/2014/main" id="{F77A4CC1-F6FC-8339-0905-7A9BCF0A1A9D}"/>
                </a:ext>
              </a:extLst>
            </p:cNvPr>
            <p:cNvGrpSpPr>
              <a:grpSpLocks/>
            </p:cNvGrpSpPr>
            <p:nvPr/>
          </p:nvGrpSpPr>
          <p:grpSpPr bwMode="auto">
            <a:xfrm>
              <a:off x="4800" y="1632"/>
              <a:ext cx="480" cy="720"/>
              <a:chOff x="3744" y="2736"/>
              <a:chExt cx="480" cy="720"/>
            </a:xfrm>
          </p:grpSpPr>
          <p:sp>
            <p:nvSpPr>
              <p:cNvPr id="4108" name="Rectangle 11">
                <a:extLst>
                  <a:ext uri="{FF2B5EF4-FFF2-40B4-BE49-F238E27FC236}">
                    <a16:creationId xmlns:a16="http://schemas.microsoft.com/office/drawing/2014/main" id="{F3D03748-402A-88C2-5A72-FC9844D840F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9" name="Rectangle 12">
                <a:extLst>
                  <a:ext uri="{FF2B5EF4-FFF2-40B4-BE49-F238E27FC236}">
                    <a16:creationId xmlns:a16="http://schemas.microsoft.com/office/drawing/2014/main" id="{B1473B6F-67CD-6D67-810B-827EED14E6AD}"/>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07" name="AutoShape 25">
              <a:extLst>
                <a:ext uri="{FF2B5EF4-FFF2-40B4-BE49-F238E27FC236}">
                  <a16:creationId xmlns:a16="http://schemas.microsoft.com/office/drawing/2014/main" id="{9ED814DF-D936-272E-6305-011EF6EC5DB5}"/>
                </a:ext>
              </a:extLst>
            </p:cNvPr>
            <p:cNvSpPr>
              <a:spLocks noChangeArrowheads="1"/>
            </p:cNvSpPr>
            <p:nvPr/>
          </p:nvSpPr>
          <p:spPr bwMode="auto">
            <a:xfrm>
              <a:off x="5136" y="2112"/>
              <a:ext cx="144" cy="1056"/>
            </a:xfrm>
            <a:prstGeom prst="downArrow">
              <a:avLst>
                <a:gd name="adj1" fmla="val 50000"/>
                <a:gd name="adj2" fmla="val 183333"/>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4" name="Text Box 28">
            <a:extLst>
              <a:ext uri="{FF2B5EF4-FFF2-40B4-BE49-F238E27FC236}">
                <a16:creationId xmlns:a16="http://schemas.microsoft.com/office/drawing/2014/main" id="{8D48674B-BCF1-F476-BCEC-8C6C74BDF4E5}"/>
              </a:ext>
            </a:extLst>
          </p:cNvPr>
          <p:cNvSpPr txBox="1">
            <a:spLocks noChangeArrowheads="1"/>
          </p:cNvSpPr>
          <p:nvPr/>
        </p:nvSpPr>
        <p:spPr bwMode="auto">
          <a:xfrm>
            <a:off x="1752600" y="4240214"/>
            <a:ext cx="5562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buFontTx/>
              <a:buChar char="•"/>
            </a:pPr>
            <a:r>
              <a:rPr lang="en-US" altLang="en-US" sz="2800">
                <a:cs typeface="Times New Roman" panose="02020603050405020304" pitchFamily="18" charset="0"/>
              </a:rPr>
              <a:t>     This view is not correct. God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does not owe Satan anything.</a:t>
            </a:r>
          </a:p>
          <a:p>
            <a:pPr algn="l">
              <a:spcBef>
                <a:spcPct val="20000"/>
              </a:spcBef>
              <a:buSzPct val="100000"/>
              <a:buFontTx/>
              <a:buChar char="•"/>
            </a:pPr>
            <a:r>
              <a:rPr lang="en-US" altLang="en-US" sz="2800">
                <a:cs typeface="Times New Roman" panose="02020603050405020304" pitchFamily="18" charset="0"/>
              </a:rPr>
              <a:t>    However, the Bible does teach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triumph of Christ over sin, death </a:t>
            </a:r>
            <a:r>
              <a:rPr lang="en-US" altLang="en-US" sz="100">
                <a:solidFill>
                  <a:schemeClr val="bg1"/>
                </a:solidFill>
                <a:cs typeface="Times New Roman" panose="02020603050405020304" pitchFamily="18" charset="0"/>
              </a:rPr>
              <a:t>.</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and Satan.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ssolve">
                                      <p:cBhvr>
                                        <p:cTn id="17" dur="500"/>
                                        <p:tgtEl>
                                          <p:spTgt spid="4101"/>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p:cTn id="31" dur="500" fill="hold"/>
                                        <p:tgtEl>
                                          <p:spTgt spid="4120"/>
                                        </p:tgtEl>
                                        <p:attrNameLst>
                                          <p:attrName>ppt_x</p:attrName>
                                        </p:attrNameLst>
                                      </p:cBhvr>
                                      <p:tavLst>
                                        <p:tav tm="0">
                                          <p:val>
                                            <p:strVal val="#ppt_x"/>
                                          </p:val>
                                        </p:tav>
                                        <p:tav tm="100000">
                                          <p:val>
                                            <p:strVal val="#ppt_x"/>
                                          </p:val>
                                        </p:tav>
                                      </p:tavLst>
                                    </p:anim>
                                    <p:anim calcmode="lin" valueType="num">
                                      <p:cBhvr>
                                        <p:cTn id="32" dur="500" fill="hold"/>
                                        <p:tgtEl>
                                          <p:spTgt spid="4120"/>
                                        </p:tgtEl>
                                        <p:attrNameLst>
                                          <p:attrName>ppt_y</p:attrName>
                                        </p:attrNameLst>
                                      </p:cBhvr>
                                      <p:tavLst>
                                        <p:tav tm="0">
                                          <p:val>
                                            <p:strVal val="#ppt_y+#ppt_h/2"/>
                                          </p:val>
                                        </p:tav>
                                        <p:tav tm="100000">
                                          <p:val>
                                            <p:strVal val="#ppt_y"/>
                                          </p:val>
                                        </p:tav>
                                      </p:tavLst>
                                    </p:anim>
                                    <p:anim calcmode="lin" valueType="num">
                                      <p:cBhvr>
                                        <p:cTn id="33" dur="500" fill="hold"/>
                                        <p:tgtEl>
                                          <p:spTgt spid="4120"/>
                                        </p:tgtEl>
                                        <p:attrNameLst>
                                          <p:attrName>ppt_w</p:attrName>
                                        </p:attrNameLst>
                                      </p:cBhvr>
                                      <p:tavLst>
                                        <p:tav tm="0">
                                          <p:val>
                                            <p:strVal val="#ppt_w"/>
                                          </p:val>
                                        </p:tav>
                                        <p:tav tm="100000">
                                          <p:val>
                                            <p:strVal val="#ppt_w"/>
                                          </p:val>
                                        </p:tav>
                                      </p:tavLst>
                                    </p:anim>
                                    <p:anim calcmode="lin" valueType="num">
                                      <p:cBhvr>
                                        <p:cTn id="34" dur="500" fill="hold"/>
                                        <p:tgtEl>
                                          <p:spTgt spid="4120"/>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24">
                                            <p:txEl>
                                              <p:pRg st="0" end="0"/>
                                            </p:txEl>
                                          </p:spTgt>
                                        </p:tgtEl>
                                        <p:attrNameLst>
                                          <p:attrName>style.visibility</p:attrName>
                                        </p:attrNameLst>
                                      </p:cBhvr>
                                      <p:to>
                                        <p:strVal val="visible"/>
                                      </p:to>
                                    </p:set>
                                    <p:animEffect transition="in" filter="wipe(left)">
                                      <p:cBhvr>
                                        <p:cTn id="39" dur="500"/>
                                        <p:tgtEl>
                                          <p:spTgt spid="412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24">
                                            <p:txEl>
                                              <p:pRg st="1" end="1"/>
                                            </p:txEl>
                                          </p:spTgt>
                                        </p:tgtEl>
                                        <p:attrNameLst>
                                          <p:attrName>style.visibility</p:attrName>
                                        </p:attrNameLst>
                                      </p:cBhvr>
                                      <p:to>
                                        <p:strVal val="visible"/>
                                      </p:to>
                                    </p:set>
                                    <p:animEffect transition="in" filter="wipe(left)">
                                      <p:cBhvr>
                                        <p:cTn id="44" dur="500"/>
                                        <p:tgtEl>
                                          <p:spTgt spid="4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autoUpdateAnimBg="0"/>
      <p:bldP spid="4101" grpId="0" animBg="1" autoUpdateAnimBg="0"/>
      <p:bldP spid="4120" grpId="0" animBg="1"/>
      <p:bldP spid="412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F58AE6-731A-39E9-6503-FEE9123E93C6}"/>
              </a:ext>
            </a:extLst>
          </p:cNvPr>
          <p:cNvSpPr>
            <a:spLocks noGrp="1" noChangeArrowheads="1"/>
          </p:cNvSpPr>
          <p:nvPr>
            <p:ph type="title"/>
          </p:nvPr>
        </p:nvSpPr>
        <p:spPr>
          <a:xfrm>
            <a:off x="1066800" y="936842"/>
            <a:ext cx="8886884" cy="644310"/>
          </a:xfrm>
          <a:solidFill>
            <a:schemeClr val="accent6">
              <a:lumMod val="40000"/>
              <a:lumOff val="60000"/>
            </a:schemeClr>
          </a:solidFill>
        </p:spPr>
        <p:txBody>
          <a:bodyPr/>
          <a:lstStyle/>
          <a:p>
            <a:pPr>
              <a:defRPr/>
            </a:pPr>
            <a:r>
              <a:rPr lang="en-US" i="0" dirty="0"/>
              <a:t>Views of the Atonement</a:t>
            </a:r>
          </a:p>
        </p:txBody>
      </p:sp>
      <p:sp>
        <p:nvSpPr>
          <p:cNvPr id="22531" name="Rectangle 3">
            <a:extLst>
              <a:ext uri="{FF2B5EF4-FFF2-40B4-BE49-F238E27FC236}">
                <a16:creationId xmlns:a16="http://schemas.microsoft.com/office/drawing/2014/main" id="{8A7F1C46-54E6-E7D8-5D93-EDC313C41232}"/>
              </a:ext>
            </a:extLst>
          </p:cNvPr>
          <p:cNvSpPr>
            <a:spLocks noGrp="1" noChangeArrowheads="1"/>
          </p:cNvSpPr>
          <p:nvPr>
            <p:ph type="body" idx="1"/>
          </p:nvPr>
        </p:nvSpPr>
        <p:spPr>
          <a:xfrm>
            <a:off x="1752600" y="2514600"/>
            <a:ext cx="5181600" cy="4343400"/>
          </a:xfrm>
        </p:spPr>
        <p:txBody>
          <a:bodyPr>
            <a:normAutofit fontScale="85000" lnSpcReduction="10000"/>
          </a:bodyPr>
          <a:lstStyle/>
          <a:p>
            <a:pPr marL="609600" indent="-609600"/>
            <a:r>
              <a:rPr lang="en-US" altLang="en-US" sz="2800">
                <a:cs typeface="Times New Roman" panose="02020603050405020304" pitchFamily="18" charset="0"/>
              </a:rPr>
              <a:t>Major proponent was St. Anselm (1033-1109).</a:t>
            </a:r>
          </a:p>
          <a:p>
            <a:pPr marL="609600" indent="-609600"/>
            <a:r>
              <a:rPr lang="en-US" altLang="en-US" sz="2800">
                <a:cs typeface="Times New Roman" panose="02020603050405020304" pitchFamily="18" charset="0"/>
              </a:rPr>
              <a:t>Rejected the ransom to Satan theory and re-focused on God.</a:t>
            </a:r>
          </a:p>
          <a:p>
            <a:pPr marL="609600" indent="-609600"/>
            <a:r>
              <a:rPr lang="en-US" altLang="en-US" sz="2800">
                <a:cs typeface="Times New Roman" panose="02020603050405020304" pitchFamily="18" charset="0"/>
              </a:rPr>
              <a:t>Man by his sin infinitely robbed God of His honor.  </a:t>
            </a:r>
          </a:p>
          <a:p>
            <a:pPr marL="609600" indent="-609600"/>
            <a:r>
              <a:rPr lang="en-US" altLang="en-US" sz="2800">
                <a:cs typeface="Times New Roman" panose="02020603050405020304" pitchFamily="18" charset="0"/>
              </a:rPr>
              <a:t>Jesus’ death infinitely satisfies this offense.</a:t>
            </a:r>
            <a:br>
              <a:rPr lang="en-US" altLang="en-US" sz="2800">
                <a:cs typeface="Times New Roman" panose="02020603050405020304" pitchFamily="18" charset="0"/>
              </a:rPr>
            </a:br>
            <a:endParaRPr lang="en-US" altLang="en-US" sz="2800">
              <a:cs typeface="Times New Roman" panose="02020603050405020304" pitchFamily="18" charset="0"/>
            </a:endParaRPr>
          </a:p>
        </p:txBody>
      </p:sp>
      <p:sp>
        <p:nvSpPr>
          <p:cNvPr id="22532" name="Text Box 4">
            <a:extLst>
              <a:ext uri="{FF2B5EF4-FFF2-40B4-BE49-F238E27FC236}">
                <a16:creationId xmlns:a16="http://schemas.microsoft.com/office/drawing/2014/main" id="{321F6A4D-A1DD-D800-99C1-6F564F88EB27}"/>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2.  </a:t>
            </a:r>
            <a:r>
              <a:rPr lang="en-US" altLang="en-US" sz="2800" u="sng"/>
              <a:t>Satisfaction Theory</a:t>
            </a:r>
          </a:p>
        </p:txBody>
      </p:sp>
      <p:sp>
        <p:nvSpPr>
          <p:cNvPr id="22546" name="Cloud">
            <a:extLst>
              <a:ext uri="{FF2B5EF4-FFF2-40B4-BE49-F238E27FC236}">
                <a16:creationId xmlns:a16="http://schemas.microsoft.com/office/drawing/2014/main" id="{0FE1981A-EDDB-C6A3-1B7B-A2D04322ED3B}"/>
              </a:ext>
            </a:extLst>
          </p:cNvPr>
          <p:cNvSpPr>
            <a:spLocks noChangeAspect="1" noEditPoints="1" noChangeArrowheads="1"/>
          </p:cNvSpPr>
          <p:nvPr/>
        </p:nvSpPr>
        <p:spPr bwMode="auto">
          <a:xfrm>
            <a:off x="73914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2549" name="Picture 21" descr="people">
            <a:extLst>
              <a:ext uri="{FF2B5EF4-FFF2-40B4-BE49-F238E27FC236}">
                <a16:creationId xmlns:a16="http://schemas.microsoft.com/office/drawing/2014/main" id="{955730F0-B215-56F4-976C-B5EC22E3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7724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25">
            <a:extLst>
              <a:ext uri="{FF2B5EF4-FFF2-40B4-BE49-F238E27FC236}">
                <a16:creationId xmlns:a16="http://schemas.microsoft.com/office/drawing/2014/main" id="{E6E94EBE-4BE7-AD18-EE43-8E4CEA699DC2}"/>
              </a:ext>
            </a:extLst>
          </p:cNvPr>
          <p:cNvSpPr>
            <a:spLocks noChangeArrowheads="1"/>
          </p:cNvSpPr>
          <p:nvPr/>
        </p:nvSpPr>
        <p:spPr bwMode="auto">
          <a:xfrm>
            <a:off x="7543800" y="2971800"/>
            <a:ext cx="2286000" cy="2133600"/>
          </a:xfrm>
          <a:prstGeom prst="downArrow">
            <a:avLst>
              <a:gd name="adj1" fmla="val 50000"/>
              <a:gd name="adj2" fmla="val 25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Offended</a:t>
            </a:r>
          </a:p>
          <a:p>
            <a:r>
              <a:rPr lang="en-US" altLang="en-US">
                <a:solidFill>
                  <a:srgbClr val="FF3300"/>
                </a:solidFill>
              </a:rPr>
              <a:t> Honor </a:t>
            </a:r>
          </a:p>
          <a:p>
            <a:endParaRPr lang="en-US" altLang="en-US">
              <a:solidFill>
                <a:srgbClr val="FF3300"/>
              </a:solidFill>
            </a:endParaRPr>
          </a:p>
        </p:txBody>
      </p:sp>
      <p:grpSp>
        <p:nvGrpSpPr>
          <p:cNvPr id="2" name="Group 33">
            <a:extLst>
              <a:ext uri="{FF2B5EF4-FFF2-40B4-BE49-F238E27FC236}">
                <a16:creationId xmlns:a16="http://schemas.microsoft.com/office/drawing/2014/main" id="{5332A610-1EF8-29F0-2FE2-39DE8E4ABC99}"/>
              </a:ext>
            </a:extLst>
          </p:cNvPr>
          <p:cNvGrpSpPr>
            <a:grpSpLocks/>
          </p:cNvGrpSpPr>
          <p:nvPr/>
        </p:nvGrpSpPr>
        <p:grpSpPr bwMode="auto">
          <a:xfrm>
            <a:off x="7391400" y="3657600"/>
            <a:ext cx="3352800" cy="1200150"/>
            <a:chOff x="2352" y="960"/>
            <a:chExt cx="2112" cy="756"/>
          </a:xfrm>
        </p:grpSpPr>
        <p:grpSp>
          <p:nvGrpSpPr>
            <p:cNvPr id="5129" name="Group 27">
              <a:extLst>
                <a:ext uri="{FF2B5EF4-FFF2-40B4-BE49-F238E27FC236}">
                  <a16:creationId xmlns:a16="http://schemas.microsoft.com/office/drawing/2014/main" id="{7F37006C-FBCC-E019-1B57-081F8A0F719E}"/>
                </a:ext>
              </a:extLst>
            </p:cNvPr>
            <p:cNvGrpSpPr>
              <a:grpSpLocks/>
            </p:cNvGrpSpPr>
            <p:nvPr/>
          </p:nvGrpSpPr>
          <p:grpSpPr bwMode="auto">
            <a:xfrm>
              <a:off x="2352" y="960"/>
              <a:ext cx="480" cy="720"/>
              <a:chOff x="3744" y="2736"/>
              <a:chExt cx="480" cy="720"/>
            </a:xfrm>
          </p:grpSpPr>
          <p:sp>
            <p:nvSpPr>
              <p:cNvPr id="5131" name="Rectangle 28">
                <a:extLst>
                  <a:ext uri="{FF2B5EF4-FFF2-40B4-BE49-F238E27FC236}">
                    <a16:creationId xmlns:a16="http://schemas.microsoft.com/office/drawing/2014/main" id="{6B79B756-765F-A715-DAD9-6196F5B3355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2" name="Rectangle 29">
                <a:extLst>
                  <a:ext uri="{FF2B5EF4-FFF2-40B4-BE49-F238E27FC236}">
                    <a16:creationId xmlns:a16="http://schemas.microsoft.com/office/drawing/2014/main" id="{338CE73C-1A16-DCAB-8E1D-A4B5FFDC63A8}"/>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130" name="Text Box 31">
              <a:extLst>
                <a:ext uri="{FF2B5EF4-FFF2-40B4-BE49-F238E27FC236}">
                  <a16:creationId xmlns:a16="http://schemas.microsoft.com/office/drawing/2014/main" id="{85D19A8E-86A9-2102-9B9C-B3FF04377F63}"/>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Offense canceled; the Cross provides Satisfaction!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left)">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left)">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dissolve">
                                      <p:cBhvr>
                                        <p:cTn id="32" dur="500"/>
                                        <p:tgtEl>
                                          <p:spTgt spid="22546"/>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2549"/>
                                        </p:tgtEl>
                                        <p:attrNameLst>
                                          <p:attrName>style.visibility</p:attrName>
                                        </p:attrNameLst>
                                      </p:cBhvr>
                                      <p:to>
                                        <p:strVal val="visible"/>
                                      </p:to>
                                    </p:set>
                                    <p:animEffect transition="in" filter="dissolve">
                                      <p:cBhvr>
                                        <p:cTn id="36" dur="500"/>
                                        <p:tgtEl>
                                          <p:spTgt spid="22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2553"/>
                                        </p:tgtEl>
                                        <p:attrNameLst>
                                          <p:attrName>style.visibility</p:attrName>
                                        </p:attrNameLst>
                                      </p:cBhvr>
                                      <p:to>
                                        <p:strVal val="visible"/>
                                      </p:to>
                                    </p:set>
                                    <p:anim calcmode="lin" valueType="num">
                                      <p:cBhvr>
                                        <p:cTn id="41" dur="500" fill="hold"/>
                                        <p:tgtEl>
                                          <p:spTgt spid="22553"/>
                                        </p:tgtEl>
                                        <p:attrNameLst>
                                          <p:attrName>ppt_x</p:attrName>
                                        </p:attrNameLst>
                                      </p:cBhvr>
                                      <p:tavLst>
                                        <p:tav tm="0">
                                          <p:val>
                                            <p:strVal val="#ppt_x"/>
                                          </p:val>
                                        </p:tav>
                                        <p:tav tm="100000">
                                          <p:val>
                                            <p:strVal val="#ppt_x"/>
                                          </p:val>
                                        </p:tav>
                                      </p:tavLst>
                                    </p:anim>
                                    <p:anim calcmode="lin" valueType="num">
                                      <p:cBhvr>
                                        <p:cTn id="42" dur="500" fill="hold"/>
                                        <p:tgtEl>
                                          <p:spTgt spid="22553"/>
                                        </p:tgtEl>
                                        <p:attrNameLst>
                                          <p:attrName>ppt_y</p:attrName>
                                        </p:attrNameLst>
                                      </p:cBhvr>
                                      <p:tavLst>
                                        <p:tav tm="0">
                                          <p:val>
                                            <p:strVal val="#ppt_y-#ppt_h/2"/>
                                          </p:val>
                                        </p:tav>
                                        <p:tav tm="100000">
                                          <p:val>
                                            <p:strVal val="#ppt_y"/>
                                          </p:val>
                                        </p:tav>
                                      </p:tavLst>
                                    </p:anim>
                                    <p:anim calcmode="lin" valueType="num">
                                      <p:cBhvr>
                                        <p:cTn id="43" dur="500" fill="hold"/>
                                        <p:tgtEl>
                                          <p:spTgt spid="22553"/>
                                        </p:tgtEl>
                                        <p:attrNameLst>
                                          <p:attrName>ppt_w</p:attrName>
                                        </p:attrNameLst>
                                      </p:cBhvr>
                                      <p:tavLst>
                                        <p:tav tm="0">
                                          <p:val>
                                            <p:strVal val="#ppt_w"/>
                                          </p:val>
                                        </p:tav>
                                        <p:tav tm="100000">
                                          <p:val>
                                            <p:strVal val="#ppt_w"/>
                                          </p:val>
                                        </p:tav>
                                      </p:tavLst>
                                    </p:anim>
                                    <p:anim calcmode="lin" valueType="num">
                                      <p:cBhvr>
                                        <p:cTn id="44" dur="500" fill="hold"/>
                                        <p:tgtEl>
                                          <p:spTgt spid="2255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2553"/>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utoUpdateAnimBg="0"/>
      <p:bldP spid="22546" grpId="0" animBg="1" autoUpdateAnimBg="0"/>
      <p:bldP spid="225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9AE01E33-15E6-BCD0-ABE1-8783F37D8FB4}"/>
              </a:ext>
            </a:extLst>
          </p:cNvPr>
          <p:cNvSpPr>
            <a:spLocks noGrp="1" noChangeArrowheads="1"/>
          </p:cNvSpPr>
          <p:nvPr>
            <p:ph type="title"/>
          </p:nvPr>
        </p:nvSpPr>
        <p:spPr>
          <a:xfrm>
            <a:off x="1066800" y="936842"/>
            <a:ext cx="8886884" cy="587160"/>
          </a:xfrm>
          <a:solidFill>
            <a:schemeClr val="accent6">
              <a:lumMod val="40000"/>
              <a:lumOff val="60000"/>
            </a:schemeClr>
          </a:solidFill>
        </p:spPr>
        <p:txBody>
          <a:bodyPr/>
          <a:lstStyle/>
          <a:p>
            <a:pPr>
              <a:defRPr/>
            </a:pPr>
            <a:r>
              <a:rPr lang="en-US" i="0" dirty="0"/>
              <a:t>Views of the Atonement</a:t>
            </a:r>
          </a:p>
        </p:txBody>
      </p:sp>
      <p:sp>
        <p:nvSpPr>
          <p:cNvPr id="23555" name="Rectangle 1027">
            <a:extLst>
              <a:ext uri="{FF2B5EF4-FFF2-40B4-BE49-F238E27FC236}">
                <a16:creationId xmlns:a16="http://schemas.microsoft.com/office/drawing/2014/main" id="{70CECE31-6767-3DF6-347B-19B963424FC2}"/>
              </a:ext>
            </a:extLst>
          </p:cNvPr>
          <p:cNvSpPr>
            <a:spLocks noGrp="1" noChangeArrowheads="1"/>
          </p:cNvSpPr>
          <p:nvPr>
            <p:ph type="body" idx="1"/>
          </p:nvPr>
        </p:nvSpPr>
        <p:spPr>
          <a:xfrm>
            <a:off x="1752600" y="2514600"/>
            <a:ext cx="5181600" cy="2743200"/>
          </a:xfrm>
        </p:spPr>
        <p:txBody>
          <a:bodyPr>
            <a:normAutofit lnSpcReduction="10000"/>
          </a:bodyPr>
          <a:lstStyle/>
          <a:p>
            <a:pPr marL="609600" indent="-609600">
              <a:lnSpc>
                <a:spcPct val="90000"/>
              </a:lnSpc>
            </a:pPr>
            <a:r>
              <a:rPr lang="en-US" altLang="en-US" sz="2800">
                <a:cs typeface="Times New Roman" panose="02020603050405020304" pitchFamily="18" charset="0"/>
              </a:rPr>
              <a:t>Held by Peter Abelard (1079-1142), and most liberal theologians today.</a:t>
            </a:r>
          </a:p>
          <a:p>
            <a:pPr marL="609600" indent="-609600">
              <a:lnSpc>
                <a:spcPct val="90000"/>
              </a:lnSpc>
            </a:pPr>
            <a:r>
              <a:rPr lang="en-US" altLang="en-US" sz="2800">
                <a:cs typeface="Times New Roman" panose="02020603050405020304" pitchFamily="18" charset="0"/>
              </a:rPr>
              <a:t>The sight of Christ’s death should awaken love for God in sinners, and cause them to turn from sin.</a:t>
            </a:r>
          </a:p>
          <a:p>
            <a:pPr marL="609600" indent="-609600">
              <a:lnSpc>
                <a:spcPct val="90000"/>
              </a:lnSpc>
            </a:pPr>
            <a:endParaRPr lang="en-US" altLang="en-US" sz="2800">
              <a:cs typeface="Times New Roman" panose="02020603050405020304" pitchFamily="18" charset="0"/>
            </a:endParaRPr>
          </a:p>
        </p:txBody>
      </p:sp>
      <p:sp>
        <p:nvSpPr>
          <p:cNvPr id="23556" name="Text Box 1028">
            <a:extLst>
              <a:ext uri="{FF2B5EF4-FFF2-40B4-BE49-F238E27FC236}">
                <a16:creationId xmlns:a16="http://schemas.microsoft.com/office/drawing/2014/main" id="{C38BB2E8-8EA9-0A3F-5AC0-0927CA237D69}"/>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3.  </a:t>
            </a:r>
            <a:r>
              <a:rPr lang="en-US" altLang="en-US" sz="2800" u="sng"/>
              <a:t>Moral Influence Theory</a:t>
            </a:r>
          </a:p>
        </p:txBody>
      </p:sp>
      <p:sp>
        <p:nvSpPr>
          <p:cNvPr id="23557" name="Cloud">
            <a:extLst>
              <a:ext uri="{FF2B5EF4-FFF2-40B4-BE49-F238E27FC236}">
                <a16:creationId xmlns:a16="http://schemas.microsoft.com/office/drawing/2014/main" id="{4BED180E-B5FA-2C53-31D1-0AA7E71DD841}"/>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3558" name="Picture 1030" descr="people">
            <a:extLst>
              <a:ext uri="{FF2B5EF4-FFF2-40B4-BE49-F238E27FC236}">
                <a16:creationId xmlns:a16="http://schemas.microsoft.com/office/drawing/2014/main" id="{6E175970-175D-2668-E061-36794E41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4">
            <a:extLst>
              <a:ext uri="{FF2B5EF4-FFF2-40B4-BE49-F238E27FC236}">
                <a16:creationId xmlns:a16="http://schemas.microsoft.com/office/drawing/2014/main" id="{65DDBEAF-2882-9CA4-97C9-EA497F1F358A}"/>
              </a:ext>
            </a:extLst>
          </p:cNvPr>
          <p:cNvGrpSpPr>
            <a:grpSpLocks/>
          </p:cNvGrpSpPr>
          <p:nvPr/>
        </p:nvGrpSpPr>
        <p:grpSpPr bwMode="auto">
          <a:xfrm>
            <a:off x="6553200" y="3124201"/>
            <a:ext cx="2228850" cy="1989138"/>
            <a:chOff x="3168" y="1968"/>
            <a:chExt cx="1404" cy="1253"/>
          </a:xfrm>
        </p:grpSpPr>
        <p:sp>
          <p:nvSpPr>
            <p:cNvPr id="6156" name="AutoShape 1037">
              <a:extLst>
                <a:ext uri="{FF2B5EF4-FFF2-40B4-BE49-F238E27FC236}">
                  <a16:creationId xmlns:a16="http://schemas.microsoft.com/office/drawing/2014/main" id="{CC5B245E-6889-F947-CCD9-65C7B87A5502}"/>
                </a:ext>
              </a:extLst>
            </p:cNvPr>
            <p:cNvSpPr>
              <a:spLocks noChangeArrowheads="1"/>
            </p:cNvSpPr>
            <p:nvPr/>
          </p:nvSpPr>
          <p:spPr bwMode="auto">
            <a:xfrm>
              <a:off x="4032" y="1968"/>
              <a:ext cx="540" cy="1200"/>
            </a:xfrm>
            <a:prstGeom prst="upArrow">
              <a:avLst>
                <a:gd name="adj1" fmla="val 50000"/>
                <a:gd name="adj2" fmla="val 55556"/>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7" name="Text Box 1038">
              <a:extLst>
                <a:ext uri="{FF2B5EF4-FFF2-40B4-BE49-F238E27FC236}">
                  <a16:creationId xmlns:a16="http://schemas.microsoft.com/office/drawing/2014/main" id="{8EC6CFDB-EDF1-8449-A7F9-21E9E143F212}"/>
                </a:ext>
              </a:extLst>
            </p:cNvPr>
            <p:cNvSpPr txBox="1">
              <a:spLocks noChangeArrowheads="1"/>
            </p:cNvSpPr>
            <p:nvPr/>
          </p:nvSpPr>
          <p:spPr bwMode="auto">
            <a:xfrm>
              <a:off x="3168" y="2698"/>
              <a:ext cx="10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b="1">
                  <a:solidFill>
                    <a:srgbClr val="FF3300"/>
                  </a:solidFill>
                </a:rPr>
                <a:t>Love Awakened</a:t>
              </a:r>
            </a:p>
          </p:txBody>
        </p:sp>
      </p:grpSp>
      <p:pic>
        <p:nvPicPr>
          <p:cNvPr id="23569" name="Picture 1041" descr="cross">
            <a:hlinkClick r:id="rId4"/>
            <a:extLst>
              <a:ext uri="{FF2B5EF4-FFF2-40B4-BE49-F238E27FC236}">
                <a16:creationId xmlns:a16="http://schemas.microsoft.com/office/drawing/2014/main" id="{5F69C149-881A-5757-7807-CB897C682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Line 1042">
            <a:extLst>
              <a:ext uri="{FF2B5EF4-FFF2-40B4-BE49-F238E27FC236}">
                <a16:creationId xmlns:a16="http://schemas.microsoft.com/office/drawing/2014/main" id="{24CEF58D-3200-EC1E-7573-57FB76842FA7}"/>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3" name="Text Box 1045">
            <a:extLst>
              <a:ext uri="{FF2B5EF4-FFF2-40B4-BE49-F238E27FC236}">
                <a16:creationId xmlns:a16="http://schemas.microsoft.com/office/drawing/2014/main" id="{69C6EA2D-6DCE-91E5-9E67-0213E023B4D9}"/>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Love</a:t>
            </a:r>
          </a:p>
        </p:txBody>
      </p:sp>
      <p:sp>
        <p:nvSpPr>
          <p:cNvPr id="23574" name="Text Box 1046">
            <a:extLst>
              <a:ext uri="{FF2B5EF4-FFF2-40B4-BE49-F238E27FC236}">
                <a16:creationId xmlns:a16="http://schemas.microsoft.com/office/drawing/2014/main" id="{37B1F326-235F-FD04-6C91-D397E0823AE3}"/>
              </a:ext>
            </a:extLst>
          </p:cNvPr>
          <p:cNvSpPr txBox="1">
            <a:spLocks noChangeArrowheads="1"/>
          </p:cNvSpPr>
          <p:nvPr/>
        </p:nvSpPr>
        <p:spPr bwMode="auto">
          <a:xfrm>
            <a:off x="1752600" y="5257801"/>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cs typeface="Times New Roman" panose="02020603050405020304" pitchFamily="18" charset="0"/>
              </a:rPr>
              <a:t>     This is a </a:t>
            </a:r>
            <a:r>
              <a:rPr lang="en-US" altLang="en-US" sz="2800" i="1">
                <a:cs typeface="Times New Roman" panose="02020603050405020304" pitchFamily="18" charset="0"/>
              </a:rPr>
              <a:t>subjective</a:t>
            </a:r>
            <a:r>
              <a:rPr lang="en-US" altLang="en-US" sz="2800">
                <a:cs typeface="Times New Roman" panose="02020603050405020304" pitchFamily="18" charset="0"/>
              </a:rPr>
              <a:t> rather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than </a:t>
            </a:r>
            <a:r>
              <a:rPr lang="en-US" altLang="en-US" sz="2800" i="1">
                <a:cs typeface="Times New Roman" panose="02020603050405020304" pitchFamily="18" charset="0"/>
              </a:rPr>
              <a:t>objective</a:t>
            </a:r>
            <a:r>
              <a:rPr lang="en-US" altLang="en-US" sz="2800">
                <a:cs typeface="Times New Roman" panose="02020603050405020304" pitchFamily="18" charset="0"/>
              </a:rPr>
              <a:t> theory of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atonement.</a:t>
            </a:r>
            <a:br>
              <a:rPr lang="en-US" altLang="en-US" sz="2800">
                <a:cs typeface="Times New Roman" panose="02020603050405020304" pitchFamily="18" charset="0"/>
              </a:rPr>
            </a:br>
            <a:endParaRPr lang="en-US"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dissolve">
                                      <p:cBhvr>
                                        <p:cTn id="22" dur="500"/>
                                        <p:tgtEl>
                                          <p:spTgt spid="2355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dissolve">
                                      <p:cBhvr>
                                        <p:cTn id="26" dur="500"/>
                                        <p:tgtEl>
                                          <p:spTgt spid="235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3569"/>
                                        </p:tgtEl>
                                        <p:attrNameLst>
                                          <p:attrName>style.visibility</p:attrName>
                                        </p:attrNameLst>
                                      </p:cBhvr>
                                      <p:to>
                                        <p:strVal val="visible"/>
                                      </p:to>
                                    </p:set>
                                    <p:animEffect transition="in" filter="dissolve">
                                      <p:cBhvr>
                                        <p:cTn id="31" dur="500"/>
                                        <p:tgtEl>
                                          <p:spTgt spid="23569"/>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wipe(left)">
                                      <p:cBhvr>
                                        <p:cTn id="35" dur="500"/>
                                        <p:tgtEl>
                                          <p:spTgt spid="23570"/>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3573"/>
                                        </p:tgtEl>
                                        <p:attrNameLst>
                                          <p:attrName>style.visibility</p:attrName>
                                        </p:attrNameLst>
                                      </p:cBhvr>
                                      <p:to>
                                        <p:strVal val="visible"/>
                                      </p:to>
                                    </p:set>
                                    <p:animEffect transition="in" filter="wipe(left)">
                                      <p:cBhvr>
                                        <p:cTn id="39" dur="500"/>
                                        <p:tgtEl>
                                          <p:spTgt spid="235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ppt_h/2"/>
                                          </p:val>
                                        </p:tav>
                                        <p:tav tm="100000">
                                          <p:val>
                                            <p:strVal val="#ppt_y"/>
                                          </p:val>
                                        </p:tav>
                                      </p:tavLst>
                                    </p:anim>
                                    <p:anim calcmode="lin" valueType="num">
                                      <p:cBhvr>
                                        <p:cTn id="46" dur="500" fill="hold"/>
                                        <p:tgtEl>
                                          <p:spTgt spid="2"/>
                                        </p:tgtEl>
                                        <p:attrNameLst>
                                          <p:attrName>ppt_w</p:attrName>
                                        </p:attrNameLst>
                                      </p:cBhvr>
                                      <p:tavLst>
                                        <p:tav tm="0">
                                          <p:val>
                                            <p:strVal val="#ppt_w"/>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74"/>
                                        </p:tgtEl>
                                        <p:attrNameLst>
                                          <p:attrName>style.visibility</p:attrName>
                                        </p:attrNameLst>
                                      </p:cBhvr>
                                      <p:to>
                                        <p:strVal val="visible"/>
                                      </p:to>
                                    </p:set>
                                    <p:animEffect transition="in" filter="wipe(left)">
                                      <p:cBhvr>
                                        <p:cTn id="52"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autoUpdateAnimBg="0"/>
      <p:bldP spid="23557" grpId="0" animBg="1" autoUpdateAnimBg="0"/>
      <p:bldP spid="23573" grpId="0" autoUpdateAnimBg="0"/>
      <p:bldP spid="235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41E425-0D02-AE71-E0AF-0459B46B6D8C}"/>
              </a:ext>
            </a:extLst>
          </p:cNvPr>
          <p:cNvSpPr>
            <a:spLocks noGrp="1" noChangeArrowheads="1"/>
          </p:cNvSpPr>
          <p:nvPr>
            <p:ph type="title"/>
          </p:nvPr>
        </p:nvSpPr>
        <p:spPr>
          <a:xfrm>
            <a:off x="1066800" y="936842"/>
            <a:ext cx="8886884" cy="693524"/>
          </a:xfrm>
          <a:solidFill>
            <a:schemeClr val="accent6">
              <a:lumMod val="40000"/>
              <a:lumOff val="60000"/>
            </a:schemeClr>
          </a:solidFill>
        </p:spPr>
        <p:txBody>
          <a:bodyPr/>
          <a:lstStyle/>
          <a:p>
            <a:pPr>
              <a:defRPr/>
            </a:pPr>
            <a:r>
              <a:rPr lang="en-US" i="0" dirty="0"/>
              <a:t>Views of the Atonement</a:t>
            </a:r>
          </a:p>
        </p:txBody>
      </p:sp>
      <p:sp>
        <p:nvSpPr>
          <p:cNvPr id="24579" name="Rectangle 3">
            <a:extLst>
              <a:ext uri="{FF2B5EF4-FFF2-40B4-BE49-F238E27FC236}">
                <a16:creationId xmlns:a16="http://schemas.microsoft.com/office/drawing/2014/main" id="{957ABBF9-024D-A9FE-55D7-68C8861C0080}"/>
              </a:ext>
            </a:extLst>
          </p:cNvPr>
          <p:cNvSpPr>
            <a:spLocks noGrp="1" noChangeArrowheads="1"/>
          </p:cNvSpPr>
          <p:nvPr>
            <p:ph type="body" idx="1"/>
          </p:nvPr>
        </p:nvSpPr>
        <p:spPr>
          <a:xfrm>
            <a:off x="1752600" y="2514600"/>
            <a:ext cx="5257800" cy="4343400"/>
          </a:xfrm>
        </p:spPr>
        <p:txBody>
          <a:bodyPr>
            <a:normAutofit fontScale="85000" lnSpcReduction="10000"/>
          </a:bodyPr>
          <a:lstStyle/>
          <a:p>
            <a:pPr marL="609600" indent="-609600"/>
            <a:r>
              <a:rPr lang="en-US" altLang="en-US" sz="2800">
                <a:cs typeface="Times New Roman" panose="02020603050405020304" pitchFamily="18" charset="0"/>
              </a:rPr>
              <a:t>Held by Hugo Grotius (1583- 1645), who was a lawyer.</a:t>
            </a:r>
          </a:p>
          <a:p>
            <a:pPr marL="609600" indent="-609600"/>
            <a:r>
              <a:rPr lang="en-US" altLang="en-US" sz="2800">
                <a:cs typeface="Times New Roman" panose="02020603050405020304" pitchFamily="18" charset="0"/>
              </a:rPr>
              <a:t>Sin undermines God’s right to rule the world.</a:t>
            </a:r>
          </a:p>
          <a:p>
            <a:pPr marL="609600" indent="-609600"/>
            <a:r>
              <a:rPr lang="en-US" altLang="en-US" sz="2800">
                <a:cs typeface="Times New Roman" panose="02020603050405020304" pitchFamily="18" charset="0"/>
              </a:rPr>
              <a:t>The death of Christ displays God’s displeasure with sin.</a:t>
            </a:r>
          </a:p>
          <a:p>
            <a:pPr marL="609600" indent="-609600"/>
            <a:r>
              <a:rPr lang="en-US" altLang="en-US" sz="2800">
                <a:cs typeface="Times New Roman" panose="02020603050405020304" pitchFamily="18" charset="0"/>
              </a:rPr>
              <a:t>People must learn this lesson and amend their lives, so that God’s rule can be restored.</a:t>
            </a:r>
          </a:p>
        </p:txBody>
      </p:sp>
      <p:sp>
        <p:nvSpPr>
          <p:cNvPr id="24580" name="Text Box 4">
            <a:extLst>
              <a:ext uri="{FF2B5EF4-FFF2-40B4-BE49-F238E27FC236}">
                <a16:creationId xmlns:a16="http://schemas.microsoft.com/office/drawing/2014/main" id="{66A1FC41-4835-CA60-87C4-75638D83B9F4}"/>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4.  </a:t>
            </a:r>
            <a:r>
              <a:rPr lang="en-US" altLang="en-US" sz="2800" u="sng"/>
              <a:t>Governmental Theory</a:t>
            </a:r>
          </a:p>
        </p:txBody>
      </p:sp>
      <p:sp>
        <p:nvSpPr>
          <p:cNvPr id="24581" name="Cloud">
            <a:extLst>
              <a:ext uri="{FF2B5EF4-FFF2-40B4-BE49-F238E27FC236}">
                <a16:creationId xmlns:a16="http://schemas.microsoft.com/office/drawing/2014/main" id="{D0B3C89E-27E8-E788-2BCE-4478246F936D}"/>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4582" name="Picture 6" descr="people">
            <a:extLst>
              <a:ext uri="{FF2B5EF4-FFF2-40B4-BE49-F238E27FC236}">
                <a16:creationId xmlns:a16="http://schemas.microsoft.com/office/drawing/2014/main" id="{AAE96FE8-7066-12FF-11B1-4E74E09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2D6F413F-5721-D96C-82D9-E437BD4CC3D4}"/>
              </a:ext>
            </a:extLst>
          </p:cNvPr>
          <p:cNvGrpSpPr>
            <a:grpSpLocks/>
          </p:cNvGrpSpPr>
          <p:nvPr/>
        </p:nvGrpSpPr>
        <p:grpSpPr bwMode="auto">
          <a:xfrm>
            <a:off x="7010400" y="2895600"/>
            <a:ext cx="1905000" cy="2286000"/>
            <a:chOff x="3456" y="1824"/>
            <a:chExt cx="1200" cy="1440"/>
          </a:xfrm>
        </p:grpSpPr>
        <p:sp>
          <p:nvSpPr>
            <p:cNvPr id="7179" name="AutoShape 8">
              <a:extLst>
                <a:ext uri="{FF2B5EF4-FFF2-40B4-BE49-F238E27FC236}">
                  <a16:creationId xmlns:a16="http://schemas.microsoft.com/office/drawing/2014/main" id="{0E96AD4B-6434-F291-D8B8-A085BCE757D5}"/>
                </a:ext>
              </a:extLst>
            </p:cNvPr>
            <p:cNvSpPr>
              <a:spLocks noChangeArrowheads="1"/>
            </p:cNvSpPr>
            <p:nvPr/>
          </p:nvSpPr>
          <p:spPr bwMode="auto">
            <a:xfrm>
              <a:off x="3792" y="1824"/>
              <a:ext cx="450" cy="1200"/>
            </a:xfrm>
            <a:prstGeom prst="upArrow">
              <a:avLst>
                <a:gd name="adj1" fmla="val 50000"/>
                <a:gd name="adj2" fmla="val 66667"/>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0" name="Text Box 9">
              <a:extLst>
                <a:ext uri="{FF2B5EF4-FFF2-40B4-BE49-F238E27FC236}">
                  <a16:creationId xmlns:a16="http://schemas.microsoft.com/office/drawing/2014/main" id="{D1A9144B-FC78-F9B3-E3A5-1B16542F432C}"/>
                </a:ext>
              </a:extLst>
            </p:cNvPr>
            <p:cNvSpPr txBox="1">
              <a:spLocks noChangeArrowheads="1"/>
            </p:cNvSpPr>
            <p:nvPr/>
          </p:nvSpPr>
          <p:spPr bwMode="auto">
            <a:xfrm>
              <a:off x="3456" y="297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Repentance</a:t>
              </a:r>
            </a:p>
          </p:txBody>
        </p:sp>
      </p:grpSp>
      <p:pic>
        <p:nvPicPr>
          <p:cNvPr id="24586" name="Picture 10" descr="cross">
            <a:hlinkClick r:id="rId4"/>
            <a:extLst>
              <a:ext uri="{FF2B5EF4-FFF2-40B4-BE49-F238E27FC236}">
                <a16:creationId xmlns:a16="http://schemas.microsoft.com/office/drawing/2014/main" id="{7A9C58CE-8C22-57FC-87AA-8529FFA4F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Line 11">
            <a:extLst>
              <a:ext uri="{FF2B5EF4-FFF2-40B4-BE49-F238E27FC236}">
                <a16:creationId xmlns:a16="http://schemas.microsoft.com/office/drawing/2014/main" id="{8C905B27-A9F7-4964-F2B1-28CD446EBAB9}"/>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12">
            <a:extLst>
              <a:ext uri="{FF2B5EF4-FFF2-40B4-BE49-F238E27FC236}">
                <a16:creationId xmlns:a16="http://schemas.microsoft.com/office/drawing/2014/main" id="{49C648A2-D46D-A7F4-9EB0-10666ED456BD}"/>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dissolve">
                                      <p:cBhvr>
                                        <p:cTn id="32" dur="500"/>
                                        <p:tgtEl>
                                          <p:spTgt spid="24581"/>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dissolve">
                                      <p:cBhvr>
                                        <p:cTn id="36" dur="500"/>
                                        <p:tgtEl>
                                          <p:spTgt spid="245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4586"/>
                                        </p:tgtEl>
                                        <p:attrNameLst>
                                          <p:attrName>style.visibility</p:attrName>
                                        </p:attrNameLst>
                                      </p:cBhvr>
                                      <p:to>
                                        <p:strVal val="visible"/>
                                      </p:to>
                                    </p:set>
                                    <p:animEffect transition="in" filter="dissolve">
                                      <p:cBhvr>
                                        <p:cTn id="41" dur="500"/>
                                        <p:tgtEl>
                                          <p:spTgt spid="24586"/>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24587"/>
                                        </p:tgtEl>
                                        <p:attrNameLst>
                                          <p:attrName>style.visibility</p:attrName>
                                        </p:attrNameLst>
                                      </p:cBhvr>
                                      <p:to>
                                        <p:strVal val="visible"/>
                                      </p:to>
                                    </p:set>
                                    <p:animEffect transition="in" filter="wipe(left)">
                                      <p:cBhvr>
                                        <p:cTn id="45" dur="500"/>
                                        <p:tgtEl>
                                          <p:spTgt spid="24587"/>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4588"/>
                                        </p:tgtEl>
                                        <p:attrNameLst>
                                          <p:attrName>style.visibility</p:attrName>
                                        </p:attrNameLst>
                                      </p:cBhvr>
                                      <p:to>
                                        <p:strVal val="visible"/>
                                      </p:to>
                                    </p:set>
                                    <p:animEffect transition="in" filter="wipe(left)">
                                      <p:cBhvr>
                                        <p:cTn id="49" dur="500"/>
                                        <p:tgtEl>
                                          <p:spTgt spid="245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100000">
                                          <p:val>
                                            <p:strVal val="#ppt_x"/>
                                          </p:val>
                                        </p:tav>
                                      </p:tavLst>
                                    </p:anim>
                                    <p:anim calcmode="lin" valueType="num">
                                      <p:cBhvr>
                                        <p:cTn id="55" dur="500" fill="hold"/>
                                        <p:tgtEl>
                                          <p:spTgt spid="2"/>
                                        </p:tgtEl>
                                        <p:attrNameLst>
                                          <p:attrName>ppt_y</p:attrName>
                                        </p:attrNameLst>
                                      </p:cBhvr>
                                      <p:tavLst>
                                        <p:tav tm="0">
                                          <p:val>
                                            <p:strVal val="#ppt_y+#ppt_h/2"/>
                                          </p:val>
                                        </p:tav>
                                        <p:tav tm="100000">
                                          <p:val>
                                            <p:strVal val="#ppt_y"/>
                                          </p:val>
                                        </p:tav>
                                      </p:tavLst>
                                    </p:anim>
                                    <p:anim calcmode="lin" valueType="num">
                                      <p:cBhvr>
                                        <p:cTn id="56" dur="500" fill="hold"/>
                                        <p:tgtEl>
                                          <p:spTgt spid="2"/>
                                        </p:tgtEl>
                                        <p:attrNameLst>
                                          <p:attrName>ppt_w</p:attrName>
                                        </p:attrNameLst>
                                      </p:cBhvr>
                                      <p:tavLst>
                                        <p:tav tm="0">
                                          <p:val>
                                            <p:strVal val="#ppt_w"/>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P spid="24581" grpId="0" animBg="1" autoUpdateAnimBg="0"/>
      <p:bldP spid="2458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FEDD431-36FE-5E7D-742B-422060CDAA30}"/>
              </a:ext>
            </a:extLst>
          </p:cNvPr>
          <p:cNvSpPr>
            <a:spLocks noGrp="1" noChangeArrowheads="1"/>
          </p:cNvSpPr>
          <p:nvPr>
            <p:ph type="title"/>
          </p:nvPr>
        </p:nvSpPr>
        <p:spPr>
          <a:xfrm>
            <a:off x="1066800" y="936841"/>
            <a:ext cx="8886884" cy="519113"/>
          </a:xfrm>
          <a:solidFill>
            <a:schemeClr val="accent6">
              <a:lumMod val="40000"/>
              <a:lumOff val="60000"/>
            </a:schemeClr>
          </a:solidFill>
        </p:spPr>
        <p:txBody>
          <a:bodyPr>
            <a:normAutofit fontScale="90000"/>
          </a:bodyPr>
          <a:lstStyle/>
          <a:p>
            <a:pPr>
              <a:defRPr/>
            </a:pPr>
            <a:r>
              <a:rPr lang="en-US" i="0" dirty="0"/>
              <a:t>Views of the Atonement</a:t>
            </a:r>
          </a:p>
        </p:txBody>
      </p:sp>
      <p:sp>
        <p:nvSpPr>
          <p:cNvPr id="43011" name="Rectangle 3">
            <a:extLst>
              <a:ext uri="{FF2B5EF4-FFF2-40B4-BE49-F238E27FC236}">
                <a16:creationId xmlns:a16="http://schemas.microsoft.com/office/drawing/2014/main" id="{8B9398E4-1A9E-24D3-3F9B-149E22C12F77}"/>
              </a:ext>
            </a:extLst>
          </p:cNvPr>
          <p:cNvSpPr>
            <a:spLocks noGrp="1" noChangeArrowheads="1"/>
          </p:cNvSpPr>
          <p:nvPr>
            <p:ph type="body" idx="1"/>
          </p:nvPr>
        </p:nvSpPr>
        <p:spPr>
          <a:xfrm>
            <a:off x="1752600" y="4114800"/>
            <a:ext cx="5562600" cy="2743200"/>
          </a:xfrm>
        </p:spPr>
        <p:txBody>
          <a:bodyPr>
            <a:normAutofit fontScale="92500"/>
          </a:bodyPr>
          <a:lstStyle/>
          <a:p>
            <a:pPr marL="609600" indent="-609600">
              <a:lnSpc>
                <a:spcPct val="90000"/>
              </a:lnSpc>
            </a:pPr>
            <a:r>
              <a:rPr lang="en-US" altLang="en-US" sz="2800">
                <a:cs typeface="Times New Roman" panose="02020603050405020304" pitchFamily="18" charset="0"/>
              </a:rPr>
              <a:t>The doctrine is first clearly articulated by the Reformers.</a:t>
            </a:r>
          </a:p>
          <a:p>
            <a:pPr marL="609600" indent="-609600">
              <a:lnSpc>
                <a:spcPct val="90000"/>
              </a:lnSpc>
            </a:pPr>
            <a:r>
              <a:rPr lang="en-US" altLang="en-US" sz="2800">
                <a:cs typeface="Times New Roman" panose="02020603050405020304" pitchFamily="18" charset="0"/>
              </a:rPr>
              <a:t>Stands in the train of thought of St. Anselm.</a:t>
            </a:r>
          </a:p>
          <a:p>
            <a:pPr marL="609600" indent="-609600">
              <a:lnSpc>
                <a:spcPct val="90000"/>
              </a:lnSpc>
            </a:pPr>
            <a:r>
              <a:rPr lang="en-US" altLang="en-US" sz="2800">
                <a:cs typeface="Times New Roman" panose="02020603050405020304" pitchFamily="18" charset="0"/>
              </a:rPr>
              <a:t>This is the main “facet” of the biblical theology of atonement. </a:t>
            </a:r>
          </a:p>
        </p:txBody>
      </p:sp>
      <p:sp>
        <p:nvSpPr>
          <p:cNvPr id="43012" name="Text Box 4">
            <a:extLst>
              <a:ext uri="{FF2B5EF4-FFF2-40B4-BE49-F238E27FC236}">
                <a16:creationId xmlns:a16="http://schemas.microsoft.com/office/drawing/2014/main" id="{B215796F-5E77-0F2F-0FE6-FF9900E43E41}"/>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5.  </a:t>
            </a:r>
            <a:r>
              <a:rPr lang="en-US" altLang="en-US" sz="2800" u="sng"/>
              <a:t>Penal Substitution</a:t>
            </a:r>
          </a:p>
        </p:txBody>
      </p:sp>
      <p:sp>
        <p:nvSpPr>
          <p:cNvPr id="43013" name="Cloud">
            <a:extLst>
              <a:ext uri="{FF2B5EF4-FFF2-40B4-BE49-F238E27FC236}">
                <a16:creationId xmlns:a16="http://schemas.microsoft.com/office/drawing/2014/main" id="{211D3D35-265E-380F-6017-7A5E6D006DF0}"/>
              </a:ext>
            </a:extLst>
          </p:cNvPr>
          <p:cNvSpPr>
            <a:spLocks noChangeAspect="1" noEditPoints="1" noChangeArrowheads="1"/>
          </p:cNvSpPr>
          <p:nvPr/>
        </p:nvSpPr>
        <p:spPr bwMode="auto">
          <a:xfrm>
            <a:off x="7391400" y="1666876"/>
            <a:ext cx="2743200" cy="1609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43014" name="Picture 6" descr="people">
            <a:extLst>
              <a:ext uri="{FF2B5EF4-FFF2-40B4-BE49-F238E27FC236}">
                <a16:creationId xmlns:a16="http://schemas.microsoft.com/office/drawing/2014/main" id="{227C7A4D-6B51-A60F-9B52-F7A8EBED0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916864" y="5181600"/>
            <a:ext cx="20653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280CCA3A-B21B-56BF-8281-07BF7E5009E0}"/>
              </a:ext>
            </a:extLst>
          </p:cNvPr>
          <p:cNvGrpSpPr>
            <a:grpSpLocks/>
          </p:cNvGrpSpPr>
          <p:nvPr/>
        </p:nvGrpSpPr>
        <p:grpSpPr bwMode="auto">
          <a:xfrm>
            <a:off x="6858000" y="3429000"/>
            <a:ext cx="3657600" cy="1200150"/>
            <a:chOff x="2352" y="960"/>
            <a:chExt cx="2112" cy="756"/>
          </a:xfrm>
        </p:grpSpPr>
        <p:grpSp>
          <p:nvGrpSpPr>
            <p:cNvPr id="8204" name="Group 9">
              <a:extLst>
                <a:ext uri="{FF2B5EF4-FFF2-40B4-BE49-F238E27FC236}">
                  <a16:creationId xmlns:a16="http://schemas.microsoft.com/office/drawing/2014/main" id="{E12D2BC4-0CB3-1224-14EF-650E64F16F4E}"/>
                </a:ext>
              </a:extLst>
            </p:cNvPr>
            <p:cNvGrpSpPr>
              <a:grpSpLocks/>
            </p:cNvGrpSpPr>
            <p:nvPr/>
          </p:nvGrpSpPr>
          <p:grpSpPr bwMode="auto">
            <a:xfrm>
              <a:off x="2352" y="960"/>
              <a:ext cx="480" cy="720"/>
              <a:chOff x="3744" y="2736"/>
              <a:chExt cx="480" cy="720"/>
            </a:xfrm>
          </p:grpSpPr>
          <p:sp>
            <p:nvSpPr>
              <p:cNvPr id="8206" name="Rectangle 10">
                <a:extLst>
                  <a:ext uri="{FF2B5EF4-FFF2-40B4-BE49-F238E27FC236}">
                    <a16:creationId xmlns:a16="http://schemas.microsoft.com/office/drawing/2014/main" id="{710C1C2B-25A7-4051-D6D3-D6A9FFE26A5D}"/>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7" name="Rectangle 11">
                <a:extLst>
                  <a:ext uri="{FF2B5EF4-FFF2-40B4-BE49-F238E27FC236}">
                    <a16:creationId xmlns:a16="http://schemas.microsoft.com/office/drawing/2014/main" id="{5E17E092-B6EF-5738-B6F6-12C3E50D23E5}"/>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205" name="Text Box 12">
              <a:extLst>
                <a:ext uri="{FF2B5EF4-FFF2-40B4-BE49-F238E27FC236}">
                  <a16:creationId xmlns:a16="http://schemas.microsoft.com/office/drawing/2014/main" id="{7B1F8650-F37C-1DA8-30F5-E338CCD59229}"/>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Punishment is meted out, but the Cross is a </a:t>
              </a:r>
              <a:r>
                <a:rPr lang="en-US" altLang="en-US" u="sng"/>
                <a:t>substitute</a:t>
              </a:r>
              <a:r>
                <a:rPr lang="en-US" altLang="en-US"/>
                <a:t>!</a:t>
              </a:r>
            </a:p>
          </p:txBody>
        </p:sp>
      </p:grpSp>
      <p:grpSp>
        <p:nvGrpSpPr>
          <p:cNvPr id="4" name="Group 15">
            <a:extLst>
              <a:ext uri="{FF2B5EF4-FFF2-40B4-BE49-F238E27FC236}">
                <a16:creationId xmlns:a16="http://schemas.microsoft.com/office/drawing/2014/main" id="{19A73484-1756-D7FE-5C8C-C9FCAA4CC23D}"/>
              </a:ext>
            </a:extLst>
          </p:cNvPr>
          <p:cNvGrpSpPr>
            <a:grpSpLocks/>
          </p:cNvGrpSpPr>
          <p:nvPr/>
        </p:nvGrpSpPr>
        <p:grpSpPr bwMode="auto">
          <a:xfrm>
            <a:off x="7620000" y="2971800"/>
            <a:ext cx="2743200" cy="2209800"/>
            <a:chOff x="3840" y="1872"/>
            <a:chExt cx="1728" cy="1392"/>
          </a:xfrm>
        </p:grpSpPr>
        <p:sp>
          <p:nvSpPr>
            <p:cNvPr id="8202" name="AutoShape 7">
              <a:extLst>
                <a:ext uri="{FF2B5EF4-FFF2-40B4-BE49-F238E27FC236}">
                  <a16:creationId xmlns:a16="http://schemas.microsoft.com/office/drawing/2014/main" id="{A2B8EE67-7456-C6A6-010D-7DE4F117BD26}"/>
                </a:ext>
              </a:extLst>
            </p:cNvPr>
            <p:cNvSpPr>
              <a:spLocks noChangeArrowheads="1"/>
            </p:cNvSpPr>
            <p:nvPr/>
          </p:nvSpPr>
          <p:spPr bwMode="auto">
            <a:xfrm>
              <a:off x="3984" y="1872"/>
              <a:ext cx="1248" cy="1200"/>
            </a:xfrm>
            <a:prstGeom prst="downArrow">
              <a:avLst>
                <a:gd name="adj1" fmla="val 46157"/>
                <a:gd name="adj2" fmla="val 28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 </a:t>
              </a:r>
            </a:p>
            <a:p>
              <a:endParaRPr lang="en-US" altLang="en-US">
                <a:solidFill>
                  <a:srgbClr val="FF3300"/>
                </a:solidFill>
              </a:endParaRPr>
            </a:p>
          </p:txBody>
        </p:sp>
        <p:sp>
          <p:nvSpPr>
            <p:cNvPr id="8203" name="Text Box 13">
              <a:extLst>
                <a:ext uri="{FF2B5EF4-FFF2-40B4-BE49-F238E27FC236}">
                  <a16:creationId xmlns:a16="http://schemas.microsoft.com/office/drawing/2014/main" id="{DCEA4185-30BB-6432-7BDC-D5383D227016}"/>
                </a:ext>
              </a:extLst>
            </p:cNvPr>
            <p:cNvSpPr txBox="1">
              <a:spLocks noChangeArrowheads="1"/>
            </p:cNvSpPr>
            <p:nvPr/>
          </p:nvSpPr>
          <p:spPr bwMode="auto">
            <a:xfrm>
              <a:off x="3840" y="2976"/>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Just punishment</a:t>
              </a:r>
            </a:p>
          </p:txBody>
        </p:sp>
      </p:grpSp>
      <p:sp>
        <p:nvSpPr>
          <p:cNvPr id="43022" name="Text Box 14">
            <a:extLst>
              <a:ext uri="{FF2B5EF4-FFF2-40B4-BE49-F238E27FC236}">
                <a16:creationId xmlns:a16="http://schemas.microsoft.com/office/drawing/2014/main" id="{9DA35C6E-FC33-218B-B707-991111A632C6}"/>
              </a:ext>
            </a:extLst>
          </p:cNvPr>
          <p:cNvSpPr txBox="1">
            <a:spLocks noChangeArrowheads="1"/>
          </p:cNvSpPr>
          <p:nvPr/>
        </p:nvSpPr>
        <p:spPr bwMode="auto">
          <a:xfrm>
            <a:off x="1828800" y="2362201"/>
            <a:ext cx="518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t>    The Cross fulfills God’s just       </a:t>
            </a:r>
            <a:r>
              <a:rPr lang="en-US" altLang="en-US" sz="100">
                <a:solidFill>
                  <a:schemeClr val="bg1"/>
                </a:solidFill>
              </a:rPr>
              <a:t>.  </a:t>
            </a:r>
            <a:r>
              <a:rPr lang="en-US" altLang="en-US" sz="2800"/>
              <a:t>     demand for punishment, while             </a:t>
            </a:r>
            <a:r>
              <a:rPr lang="en-US" altLang="en-US" sz="100">
                <a:solidFill>
                  <a:schemeClr val="bg1"/>
                </a:solidFill>
              </a:rPr>
              <a:t> </a:t>
            </a:r>
            <a:r>
              <a:rPr lang="en-US" altLang="en-US" sz="2800"/>
              <a:t>      </a:t>
            </a:r>
            <a:r>
              <a:rPr lang="en-US" altLang="en-US" sz="100">
                <a:solidFill>
                  <a:schemeClr val="bg1"/>
                </a:solidFill>
              </a:rPr>
              <a:t>. </a:t>
            </a:r>
            <a:r>
              <a:rPr lang="en-US" altLang="en-US" sz="2800"/>
              <a:t>     mercifully providing a                      </a:t>
            </a:r>
            <a:r>
              <a:rPr lang="en-US" altLang="en-US" sz="100">
                <a:solidFill>
                  <a:schemeClr val="bg1"/>
                </a:solidFill>
              </a:rPr>
              <a:t>.    </a:t>
            </a:r>
            <a:r>
              <a:rPr lang="en-US" altLang="en-US" sz="2800"/>
              <a:t>     substitute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wipe(left)">
                                      <p:cBhvr>
                                        <p:cTn id="12" dur="500"/>
                                        <p:tgtEl>
                                          <p:spTgt spid="43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dissolve">
                                      <p:cBhvr>
                                        <p:cTn id="17" dur="500"/>
                                        <p:tgtEl>
                                          <p:spTgt spid="4301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dissolve">
                                      <p:cBhvr>
                                        <p:cTn id="21" dur="500"/>
                                        <p:tgtEl>
                                          <p:spTgt spid="430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011">
                                            <p:txEl>
                                              <p:pRg st="0" end="0"/>
                                            </p:txEl>
                                          </p:spTgt>
                                        </p:tgtEl>
                                        <p:attrNameLst>
                                          <p:attrName>style.visibility</p:attrName>
                                        </p:attrNameLst>
                                      </p:cBhvr>
                                      <p:to>
                                        <p:strVal val="visible"/>
                                      </p:to>
                                    </p:set>
                                    <p:animEffect transition="in" filter="wipe(left)">
                                      <p:cBhvr>
                                        <p:cTn id="35" dur="500"/>
                                        <p:tgtEl>
                                          <p:spTgt spid="430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011">
                                            <p:txEl>
                                              <p:pRg st="1" end="1"/>
                                            </p:txEl>
                                          </p:spTgt>
                                        </p:tgtEl>
                                        <p:attrNameLst>
                                          <p:attrName>style.visibility</p:attrName>
                                        </p:attrNameLst>
                                      </p:cBhvr>
                                      <p:to>
                                        <p:strVal val="visible"/>
                                      </p:to>
                                    </p:set>
                                    <p:animEffect transition="in" filter="wipe(left)">
                                      <p:cBhvr>
                                        <p:cTn id="40" dur="500"/>
                                        <p:tgtEl>
                                          <p:spTgt spid="43011">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11">
                                            <p:txEl>
                                              <p:pRg st="2" end="2"/>
                                            </p:txEl>
                                          </p:spTgt>
                                        </p:tgtEl>
                                        <p:attrNameLst>
                                          <p:attrName>style.visibility</p:attrName>
                                        </p:attrNameLst>
                                      </p:cBhvr>
                                      <p:to>
                                        <p:strVal val="visible"/>
                                      </p:to>
                                    </p:set>
                                    <p:animEffect transition="in" filter="wipe(left)">
                                      <p:cBhvr>
                                        <p:cTn id="45"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utoUpdateAnimBg="0"/>
      <p:bldP spid="43013" grpId="0" animBg="1" autoUpdateAnimBg="0"/>
      <p:bldP spid="430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76B30C7-A5EB-62EB-4D41-ED75213F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5FF0-D695-DB07-38ED-23F453C74A4B}"/>
              </a:ext>
            </a:extLst>
          </p:cNvPr>
          <p:cNvSpPr>
            <a:spLocks noGrp="1"/>
          </p:cNvSpPr>
          <p:nvPr>
            <p:ph type="title"/>
          </p:nvPr>
        </p:nvSpPr>
        <p:spPr>
          <a:xfrm>
            <a:off x="1066800" y="1335509"/>
            <a:ext cx="4766932" cy="3151535"/>
          </a:xfrm>
        </p:spPr>
        <p:txBody>
          <a:bodyPr anchor="t">
            <a:normAutofit/>
          </a:bodyPr>
          <a:lstStyle/>
          <a:p>
            <a:r>
              <a:rPr lang="en-US" sz="4800"/>
              <a:t>1 Corinthians 15:3–4</a:t>
            </a:r>
            <a:br>
              <a:rPr lang="en-US" sz="4800"/>
            </a:br>
            <a:endParaRPr lang="en-US" sz="4800"/>
          </a:p>
        </p:txBody>
      </p:sp>
      <p:sp>
        <p:nvSpPr>
          <p:cNvPr id="3" name="Content Placeholder 2">
            <a:extLst>
              <a:ext uri="{FF2B5EF4-FFF2-40B4-BE49-F238E27FC236}">
                <a16:creationId xmlns:a16="http://schemas.microsoft.com/office/drawing/2014/main" id="{EB20A440-DB3C-19CA-1EAC-6788C0F1E711}"/>
              </a:ext>
            </a:extLst>
          </p:cNvPr>
          <p:cNvSpPr>
            <a:spLocks noGrp="1"/>
          </p:cNvSpPr>
          <p:nvPr>
            <p:ph idx="1"/>
          </p:nvPr>
        </p:nvSpPr>
        <p:spPr>
          <a:xfrm>
            <a:off x="626301" y="2718148"/>
            <a:ext cx="10422699" cy="2996851"/>
          </a:xfrm>
        </p:spPr>
        <p:txBody>
          <a:bodyPr anchor="b">
            <a:normAutofit/>
          </a:bodyPr>
          <a:lstStyle/>
          <a:p>
            <a:pPr marL="0" indent="0">
              <a:buNone/>
            </a:pPr>
            <a:r>
              <a:rPr lang="en-US" sz="3200" dirty="0"/>
              <a:t>For I delivered to you as of first importance what I also received: that Christ died for our sins in accordance with the Scriptures, that he was buried, that he was raised on the third day in accordance with the Scriptures, </a:t>
            </a:r>
            <a:r>
              <a:rPr lang="en-US" dirty="0"/>
              <a:t>(ESV)</a:t>
            </a:r>
          </a:p>
        </p:txBody>
      </p:sp>
    </p:spTree>
    <p:extLst>
      <p:ext uri="{BB962C8B-B14F-4D97-AF65-F5344CB8AC3E}">
        <p14:creationId xmlns:p14="http://schemas.microsoft.com/office/powerpoint/2010/main" val="31880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F939F071-D0BF-76CA-2253-7AB1044DA36E}"/>
              </a:ext>
            </a:extLst>
          </p:cNvPr>
          <p:cNvSpPr>
            <a:spLocks noGrp="1" noChangeArrowheads="1"/>
          </p:cNvSpPr>
          <p:nvPr>
            <p:ph type="title"/>
          </p:nvPr>
        </p:nvSpPr>
        <p:spPr>
          <a:xfrm>
            <a:off x="1066800" y="936841"/>
            <a:ext cx="8886884" cy="839573"/>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031">
            <a:extLst>
              <a:ext uri="{FF2B5EF4-FFF2-40B4-BE49-F238E27FC236}">
                <a16:creationId xmlns:a16="http://schemas.microsoft.com/office/drawing/2014/main" id="{EE325E61-836B-B16F-B0C4-E371EF01EE5D}"/>
              </a:ext>
            </a:extLst>
          </p:cNvPr>
          <p:cNvGrpSpPr>
            <a:grpSpLocks/>
          </p:cNvGrpSpPr>
          <p:nvPr/>
        </p:nvGrpSpPr>
        <p:grpSpPr bwMode="auto">
          <a:xfrm>
            <a:off x="1905000" y="1776414"/>
            <a:ext cx="8686800" cy="5176837"/>
            <a:chOff x="240" y="1119"/>
            <a:chExt cx="5472" cy="3261"/>
          </a:xfrm>
        </p:grpSpPr>
        <p:pic>
          <p:nvPicPr>
            <p:cNvPr id="9220" name="Picture 1029" descr="tabernacle">
              <a:extLst>
                <a:ext uri="{FF2B5EF4-FFF2-40B4-BE49-F238E27FC236}">
                  <a16:creationId xmlns:a16="http://schemas.microsoft.com/office/drawing/2014/main" id="{AC92179B-219A-73DA-1058-CBDFA7F6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152"/>
              <a:ext cx="331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30">
              <a:extLst>
                <a:ext uri="{FF2B5EF4-FFF2-40B4-BE49-F238E27FC236}">
                  <a16:creationId xmlns:a16="http://schemas.microsoft.com/office/drawing/2014/main" id="{F8936CB6-7A39-E380-4B51-98AFEE2E2C40}"/>
                </a:ext>
              </a:extLst>
            </p:cNvPr>
            <p:cNvSpPr txBox="1">
              <a:spLocks noChangeArrowheads="1"/>
            </p:cNvSpPr>
            <p:nvPr/>
          </p:nvSpPr>
          <p:spPr bwMode="auto">
            <a:xfrm>
              <a:off x="240" y="1119"/>
              <a:ext cx="2160" cy="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1. </a:t>
              </a:r>
              <a:r>
                <a:rPr lang="en-US" altLang="en-US" sz="3200" u="sng">
                  <a:cs typeface="Times New Roman" panose="02020603050405020304" pitchFamily="18" charset="0"/>
                </a:rPr>
                <a:t>The Tabernacle</a:t>
              </a:r>
            </a:p>
            <a:p>
              <a:pPr algn="l">
                <a:spcBef>
                  <a:spcPct val="20000"/>
                </a:spcBef>
                <a:buSzPct val="100000"/>
              </a:pPr>
              <a:r>
                <a:rPr lang="en-US" altLang="en-US" sz="3200">
                  <a:cs typeface="Times New Roman" panose="02020603050405020304" pitchFamily="18" charset="0"/>
                </a:rPr>
                <a:t>Its layout says, “The Lord desires a relationship with His people, but sin must be dealt with before anyone can enter the Holy of Holies.”</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8E0AD8-C293-5BA8-AFAF-768081981557}"/>
              </a:ext>
            </a:extLst>
          </p:cNvPr>
          <p:cNvSpPr>
            <a:spLocks noGrp="1" noChangeArrowheads="1"/>
          </p:cNvSpPr>
          <p:nvPr>
            <p:ph type="title"/>
          </p:nvPr>
        </p:nvSpPr>
        <p:spPr>
          <a:xfrm>
            <a:off x="1066800" y="936841"/>
            <a:ext cx="8886884" cy="7141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sp>
        <p:nvSpPr>
          <p:cNvPr id="26627" name="Rectangle 3">
            <a:extLst>
              <a:ext uri="{FF2B5EF4-FFF2-40B4-BE49-F238E27FC236}">
                <a16:creationId xmlns:a16="http://schemas.microsoft.com/office/drawing/2014/main" id="{3B0725CD-36D8-FF9D-E24F-5D877A897463}"/>
              </a:ext>
            </a:extLst>
          </p:cNvPr>
          <p:cNvSpPr>
            <a:spLocks noGrp="1" noChangeArrowheads="1"/>
          </p:cNvSpPr>
          <p:nvPr>
            <p:ph type="body" idx="1"/>
          </p:nvPr>
        </p:nvSpPr>
        <p:spPr>
          <a:xfrm>
            <a:off x="1676400" y="2590800"/>
            <a:ext cx="3657600" cy="3886200"/>
          </a:xfrm>
        </p:spPr>
        <p:txBody>
          <a:bodyPr/>
          <a:lstStyle/>
          <a:p>
            <a:pPr>
              <a:buFontTx/>
              <a:buNone/>
            </a:pPr>
            <a:r>
              <a:rPr lang="en-US" altLang="en-US">
                <a:cs typeface="Times New Roman" panose="02020603050405020304" pitchFamily="18" charset="0"/>
              </a:rPr>
              <a:t>	These bloody sacrifices reminded the people to take sin seriously!</a:t>
            </a:r>
          </a:p>
        </p:txBody>
      </p:sp>
      <p:grpSp>
        <p:nvGrpSpPr>
          <p:cNvPr id="2" name="Group 7">
            <a:extLst>
              <a:ext uri="{FF2B5EF4-FFF2-40B4-BE49-F238E27FC236}">
                <a16:creationId xmlns:a16="http://schemas.microsoft.com/office/drawing/2014/main" id="{533B6B37-7EC8-0593-BEF7-33A6786E3125}"/>
              </a:ext>
            </a:extLst>
          </p:cNvPr>
          <p:cNvGrpSpPr>
            <a:grpSpLocks/>
          </p:cNvGrpSpPr>
          <p:nvPr/>
        </p:nvGrpSpPr>
        <p:grpSpPr bwMode="auto">
          <a:xfrm>
            <a:off x="1524000" y="1752600"/>
            <a:ext cx="8991600" cy="4572000"/>
            <a:chOff x="0" y="1104"/>
            <a:chExt cx="5664" cy="2880"/>
          </a:xfrm>
        </p:grpSpPr>
        <p:pic>
          <p:nvPicPr>
            <p:cNvPr id="10245" name="Picture 5" descr="ex30tmb">
              <a:extLst>
                <a:ext uri="{FF2B5EF4-FFF2-40B4-BE49-F238E27FC236}">
                  <a16:creationId xmlns:a16="http://schemas.microsoft.com/office/drawing/2014/main" id="{4B5B5739-7FA3-E27B-D1F9-F1A63AEE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488"/>
              <a:ext cx="3216"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a:extLst>
                <a:ext uri="{FF2B5EF4-FFF2-40B4-BE49-F238E27FC236}">
                  <a16:creationId xmlns:a16="http://schemas.microsoft.com/office/drawing/2014/main" id="{314FBE57-3C03-2CCE-3A9C-6C16F62B5359}"/>
                </a:ext>
              </a:extLst>
            </p:cNvPr>
            <p:cNvSpPr txBox="1">
              <a:spLocks noChangeArrowheads="1"/>
            </p:cNvSpPr>
            <p:nvPr/>
          </p:nvSpPr>
          <p:spPr bwMode="auto">
            <a:xfrm>
              <a:off x="0" y="1104"/>
              <a:ext cx="331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2. </a:t>
              </a:r>
              <a:r>
                <a:rPr lang="en-US" altLang="en-US" sz="3200" u="sng">
                  <a:cs typeface="Times New Roman" panose="02020603050405020304" pitchFamily="18" charset="0"/>
                </a:rPr>
                <a:t>The Animal Sacrifices</a:t>
              </a:r>
              <a:r>
                <a:rPr lang="en-US" altLang="en-US" sz="3200">
                  <a:cs typeface="Times New Roman" panose="02020603050405020304" pitchFamily="18" charset="0"/>
                </a:rPr>
                <a:t> </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FB60C8C-3859-1D0A-4CB9-894D59303381}"/>
              </a:ext>
            </a:extLst>
          </p:cNvPr>
          <p:cNvSpPr>
            <a:spLocks noGrp="1" noChangeArrowheads="1"/>
          </p:cNvSpPr>
          <p:nvPr>
            <p:ph type="title"/>
          </p:nvPr>
        </p:nvSpPr>
        <p:spPr>
          <a:xfrm>
            <a:off x="1066800" y="936841"/>
            <a:ext cx="8886884" cy="8157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1">
            <a:extLst>
              <a:ext uri="{FF2B5EF4-FFF2-40B4-BE49-F238E27FC236}">
                <a16:creationId xmlns:a16="http://schemas.microsoft.com/office/drawing/2014/main" id="{CC58FD04-74F4-D21D-0832-9790FB0F652E}"/>
              </a:ext>
            </a:extLst>
          </p:cNvPr>
          <p:cNvGrpSpPr>
            <a:grpSpLocks/>
          </p:cNvGrpSpPr>
          <p:nvPr/>
        </p:nvGrpSpPr>
        <p:grpSpPr bwMode="auto">
          <a:xfrm>
            <a:off x="1447800" y="1752600"/>
            <a:ext cx="8815388" cy="4979988"/>
            <a:chOff x="-76200" y="1752600"/>
            <a:chExt cx="8815388" cy="4979988"/>
          </a:xfrm>
        </p:grpSpPr>
        <p:pic>
          <p:nvPicPr>
            <p:cNvPr id="11269" name="Picture 5" descr="atone">
              <a:extLst>
                <a:ext uri="{FF2B5EF4-FFF2-40B4-BE49-F238E27FC236}">
                  <a16:creationId xmlns:a16="http://schemas.microsoft.com/office/drawing/2014/main" id="{4D8CF211-EE24-1E4E-5924-393D8D7C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38588"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909C034A-F293-689A-2C8D-21B5C2FFDD2F}"/>
                </a:ext>
              </a:extLst>
            </p:cNvPr>
            <p:cNvSpPr txBox="1">
              <a:spLocks noChangeArrowheads="1"/>
            </p:cNvSpPr>
            <p:nvPr/>
          </p:nvSpPr>
          <p:spPr bwMode="auto">
            <a:xfrm>
              <a:off x="-76200" y="17526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cs typeface="Times New Roman" panose="02020603050405020304" pitchFamily="18" charset="0"/>
                </a:rPr>
                <a:t>3. </a:t>
              </a:r>
              <a:r>
                <a:rPr lang="en-US" altLang="en-US" sz="3200" u="sng">
                  <a:cs typeface="Times New Roman" panose="02020603050405020304" pitchFamily="18" charset="0"/>
                </a:rPr>
                <a:t>The Day of Atonement</a:t>
              </a:r>
            </a:p>
          </p:txBody>
        </p:sp>
      </p:grpSp>
      <p:sp>
        <p:nvSpPr>
          <p:cNvPr id="10" name="TextBox 9">
            <a:extLst>
              <a:ext uri="{FF2B5EF4-FFF2-40B4-BE49-F238E27FC236}">
                <a16:creationId xmlns:a16="http://schemas.microsoft.com/office/drawing/2014/main" id="{2D179BB1-E583-C707-5B76-9B642D262B06}"/>
              </a:ext>
            </a:extLst>
          </p:cNvPr>
          <p:cNvSpPr txBox="1">
            <a:spLocks noChangeArrowheads="1"/>
          </p:cNvSpPr>
          <p:nvPr/>
        </p:nvSpPr>
        <p:spPr bwMode="auto">
          <a:xfrm>
            <a:off x="2133600" y="2819401"/>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600">
                <a:cs typeface="Times New Roman" panose="02020603050405020304" pitchFamily="18" charset="0"/>
              </a:rPr>
              <a:t>The High Priest continually offered sacrifices year after year for the sins of the people.</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1A3294-33C8-F16C-ACF4-7675939A0C86}"/>
              </a:ext>
            </a:extLst>
          </p:cNvPr>
          <p:cNvSpPr>
            <a:spLocks noGrp="1" noChangeArrowheads="1"/>
          </p:cNvSpPr>
          <p:nvPr>
            <p:ph type="title"/>
          </p:nvPr>
        </p:nvSpPr>
        <p:spPr>
          <a:xfrm>
            <a:off x="1066800" y="936841"/>
            <a:ext cx="8886884" cy="701459"/>
          </a:xfrm>
          <a:solidFill>
            <a:schemeClr val="accent6">
              <a:lumMod val="40000"/>
              <a:lumOff val="60000"/>
            </a:schemeClr>
          </a:solidFill>
        </p:spPr>
        <p:txBody>
          <a:bodyPr/>
          <a:lstStyle/>
          <a:p>
            <a:pPr>
              <a:defRPr/>
            </a:pPr>
            <a:r>
              <a:rPr lang="en-US" i="0" dirty="0"/>
              <a:t>The Old Testament Background</a:t>
            </a:r>
          </a:p>
        </p:txBody>
      </p:sp>
      <p:sp>
        <p:nvSpPr>
          <p:cNvPr id="6147" name="Rectangle 3">
            <a:extLst>
              <a:ext uri="{FF2B5EF4-FFF2-40B4-BE49-F238E27FC236}">
                <a16:creationId xmlns:a16="http://schemas.microsoft.com/office/drawing/2014/main" id="{6146E0E0-A905-2323-4CA3-36067DDD2E52}"/>
              </a:ext>
            </a:extLst>
          </p:cNvPr>
          <p:cNvSpPr>
            <a:spLocks noGrp="1" noChangeArrowheads="1"/>
          </p:cNvSpPr>
          <p:nvPr>
            <p:ph type="body" idx="1"/>
          </p:nvPr>
        </p:nvSpPr>
        <p:spPr>
          <a:xfrm>
            <a:off x="1295400" y="1752600"/>
            <a:ext cx="5638800" cy="4114800"/>
          </a:xfrm>
        </p:spPr>
        <p:txBody>
          <a:bodyPr>
            <a:normAutofit fontScale="92500" lnSpcReduction="10000"/>
          </a:bodyPr>
          <a:lstStyle/>
          <a:p>
            <a:pPr>
              <a:lnSpc>
                <a:spcPct val="90000"/>
              </a:lnSpc>
              <a:buFontTx/>
              <a:buNone/>
            </a:pPr>
            <a:r>
              <a:rPr lang="en-US" altLang="en-US" sz="2400"/>
              <a:t>	“Then Aaron shall lay both of his hands on the head of the live goat, and confess over it all the iniquities of the sons of Israel …and he shall lay them on the head of the goat and send it away into the wilderness .”  Lev. 16:21</a:t>
            </a:r>
          </a:p>
          <a:p>
            <a:pPr>
              <a:lnSpc>
                <a:spcPct val="90000"/>
              </a:lnSpc>
              <a:buFontTx/>
              <a:buNone/>
            </a:pPr>
            <a:r>
              <a:rPr lang="en-US" altLang="en-US" sz="2400"/>
              <a:t>	 “But when Christ appeared as a high priest of the good things to come, He entered through the greater and more perfect tabernacle… not through the blood of goats and calves, but through His own blood, He entered the holy place once for all, having obtained eternal redemption.”  Heb. 9:11-14</a:t>
            </a:r>
          </a:p>
        </p:txBody>
      </p:sp>
      <p:pic>
        <p:nvPicPr>
          <p:cNvPr id="12292" name="Picture 4" descr="ot priest">
            <a:extLst>
              <a:ext uri="{FF2B5EF4-FFF2-40B4-BE49-F238E27FC236}">
                <a16:creationId xmlns:a16="http://schemas.microsoft.com/office/drawing/2014/main" id="{A74F0A53-B3CE-50D9-F8EB-3D09F1813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12"/>
          <a:stretch>
            <a:fillRect/>
          </a:stretch>
        </p:blipFill>
        <p:spPr bwMode="auto">
          <a:xfrm>
            <a:off x="7000875" y="1752600"/>
            <a:ext cx="3613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99DAA5-9191-AF0D-4A8F-6CE18B8F6906}"/>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31747" name="Rectangle 3">
            <a:extLst>
              <a:ext uri="{FF2B5EF4-FFF2-40B4-BE49-F238E27FC236}">
                <a16:creationId xmlns:a16="http://schemas.microsoft.com/office/drawing/2014/main" id="{4A4576E8-57BA-D17D-32B8-49742532CA13}"/>
              </a:ext>
            </a:extLst>
          </p:cNvPr>
          <p:cNvSpPr>
            <a:spLocks noGrp="1" noChangeArrowheads="1"/>
          </p:cNvSpPr>
          <p:nvPr>
            <p:ph type="body" idx="1"/>
          </p:nvPr>
        </p:nvSpPr>
        <p:spPr>
          <a:xfrm>
            <a:off x="1752600" y="2743200"/>
            <a:ext cx="3810000" cy="4495800"/>
          </a:xfrm>
        </p:spPr>
        <p:txBody>
          <a:bodyPr>
            <a:normAutofit fontScale="92500" lnSpcReduction="10000"/>
          </a:bodyPr>
          <a:lstStyle/>
          <a:p>
            <a:pPr>
              <a:buFontTx/>
              <a:buNone/>
            </a:pPr>
            <a:r>
              <a:rPr lang="en-US" altLang="en-US" sz="2200"/>
              <a:t>But God demonstrates His own love toward us, in that while we were yet sinners, Christ died for us.  Romans 5:8</a:t>
            </a:r>
          </a:p>
          <a:p>
            <a:pPr>
              <a:buFontTx/>
              <a:buNone/>
            </a:pPr>
            <a:r>
              <a:rPr lang="en-US" altLang="en-US" sz="2200"/>
              <a:t>For even the Son of Man did not come to be served, but to serve, and to give His life a ransom for many.  Mark 10:45</a:t>
            </a:r>
          </a:p>
          <a:p>
            <a:pPr>
              <a:buFontTx/>
              <a:buNone/>
            </a:pPr>
            <a:r>
              <a:rPr lang="en-US" altLang="en-US" sz="2200"/>
              <a:t>The LORD has laid on him the iniquity of us all. Isaiah 53:6</a:t>
            </a:r>
          </a:p>
        </p:txBody>
      </p:sp>
      <p:grpSp>
        <p:nvGrpSpPr>
          <p:cNvPr id="2" name="Group 11">
            <a:extLst>
              <a:ext uri="{FF2B5EF4-FFF2-40B4-BE49-F238E27FC236}">
                <a16:creationId xmlns:a16="http://schemas.microsoft.com/office/drawing/2014/main" id="{4A42FCFC-C225-EF21-0459-C91EC77FE6ED}"/>
              </a:ext>
            </a:extLst>
          </p:cNvPr>
          <p:cNvGrpSpPr>
            <a:grpSpLocks/>
          </p:cNvGrpSpPr>
          <p:nvPr/>
        </p:nvGrpSpPr>
        <p:grpSpPr bwMode="auto">
          <a:xfrm>
            <a:off x="1752600" y="1706564"/>
            <a:ext cx="7435850" cy="5075237"/>
            <a:chOff x="144" y="1075"/>
            <a:chExt cx="4684" cy="3197"/>
          </a:xfrm>
        </p:grpSpPr>
        <p:sp>
          <p:nvSpPr>
            <p:cNvPr id="14342" name="Text Box 4">
              <a:extLst>
                <a:ext uri="{FF2B5EF4-FFF2-40B4-BE49-F238E27FC236}">
                  <a16:creationId xmlns:a16="http://schemas.microsoft.com/office/drawing/2014/main" id="{C11FAD57-195D-4525-1CD8-5BFAB4BEA8E8}"/>
                </a:ext>
              </a:extLst>
            </p:cNvPr>
            <p:cNvSpPr txBox="1">
              <a:spLocks noChangeArrowheads="1"/>
            </p:cNvSpPr>
            <p:nvPr/>
          </p:nvSpPr>
          <p:spPr bwMode="auto">
            <a:xfrm>
              <a:off x="144" y="1075"/>
              <a:ext cx="20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substitution</a:t>
              </a:r>
              <a:r>
                <a:rPr lang="en-US" altLang="en-US" sz="3200"/>
                <a:t>.</a:t>
              </a:r>
            </a:p>
          </p:txBody>
        </p:sp>
        <p:pic>
          <p:nvPicPr>
            <p:cNvPr id="14343" name="Picture 7" descr="mt121ful">
              <a:extLst>
                <a:ext uri="{FF2B5EF4-FFF2-40B4-BE49-F238E27FC236}">
                  <a16:creationId xmlns:a16="http://schemas.microsoft.com/office/drawing/2014/main" id="{081CBCAC-9104-B4CE-F288-7367B6786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152"/>
              <a:ext cx="228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Text Box 10">
            <a:extLst>
              <a:ext uri="{FF2B5EF4-FFF2-40B4-BE49-F238E27FC236}">
                <a16:creationId xmlns:a16="http://schemas.microsoft.com/office/drawing/2014/main" id="{A84AB68C-35CF-D6AD-C42A-D59A68F53A61}"/>
              </a:ext>
            </a:extLst>
          </p:cNvPr>
          <p:cNvSpPr txBox="1">
            <a:spLocks noChangeArrowheads="1"/>
          </p:cNvSpPr>
          <p:nvPr/>
        </p:nvSpPr>
        <p:spPr bwMode="auto">
          <a:xfrm>
            <a:off x="9144000" y="2209800"/>
            <a:ext cx="1600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Key  Word:</a:t>
            </a:r>
          </a:p>
          <a:p>
            <a:pPr>
              <a:spcBef>
                <a:spcPct val="50000"/>
              </a:spcBef>
            </a:pPr>
            <a:endParaRPr lang="en-US" altLang="en-US"/>
          </a:p>
          <a:p>
            <a:pPr>
              <a:spcBef>
                <a:spcPct val="50000"/>
              </a:spcBef>
            </a:pPr>
            <a:r>
              <a:rPr lang="en-US" altLang="en-US" b="1" u="sng"/>
              <a:t>Vicarious</a:t>
            </a:r>
          </a:p>
          <a:p>
            <a:pPr>
              <a:spcBef>
                <a:spcPct val="50000"/>
              </a:spcBef>
            </a:pPr>
            <a:r>
              <a:rPr lang="en-US" altLang="en-US"/>
              <a:t>In place   of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ipe(left)">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wipe(left)">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wipe(up)">
                                      <p:cBhvr>
                                        <p:cTn id="2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320CED-47E6-1924-D3AA-A3CA5A07443A}"/>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7171" name="Rectangle 3">
            <a:extLst>
              <a:ext uri="{FF2B5EF4-FFF2-40B4-BE49-F238E27FC236}">
                <a16:creationId xmlns:a16="http://schemas.microsoft.com/office/drawing/2014/main" id="{0DEBDC76-65EE-F24C-19D9-3B7A761B3EAF}"/>
              </a:ext>
            </a:extLst>
          </p:cNvPr>
          <p:cNvSpPr>
            <a:spLocks noGrp="1" noChangeArrowheads="1"/>
          </p:cNvSpPr>
          <p:nvPr>
            <p:ph type="body" idx="1"/>
          </p:nvPr>
        </p:nvSpPr>
        <p:spPr>
          <a:xfrm>
            <a:off x="1752600" y="2362200"/>
            <a:ext cx="3810000" cy="4495800"/>
          </a:xfrm>
        </p:spPr>
        <p:txBody>
          <a:bodyPr>
            <a:normAutofit lnSpcReduction="10000"/>
          </a:bodyPr>
          <a:lstStyle/>
          <a:p>
            <a:pPr>
              <a:lnSpc>
                <a:spcPct val="90000"/>
              </a:lnSpc>
              <a:buFontTx/>
              <a:buNone/>
            </a:pPr>
            <a:r>
              <a:rPr lang="en-US" altLang="en-US" sz="2200"/>
              <a:t>[God] made him who knew no sin to be sin on our behalf… 2 Cor. 5:21</a:t>
            </a:r>
          </a:p>
          <a:p>
            <a:pPr>
              <a:lnSpc>
                <a:spcPct val="90000"/>
              </a:lnSpc>
              <a:buFontTx/>
              <a:buNone/>
            </a:pPr>
            <a:r>
              <a:rPr lang="en-US" altLang="en-US" sz="2200"/>
              <a:t>For the wages of sin is death, but the free gift of God is eternal life in Christ Jesus our Lord.  Romans 6:23</a:t>
            </a:r>
          </a:p>
          <a:p>
            <a:pPr>
              <a:lnSpc>
                <a:spcPct val="90000"/>
              </a:lnSpc>
              <a:buFontTx/>
              <a:buNone/>
            </a:pPr>
            <a:r>
              <a:rPr lang="en-US" altLang="en-US" sz="2200"/>
              <a:t>For Christ also died for sins once for all, the just for the unjust, so that He might bring us to God, having been put to death in the flesh…    1 Peter 3:18</a:t>
            </a:r>
          </a:p>
        </p:txBody>
      </p:sp>
      <p:grpSp>
        <p:nvGrpSpPr>
          <p:cNvPr id="2" name="Group 7">
            <a:extLst>
              <a:ext uri="{FF2B5EF4-FFF2-40B4-BE49-F238E27FC236}">
                <a16:creationId xmlns:a16="http://schemas.microsoft.com/office/drawing/2014/main" id="{027F225F-80C9-267C-E1B6-C2C573408466}"/>
              </a:ext>
            </a:extLst>
          </p:cNvPr>
          <p:cNvGrpSpPr>
            <a:grpSpLocks/>
          </p:cNvGrpSpPr>
          <p:nvPr/>
        </p:nvGrpSpPr>
        <p:grpSpPr bwMode="auto">
          <a:xfrm>
            <a:off x="1752600" y="1600201"/>
            <a:ext cx="8610600" cy="4881563"/>
            <a:chOff x="144" y="979"/>
            <a:chExt cx="5424" cy="3075"/>
          </a:xfrm>
        </p:grpSpPr>
        <p:sp>
          <p:nvSpPr>
            <p:cNvPr id="13317" name="Text Box 4">
              <a:extLst>
                <a:ext uri="{FF2B5EF4-FFF2-40B4-BE49-F238E27FC236}">
                  <a16:creationId xmlns:a16="http://schemas.microsoft.com/office/drawing/2014/main" id="{8417A5BA-F4AE-9AF8-2D6F-9D7D046F8B62}"/>
                </a:ext>
              </a:extLst>
            </p:cNvPr>
            <p:cNvSpPr txBox="1">
              <a:spLocks noChangeArrowheads="1"/>
            </p:cNvSpPr>
            <p:nvPr/>
          </p:nvSpPr>
          <p:spPr bwMode="auto">
            <a:xfrm>
              <a:off x="144" y="979"/>
              <a:ext cx="3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penalty</a:t>
              </a:r>
              <a:r>
                <a:rPr lang="en-US" altLang="en-US" sz="3200"/>
                <a:t> paid.</a:t>
              </a:r>
            </a:p>
          </p:txBody>
        </p:sp>
        <p:pic>
          <p:nvPicPr>
            <p:cNvPr id="13318" name="Picture 6" descr="K072">
              <a:extLst>
                <a:ext uri="{FF2B5EF4-FFF2-40B4-BE49-F238E27FC236}">
                  <a16:creationId xmlns:a16="http://schemas.microsoft.com/office/drawing/2014/main" id="{0F0F3F50-77F1-4E41-D234-F68097EF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440"/>
              <a:ext cx="3024"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E65A6959-AB46-736F-CA61-DFF5CD813EAF}"/>
              </a:ext>
            </a:extLst>
          </p:cNvPr>
          <p:cNvGrpSpPr>
            <a:grpSpLocks/>
          </p:cNvGrpSpPr>
          <p:nvPr/>
        </p:nvGrpSpPr>
        <p:grpSpPr bwMode="auto">
          <a:xfrm>
            <a:off x="3810000" y="5257801"/>
            <a:ext cx="3352800" cy="1527175"/>
            <a:chOff x="1440" y="3408"/>
            <a:chExt cx="2112" cy="962"/>
          </a:xfrm>
        </p:grpSpPr>
        <p:sp>
          <p:nvSpPr>
            <p:cNvPr id="15370" name="AutoShape 11">
              <a:extLst>
                <a:ext uri="{FF2B5EF4-FFF2-40B4-BE49-F238E27FC236}">
                  <a16:creationId xmlns:a16="http://schemas.microsoft.com/office/drawing/2014/main" id="{86450F51-02E4-2029-4B61-C34C3B5BA75E}"/>
                </a:ext>
              </a:extLst>
            </p:cNvPr>
            <p:cNvSpPr>
              <a:spLocks noChangeArrowheads="1"/>
            </p:cNvSpPr>
            <p:nvPr/>
          </p:nvSpPr>
          <p:spPr bwMode="auto">
            <a:xfrm rot="5387635">
              <a:off x="1799" y="3145"/>
              <a:ext cx="866" cy="15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10 h 21600"/>
                <a:gd name="T17" fmla="*/ 611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tx1"/>
            </a:solidFill>
            <a:ln w="9525">
              <a:solidFill>
                <a:srgbClr val="000000"/>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    WRATH</a:t>
              </a:r>
            </a:p>
          </p:txBody>
        </p:sp>
        <p:grpSp>
          <p:nvGrpSpPr>
            <p:cNvPr id="15371" name="Group 13">
              <a:extLst>
                <a:ext uri="{FF2B5EF4-FFF2-40B4-BE49-F238E27FC236}">
                  <a16:creationId xmlns:a16="http://schemas.microsoft.com/office/drawing/2014/main" id="{D1A6E235-3376-9DD5-E2F9-5B2D383EE8E6}"/>
                </a:ext>
              </a:extLst>
            </p:cNvPr>
            <p:cNvGrpSpPr>
              <a:grpSpLocks/>
            </p:cNvGrpSpPr>
            <p:nvPr/>
          </p:nvGrpSpPr>
          <p:grpSpPr bwMode="auto">
            <a:xfrm>
              <a:off x="3072" y="3408"/>
              <a:ext cx="480" cy="720"/>
              <a:chOff x="3744" y="2736"/>
              <a:chExt cx="480" cy="720"/>
            </a:xfrm>
          </p:grpSpPr>
          <p:sp>
            <p:nvSpPr>
              <p:cNvPr id="15372" name="Rectangle 14">
                <a:extLst>
                  <a:ext uri="{FF2B5EF4-FFF2-40B4-BE49-F238E27FC236}">
                    <a16:creationId xmlns:a16="http://schemas.microsoft.com/office/drawing/2014/main" id="{84AA289B-68CA-77C5-8B27-04DBE7FEA6DE}"/>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3" name="Rectangle 15">
                <a:extLst>
                  <a:ext uri="{FF2B5EF4-FFF2-40B4-BE49-F238E27FC236}">
                    <a16:creationId xmlns:a16="http://schemas.microsoft.com/office/drawing/2014/main" id="{45EACFF4-E6C4-867D-4B45-D40E60DA780A}"/>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33794" name="Rectangle 2">
            <a:extLst>
              <a:ext uri="{FF2B5EF4-FFF2-40B4-BE49-F238E27FC236}">
                <a16:creationId xmlns:a16="http://schemas.microsoft.com/office/drawing/2014/main" id="{8CD2FCF0-5836-E519-CBFC-28BA70684771}"/>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Accomplishments</a:t>
            </a:r>
            <a:br>
              <a:rPr lang="en-US" i="0" dirty="0"/>
            </a:br>
            <a:r>
              <a:rPr lang="en-US" i="0" dirty="0"/>
              <a:t>of the Cross</a:t>
            </a:r>
          </a:p>
        </p:txBody>
      </p:sp>
      <p:sp>
        <p:nvSpPr>
          <p:cNvPr id="33795" name="Rectangle 3">
            <a:extLst>
              <a:ext uri="{FF2B5EF4-FFF2-40B4-BE49-F238E27FC236}">
                <a16:creationId xmlns:a16="http://schemas.microsoft.com/office/drawing/2014/main" id="{2AF402BA-0DFE-3011-88FD-4D6C067DE34F}"/>
              </a:ext>
            </a:extLst>
          </p:cNvPr>
          <p:cNvSpPr>
            <a:spLocks noGrp="1" noChangeArrowheads="1"/>
          </p:cNvSpPr>
          <p:nvPr>
            <p:ph type="body" idx="1"/>
          </p:nvPr>
        </p:nvSpPr>
        <p:spPr>
          <a:xfrm>
            <a:off x="1905000" y="2286000"/>
            <a:ext cx="8229600" cy="3124200"/>
          </a:xfrm>
        </p:spPr>
        <p:txBody>
          <a:bodyPr>
            <a:normAutofit fontScale="92500"/>
          </a:bodyPr>
          <a:lstStyle/>
          <a:p>
            <a:pPr>
              <a:lnSpc>
                <a:spcPct val="90000"/>
              </a:lnSpc>
              <a:buFontTx/>
              <a:buNone/>
            </a:pPr>
            <a:r>
              <a:rPr lang="en-US" altLang="en-US" sz="2400"/>
              <a:t>“whom God displayed publicly as a propitiation in His blood through faith. This was to demonstrate His righteousness, because in the forbearance of God He passed over the sins previously committed…” Romans 3:25</a:t>
            </a:r>
          </a:p>
          <a:p>
            <a:pPr>
              <a:lnSpc>
                <a:spcPct val="90000"/>
              </a:lnSpc>
              <a:buFontTx/>
              <a:buNone/>
            </a:pPr>
            <a:r>
              <a:rPr lang="en-US" altLang="en-US" sz="2400"/>
              <a:t>“and He Himself is the propitiation for our sins; and not for ours only, but also for those of the whole world.”  1 John 2:2</a:t>
            </a:r>
          </a:p>
          <a:p>
            <a:pPr>
              <a:lnSpc>
                <a:spcPct val="90000"/>
              </a:lnSpc>
              <a:buFontTx/>
              <a:buNone/>
            </a:pPr>
            <a:r>
              <a:rPr lang="en-US" altLang="en-US" sz="2400"/>
              <a:t>“In this is love, not that we loved God, but that He loved us and sent His Son to be the propitiation for our sins.”  1 John 4:10</a:t>
            </a:r>
            <a:endParaRPr lang="en-US" altLang="en-US" sz="2200"/>
          </a:p>
        </p:txBody>
      </p:sp>
      <p:sp>
        <p:nvSpPr>
          <p:cNvPr id="33797" name="Text Box 5">
            <a:extLst>
              <a:ext uri="{FF2B5EF4-FFF2-40B4-BE49-F238E27FC236}">
                <a16:creationId xmlns:a16="http://schemas.microsoft.com/office/drawing/2014/main" id="{0F945E7F-4879-DC1D-F425-878EB52E5245}"/>
              </a:ext>
            </a:extLst>
          </p:cNvPr>
          <p:cNvSpPr txBox="1">
            <a:spLocks noChangeArrowheads="1"/>
          </p:cNvSpPr>
          <p:nvPr/>
        </p:nvSpPr>
        <p:spPr bwMode="auto">
          <a:xfrm>
            <a:off x="1752600" y="1706564"/>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turned away God’s wrath: </a:t>
            </a:r>
            <a:r>
              <a:rPr lang="en-US" altLang="en-US" sz="3200" u="sng"/>
              <a:t>propitiation</a:t>
            </a:r>
            <a:r>
              <a:rPr lang="en-US" altLang="en-US" sz="3200"/>
              <a:t>.</a:t>
            </a:r>
          </a:p>
        </p:txBody>
      </p:sp>
      <p:sp>
        <p:nvSpPr>
          <p:cNvPr id="33801" name="AutoShape 9">
            <a:extLst>
              <a:ext uri="{FF2B5EF4-FFF2-40B4-BE49-F238E27FC236}">
                <a16:creationId xmlns:a16="http://schemas.microsoft.com/office/drawing/2014/main" id="{038F8B15-8C52-B323-3BF2-019874C8EC2E}"/>
              </a:ext>
            </a:extLst>
          </p:cNvPr>
          <p:cNvSpPr>
            <a:spLocks noChangeArrowheads="1"/>
          </p:cNvSpPr>
          <p:nvPr/>
        </p:nvSpPr>
        <p:spPr bwMode="auto">
          <a:xfrm>
            <a:off x="3810000" y="5181600"/>
            <a:ext cx="3200400" cy="838200"/>
          </a:xfrm>
          <a:prstGeom prst="rightArrow">
            <a:avLst>
              <a:gd name="adj1" fmla="val 50000"/>
              <a:gd name="adj2" fmla="val 95455"/>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a:t>
            </a:r>
          </a:p>
        </p:txBody>
      </p:sp>
      <p:grpSp>
        <p:nvGrpSpPr>
          <p:cNvPr id="4" name="Group 17">
            <a:extLst>
              <a:ext uri="{FF2B5EF4-FFF2-40B4-BE49-F238E27FC236}">
                <a16:creationId xmlns:a16="http://schemas.microsoft.com/office/drawing/2014/main" id="{EDFCEE67-C314-5E96-0844-EF8A79388D2E}"/>
              </a:ext>
            </a:extLst>
          </p:cNvPr>
          <p:cNvGrpSpPr>
            <a:grpSpLocks/>
          </p:cNvGrpSpPr>
          <p:nvPr/>
        </p:nvGrpSpPr>
        <p:grpSpPr bwMode="auto">
          <a:xfrm>
            <a:off x="1828800" y="5105400"/>
            <a:ext cx="7551738" cy="1752600"/>
            <a:chOff x="192" y="3216"/>
            <a:chExt cx="4757" cy="1104"/>
          </a:xfrm>
        </p:grpSpPr>
        <p:sp>
          <p:nvSpPr>
            <p:cNvPr id="33800" name="Cloud">
              <a:extLst>
                <a:ext uri="{FF2B5EF4-FFF2-40B4-BE49-F238E27FC236}">
                  <a16:creationId xmlns:a16="http://schemas.microsoft.com/office/drawing/2014/main" id="{071B3FC5-018A-868D-5A07-FC387CF195CA}"/>
                </a:ext>
              </a:extLst>
            </p:cNvPr>
            <p:cNvSpPr>
              <a:spLocks noChangeAspect="1" noEditPoints="1" noChangeArrowheads="1"/>
            </p:cNvSpPr>
            <p:nvPr/>
          </p:nvSpPr>
          <p:spPr bwMode="auto">
            <a:xfrm>
              <a:off x="192" y="3216"/>
              <a:ext cx="1392" cy="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en-US" sz="4400">
                  <a:solidFill>
                    <a:srgbClr val="FF3300"/>
                  </a:solidFill>
                </a:rPr>
                <a:t>GOD</a:t>
              </a:r>
            </a:p>
          </p:txBody>
        </p:sp>
        <p:pic>
          <p:nvPicPr>
            <p:cNvPr id="15369" name="Picture 10" descr="people">
              <a:extLst>
                <a:ext uri="{FF2B5EF4-FFF2-40B4-BE49-F238E27FC236}">
                  <a16:creationId xmlns:a16="http://schemas.microsoft.com/office/drawing/2014/main" id="{01E14F4C-0CC6-DE78-51BB-8B3FAADCD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3648" y="3264"/>
              <a:ext cx="130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p:cTn id="32" dur="500" fill="hold"/>
                                        <p:tgtEl>
                                          <p:spTgt spid="33801"/>
                                        </p:tgtEl>
                                        <p:attrNameLst>
                                          <p:attrName>ppt_x</p:attrName>
                                        </p:attrNameLst>
                                      </p:cBhvr>
                                      <p:tavLst>
                                        <p:tav tm="0">
                                          <p:val>
                                            <p:strVal val="#ppt_x-#ppt_w/2"/>
                                          </p:val>
                                        </p:tav>
                                        <p:tav tm="100000">
                                          <p:val>
                                            <p:strVal val="#ppt_x"/>
                                          </p:val>
                                        </p:tav>
                                      </p:tavLst>
                                    </p:anim>
                                    <p:anim calcmode="lin" valueType="num">
                                      <p:cBhvr>
                                        <p:cTn id="33" dur="500" fill="hold"/>
                                        <p:tgtEl>
                                          <p:spTgt spid="33801"/>
                                        </p:tgtEl>
                                        <p:attrNameLst>
                                          <p:attrName>ppt_y</p:attrName>
                                        </p:attrNameLst>
                                      </p:cBhvr>
                                      <p:tavLst>
                                        <p:tav tm="0">
                                          <p:val>
                                            <p:strVal val="#ppt_y"/>
                                          </p:val>
                                        </p:tav>
                                        <p:tav tm="100000">
                                          <p:val>
                                            <p:strVal val="#ppt_y"/>
                                          </p:val>
                                        </p:tav>
                                      </p:tavLst>
                                    </p:anim>
                                    <p:anim calcmode="lin" valueType="num">
                                      <p:cBhvr>
                                        <p:cTn id="34" dur="500" fill="hold"/>
                                        <p:tgtEl>
                                          <p:spTgt spid="33801"/>
                                        </p:tgtEl>
                                        <p:attrNameLst>
                                          <p:attrName>ppt_w</p:attrName>
                                        </p:attrNameLst>
                                      </p:cBhvr>
                                      <p:tavLst>
                                        <p:tav tm="0">
                                          <p:val>
                                            <p:fltVal val="0"/>
                                          </p:val>
                                        </p:tav>
                                        <p:tav tm="100000">
                                          <p:val>
                                            <p:strVal val="#ppt_w"/>
                                          </p:val>
                                        </p:tav>
                                      </p:tavLst>
                                    </p:anim>
                                    <p:anim calcmode="lin" valueType="num">
                                      <p:cBhvr>
                                        <p:cTn id="35" dur="500" fill="hold"/>
                                        <p:tgtEl>
                                          <p:spTgt spid="3380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3801"/>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7" grpId="0" autoUpdateAnimBg="0"/>
      <p:bldP spid="3380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BDF70-BA4F-47F7-965A-1A56C0A0467D}"/>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a:t>The Accomplishments</a:t>
            </a:r>
            <a:br>
              <a:rPr lang="en-US" i="0"/>
            </a:br>
            <a:r>
              <a:rPr lang="en-US" i="0"/>
              <a:t>of the Cross</a:t>
            </a:r>
            <a:endParaRPr lang="en-US"/>
          </a:p>
        </p:txBody>
      </p:sp>
      <p:grpSp>
        <p:nvGrpSpPr>
          <p:cNvPr id="2" name="Group 19">
            <a:extLst>
              <a:ext uri="{FF2B5EF4-FFF2-40B4-BE49-F238E27FC236}">
                <a16:creationId xmlns:a16="http://schemas.microsoft.com/office/drawing/2014/main" id="{32C8E1DE-2BF7-5977-BDE7-19D0A7C7C3F7}"/>
              </a:ext>
            </a:extLst>
          </p:cNvPr>
          <p:cNvGrpSpPr>
            <a:grpSpLocks/>
          </p:cNvGrpSpPr>
          <p:nvPr/>
        </p:nvGrpSpPr>
        <p:grpSpPr bwMode="auto">
          <a:xfrm>
            <a:off x="1600200" y="2667000"/>
            <a:ext cx="8610600" cy="1557338"/>
            <a:chOff x="48" y="1680"/>
            <a:chExt cx="5424" cy="981"/>
          </a:xfrm>
        </p:grpSpPr>
        <p:sp>
          <p:nvSpPr>
            <p:cNvPr id="16397" name="Text Box 7">
              <a:extLst>
                <a:ext uri="{FF2B5EF4-FFF2-40B4-BE49-F238E27FC236}">
                  <a16:creationId xmlns:a16="http://schemas.microsoft.com/office/drawing/2014/main" id="{3DF4A112-491A-E06C-3BA5-A609E5B1E48A}"/>
                </a:ext>
              </a:extLst>
            </p:cNvPr>
            <p:cNvSpPr txBox="1">
              <a:spLocks noChangeArrowheads="1"/>
            </p:cNvSpPr>
            <p:nvPr/>
          </p:nvSpPr>
          <p:spPr bwMode="auto">
            <a:xfrm>
              <a:off x="48" y="1680"/>
              <a:ext cx="4512"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accomplished </a:t>
              </a:r>
              <a:r>
                <a:rPr lang="en-US" altLang="en-US" sz="2800" u="sng"/>
                <a:t>reconciliation</a:t>
              </a:r>
              <a:r>
                <a:rPr lang="en-US" altLang="en-US" sz="2800"/>
                <a:t>.</a:t>
              </a:r>
            </a:p>
            <a:p>
              <a:pPr algn="l">
                <a:spcBef>
                  <a:spcPct val="20000"/>
                </a:spcBef>
                <a:buSzPct val="100000"/>
              </a:pPr>
              <a:r>
                <a:rPr lang="en-US" altLang="en-US" sz="2000"/>
                <a:t>For if while we were enemies we were reconciled to God through the death of His Son, much more, having been reconciled, we shall be saved by His life.  Romans 5:10</a:t>
              </a:r>
            </a:p>
          </p:txBody>
        </p:sp>
        <p:pic>
          <p:nvPicPr>
            <p:cNvPr id="16398" name="Picture 11" descr="hands_co">
              <a:hlinkClick r:id="rId3"/>
              <a:extLst>
                <a:ext uri="{FF2B5EF4-FFF2-40B4-BE49-F238E27FC236}">
                  <a16:creationId xmlns:a16="http://schemas.microsoft.com/office/drawing/2014/main" id="{64BC3F98-2810-7EDF-D756-4D9226E0C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872"/>
              <a:ext cx="864"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1286BD32-9EB9-1559-B6F4-FC55DA95B797}"/>
              </a:ext>
            </a:extLst>
          </p:cNvPr>
          <p:cNvGrpSpPr>
            <a:grpSpLocks/>
          </p:cNvGrpSpPr>
          <p:nvPr/>
        </p:nvGrpSpPr>
        <p:grpSpPr bwMode="auto">
          <a:xfrm>
            <a:off x="1600200" y="1600200"/>
            <a:ext cx="8610600" cy="1371600"/>
            <a:chOff x="48" y="1008"/>
            <a:chExt cx="5424" cy="864"/>
          </a:xfrm>
        </p:grpSpPr>
        <p:sp>
          <p:nvSpPr>
            <p:cNvPr id="16395" name="Text Box 4">
              <a:extLst>
                <a:ext uri="{FF2B5EF4-FFF2-40B4-BE49-F238E27FC236}">
                  <a16:creationId xmlns:a16="http://schemas.microsoft.com/office/drawing/2014/main" id="{38E5AAAB-DFCD-3D19-4D8D-32D612872D30}"/>
                </a:ext>
              </a:extLst>
            </p:cNvPr>
            <p:cNvSpPr txBox="1">
              <a:spLocks noChangeArrowheads="1"/>
            </p:cNvSpPr>
            <p:nvPr/>
          </p:nvSpPr>
          <p:spPr bwMode="auto">
            <a:xfrm>
              <a:off x="48" y="1008"/>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paid the price of sin: </a:t>
              </a:r>
              <a:r>
                <a:rPr lang="en-US" altLang="en-US" sz="2800" u="sng"/>
                <a:t>redemption</a:t>
              </a:r>
              <a:r>
                <a:rPr lang="en-US" altLang="en-US" sz="2800"/>
                <a:t>.</a:t>
              </a:r>
            </a:p>
            <a:p>
              <a:pPr algn="l">
                <a:spcBef>
                  <a:spcPct val="20000"/>
                </a:spcBef>
                <a:buSzPct val="100000"/>
              </a:pPr>
              <a:r>
                <a:rPr lang="en-US" altLang="en-US" sz="2000"/>
                <a:t>For you have been bought with a price: therefore glorify God in your body.  1 Corinthians 6:20</a:t>
              </a:r>
            </a:p>
          </p:txBody>
        </p:sp>
        <p:pic>
          <p:nvPicPr>
            <p:cNvPr id="16396" name="Picture 13" descr="money">
              <a:hlinkClick r:id="rId5"/>
              <a:extLst>
                <a:ext uri="{FF2B5EF4-FFF2-40B4-BE49-F238E27FC236}">
                  <a16:creationId xmlns:a16="http://schemas.microsoft.com/office/drawing/2014/main" id="{AF70E0A5-0D70-B2D3-6555-FC2FA8474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70" t="9480" r="5766" b="9937"/>
            <a:stretch>
              <a:fillRect/>
            </a:stretch>
          </p:blipFill>
          <p:spPr bwMode="auto">
            <a:xfrm>
              <a:off x="4608" y="1056"/>
              <a:ext cx="86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0">
            <a:extLst>
              <a:ext uri="{FF2B5EF4-FFF2-40B4-BE49-F238E27FC236}">
                <a16:creationId xmlns:a16="http://schemas.microsoft.com/office/drawing/2014/main" id="{BA78706D-D8E4-8326-246C-301C93A8B8B4}"/>
              </a:ext>
            </a:extLst>
          </p:cNvPr>
          <p:cNvGrpSpPr>
            <a:grpSpLocks/>
          </p:cNvGrpSpPr>
          <p:nvPr/>
        </p:nvGrpSpPr>
        <p:grpSpPr bwMode="auto">
          <a:xfrm>
            <a:off x="1600201" y="4114800"/>
            <a:ext cx="8588375" cy="1524000"/>
            <a:chOff x="48" y="2592"/>
            <a:chExt cx="5410" cy="960"/>
          </a:xfrm>
        </p:grpSpPr>
        <p:sp>
          <p:nvSpPr>
            <p:cNvPr id="16393" name="Text Box 8">
              <a:extLst>
                <a:ext uri="{FF2B5EF4-FFF2-40B4-BE49-F238E27FC236}">
                  <a16:creationId xmlns:a16="http://schemas.microsoft.com/office/drawing/2014/main" id="{33E908AC-50EA-51CA-E42D-0046BA446726}"/>
                </a:ext>
              </a:extLst>
            </p:cNvPr>
            <p:cNvSpPr txBox="1">
              <a:spLocks noChangeArrowheads="1"/>
            </p:cNvSpPr>
            <p:nvPr/>
          </p:nvSpPr>
          <p:spPr bwMode="auto">
            <a:xfrm>
              <a:off x="48" y="2592"/>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made </a:t>
              </a:r>
              <a:r>
                <a:rPr lang="en-US" altLang="en-US" sz="2800" u="sng"/>
                <a:t>forgiveness</a:t>
              </a:r>
              <a:r>
                <a:rPr lang="en-US" altLang="en-US" sz="2800"/>
                <a:t> possible.</a:t>
              </a:r>
            </a:p>
            <a:p>
              <a:pPr algn="l">
                <a:spcBef>
                  <a:spcPct val="20000"/>
                </a:spcBef>
                <a:buSzPct val="100000"/>
              </a:pPr>
              <a:r>
                <a:rPr lang="en-US" altLang="en-US" sz="2000"/>
                <a:t>In Him we have redemption through His blood, the forgiveness of our trespasses, according to the riches of His grace.  Eph. 1:7</a:t>
              </a:r>
            </a:p>
          </p:txBody>
        </p:sp>
        <p:pic>
          <p:nvPicPr>
            <p:cNvPr id="16394" name="Picture 15" descr="prayer">
              <a:extLst>
                <a:ext uri="{FF2B5EF4-FFF2-40B4-BE49-F238E27FC236}">
                  <a16:creationId xmlns:a16="http://schemas.microsoft.com/office/drawing/2014/main" id="{FFCA6C7D-7A5F-ECBF-5262-629CE461E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897" b="20689"/>
            <a:stretch>
              <a:fillRect/>
            </a:stretch>
          </p:blipFill>
          <p:spPr bwMode="auto">
            <a:xfrm>
              <a:off x="4608" y="2640"/>
              <a:ext cx="85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1">
            <a:extLst>
              <a:ext uri="{FF2B5EF4-FFF2-40B4-BE49-F238E27FC236}">
                <a16:creationId xmlns:a16="http://schemas.microsoft.com/office/drawing/2014/main" id="{5BAE9795-41F1-C84E-A0A3-895E9E0CD001}"/>
              </a:ext>
            </a:extLst>
          </p:cNvPr>
          <p:cNvGrpSpPr>
            <a:grpSpLocks/>
          </p:cNvGrpSpPr>
          <p:nvPr/>
        </p:nvGrpSpPr>
        <p:grpSpPr bwMode="auto">
          <a:xfrm>
            <a:off x="1600200" y="5257800"/>
            <a:ext cx="8610600" cy="1600200"/>
            <a:chOff x="48" y="3312"/>
            <a:chExt cx="5424" cy="1008"/>
          </a:xfrm>
        </p:grpSpPr>
        <p:sp>
          <p:nvSpPr>
            <p:cNvPr id="16391" name="Text Box 9">
              <a:extLst>
                <a:ext uri="{FF2B5EF4-FFF2-40B4-BE49-F238E27FC236}">
                  <a16:creationId xmlns:a16="http://schemas.microsoft.com/office/drawing/2014/main" id="{C38A35B1-A50B-C072-A4F2-21DD4611642B}"/>
                </a:ext>
              </a:extLst>
            </p:cNvPr>
            <p:cNvSpPr txBox="1">
              <a:spLocks noChangeArrowheads="1"/>
            </p:cNvSpPr>
            <p:nvPr/>
          </p:nvSpPr>
          <p:spPr bwMode="auto">
            <a:xfrm>
              <a:off x="48" y="3312"/>
              <a:ext cx="446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resulted in </a:t>
              </a:r>
              <a:r>
                <a:rPr lang="en-US" altLang="en-US" sz="2800" u="sng"/>
                <a:t>justification</a:t>
              </a:r>
              <a:r>
                <a:rPr lang="en-US" altLang="en-US" sz="2800"/>
                <a:t>.</a:t>
              </a:r>
            </a:p>
            <a:p>
              <a:pPr algn="l">
                <a:spcBef>
                  <a:spcPct val="20000"/>
                </a:spcBef>
                <a:buSzPct val="100000"/>
              </a:pPr>
              <a:r>
                <a:rPr lang="en-US" altLang="en-US" sz="2000"/>
                <a:t>Therefore, having been justified by faith, we have peace with God through our Lord Jesus Christ,  Romans 5:1; cf. 3:24</a:t>
              </a:r>
            </a:p>
          </p:txBody>
        </p:sp>
        <p:pic>
          <p:nvPicPr>
            <p:cNvPr id="16392" name="Picture 17" descr="gavel">
              <a:hlinkClick r:id="rId8"/>
              <a:extLst>
                <a:ext uri="{FF2B5EF4-FFF2-40B4-BE49-F238E27FC236}">
                  <a16:creationId xmlns:a16="http://schemas.microsoft.com/office/drawing/2014/main" id="{7F8E48D9-8BD6-1DBF-3568-EFD53218E4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355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EEC8028-B673-4B2D-6833-10345D92C021}"/>
              </a:ext>
            </a:extLst>
          </p:cNvPr>
          <p:cNvSpPr>
            <a:spLocks noGrp="1" noChangeArrowheads="1"/>
          </p:cNvSpPr>
          <p:nvPr>
            <p:ph type="title"/>
          </p:nvPr>
        </p:nvSpPr>
        <p:spPr>
          <a:xfrm>
            <a:off x="1066800" y="936842"/>
            <a:ext cx="8886884" cy="673298"/>
          </a:xfrm>
          <a:solidFill>
            <a:srgbClr val="92D050"/>
          </a:solidFill>
        </p:spPr>
        <p:txBody>
          <a:bodyPr/>
          <a:lstStyle/>
          <a:p>
            <a:pPr>
              <a:defRPr/>
            </a:pPr>
            <a:r>
              <a:rPr lang="en-US" i="0" dirty="0"/>
              <a:t>The Resurrection</a:t>
            </a:r>
          </a:p>
        </p:txBody>
      </p:sp>
      <p:sp>
        <p:nvSpPr>
          <p:cNvPr id="17411" name="Rectangle 3">
            <a:extLst>
              <a:ext uri="{FF2B5EF4-FFF2-40B4-BE49-F238E27FC236}">
                <a16:creationId xmlns:a16="http://schemas.microsoft.com/office/drawing/2014/main" id="{55D75C9E-0517-327D-E481-7DD357039C18}"/>
              </a:ext>
            </a:extLst>
          </p:cNvPr>
          <p:cNvSpPr>
            <a:spLocks noGrp="1" noChangeArrowheads="1"/>
          </p:cNvSpPr>
          <p:nvPr>
            <p:ph type="body" idx="1"/>
          </p:nvPr>
        </p:nvSpPr>
        <p:spPr>
          <a:xfrm>
            <a:off x="1752600" y="1752600"/>
            <a:ext cx="8610600" cy="5029200"/>
          </a:xfrm>
        </p:spPr>
        <p:txBody>
          <a:bodyPr>
            <a:normAutofit lnSpcReduction="10000"/>
          </a:bodyPr>
          <a:lstStyle/>
          <a:p>
            <a:pPr>
              <a:lnSpc>
                <a:spcPct val="90000"/>
              </a:lnSpc>
              <a:buFontTx/>
              <a:buNone/>
            </a:pPr>
            <a:r>
              <a:rPr lang="en-US" altLang="en-US" sz="2400"/>
              <a:t>	</a:t>
            </a:r>
            <a:r>
              <a:rPr lang="en-US" altLang="en-US" sz="4000">
                <a:latin typeface="BibleScrT" pitchFamily="34" charset="0"/>
              </a:rPr>
              <a:t>“If Christ has not been raised, your faith is worthless; you are still in your sins. Then those also who have fallen asleep in Christ have perished. If we have hoped in Christ in this life only, we are of all men most to be pitied. But now Christ has been raised from the dead, the first fruits of those who are asleep.”  											-- 1 Corinthians 15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006A0C-859C-A9E2-C503-467678E37F1F}"/>
              </a:ext>
            </a:extLst>
          </p:cNvPr>
          <p:cNvSpPr>
            <a:spLocks noGrp="1" noChangeArrowheads="1"/>
          </p:cNvSpPr>
          <p:nvPr>
            <p:ph type="title"/>
          </p:nvPr>
        </p:nvSpPr>
        <p:spPr>
          <a:xfrm>
            <a:off x="2211389" y="76200"/>
            <a:ext cx="7769225" cy="773112"/>
          </a:xfrm>
          <a:solidFill>
            <a:srgbClr val="92D050"/>
          </a:solidFill>
        </p:spPr>
        <p:txBody>
          <a:bodyPr/>
          <a:lstStyle/>
          <a:p>
            <a:pPr>
              <a:defRPr/>
            </a:pPr>
            <a:r>
              <a:rPr lang="en-US" i="0" dirty="0"/>
              <a:t>The Nature of the Resurrection</a:t>
            </a:r>
          </a:p>
        </p:txBody>
      </p:sp>
      <p:sp>
        <p:nvSpPr>
          <p:cNvPr id="38917" name="Text Box 5">
            <a:extLst>
              <a:ext uri="{FF2B5EF4-FFF2-40B4-BE49-F238E27FC236}">
                <a16:creationId xmlns:a16="http://schemas.microsoft.com/office/drawing/2014/main" id="{5DBCE1BF-773F-FAD7-4C8A-C3B0C2048912}"/>
              </a:ext>
            </a:extLst>
          </p:cNvPr>
          <p:cNvSpPr txBox="1">
            <a:spLocks noChangeArrowheads="1"/>
          </p:cNvSpPr>
          <p:nvPr/>
        </p:nvSpPr>
        <p:spPr bwMode="auto">
          <a:xfrm>
            <a:off x="3962400" y="3048000"/>
            <a:ext cx="4419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SzPct val="100000"/>
            </a:pPr>
            <a:r>
              <a:rPr lang="en-US" altLang="en-US"/>
              <a:t>It is a </a:t>
            </a:r>
            <a:r>
              <a:rPr lang="en-US" altLang="en-US" u="sng"/>
              <a:t>fact</a:t>
            </a:r>
            <a:r>
              <a:rPr lang="en-US" altLang="en-US"/>
              <a:t> attested by the Gospels.</a:t>
            </a:r>
          </a:p>
          <a:p>
            <a:pPr>
              <a:spcBef>
                <a:spcPct val="20000"/>
              </a:spcBef>
              <a:buSzPct val="100000"/>
            </a:pPr>
            <a:r>
              <a:rPr lang="en-US" altLang="en-US"/>
              <a:t>It is an </a:t>
            </a:r>
            <a:r>
              <a:rPr lang="en-US" altLang="en-US" u="sng"/>
              <a:t>actual</a:t>
            </a:r>
            <a:r>
              <a:rPr lang="en-US" altLang="en-US"/>
              <a:t> resurrection from the dead.</a:t>
            </a:r>
          </a:p>
          <a:p>
            <a:pPr>
              <a:spcBef>
                <a:spcPct val="20000"/>
              </a:spcBef>
              <a:buSzPct val="100000"/>
            </a:pPr>
            <a:r>
              <a:rPr lang="en-US" altLang="en-US"/>
              <a:t>It is a </a:t>
            </a:r>
            <a:r>
              <a:rPr lang="en-US" altLang="en-US" u="sng"/>
              <a:t>bodily</a:t>
            </a:r>
            <a:r>
              <a:rPr lang="en-US" altLang="en-US"/>
              <a:t> resurrection.</a:t>
            </a:r>
          </a:p>
          <a:p>
            <a:pPr>
              <a:spcBef>
                <a:spcPct val="20000"/>
              </a:spcBef>
              <a:buSzPct val="100000"/>
            </a:pPr>
            <a:r>
              <a:rPr lang="en-US" altLang="en-US"/>
              <a:t>It is a </a:t>
            </a:r>
            <a:r>
              <a:rPr lang="en-US" altLang="en-US" u="sng"/>
              <a:t>firstfruits</a:t>
            </a:r>
            <a:r>
              <a:rPr lang="en-US" altLang="en-US"/>
              <a:t> resurrection.</a:t>
            </a:r>
          </a:p>
        </p:txBody>
      </p:sp>
      <p:pic>
        <p:nvPicPr>
          <p:cNvPr id="18436" name="Picture 8" descr="l%20tomb">
            <a:extLst>
              <a:ext uri="{FF2B5EF4-FFF2-40B4-BE49-F238E27FC236}">
                <a16:creationId xmlns:a16="http://schemas.microsoft.com/office/drawing/2014/main" id="{8F2E21D6-965E-5FAA-B62A-2044A87E1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192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02">
            <a:extLst>
              <a:ext uri="{FF2B5EF4-FFF2-40B4-BE49-F238E27FC236}">
                <a16:creationId xmlns:a16="http://schemas.microsoft.com/office/drawing/2014/main" id="{58AAC979-5BE2-3997-E4A1-68A79ABF4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24"/>
          <a:stretch>
            <a:fillRect/>
          </a:stretch>
        </p:blipFill>
        <p:spPr bwMode="auto">
          <a:xfrm>
            <a:off x="8458200" y="1066800"/>
            <a:ext cx="189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resurrection">
            <a:extLst>
              <a:ext uri="{FF2B5EF4-FFF2-40B4-BE49-F238E27FC236}">
                <a16:creationId xmlns:a16="http://schemas.microsoft.com/office/drawing/2014/main" id="{40BC06B7-6991-D568-4E15-6BAFC2293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19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D4CF0025-EC56-4B85-2E6D-1FC44878ADA1}"/>
              </a:ext>
            </a:extLst>
          </p:cNvPr>
          <p:cNvGrpSpPr>
            <a:grpSpLocks/>
          </p:cNvGrpSpPr>
          <p:nvPr/>
        </p:nvGrpSpPr>
        <p:grpSpPr bwMode="auto">
          <a:xfrm>
            <a:off x="3962401" y="5486400"/>
            <a:ext cx="4092575" cy="1219200"/>
            <a:chOff x="1680" y="3456"/>
            <a:chExt cx="2434" cy="768"/>
          </a:xfrm>
        </p:grpSpPr>
        <p:pic>
          <p:nvPicPr>
            <p:cNvPr id="18442" name="Picture 19" descr="Sunrise,Clouds,Rays%20">
              <a:extLst>
                <a:ext uri="{FF2B5EF4-FFF2-40B4-BE49-F238E27FC236}">
                  <a16:creationId xmlns:a16="http://schemas.microsoft.com/office/drawing/2014/main" id="{718C4F0D-A00A-7F04-867A-133ED852D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8" b="5185"/>
            <a:stretch>
              <a:fillRect/>
            </a:stretch>
          </p:blipFill>
          <p:spPr bwMode="auto">
            <a:xfrm>
              <a:off x="1680" y="3456"/>
              <a:ext cx="2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WordArt 20">
              <a:extLst>
                <a:ext uri="{FF2B5EF4-FFF2-40B4-BE49-F238E27FC236}">
                  <a16:creationId xmlns:a16="http://schemas.microsoft.com/office/drawing/2014/main" id="{FC28E0AD-DCA1-E29D-CE9E-4BE36F7D5C3E}"/>
                </a:ext>
              </a:extLst>
            </p:cNvPr>
            <p:cNvSpPr>
              <a:spLocks noChangeArrowheads="1" noChangeShapeType="1" noTextEdit="1"/>
            </p:cNvSpPr>
            <p:nvPr/>
          </p:nvSpPr>
          <p:spPr bwMode="auto">
            <a:xfrm>
              <a:off x="1680" y="3984"/>
              <a:ext cx="2400"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He is Risen Indeed!</a:t>
              </a:r>
            </a:p>
          </p:txBody>
        </p:sp>
      </p:grpSp>
      <p:pic>
        <p:nvPicPr>
          <p:cNvPr id="18440" name="Picture 2" descr="http://www.breadonthewaters.com/add/0871_Jesus_resurrection_christian_clipart.jpg">
            <a:extLst>
              <a:ext uri="{FF2B5EF4-FFF2-40B4-BE49-F238E27FC236}">
                <a16:creationId xmlns:a16="http://schemas.microsoft.com/office/drawing/2014/main" id="{EEE4D01D-5C42-4EB6-B9C8-CF9B82553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3646488"/>
            <a:ext cx="22240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http://oneyearbibleimages.com/easter2.jpg">
            <a:extLst>
              <a:ext uri="{FF2B5EF4-FFF2-40B4-BE49-F238E27FC236}">
                <a16:creationId xmlns:a16="http://schemas.microsoft.com/office/drawing/2014/main" id="{509E7609-6B6C-04DD-1AA6-C8DC507246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657600"/>
            <a:ext cx="2209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wipe(left)">
                                      <p:cBhvr>
                                        <p:cTn id="22" dur="500"/>
                                        <p:tgtEl>
                                          <p:spTgt spid="389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01E61-323D-BDCA-A52D-8AE84337E8B6}"/>
              </a:ext>
            </a:extLst>
          </p:cNvPr>
          <p:cNvSpPr>
            <a:spLocks noGrp="1"/>
          </p:cNvSpPr>
          <p:nvPr>
            <p:ph type="title"/>
          </p:nvPr>
        </p:nvSpPr>
        <p:spPr>
          <a:xfrm>
            <a:off x="1066800" y="1030311"/>
            <a:ext cx="8905141" cy="1359356"/>
          </a:xfrm>
        </p:spPr>
        <p:txBody>
          <a:bodyPr anchor="ctr">
            <a:normAutofit/>
          </a:bodyPr>
          <a:lstStyle/>
          <a:p>
            <a:r>
              <a:rPr lang="en-US" sz="4400"/>
              <a:t>Acts 4:10–12</a:t>
            </a:r>
            <a:br>
              <a:rPr lang="en-US" sz="4400"/>
            </a:br>
            <a:endParaRPr lang="en-US" sz="4400"/>
          </a:p>
        </p:txBody>
      </p:sp>
      <p:sp>
        <p:nvSpPr>
          <p:cNvPr id="3" name="Content Placeholder 2">
            <a:extLst>
              <a:ext uri="{FF2B5EF4-FFF2-40B4-BE49-F238E27FC236}">
                <a16:creationId xmlns:a16="http://schemas.microsoft.com/office/drawing/2014/main" id="{E104C4F2-2385-9FAA-508B-D8E02F3CF320}"/>
              </a:ext>
            </a:extLst>
          </p:cNvPr>
          <p:cNvSpPr>
            <a:spLocks noGrp="1"/>
          </p:cNvSpPr>
          <p:nvPr>
            <p:ph idx="1"/>
          </p:nvPr>
        </p:nvSpPr>
        <p:spPr>
          <a:xfrm>
            <a:off x="508001" y="1930401"/>
            <a:ext cx="9463942" cy="3784600"/>
          </a:xfrm>
        </p:spPr>
        <p:txBody>
          <a:bodyPr>
            <a:normAutofit lnSpcReduction="10000"/>
          </a:bodyPr>
          <a:lstStyle/>
          <a:p>
            <a:pPr marL="0" indent="0">
              <a:lnSpc>
                <a:spcPct val="110000"/>
              </a:lnSpc>
              <a:buNone/>
            </a:pPr>
            <a:r>
              <a:rPr lang="en-US" sz="2800" dirty="0"/>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And there is salvation in no one else, for there is no other name under heaven given among men by which we must be saved.” </a:t>
            </a:r>
            <a:r>
              <a:rPr lang="en-US" dirty="0"/>
              <a:t>(ESV)</a:t>
            </a:r>
          </a:p>
        </p:txBody>
      </p:sp>
    </p:spTree>
    <p:extLst>
      <p:ext uri="{BB962C8B-B14F-4D97-AF65-F5344CB8AC3E}">
        <p14:creationId xmlns:p14="http://schemas.microsoft.com/office/powerpoint/2010/main" val="299696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C977D-3250-E4C4-F4BB-D6074DF2837B}"/>
              </a:ext>
            </a:extLst>
          </p:cNvPr>
          <p:cNvSpPr>
            <a:spLocks noGrp="1"/>
          </p:cNvSpPr>
          <p:nvPr>
            <p:ph type="title"/>
          </p:nvPr>
        </p:nvSpPr>
        <p:spPr>
          <a:xfrm>
            <a:off x="1066800" y="1030311"/>
            <a:ext cx="8905141" cy="1359356"/>
          </a:xfrm>
        </p:spPr>
        <p:txBody>
          <a:bodyPr anchor="ctr">
            <a:normAutofit/>
          </a:bodyPr>
          <a:lstStyle/>
          <a:p>
            <a:r>
              <a:rPr lang="en-US" sz="4800"/>
              <a:t>Christology</a:t>
            </a:r>
          </a:p>
        </p:txBody>
      </p:sp>
      <p:sp>
        <p:nvSpPr>
          <p:cNvPr id="3" name="Content Placeholder 2">
            <a:extLst>
              <a:ext uri="{FF2B5EF4-FFF2-40B4-BE49-F238E27FC236}">
                <a16:creationId xmlns:a16="http://schemas.microsoft.com/office/drawing/2014/main" id="{8B68780D-9864-2A8A-15E0-6EEAB9B6413A}"/>
              </a:ext>
            </a:extLst>
          </p:cNvPr>
          <p:cNvSpPr>
            <a:spLocks noGrp="1"/>
          </p:cNvSpPr>
          <p:nvPr>
            <p:ph idx="1"/>
          </p:nvPr>
        </p:nvSpPr>
        <p:spPr>
          <a:xfrm>
            <a:off x="1335315" y="2389667"/>
            <a:ext cx="8636628" cy="3325333"/>
          </a:xfrm>
        </p:spPr>
        <p:txBody>
          <a:bodyPr>
            <a:normAutofit/>
          </a:bodyPr>
          <a:lstStyle/>
          <a:p>
            <a:pPr marL="0" indent="0">
              <a:buNone/>
            </a:pPr>
            <a:r>
              <a:rPr lang="en-US" sz="3200" u="sng" dirty="0"/>
              <a:t>Three ideas</a:t>
            </a:r>
          </a:p>
          <a:p>
            <a:pPr marL="342900" indent="-342900">
              <a:buAutoNum type="arabicPeriod"/>
            </a:pPr>
            <a:r>
              <a:rPr lang="en-US" sz="2800" dirty="0"/>
              <a:t>Incarnation</a:t>
            </a:r>
          </a:p>
          <a:p>
            <a:pPr marL="342900" indent="-342900">
              <a:buAutoNum type="arabicPeriod"/>
            </a:pPr>
            <a:r>
              <a:rPr lang="en-US" sz="2800" dirty="0"/>
              <a:t>Death</a:t>
            </a:r>
          </a:p>
          <a:p>
            <a:pPr marL="342900" indent="-342900">
              <a:buAutoNum type="arabicPeriod"/>
            </a:pPr>
            <a:r>
              <a:rPr lang="en-US" sz="2800" dirty="0"/>
              <a:t>Resurrection</a:t>
            </a:r>
          </a:p>
          <a:p>
            <a:pPr marL="342900" indent="-342900">
              <a:buAutoNum type="arabicPeriod"/>
            </a:pPr>
            <a:endParaRPr lang="en-US" dirty="0"/>
          </a:p>
        </p:txBody>
      </p:sp>
    </p:spTree>
    <p:extLst>
      <p:ext uri="{BB962C8B-B14F-4D97-AF65-F5344CB8AC3E}">
        <p14:creationId xmlns:p14="http://schemas.microsoft.com/office/powerpoint/2010/main" val="149643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9E8E41-A3BB-F7B1-DB87-01E2E12A7586}"/>
              </a:ext>
            </a:extLst>
          </p:cNvPr>
          <p:cNvSpPr>
            <a:spLocks noGrp="1"/>
          </p:cNvSpPr>
          <p:nvPr>
            <p:ph type="title"/>
          </p:nvPr>
        </p:nvSpPr>
        <p:spPr>
          <a:xfrm>
            <a:off x="1066800" y="1030311"/>
            <a:ext cx="8905141" cy="1359356"/>
          </a:xfrm>
        </p:spPr>
        <p:txBody>
          <a:bodyPr anchor="ctr">
            <a:normAutofit/>
          </a:bodyPr>
          <a:lstStyle/>
          <a:p>
            <a:r>
              <a:rPr lang="en-US" sz="4800" dirty="0"/>
              <a:t>Incarnation</a:t>
            </a:r>
          </a:p>
        </p:txBody>
      </p:sp>
      <p:sp>
        <p:nvSpPr>
          <p:cNvPr id="3" name="Content Placeholder 2">
            <a:extLst>
              <a:ext uri="{FF2B5EF4-FFF2-40B4-BE49-F238E27FC236}">
                <a16:creationId xmlns:a16="http://schemas.microsoft.com/office/drawing/2014/main" id="{C89014CA-2738-B6A1-F90B-2C70C33EBB91}"/>
              </a:ext>
            </a:extLst>
          </p:cNvPr>
          <p:cNvSpPr>
            <a:spLocks noGrp="1"/>
          </p:cNvSpPr>
          <p:nvPr>
            <p:ph idx="1"/>
          </p:nvPr>
        </p:nvSpPr>
        <p:spPr>
          <a:xfrm>
            <a:off x="1457739" y="2750127"/>
            <a:ext cx="8514203" cy="2964873"/>
          </a:xfrm>
        </p:spPr>
        <p:txBody>
          <a:bodyPr>
            <a:normAutofit/>
          </a:bodyPr>
          <a:lstStyle/>
          <a:p>
            <a:pPr marL="0" indent="0">
              <a:buNone/>
            </a:pPr>
            <a:r>
              <a:rPr lang="en-US" sz="3600" b="0" i="0" dirty="0">
                <a:effectLst/>
                <a:latin typeface="Google Sans"/>
              </a:rPr>
              <a:t>Incarnation literally means 'to take on flesh'. For Christians, the incarnation shows that Jesus was fully God and fully human. </a:t>
            </a:r>
            <a:endParaRPr lang="en-US" sz="3600" dirty="0"/>
          </a:p>
        </p:txBody>
      </p:sp>
    </p:spTree>
    <p:extLst>
      <p:ext uri="{BB962C8B-B14F-4D97-AF65-F5344CB8AC3E}">
        <p14:creationId xmlns:p14="http://schemas.microsoft.com/office/powerpoint/2010/main" val="70479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BFCC1-38B6-7AD4-6253-F60E28B4C6C4}"/>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D9AEDE1E-DCAF-3306-FC55-1D9ACF9C509E}"/>
              </a:ext>
            </a:extLst>
          </p:cNvPr>
          <p:cNvSpPr>
            <a:spLocks noGrp="1"/>
          </p:cNvSpPr>
          <p:nvPr>
            <p:ph idx="1"/>
          </p:nvPr>
        </p:nvSpPr>
        <p:spPr>
          <a:xfrm>
            <a:off x="554637" y="2389667"/>
            <a:ext cx="9417306" cy="3325333"/>
          </a:xfrm>
        </p:spPr>
        <p:txBody>
          <a:bodyPr>
            <a:normAutofit fontScale="85000" lnSpcReduction="10000"/>
          </a:bodyPr>
          <a:lstStyle/>
          <a:p>
            <a:pPr>
              <a:lnSpc>
                <a:spcPct val="110000"/>
              </a:lnSpc>
              <a:buFontTx/>
              <a:buNone/>
            </a:pPr>
            <a:r>
              <a:rPr lang="en-US" altLang="en-US" sz="2800" b="1" dirty="0">
                <a:latin typeface="Bookman Old Style" panose="02050604050505020204" pitchFamily="18" charset="0"/>
                <a:cs typeface="Times New Roman" panose="02020603050405020304" pitchFamily="18" charset="0"/>
              </a:rPr>
              <a:t>Bible’s Teaching</a:t>
            </a:r>
          </a:p>
          <a:p>
            <a:pPr marL="0" indent="0">
              <a:lnSpc>
                <a:spcPct val="110000"/>
              </a:lnSpc>
              <a:spcBef>
                <a:spcPct val="50000"/>
              </a:spcBef>
              <a:buNone/>
            </a:pPr>
            <a:r>
              <a:rPr lang="en-US" altLang="en-US" sz="2800" b="0" dirty="0">
                <a:latin typeface="Bookman Old Style" panose="02050604050505020204" pitchFamily="18" charset="0"/>
              </a:rPr>
              <a:t>And she gave birth to her firstborn son; and she wrapped Him in cloths, and laid Him in a manger, because there was no room for them in the inn.  Luke 2:7</a:t>
            </a:r>
          </a:p>
          <a:p>
            <a:pPr marL="0" indent="0">
              <a:lnSpc>
                <a:spcPct val="110000"/>
              </a:lnSpc>
              <a:spcBef>
                <a:spcPct val="50000"/>
              </a:spcBef>
              <a:buNone/>
            </a:pPr>
            <a:r>
              <a:rPr lang="en-US" altLang="en-US" sz="2800" b="0" dirty="0">
                <a:latin typeface="Bookman Old Style" panose="02050604050505020204" pitchFamily="18" charset="0"/>
              </a:rPr>
              <a:t>But when the fullness of the time came, God sent forth His Son, born of a woman, born under the Law.  Galatians 4:4</a:t>
            </a:r>
          </a:p>
          <a:p>
            <a:pPr>
              <a:lnSpc>
                <a:spcPct val="110000"/>
              </a:lnSpc>
              <a:buFontTx/>
              <a:buNone/>
            </a:pPr>
            <a:endParaRPr lang="en-US" altLang="en-US"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3507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591FB2-6355-84C8-8150-C23B679E810A}"/>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39EA070C-1BAD-4E42-B265-B3904DF7233F}"/>
              </a:ext>
            </a:extLst>
          </p:cNvPr>
          <p:cNvSpPr>
            <a:spLocks noGrp="1"/>
          </p:cNvSpPr>
          <p:nvPr>
            <p:ph idx="1"/>
          </p:nvPr>
        </p:nvSpPr>
        <p:spPr>
          <a:xfrm>
            <a:off x="824459" y="2248525"/>
            <a:ext cx="9147483" cy="3466475"/>
          </a:xfrm>
        </p:spPr>
        <p:txBody>
          <a:bodyPr>
            <a:normAutofit/>
          </a:bodyPr>
          <a:lstStyle/>
          <a:p>
            <a:pPr marL="0" indent="0">
              <a:lnSpc>
                <a:spcPct val="110000"/>
              </a:lnSpc>
              <a:buNone/>
            </a:pPr>
            <a:r>
              <a:rPr lang="en-US" altLang="en-US" sz="2000" b="0" dirty="0">
                <a:latin typeface="Bookman Old Style" panose="02050604050505020204" pitchFamily="18" charset="0"/>
              </a:rPr>
              <a:t>And Jesus kept increasing in wisdom and stature, and in favor with God and men.  Luke 2:52</a:t>
            </a:r>
          </a:p>
          <a:p>
            <a:pPr marL="0" indent="0">
              <a:lnSpc>
                <a:spcPct val="110000"/>
              </a:lnSpc>
              <a:buNone/>
            </a:pPr>
            <a:r>
              <a:rPr lang="en-US" altLang="en-US" sz="2000" b="0" dirty="0">
                <a:latin typeface="Bookman Old Style" panose="02050604050505020204" pitchFamily="18" charset="0"/>
              </a:rPr>
              <a:t>“In pouring this ointment on my body, she has done it to prepare me for burial.” Mt 26:12</a:t>
            </a:r>
          </a:p>
          <a:p>
            <a:pPr marL="0" indent="0">
              <a:lnSpc>
                <a:spcPct val="110000"/>
              </a:lnSpc>
              <a:buNone/>
            </a:pPr>
            <a:r>
              <a:rPr lang="en-US" altLang="en-US" sz="2000" b="0" u="sng" dirty="0">
                <a:latin typeface="Bookman Old Style" panose="02050604050505020204" pitchFamily="18" charset="0"/>
              </a:rPr>
              <a:t>Soul/Spirit</a:t>
            </a:r>
            <a:r>
              <a:rPr lang="en-US" altLang="en-US" sz="2000" b="0" dirty="0">
                <a:latin typeface="Bookman Old Style" panose="02050604050505020204" pitchFamily="18" charset="0"/>
              </a:rPr>
              <a:t>:  “Into Thy hands I commend my spirit!”  Luke 23:46</a:t>
            </a:r>
          </a:p>
          <a:p>
            <a:pPr marL="0" indent="0">
              <a:lnSpc>
                <a:spcPct val="110000"/>
              </a:lnSpc>
              <a:buNone/>
            </a:pPr>
            <a:r>
              <a:rPr lang="en-US" altLang="en-US" sz="2000" b="0" u="sng" dirty="0">
                <a:latin typeface="Bookman Old Style" panose="02050604050505020204" pitchFamily="18" charset="0"/>
              </a:rPr>
              <a:t>Hunger</a:t>
            </a:r>
            <a:r>
              <a:rPr lang="en-US" altLang="en-US" sz="2000" b="0" dirty="0">
                <a:latin typeface="Bookman Old Style" panose="02050604050505020204" pitchFamily="18" charset="0"/>
              </a:rPr>
              <a:t>:  “And after He had fasted forty days and forty nights, He then became hungry.”  Matthew 4:2; cf. Mt 21:18</a:t>
            </a:r>
          </a:p>
          <a:p>
            <a:pPr marL="0" indent="0">
              <a:lnSpc>
                <a:spcPct val="110000"/>
              </a:lnSpc>
              <a:buNone/>
            </a:pPr>
            <a:r>
              <a:rPr lang="en-US" altLang="en-US" sz="2000" b="0" u="sng" dirty="0">
                <a:latin typeface="Bookman Old Style" panose="02050604050505020204" pitchFamily="18" charset="0"/>
              </a:rPr>
              <a:t>Thirst</a:t>
            </a:r>
            <a:r>
              <a:rPr lang="en-US" altLang="en-US" sz="2000" b="0" dirty="0">
                <a:latin typeface="Bookman Old Style" panose="02050604050505020204" pitchFamily="18" charset="0"/>
              </a:rPr>
              <a:t>: “I am thirsty.”  John 19:28</a:t>
            </a:r>
            <a:endParaRPr lang="en-US" altLang="en-US" sz="2000" b="0" dirty="0"/>
          </a:p>
          <a:p>
            <a:pPr marL="0" indent="0">
              <a:lnSpc>
                <a:spcPct val="110000"/>
              </a:lnSpc>
              <a:buNone/>
            </a:pPr>
            <a:endParaRPr lang="en-US" sz="1400" dirty="0"/>
          </a:p>
        </p:txBody>
      </p:sp>
    </p:spTree>
    <p:extLst>
      <p:ext uri="{BB962C8B-B14F-4D97-AF65-F5344CB8AC3E}">
        <p14:creationId xmlns:p14="http://schemas.microsoft.com/office/powerpoint/2010/main" val="2652339991"/>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833</TotalTime>
  <Words>3805</Words>
  <Application>Microsoft Macintosh PowerPoint</Application>
  <PresentationFormat>Widescreen</PresentationFormat>
  <Paragraphs>244</Paragraphs>
  <Slides>49</Slides>
  <Notes>18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Aptos</vt:lpstr>
      <vt:lpstr>Arial</vt:lpstr>
      <vt:lpstr>BibleScrT</vt:lpstr>
      <vt:lpstr>Bookman Old Style</vt:lpstr>
      <vt:lpstr>Charter</vt:lpstr>
      <vt:lpstr>Google Sans</vt:lpstr>
      <vt:lpstr>Gotham A</vt:lpstr>
      <vt:lpstr>Helvetica Neue</vt:lpstr>
      <vt:lpstr>Impact</vt:lpstr>
      <vt:lpstr>Neue Haas Grotesk Text Pro</vt:lpstr>
      <vt:lpstr>nexa_lightregular</vt:lpstr>
      <vt:lpstr>Open Sans</vt:lpstr>
      <vt:lpstr>system-ui</vt:lpstr>
      <vt:lpstr>Times New Roman</vt:lpstr>
      <vt:lpstr>Wingdings</vt:lpstr>
      <vt:lpstr>SwellVTI</vt:lpstr>
      <vt:lpstr>We believe in the Incarnation, death, and bodily resurrection of the Son of God; and that salvation is attained only through repentance and faith in Him.</vt:lpstr>
      <vt:lpstr>Theological content of this article</vt:lpstr>
      <vt:lpstr>John 1:1–14</vt:lpstr>
      <vt:lpstr>1 Corinthians 15:3–4 </vt:lpstr>
      <vt:lpstr>Acts 4:10–12 </vt:lpstr>
      <vt:lpstr>Christology</vt:lpstr>
      <vt:lpstr>Incarnation</vt:lpstr>
      <vt:lpstr>The Humanity of Christ</vt:lpstr>
      <vt:lpstr>The Humanity of Christ</vt:lpstr>
      <vt:lpstr>The Humanity of Christ</vt:lpstr>
      <vt:lpstr>The History of the Doctrine</vt:lpstr>
      <vt:lpstr>Early Errors</vt:lpstr>
      <vt:lpstr>Apollinarianism </vt:lpstr>
      <vt:lpstr>Nestorianism </vt:lpstr>
      <vt:lpstr>Eutchyianism</vt:lpstr>
      <vt:lpstr>Council of Chalcedon – 451 AD</vt:lpstr>
      <vt:lpstr>PowerPoint Presentation</vt:lpstr>
      <vt:lpstr>How do we solve this?</vt:lpstr>
      <vt:lpstr>The Definition of Chalcedon</vt:lpstr>
      <vt:lpstr>PowerPoint Presentation</vt:lpstr>
      <vt:lpstr>The Hypostatic Union </vt:lpstr>
      <vt:lpstr>PowerPoint Presentation</vt:lpstr>
      <vt:lpstr>Implications</vt:lpstr>
      <vt:lpstr>The Death of Christ</vt:lpstr>
      <vt:lpstr>It was predetermined in eternity </vt:lpstr>
      <vt:lpstr>Predicted in the Old Testament</vt:lpstr>
      <vt:lpstr> The Lord Jesus came into the world to die</vt:lpstr>
      <vt:lpstr>   The Lord Jesus died willingly, voluntarily </vt:lpstr>
      <vt:lpstr>         The Lord Jesus died as a sacrifice for sin, to put away sin</vt:lpstr>
      <vt:lpstr>The Lord Jesus died as our Substitute, bearing our penalty</vt:lpstr>
      <vt:lpstr>The Death of the Lord Jesus was victorious</vt:lpstr>
      <vt:lpstr>He is the atoning sacrifice for our sins, (1 John 2:2.)  The Doctrine of Atonement </vt:lpstr>
      <vt:lpstr>Meaning of the term “atonement”</vt:lpstr>
      <vt:lpstr>Views of the Atonement</vt:lpstr>
      <vt:lpstr>Views of the Atonement</vt:lpstr>
      <vt:lpstr>Views of the Atonement</vt:lpstr>
      <vt:lpstr>Views of the Atonement</vt:lpstr>
      <vt:lpstr>Views of the Atonement</vt:lpstr>
      <vt:lpstr>Views of the Atonement</vt:lpstr>
      <vt:lpstr>The Old Testament Background</vt:lpstr>
      <vt:lpstr>The Old Testament Background</vt:lpstr>
      <vt:lpstr>The Old Testament Background</vt:lpstr>
      <vt:lpstr>The Old Testament Background</vt:lpstr>
      <vt:lpstr>The New Testament Meaning of the Cross</vt:lpstr>
      <vt:lpstr>The New Testament Meaning of the Cross</vt:lpstr>
      <vt:lpstr>The Accomplishments of the Cross</vt:lpstr>
      <vt:lpstr>The Accomplishments of the Cross</vt:lpstr>
      <vt:lpstr>The Resurrection</vt:lpstr>
      <vt:lpstr>The Nature of the Resurrection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J Marr Miller</cp:lastModifiedBy>
  <cp:revision>5</cp:revision>
  <dcterms:created xsi:type="dcterms:W3CDTF">2024-12-22T01:59:42Z</dcterms:created>
  <dcterms:modified xsi:type="dcterms:W3CDTF">2025-01-17T19:49:48Z</dcterms:modified>
</cp:coreProperties>
</file>