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1.xml" ContentType="application/inkml+xml"/>
  <Override PartName="/ppt/ink/ink2.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84"/>
  </p:notesMasterIdLst>
  <p:sldIdLst>
    <p:sldId id="256" r:id="rId2"/>
    <p:sldId id="339" r:id="rId3"/>
    <p:sldId id="257" r:id="rId4"/>
    <p:sldId id="258" r:id="rId5"/>
    <p:sldId id="259" r:id="rId6"/>
    <p:sldId id="260" r:id="rId7"/>
    <p:sldId id="261" r:id="rId8"/>
    <p:sldId id="262" r:id="rId9"/>
    <p:sldId id="263" r:id="rId10"/>
    <p:sldId id="264" r:id="rId11"/>
    <p:sldId id="265" r:id="rId12"/>
    <p:sldId id="269" r:id="rId13"/>
    <p:sldId id="266" r:id="rId14"/>
    <p:sldId id="267" r:id="rId15"/>
    <p:sldId id="268" r:id="rId16"/>
    <p:sldId id="270" r:id="rId17"/>
    <p:sldId id="272" r:id="rId18"/>
    <p:sldId id="271" r:id="rId19"/>
    <p:sldId id="273" r:id="rId20"/>
    <p:sldId id="274" r:id="rId21"/>
    <p:sldId id="318" r:id="rId22"/>
    <p:sldId id="275" r:id="rId23"/>
    <p:sldId id="319" r:id="rId24"/>
    <p:sldId id="320" r:id="rId25"/>
    <p:sldId id="322" r:id="rId26"/>
    <p:sldId id="323" r:id="rId27"/>
    <p:sldId id="321" r:id="rId28"/>
    <p:sldId id="326" r:id="rId29"/>
    <p:sldId id="327" r:id="rId30"/>
    <p:sldId id="328" r:id="rId31"/>
    <p:sldId id="329" r:id="rId32"/>
    <p:sldId id="330" r:id="rId33"/>
    <p:sldId id="332" r:id="rId34"/>
    <p:sldId id="331" r:id="rId35"/>
    <p:sldId id="333" r:id="rId36"/>
    <p:sldId id="334" r:id="rId37"/>
    <p:sldId id="335" r:id="rId38"/>
    <p:sldId id="276" r:id="rId39"/>
    <p:sldId id="287" r:id="rId40"/>
    <p:sldId id="336" r:id="rId41"/>
    <p:sldId id="277" r:id="rId42"/>
    <p:sldId id="278" r:id="rId43"/>
    <p:sldId id="337" r:id="rId44"/>
    <p:sldId id="280" r:id="rId45"/>
    <p:sldId id="338" r:id="rId46"/>
    <p:sldId id="281" r:id="rId47"/>
    <p:sldId id="282" r:id="rId48"/>
    <p:sldId id="283" r:id="rId49"/>
    <p:sldId id="288" r:id="rId50"/>
    <p:sldId id="340" r:id="rId51"/>
    <p:sldId id="353" r:id="rId52"/>
    <p:sldId id="341" r:id="rId53"/>
    <p:sldId id="350" r:id="rId54"/>
    <p:sldId id="351" r:id="rId55"/>
    <p:sldId id="342" r:id="rId56"/>
    <p:sldId id="343" r:id="rId57"/>
    <p:sldId id="344" r:id="rId58"/>
    <p:sldId id="345" r:id="rId59"/>
    <p:sldId id="352" r:id="rId60"/>
    <p:sldId id="348" r:id="rId61"/>
    <p:sldId id="349" r:id="rId62"/>
    <p:sldId id="374" r:id="rId63"/>
    <p:sldId id="372" r:id="rId64"/>
    <p:sldId id="373" r:id="rId65"/>
    <p:sldId id="355" r:id="rId66"/>
    <p:sldId id="356" r:id="rId67"/>
    <p:sldId id="371" r:id="rId68"/>
    <p:sldId id="357" r:id="rId69"/>
    <p:sldId id="358" r:id="rId70"/>
    <p:sldId id="359" r:id="rId71"/>
    <p:sldId id="360" r:id="rId72"/>
    <p:sldId id="361" r:id="rId73"/>
    <p:sldId id="362" r:id="rId74"/>
    <p:sldId id="363" r:id="rId75"/>
    <p:sldId id="364" r:id="rId76"/>
    <p:sldId id="354" r:id="rId77"/>
    <p:sldId id="365" r:id="rId78"/>
    <p:sldId id="366" r:id="rId79"/>
    <p:sldId id="367" r:id="rId80"/>
    <p:sldId id="368" r:id="rId81"/>
    <p:sldId id="369" r:id="rId82"/>
    <p:sldId id="370"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82"/>
    <p:restoredTop sz="94726"/>
  </p:normalViewPr>
  <p:slideViewPr>
    <p:cSldViewPr snapToGrid="0">
      <p:cViewPr varScale="1">
        <p:scale>
          <a:sx n="106" d="100"/>
          <a:sy n="106" d="100"/>
        </p:scale>
        <p:origin x="664"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1-12T20:11:43.791"/>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4594 547,'-26'-49,"-3"4,4 25,-4 0,-2 1,1 4,-5 1,-6-1,-15 0,-3-4,-34-9,13 0,32 11,0 0,-2 1,1-1,-27-9,-17-2,23 9,5 3,3 0,14 5,-5 1,6 4,-16 1,9 1,-34-1,3 0,29 1,-4 1,-5 0,-2 0,5-1,-1 1,-5-1,1 0,13 0,2 1,-35-1,15 2,9 2,-1 0,-18 0,4 0,-9 0,-7 0,-4 0,5 0,41 0,0 0,-42 4,10 0,-1 2,24 2,0-2,6 5,3-2,1 3,-4 2,6-3,-14 6,8-2,-5 4,4 1,9 1,2 4,-1 8,5 4,0 7,2 5,0-2,-1 8,0-2,3-1,2 3,5-7,7-5,-1 2,7-13,-3 7,5-6,2 4,4-9,0 13,3-13,0 8,-1-4,3 0,-1 12,2 2,0 7,3-3,1-1,1-6,0 5,0-13,1 6,1-6,1 5,2-1,3-1,1-1,8 0,-1 2,1-8,3 0,5 4,-1-5,13 12,-5-8,10 6,-2-5,-1-2,17 10,-6-4,15 12,-7-8,5 1,-9-11,11-1,-8-10,6-5,23 6,-40-13,2 2,10 5,2 2,17 5,3 2,-7-3,1 1,14 4,0-2,-14-6,-2-3,-10-1,-1-3,3-1,-3-2,29 0,-1-2,-24-7,-10 0,2-1,24 0,11 0,-42 0,2 0,1 1,-1-2,33-1,-37 2,1-2,48-2,-3 0,-43 2,0-2,34-2,-8-1,5-4,-7 0,-2-5,4-2,-18-2,0-4,-2-5,-3-6,-7-2,4-9,-14 9,8-5,-7 5,-4 6,4-5,-9 7,3-1,-2-2,-7 3,0-7,-7 1,-4-2,-3 7,-1-4,-2 10,0 0,3 5,-3 6,1 2,2-3,-4 2,7-6,3-8,0 1,3-13,-5 5,-4 1,-2-2,-4 2,-1-1,-1-3,2 6,0 2,0 3,0 4,-2 5,2 0,0 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20:11:57.220"/>
    </inkml:context>
    <inkml:brush xml:id="br0">
      <inkml:brushProperty name="width" value="0.1" units="cm"/>
      <inkml:brushProperty name="height" value="0.1" units="cm"/>
      <inkml:brushProperty name="color" value="#0432FF"/>
    </inkml:brush>
  </inkml:definitions>
  <inkml:trace contextRef="#ctx0" brushRef="#br0">1 1 24575,'14'25'0,"3"4"0,2 3 0,-1-2 0,8 14 0,-12-19 0,14 25 0,-9-19 0,13 18 0,0-7 0,6 4 0,-3-5 0,7 5 0,-3-9 0,7 4 0,-12-12 0,7 3 0,-12-10 0,8 5 0,4 3 0,-2-2 0,18 11 0,-8-5 0,12 2 0,-4-2 0,7 0 0,2 4 0,8 6 0,-2-4 0,6 6 0,-3-8 0,10 3 0,-8-7 0,-19-14 0,-1-2 0,16 8 0,-1-4 0,3 1 0,17 6 0,-32-10 0,1 0 0,-8-3 0,-2-1 0,30 8 0,-5-3 0,-8 0 0,-7-4 0,25 10 0,-36-11 0,2-1 0,7 3 0,2-1 0,8 2 0,1-2 0,5-1 0,-2-2 0,-14-3 0,-1-2 0,7-1 0,-5-3 0,4-3 0,-4-3 0,-11 0 0,-9-4 0,9-3 0,13-4 0,1-3 0,12-5 0,3-1 0,-9-1 0,8-2 0,2-2 0,5 0 0,-29 10 0,1 1 0,-4 2 0,1 1 0,7-4 0,-1 0 0,-4 3 0,-3 1 0,37-12 0,-10 3 0,-23 6 0,-4 2 0,-13 0 0,14-3 0,-8 0 0,21-7 0,-6 0 0,-6 2 0,8-7 0,-16 3 0,4-2 0,4-1 0,-10 5 0,6 1 0,-3 0 0,-2 2 0,11-12 0,-3 0 0,-1-9 0,0-1 0,-14 5 0,-3-2 0,-7 3 0,-3 4 0,0-1 0,2 0 0,-5 5 0,6-4 0,0-5 0,-2 8 0,4-10 0,-6 11 0,-4 2 0,-2 4 0,-7 9 0,-3 3 0,0 1 0,-1 2 0,-2 1 0,4-6 0,-2 5 0,0-5 0,-1 3 0,0 1 0,3-2 0,-2 2 0,0 2 0,-2 2 0,-1 0 0,2-2 0,1-3 0,-1 3 0,-1 1 0,-1 3 0,-1 0 0,0-1 0,3-2 0,-1-1 0,1 2 0,-2 0 0,0 1 0,-3 1 0,1 0 0,0 1 0,-9 3 0,-5 2 0,-12 2 0,-14 1 0,-2 2 0,-3-2 0,5 3 0,12-4 0,3-1 0,-3 2 0,-3-1 0,-21 4 0,-9 0 0,-14 2 0,11 2 0,2-1 0,30-4 0,4 0 0,11-4 0,4-1 0,-3 3 0,7-2 0,0 0 0,5-2 0,38-16 0,2 1 0,27-12 0,-4 4 0,-18 6 0,-6 2 0,-14 6 0,-9 5 0,2-2 0,1 1 0,-2 1 0,5 0 0,-5 0 0,-1 2 0,-7-1 0,3 0 0,16 0 0,4-1 0,7 2 0,-13 1 0,-9 1 0,3 1 0,2 1 0,2-1 0,-10 0 0,-4 1 0,10 9 0,-1 1 0,5 3 0,-10-9 0,-9-5 0,-2 12 0,4 11 0,1 10 0,4-4 0,-4-12 0,-2-11 0,0-1 0,-2-2 0,3 7 0,2 5 0,1 7 0,3 6 0,-2-2 0,-1-2 0,-2-6 0,-3-7 0,1-1 0,1 0 0,-2-1 0,1 2 0,-2-6 0,0 1 0,-1-4 0,0 2 0,-1-2 0,-1 7 0,-3 5 0,-1 6 0,-5 10 0,0 1 0,0 5 0,1-5 0,3-10 0,5-12 0,0-11 0,-3-16 0,-8-2 0,-11-15 0,-12-1 0,0 4 0,-6 0 0,9 9 0,-3-2 0,4 4 0,3 3 0,3 4 0,2 3 0,2 1 0,-1-1 0,6 3 0,5 1 0,-2-3 0,2 1 0,-5-4 0,6 4 0,1 2 0,5 0 0,-19-12 0,-3-4 0,-11-8 0,8 8 0,9 4 0,5 4 0,4 2 0,3 4 0,5 1 0,1 5 0,0-2 0,2-1 0,-2 2 0,2-3 0,-1 2 0,-1 0 0,-4-1 0,1 2 0,0-1 0,3 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741D4-D715-AC46-B068-403D38BE8764}" type="datetimeFigureOut">
              <a:rPr lang="en-US" smtClean="0"/>
              <a:t>2/9/25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616CFE-C271-9041-A42E-FA1E459A2818}" type="slidenum">
              <a:rPr lang="en-US" smtClean="0"/>
              <a:t>‹#›</a:t>
            </a:fld>
            <a:endParaRPr lang="en-US"/>
          </a:p>
        </p:txBody>
      </p:sp>
    </p:spTree>
    <p:extLst>
      <p:ext uri="{BB962C8B-B14F-4D97-AF65-F5344CB8AC3E}">
        <p14:creationId xmlns:p14="http://schemas.microsoft.com/office/powerpoint/2010/main" val="1908876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616CFE-C271-9041-A42E-FA1E459A2818}" type="slidenum">
              <a:rPr lang="en-US" smtClean="0"/>
              <a:t>3</a:t>
            </a:fld>
            <a:endParaRPr lang="en-US"/>
          </a:p>
        </p:txBody>
      </p:sp>
    </p:spTree>
    <p:extLst>
      <p:ext uri="{BB962C8B-B14F-4D97-AF65-F5344CB8AC3E}">
        <p14:creationId xmlns:p14="http://schemas.microsoft.com/office/powerpoint/2010/main" val="1339520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81435AA2-E1DA-96A9-3BBC-D3B1100323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75663330-A1C4-8F4B-8D16-CA1BE3412B16}" type="slidenum">
              <a:rPr lang="en-US" altLang="en-US" sz="1200"/>
              <a:pPr/>
              <a:t>41</a:t>
            </a:fld>
            <a:endParaRPr lang="en-US" altLang="en-US" sz="1200"/>
          </a:p>
        </p:txBody>
      </p:sp>
      <p:sp>
        <p:nvSpPr>
          <p:cNvPr id="28675" name="Rectangle 2">
            <a:extLst>
              <a:ext uri="{FF2B5EF4-FFF2-40B4-BE49-F238E27FC236}">
                <a16:creationId xmlns:a16="http://schemas.microsoft.com/office/drawing/2014/main" id="{68A43665-0B4D-B794-D89D-370DF462F3AC}"/>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6C9A50CB-A718-F57C-6532-DCCE9ED0C9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A52D9F8D-4909-BC7B-44B4-D4E6FD68B8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23A5CA2D-5CC9-3940-8A95-44BC27AEE936}" type="slidenum">
              <a:rPr lang="en-US" altLang="en-US" sz="1200"/>
              <a:pPr/>
              <a:t>42</a:t>
            </a:fld>
            <a:endParaRPr lang="en-US" altLang="en-US" sz="1200"/>
          </a:p>
        </p:txBody>
      </p:sp>
      <p:sp>
        <p:nvSpPr>
          <p:cNvPr id="29699" name="Rectangle 2">
            <a:extLst>
              <a:ext uri="{FF2B5EF4-FFF2-40B4-BE49-F238E27FC236}">
                <a16:creationId xmlns:a16="http://schemas.microsoft.com/office/drawing/2014/main" id="{2B43E577-6BDB-96A8-78E0-9F62399A0F44}"/>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244A6CE0-1694-D121-573E-AEF2BC10D6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F8FF5FDB-48D2-A8A9-AC15-AA27665E30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66F448B6-2CC8-0846-B7CB-EBBA61807BB7}" type="slidenum">
              <a:rPr lang="en-US" altLang="en-US" sz="1200"/>
              <a:pPr/>
              <a:t>43</a:t>
            </a:fld>
            <a:endParaRPr lang="en-US" altLang="en-US" sz="1200"/>
          </a:p>
        </p:txBody>
      </p:sp>
      <p:sp>
        <p:nvSpPr>
          <p:cNvPr id="30723" name="Rectangle 2">
            <a:extLst>
              <a:ext uri="{FF2B5EF4-FFF2-40B4-BE49-F238E27FC236}">
                <a16:creationId xmlns:a16="http://schemas.microsoft.com/office/drawing/2014/main" id="{0315EE3D-FF93-AA8A-9FF7-BADD914B1F52}"/>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7FA176E1-6E3F-5017-B3C8-02592794F3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5ABD2BA7-66B9-0699-C2FE-5D6F16D9DB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58EF5E5B-929E-5D43-8FB4-331C36323296}" type="slidenum">
              <a:rPr lang="en-US" altLang="en-US" sz="1200"/>
              <a:pPr/>
              <a:t>44</a:t>
            </a:fld>
            <a:endParaRPr lang="en-US" altLang="en-US" sz="1200"/>
          </a:p>
        </p:txBody>
      </p:sp>
      <p:sp>
        <p:nvSpPr>
          <p:cNvPr id="32771" name="Rectangle 2">
            <a:extLst>
              <a:ext uri="{FF2B5EF4-FFF2-40B4-BE49-F238E27FC236}">
                <a16:creationId xmlns:a16="http://schemas.microsoft.com/office/drawing/2014/main" id="{03549A60-533B-AD36-FFD5-3588B37C74D6}"/>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E3028CC1-7377-9C0A-D172-5933ADB43B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006ED7AE-A2A9-8FDE-D8A8-5404C7AF54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4A878D96-24AD-C446-AA83-DEBA7439A77F}" type="slidenum">
              <a:rPr lang="en-US" altLang="en-US" sz="1200"/>
              <a:pPr/>
              <a:t>45</a:t>
            </a:fld>
            <a:endParaRPr lang="en-US" altLang="en-US" sz="1200"/>
          </a:p>
        </p:txBody>
      </p:sp>
      <p:sp>
        <p:nvSpPr>
          <p:cNvPr id="31747" name="Rectangle 2">
            <a:extLst>
              <a:ext uri="{FF2B5EF4-FFF2-40B4-BE49-F238E27FC236}">
                <a16:creationId xmlns:a16="http://schemas.microsoft.com/office/drawing/2014/main" id="{B070835E-05DD-E7DA-CD2D-4EEA1D520C8C}"/>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09FC160C-CF99-5D51-E7C3-9B46D32868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F3D52D4A-8195-17D6-94E1-14DE31D96A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099D2962-96B0-E548-8288-2F166958E2AB}" type="slidenum">
              <a:rPr lang="en-US" altLang="en-US" sz="1200"/>
              <a:pPr/>
              <a:t>46</a:t>
            </a:fld>
            <a:endParaRPr lang="en-US" altLang="en-US" sz="1200"/>
          </a:p>
        </p:txBody>
      </p:sp>
      <p:sp>
        <p:nvSpPr>
          <p:cNvPr id="33795" name="Rectangle 2">
            <a:extLst>
              <a:ext uri="{FF2B5EF4-FFF2-40B4-BE49-F238E27FC236}">
                <a16:creationId xmlns:a16="http://schemas.microsoft.com/office/drawing/2014/main" id="{DCD5876F-E2C6-DD41-FD46-970D8FF23D4D}"/>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A70674DA-7894-80AE-715B-A89A761C86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CCF2D07C-26B6-D33B-6E2A-C1C404369E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9D4AFF19-05B8-264F-8391-35918D20E251}" type="slidenum">
              <a:rPr lang="en-US" altLang="en-US" sz="1200"/>
              <a:pPr/>
              <a:t>47</a:t>
            </a:fld>
            <a:endParaRPr lang="en-US" altLang="en-US" sz="1200"/>
          </a:p>
        </p:txBody>
      </p:sp>
      <p:sp>
        <p:nvSpPr>
          <p:cNvPr id="34819" name="Rectangle 2">
            <a:extLst>
              <a:ext uri="{FF2B5EF4-FFF2-40B4-BE49-F238E27FC236}">
                <a16:creationId xmlns:a16="http://schemas.microsoft.com/office/drawing/2014/main" id="{4595101D-E0B8-19F5-8057-0D0BAE321F8D}"/>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6083DB92-F6DC-F1A7-354D-D2A9607352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77A04559-B875-81F5-1F6F-A0CED0BC1C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04F5F389-AFE5-4C43-8E13-066D012396A5}" type="slidenum">
              <a:rPr lang="en-US" altLang="en-US" sz="1200"/>
              <a:pPr/>
              <a:t>48</a:t>
            </a:fld>
            <a:endParaRPr lang="en-US" altLang="en-US" sz="1200"/>
          </a:p>
        </p:txBody>
      </p:sp>
      <p:sp>
        <p:nvSpPr>
          <p:cNvPr id="35843" name="Rectangle 2">
            <a:extLst>
              <a:ext uri="{FF2B5EF4-FFF2-40B4-BE49-F238E27FC236}">
                <a16:creationId xmlns:a16="http://schemas.microsoft.com/office/drawing/2014/main" id="{9B4BBB34-8828-3B3D-DABD-C208C6145C88}"/>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02CABB5F-8081-7801-DC51-57121D4723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54F75FDA-495E-9A85-AD43-24E18AEEA4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2F20E922-A55B-034A-A6BA-CD891EE3496E}" type="slidenum">
              <a:rPr lang="en-US" altLang="en-US" sz="1200"/>
              <a:pPr/>
              <a:t>49</a:t>
            </a:fld>
            <a:endParaRPr lang="en-US" altLang="en-US" sz="1200"/>
          </a:p>
        </p:txBody>
      </p:sp>
      <p:sp>
        <p:nvSpPr>
          <p:cNvPr id="36867" name="Rectangle 2">
            <a:extLst>
              <a:ext uri="{FF2B5EF4-FFF2-40B4-BE49-F238E27FC236}">
                <a16:creationId xmlns:a16="http://schemas.microsoft.com/office/drawing/2014/main" id="{D4C1BB44-BA9D-1298-1B1D-4A5B182A1C70}"/>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897628FF-5394-1CD3-74AF-BE1C2086C5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1">
            <a:extLst>
              <a:ext uri="{FF2B5EF4-FFF2-40B4-BE49-F238E27FC236}">
                <a16:creationId xmlns:a16="http://schemas.microsoft.com/office/drawing/2014/main" id="{1EFD2970-8B4C-1E68-093B-2DCE713256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DE476B90-CF9C-C945-8A36-7A8D13A38B12}" type="slidenum">
              <a:rPr lang="en-US" altLang="en-US" sz="1200"/>
              <a:pPr/>
              <a:t>53</a:t>
            </a:fld>
            <a:endParaRPr lang="en-US" altLang="en-US" sz="1200"/>
          </a:p>
        </p:txBody>
      </p:sp>
      <p:sp>
        <p:nvSpPr>
          <p:cNvPr id="22531" name="Rectangle 2">
            <a:extLst>
              <a:ext uri="{FF2B5EF4-FFF2-40B4-BE49-F238E27FC236}">
                <a16:creationId xmlns:a16="http://schemas.microsoft.com/office/drawing/2014/main" id="{34F3AFDD-A7B2-F571-816F-0703F17C4C33}"/>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E401FB73-B551-A0DB-D61F-D6CEB81275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195FDA3C-FA7A-EC8B-F18A-30DF1F617E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9E9C6EFF-F009-1545-AA8F-8911021B8351}" type="slidenum">
              <a:rPr lang="en-US" altLang="en-US" sz="1200"/>
              <a:pPr/>
              <a:t>21</a:t>
            </a:fld>
            <a:endParaRPr lang="en-US" altLang="en-US" sz="1200"/>
          </a:p>
        </p:txBody>
      </p:sp>
      <p:sp>
        <p:nvSpPr>
          <p:cNvPr id="46083" name="Rectangle 2">
            <a:extLst>
              <a:ext uri="{FF2B5EF4-FFF2-40B4-BE49-F238E27FC236}">
                <a16:creationId xmlns:a16="http://schemas.microsoft.com/office/drawing/2014/main" id="{B302E7DD-EA8D-B3B9-C162-EA947AB4F2FA}"/>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7E034A15-918F-D3B7-BF83-A4C32AB525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a:extLst>
              <a:ext uri="{FF2B5EF4-FFF2-40B4-BE49-F238E27FC236}">
                <a16:creationId xmlns:a16="http://schemas.microsoft.com/office/drawing/2014/main" id="{7BBC42EF-10B5-8766-CBED-2A76132097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06B67140-AB84-3746-888A-C5CFA3BF2115}" type="slidenum">
              <a:rPr lang="en-US" altLang="en-US" sz="1200"/>
              <a:pPr/>
              <a:t>54</a:t>
            </a:fld>
            <a:endParaRPr lang="en-US" altLang="en-US" sz="1200"/>
          </a:p>
        </p:txBody>
      </p:sp>
      <p:sp>
        <p:nvSpPr>
          <p:cNvPr id="23555" name="Rectangle 2">
            <a:extLst>
              <a:ext uri="{FF2B5EF4-FFF2-40B4-BE49-F238E27FC236}">
                <a16:creationId xmlns:a16="http://schemas.microsoft.com/office/drawing/2014/main" id="{0746BD74-0E39-B39C-9FD5-4CDF1A11A4BB}"/>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4B63F9B1-5571-3EF6-66F6-307B912284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31">
            <a:extLst>
              <a:ext uri="{FF2B5EF4-FFF2-40B4-BE49-F238E27FC236}">
                <a16:creationId xmlns:a16="http://schemas.microsoft.com/office/drawing/2014/main" id="{C7A913EC-5E7E-E632-156A-F6A83661B3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01CB045F-98B9-6D4D-BF63-017E0D7F52F6}" type="slidenum">
              <a:rPr lang="en-US" altLang="en-US" sz="1200"/>
              <a:pPr/>
              <a:t>55</a:t>
            </a:fld>
            <a:endParaRPr lang="en-US" altLang="en-US" sz="1200"/>
          </a:p>
        </p:txBody>
      </p:sp>
      <p:sp>
        <p:nvSpPr>
          <p:cNvPr id="15363" name="Rectangle 1026">
            <a:extLst>
              <a:ext uri="{FF2B5EF4-FFF2-40B4-BE49-F238E27FC236}">
                <a16:creationId xmlns:a16="http://schemas.microsoft.com/office/drawing/2014/main" id="{0BD44023-2EA5-B53C-CF17-903B0BF9660B}"/>
              </a:ext>
            </a:extLst>
          </p:cNvPr>
          <p:cNvSpPr>
            <a:spLocks noGrp="1" noRot="1" noChangeAspect="1" noChangeArrowheads="1" noTextEdit="1"/>
          </p:cNvSpPr>
          <p:nvPr>
            <p:ph type="sldImg"/>
          </p:nvPr>
        </p:nvSpPr>
        <p:spPr>
          <a:ln/>
        </p:spPr>
      </p:sp>
      <p:sp>
        <p:nvSpPr>
          <p:cNvPr id="15364" name="Rectangle 1027">
            <a:extLst>
              <a:ext uri="{FF2B5EF4-FFF2-40B4-BE49-F238E27FC236}">
                <a16:creationId xmlns:a16="http://schemas.microsoft.com/office/drawing/2014/main" id="{41B8674B-79C7-EBAE-355B-97625E74DE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a:extLst>
              <a:ext uri="{FF2B5EF4-FFF2-40B4-BE49-F238E27FC236}">
                <a16:creationId xmlns:a16="http://schemas.microsoft.com/office/drawing/2014/main" id="{FA0A0972-03F9-47E2-93CC-A497047C39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8567F2E1-B406-1145-BE80-F5BE9546DF20}" type="slidenum">
              <a:rPr lang="en-US" altLang="en-US" sz="1200"/>
              <a:pPr/>
              <a:t>56</a:t>
            </a:fld>
            <a:endParaRPr lang="en-US" altLang="en-US" sz="1200"/>
          </a:p>
        </p:txBody>
      </p:sp>
      <p:sp>
        <p:nvSpPr>
          <p:cNvPr id="16387" name="Rectangle 2">
            <a:extLst>
              <a:ext uri="{FF2B5EF4-FFF2-40B4-BE49-F238E27FC236}">
                <a16:creationId xmlns:a16="http://schemas.microsoft.com/office/drawing/2014/main" id="{A30B6828-4497-8FF8-19BE-C81473EF24C8}"/>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BCFC5A4E-59FC-B907-CB7A-E83F15576D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31">
            <a:extLst>
              <a:ext uri="{FF2B5EF4-FFF2-40B4-BE49-F238E27FC236}">
                <a16:creationId xmlns:a16="http://schemas.microsoft.com/office/drawing/2014/main" id="{A34EAF26-92FB-3EFA-7E98-66EA390264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FEB2FB78-2245-3F48-8EE1-4221EB525151}" type="slidenum">
              <a:rPr lang="en-US" altLang="en-US" sz="1200"/>
              <a:pPr/>
              <a:t>57</a:t>
            </a:fld>
            <a:endParaRPr lang="en-US" altLang="en-US" sz="1200"/>
          </a:p>
        </p:txBody>
      </p:sp>
      <p:sp>
        <p:nvSpPr>
          <p:cNvPr id="17411" name="Rectangle 2">
            <a:extLst>
              <a:ext uri="{FF2B5EF4-FFF2-40B4-BE49-F238E27FC236}">
                <a16:creationId xmlns:a16="http://schemas.microsoft.com/office/drawing/2014/main" id="{BA9CEE47-A512-8176-F6CD-2BB47E3CD9A3}"/>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E2D96E72-7F46-F256-9FF0-438D49F8A9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31">
            <a:extLst>
              <a:ext uri="{FF2B5EF4-FFF2-40B4-BE49-F238E27FC236}">
                <a16:creationId xmlns:a16="http://schemas.microsoft.com/office/drawing/2014/main" id="{8E094FEB-6F8F-52BC-5D1C-D144E9681C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17E7BF15-12C7-B541-945B-95153DCF8F04}" type="slidenum">
              <a:rPr lang="en-US" altLang="en-US" sz="1200"/>
              <a:pPr/>
              <a:t>58</a:t>
            </a:fld>
            <a:endParaRPr lang="en-US" altLang="en-US" sz="1200"/>
          </a:p>
        </p:txBody>
      </p:sp>
      <p:sp>
        <p:nvSpPr>
          <p:cNvPr id="18435" name="Rectangle 1026">
            <a:extLst>
              <a:ext uri="{FF2B5EF4-FFF2-40B4-BE49-F238E27FC236}">
                <a16:creationId xmlns:a16="http://schemas.microsoft.com/office/drawing/2014/main" id="{080E1B37-60DC-9CCA-4DA6-979F41AE031F}"/>
              </a:ext>
            </a:extLst>
          </p:cNvPr>
          <p:cNvSpPr>
            <a:spLocks noGrp="1" noRot="1" noChangeAspect="1" noChangeArrowheads="1" noTextEdit="1"/>
          </p:cNvSpPr>
          <p:nvPr>
            <p:ph type="sldImg"/>
          </p:nvPr>
        </p:nvSpPr>
        <p:spPr>
          <a:ln/>
        </p:spPr>
      </p:sp>
      <p:sp>
        <p:nvSpPr>
          <p:cNvPr id="18436" name="Rectangle 1027">
            <a:extLst>
              <a:ext uri="{FF2B5EF4-FFF2-40B4-BE49-F238E27FC236}">
                <a16:creationId xmlns:a16="http://schemas.microsoft.com/office/drawing/2014/main" id="{94B0364C-968B-842D-CEE5-0BEA0F11D3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31">
            <a:extLst>
              <a:ext uri="{FF2B5EF4-FFF2-40B4-BE49-F238E27FC236}">
                <a16:creationId xmlns:a16="http://schemas.microsoft.com/office/drawing/2014/main" id="{41DF6091-FC26-EC7C-2F71-803242E4C8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CAC373DC-7A20-0C46-BAEA-CC2ACADA625F}" type="slidenum">
              <a:rPr lang="en-US" altLang="en-US" sz="1200"/>
              <a:pPr/>
              <a:t>60</a:t>
            </a:fld>
            <a:endParaRPr lang="en-US" altLang="en-US" sz="1200"/>
          </a:p>
        </p:txBody>
      </p:sp>
      <p:sp>
        <p:nvSpPr>
          <p:cNvPr id="20483" name="Rectangle 2">
            <a:extLst>
              <a:ext uri="{FF2B5EF4-FFF2-40B4-BE49-F238E27FC236}">
                <a16:creationId xmlns:a16="http://schemas.microsoft.com/office/drawing/2014/main" id="{1E0020AB-80A8-C06E-24B0-82E779682919}"/>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2786360E-1F1D-7FD3-A0EF-6C93C3B806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a:extLst>
              <a:ext uri="{FF2B5EF4-FFF2-40B4-BE49-F238E27FC236}">
                <a16:creationId xmlns:a16="http://schemas.microsoft.com/office/drawing/2014/main" id="{31DB3026-4661-B530-D129-51EE88BF11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5FCFC376-135B-F244-82EE-56DB682098C6}" type="slidenum">
              <a:rPr lang="en-US" altLang="en-US" sz="1200"/>
              <a:pPr/>
              <a:t>61</a:t>
            </a:fld>
            <a:endParaRPr lang="en-US" altLang="en-US" sz="1200"/>
          </a:p>
        </p:txBody>
      </p:sp>
      <p:sp>
        <p:nvSpPr>
          <p:cNvPr id="21507" name="Rectangle 2">
            <a:extLst>
              <a:ext uri="{FF2B5EF4-FFF2-40B4-BE49-F238E27FC236}">
                <a16:creationId xmlns:a16="http://schemas.microsoft.com/office/drawing/2014/main" id="{7068351F-ED00-82F8-81A3-4D2D5352893A}"/>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AE5F545-E766-895E-2882-5F788268D4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a:extLst>
              <a:ext uri="{FF2B5EF4-FFF2-40B4-BE49-F238E27FC236}">
                <a16:creationId xmlns:a16="http://schemas.microsoft.com/office/drawing/2014/main" id="{3C97E8FE-520A-AE9E-D268-EF728E2BDD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bg1"/>
                </a:solidFill>
                <a:latin typeface="Times New Roman" panose="02020603050405020304" pitchFamily="18" charset="0"/>
              </a:defRPr>
            </a:lvl1pPr>
            <a:lvl2pPr marL="742950" indent="-285750" algn="ctr">
              <a:defRPr sz="2400">
                <a:solidFill>
                  <a:schemeClr val="bg1"/>
                </a:solidFill>
                <a:latin typeface="Times New Roman" panose="02020603050405020304" pitchFamily="18" charset="0"/>
              </a:defRPr>
            </a:lvl2pPr>
            <a:lvl3pPr marL="1143000" indent="-228600" algn="ctr">
              <a:defRPr sz="2400">
                <a:solidFill>
                  <a:schemeClr val="bg1"/>
                </a:solidFill>
                <a:latin typeface="Times New Roman" panose="02020603050405020304" pitchFamily="18" charset="0"/>
              </a:defRPr>
            </a:lvl3pPr>
            <a:lvl4pPr marL="1600200" indent="-228600" algn="ctr">
              <a:defRPr sz="2400">
                <a:solidFill>
                  <a:schemeClr val="bg1"/>
                </a:solidFill>
                <a:latin typeface="Times New Roman" panose="02020603050405020304" pitchFamily="18" charset="0"/>
              </a:defRPr>
            </a:lvl4pPr>
            <a:lvl5pPr marL="2057400" indent="-228600" algn="ctr">
              <a:defRPr sz="2400">
                <a:solidFill>
                  <a:schemeClr val="bg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bg1"/>
                </a:solidFill>
                <a:latin typeface="Times New Roman" panose="02020603050405020304" pitchFamily="18" charset="0"/>
              </a:defRPr>
            </a:lvl9pPr>
          </a:lstStyle>
          <a:p>
            <a:pPr algn="r"/>
            <a:fld id="{48431756-8E68-D749-BC9D-0C0FEDF9478D}" type="slidenum">
              <a:rPr lang="en-US" altLang="en-US" sz="1200"/>
              <a:pPr algn="r"/>
              <a:t>65</a:t>
            </a:fld>
            <a:endParaRPr lang="en-US" altLang="en-US" sz="1200"/>
          </a:p>
        </p:txBody>
      </p:sp>
      <p:sp>
        <p:nvSpPr>
          <p:cNvPr id="8194" name="Rectangle 2">
            <a:extLst>
              <a:ext uri="{FF2B5EF4-FFF2-40B4-BE49-F238E27FC236}">
                <a16:creationId xmlns:a16="http://schemas.microsoft.com/office/drawing/2014/main" id="{86F0913A-AC4A-3F40-055C-EBDC15FB34F0}"/>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8B51C156-8D4C-79C4-DB8D-4951A0495A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Having a clean slate is not exactly what the NPP says, but it is similar, in that covenantal nomism suggests the Jews were already accepted, and only had to maintain their relationship to the covenant.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a:extLst>
              <a:ext uri="{FF2B5EF4-FFF2-40B4-BE49-F238E27FC236}">
                <a16:creationId xmlns:a16="http://schemas.microsoft.com/office/drawing/2014/main" id="{8C4916E4-3075-7460-9244-F71E7E39E0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bg1"/>
                </a:solidFill>
                <a:latin typeface="Times New Roman" panose="02020603050405020304" pitchFamily="18" charset="0"/>
              </a:defRPr>
            </a:lvl1pPr>
            <a:lvl2pPr marL="742950" indent="-285750" algn="ctr">
              <a:defRPr sz="2400">
                <a:solidFill>
                  <a:schemeClr val="bg1"/>
                </a:solidFill>
                <a:latin typeface="Times New Roman" panose="02020603050405020304" pitchFamily="18" charset="0"/>
              </a:defRPr>
            </a:lvl2pPr>
            <a:lvl3pPr marL="1143000" indent="-228600" algn="ctr">
              <a:defRPr sz="2400">
                <a:solidFill>
                  <a:schemeClr val="bg1"/>
                </a:solidFill>
                <a:latin typeface="Times New Roman" panose="02020603050405020304" pitchFamily="18" charset="0"/>
              </a:defRPr>
            </a:lvl3pPr>
            <a:lvl4pPr marL="1600200" indent="-228600" algn="ctr">
              <a:defRPr sz="2400">
                <a:solidFill>
                  <a:schemeClr val="bg1"/>
                </a:solidFill>
                <a:latin typeface="Times New Roman" panose="02020603050405020304" pitchFamily="18" charset="0"/>
              </a:defRPr>
            </a:lvl4pPr>
            <a:lvl5pPr marL="2057400" indent="-228600" algn="ctr">
              <a:defRPr sz="2400">
                <a:solidFill>
                  <a:schemeClr val="bg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bg1"/>
                </a:solidFill>
                <a:latin typeface="Times New Roman" panose="02020603050405020304" pitchFamily="18" charset="0"/>
              </a:defRPr>
            </a:lvl9pPr>
          </a:lstStyle>
          <a:p>
            <a:pPr algn="r"/>
            <a:fld id="{DF2B85F9-CBA0-B348-B837-60FD8394F0E1}" type="slidenum">
              <a:rPr lang="en-US" altLang="en-US" sz="1200"/>
              <a:pPr algn="r"/>
              <a:t>66</a:t>
            </a:fld>
            <a:endParaRPr lang="en-US" altLang="en-US" sz="1200"/>
          </a:p>
        </p:txBody>
      </p:sp>
      <p:sp>
        <p:nvSpPr>
          <p:cNvPr id="6146" name="Rectangle 2">
            <a:extLst>
              <a:ext uri="{FF2B5EF4-FFF2-40B4-BE49-F238E27FC236}">
                <a16:creationId xmlns:a16="http://schemas.microsoft.com/office/drawing/2014/main" id="{CEC3863C-770F-4E76-4A4C-1BB1A4A484A2}"/>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7BD5F742-CE60-DD60-FE39-28F4FFD41D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a:extLst>
              <a:ext uri="{FF2B5EF4-FFF2-40B4-BE49-F238E27FC236}">
                <a16:creationId xmlns:a16="http://schemas.microsoft.com/office/drawing/2014/main" id="{C74104BF-FD84-78EA-CAF3-DDC83BE906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bg1"/>
                </a:solidFill>
                <a:latin typeface="Times New Roman" panose="02020603050405020304" pitchFamily="18" charset="0"/>
              </a:defRPr>
            </a:lvl1pPr>
            <a:lvl2pPr marL="742950" indent="-285750" algn="ctr">
              <a:defRPr sz="2400">
                <a:solidFill>
                  <a:schemeClr val="bg1"/>
                </a:solidFill>
                <a:latin typeface="Times New Roman" panose="02020603050405020304" pitchFamily="18" charset="0"/>
              </a:defRPr>
            </a:lvl2pPr>
            <a:lvl3pPr marL="1143000" indent="-228600" algn="ctr">
              <a:defRPr sz="2400">
                <a:solidFill>
                  <a:schemeClr val="bg1"/>
                </a:solidFill>
                <a:latin typeface="Times New Roman" panose="02020603050405020304" pitchFamily="18" charset="0"/>
              </a:defRPr>
            </a:lvl3pPr>
            <a:lvl4pPr marL="1600200" indent="-228600" algn="ctr">
              <a:defRPr sz="2400">
                <a:solidFill>
                  <a:schemeClr val="bg1"/>
                </a:solidFill>
                <a:latin typeface="Times New Roman" panose="02020603050405020304" pitchFamily="18" charset="0"/>
              </a:defRPr>
            </a:lvl4pPr>
            <a:lvl5pPr marL="2057400" indent="-228600" algn="ctr">
              <a:defRPr sz="2400">
                <a:solidFill>
                  <a:schemeClr val="bg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bg1"/>
                </a:solidFill>
                <a:latin typeface="Times New Roman" panose="02020603050405020304" pitchFamily="18" charset="0"/>
              </a:defRPr>
            </a:lvl9pPr>
          </a:lstStyle>
          <a:p>
            <a:pPr algn="r"/>
            <a:fld id="{BB1DFFFE-E84A-D947-B3B7-104FD4AC6FBA}" type="slidenum">
              <a:rPr lang="en-US" altLang="en-US" sz="1200"/>
              <a:pPr algn="r"/>
              <a:t>68</a:t>
            </a:fld>
            <a:endParaRPr lang="en-US" altLang="en-US" sz="1200"/>
          </a:p>
        </p:txBody>
      </p:sp>
      <p:sp>
        <p:nvSpPr>
          <p:cNvPr id="10242" name="Rectangle 2">
            <a:extLst>
              <a:ext uri="{FF2B5EF4-FFF2-40B4-BE49-F238E27FC236}">
                <a16:creationId xmlns:a16="http://schemas.microsoft.com/office/drawing/2014/main" id="{8A5E5033-13DC-ED0D-9DE0-7325738A7F78}"/>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1E1E4BBA-52DD-DD96-A272-CC5F421F9A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3F12548E-5198-F990-5883-CE5A0F0040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174ACF3F-B410-614D-90C8-628CA2B3492E}" type="slidenum">
              <a:rPr lang="en-US" altLang="en-US" sz="1200"/>
              <a:pPr/>
              <a:t>34</a:t>
            </a:fld>
            <a:endParaRPr lang="en-US" altLang="en-US" sz="1200"/>
          </a:p>
        </p:txBody>
      </p:sp>
      <p:sp>
        <p:nvSpPr>
          <p:cNvPr id="21507" name="Rectangle 2">
            <a:extLst>
              <a:ext uri="{FF2B5EF4-FFF2-40B4-BE49-F238E27FC236}">
                <a16:creationId xmlns:a16="http://schemas.microsoft.com/office/drawing/2014/main" id="{53458C2C-CD4A-062C-7EAF-79A809F8EC01}"/>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2861A718-0657-3D9E-B4B7-0B5113DCB3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12FBD064-FFDF-F4E8-048E-B9FC51D2D7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bg1"/>
                </a:solidFill>
                <a:latin typeface="Times New Roman" panose="02020603050405020304" pitchFamily="18" charset="0"/>
              </a:defRPr>
            </a:lvl1pPr>
            <a:lvl2pPr marL="742950" indent="-285750" algn="ctr">
              <a:defRPr sz="2400">
                <a:solidFill>
                  <a:schemeClr val="bg1"/>
                </a:solidFill>
                <a:latin typeface="Times New Roman" panose="02020603050405020304" pitchFamily="18" charset="0"/>
              </a:defRPr>
            </a:lvl2pPr>
            <a:lvl3pPr marL="1143000" indent="-228600" algn="ctr">
              <a:defRPr sz="2400">
                <a:solidFill>
                  <a:schemeClr val="bg1"/>
                </a:solidFill>
                <a:latin typeface="Times New Roman" panose="02020603050405020304" pitchFamily="18" charset="0"/>
              </a:defRPr>
            </a:lvl3pPr>
            <a:lvl4pPr marL="1600200" indent="-228600" algn="ctr">
              <a:defRPr sz="2400">
                <a:solidFill>
                  <a:schemeClr val="bg1"/>
                </a:solidFill>
                <a:latin typeface="Times New Roman" panose="02020603050405020304" pitchFamily="18" charset="0"/>
              </a:defRPr>
            </a:lvl4pPr>
            <a:lvl5pPr marL="2057400" indent="-228600" algn="ctr">
              <a:defRPr sz="2400">
                <a:solidFill>
                  <a:schemeClr val="bg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bg1"/>
                </a:solidFill>
                <a:latin typeface="Times New Roman" panose="02020603050405020304" pitchFamily="18" charset="0"/>
              </a:defRPr>
            </a:lvl9pPr>
          </a:lstStyle>
          <a:p>
            <a:pPr algn="r"/>
            <a:fld id="{DC1A2893-6BC8-0A4C-88CB-7C4E8F4195AC}" type="slidenum">
              <a:rPr lang="en-US" altLang="en-US" sz="1200"/>
              <a:pPr algn="r"/>
              <a:t>69</a:t>
            </a:fld>
            <a:endParaRPr lang="en-US" altLang="en-US" sz="1200"/>
          </a:p>
        </p:txBody>
      </p:sp>
      <p:sp>
        <p:nvSpPr>
          <p:cNvPr id="12290" name="Rectangle 2">
            <a:extLst>
              <a:ext uri="{FF2B5EF4-FFF2-40B4-BE49-F238E27FC236}">
                <a16:creationId xmlns:a16="http://schemas.microsoft.com/office/drawing/2014/main" id="{E7C364CA-4326-211B-6B42-E886114D28EC}"/>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803C54B0-13E5-89BC-BA94-CA767C83BF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a:extLst>
              <a:ext uri="{FF2B5EF4-FFF2-40B4-BE49-F238E27FC236}">
                <a16:creationId xmlns:a16="http://schemas.microsoft.com/office/drawing/2014/main" id="{632DBA26-1010-6892-BC43-268F912A7A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bg1"/>
                </a:solidFill>
                <a:latin typeface="Times New Roman" panose="02020603050405020304" pitchFamily="18" charset="0"/>
              </a:defRPr>
            </a:lvl1pPr>
            <a:lvl2pPr marL="742950" indent="-285750" algn="ctr">
              <a:defRPr sz="2400">
                <a:solidFill>
                  <a:schemeClr val="bg1"/>
                </a:solidFill>
                <a:latin typeface="Times New Roman" panose="02020603050405020304" pitchFamily="18" charset="0"/>
              </a:defRPr>
            </a:lvl2pPr>
            <a:lvl3pPr marL="1143000" indent="-228600" algn="ctr">
              <a:defRPr sz="2400">
                <a:solidFill>
                  <a:schemeClr val="bg1"/>
                </a:solidFill>
                <a:latin typeface="Times New Roman" panose="02020603050405020304" pitchFamily="18" charset="0"/>
              </a:defRPr>
            </a:lvl3pPr>
            <a:lvl4pPr marL="1600200" indent="-228600" algn="ctr">
              <a:defRPr sz="2400">
                <a:solidFill>
                  <a:schemeClr val="bg1"/>
                </a:solidFill>
                <a:latin typeface="Times New Roman" panose="02020603050405020304" pitchFamily="18" charset="0"/>
              </a:defRPr>
            </a:lvl4pPr>
            <a:lvl5pPr marL="2057400" indent="-228600" algn="ctr">
              <a:defRPr sz="2400">
                <a:solidFill>
                  <a:schemeClr val="bg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bg1"/>
                </a:solidFill>
                <a:latin typeface="Times New Roman" panose="02020603050405020304" pitchFamily="18" charset="0"/>
              </a:defRPr>
            </a:lvl9pPr>
          </a:lstStyle>
          <a:p>
            <a:pPr algn="r"/>
            <a:fld id="{52FA09DE-F2A5-C948-97D9-037FE25A66FB}" type="slidenum">
              <a:rPr lang="en-US" altLang="en-US" sz="1200"/>
              <a:pPr algn="r"/>
              <a:t>70</a:t>
            </a:fld>
            <a:endParaRPr lang="en-US" altLang="en-US" sz="1200"/>
          </a:p>
        </p:txBody>
      </p:sp>
      <p:sp>
        <p:nvSpPr>
          <p:cNvPr id="14338" name="Rectangle 2">
            <a:extLst>
              <a:ext uri="{FF2B5EF4-FFF2-40B4-BE49-F238E27FC236}">
                <a16:creationId xmlns:a16="http://schemas.microsoft.com/office/drawing/2014/main" id="{C3692CCC-B7B8-A6D7-6AAF-FD7CCBBF91EE}"/>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C79BD2D7-31A7-0FE8-617D-10248752CE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82AB4BC8-0FC2-F65A-04E8-A3431EEB65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bg1"/>
                </a:solidFill>
                <a:latin typeface="Times New Roman" panose="02020603050405020304" pitchFamily="18" charset="0"/>
              </a:defRPr>
            </a:lvl1pPr>
            <a:lvl2pPr marL="742950" indent="-285750" algn="ctr">
              <a:defRPr sz="2400">
                <a:solidFill>
                  <a:schemeClr val="bg1"/>
                </a:solidFill>
                <a:latin typeface="Times New Roman" panose="02020603050405020304" pitchFamily="18" charset="0"/>
              </a:defRPr>
            </a:lvl2pPr>
            <a:lvl3pPr marL="1143000" indent="-228600" algn="ctr">
              <a:defRPr sz="2400">
                <a:solidFill>
                  <a:schemeClr val="bg1"/>
                </a:solidFill>
                <a:latin typeface="Times New Roman" panose="02020603050405020304" pitchFamily="18" charset="0"/>
              </a:defRPr>
            </a:lvl3pPr>
            <a:lvl4pPr marL="1600200" indent="-228600" algn="ctr">
              <a:defRPr sz="2400">
                <a:solidFill>
                  <a:schemeClr val="bg1"/>
                </a:solidFill>
                <a:latin typeface="Times New Roman" panose="02020603050405020304" pitchFamily="18" charset="0"/>
              </a:defRPr>
            </a:lvl4pPr>
            <a:lvl5pPr marL="2057400" indent="-228600" algn="ctr">
              <a:defRPr sz="2400">
                <a:solidFill>
                  <a:schemeClr val="bg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bg1"/>
                </a:solidFill>
                <a:latin typeface="Times New Roman" panose="02020603050405020304" pitchFamily="18" charset="0"/>
              </a:defRPr>
            </a:lvl9pPr>
          </a:lstStyle>
          <a:p>
            <a:pPr algn="r"/>
            <a:fld id="{600E9B4D-4500-9649-B5E6-F1BCD7BF5EC9}" type="slidenum">
              <a:rPr lang="en-US" altLang="en-US" sz="1200"/>
              <a:pPr algn="r"/>
              <a:t>71</a:t>
            </a:fld>
            <a:endParaRPr lang="en-US" altLang="en-US" sz="1200"/>
          </a:p>
        </p:txBody>
      </p:sp>
      <p:sp>
        <p:nvSpPr>
          <p:cNvPr id="16386" name="Rectangle 2">
            <a:extLst>
              <a:ext uri="{FF2B5EF4-FFF2-40B4-BE49-F238E27FC236}">
                <a16:creationId xmlns:a16="http://schemas.microsoft.com/office/drawing/2014/main" id="{C262BFA9-C51D-E86C-1EA6-11144F14361B}"/>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49FC1429-EE80-4930-189B-FA9BCC028E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80DB0394-BE2F-C6AB-64F8-79CF18907A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bg1"/>
                </a:solidFill>
                <a:latin typeface="Times New Roman" panose="02020603050405020304" pitchFamily="18" charset="0"/>
              </a:defRPr>
            </a:lvl1pPr>
            <a:lvl2pPr marL="742950" indent="-285750" algn="ctr">
              <a:defRPr sz="2400">
                <a:solidFill>
                  <a:schemeClr val="bg1"/>
                </a:solidFill>
                <a:latin typeface="Times New Roman" panose="02020603050405020304" pitchFamily="18" charset="0"/>
              </a:defRPr>
            </a:lvl2pPr>
            <a:lvl3pPr marL="1143000" indent="-228600" algn="ctr">
              <a:defRPr sz="2400">
                <a:solidFill>
                  <a:schemeClr val="bg1"/>
                </a:solidFill>
                <a:latin typeface="Times New Roman" panose="02020603050405020304" pitchFamily="18" charset="0"/>
              </a:defRPr>
            </a:lvl3pPr>
            <a:lvl4pPr marL="1600200" indent="-228600" algn="ctr">
              <a:defRPr sz="2400">
                <a:solidFill>
                  <a:schemeClr val="bg1"/>
                </a:solidFill>
                <a:latin typeface="Times New Roman" panose="02020603050405020304" pitchFamily="18" charset="0"/>
              </a:defRPr>
            </a:lvl4pPr>
            <a:lvl5pPr marL="2057400" indent="-228600" algn="ctr">
              <a:defRPr sz="2400">
                <a:solidFill>
                  <a:schemeClr val="bg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bg1"/>
                </a:solidFill>
                <a:latin typeface="Times New Roman" panose="02020603050405020304" pitchFamily="18" charset="0"/>
              </a:defRPr>
            </a:lvl9pPr>
          </a:lstStyle>
          <a:p>
            <a:pPr algn="r"/>
            <a:fld id="{AEEC9E50-24A1-9F41-9BEF-B82B35922CD6}" type="slidenum">
              <a:rPr lang="en-US" altLang="en-US" sz="1200"/>
              <a:pPr algn="r"/>
              <a:t>72</a:t>
            </a:fld>
            <a:endParaRPr lang="en-US" altLang="en-US" sz="1200"/>
          </a:p>
        </p:txBody>
      </p:sp>
      <p:sp>
        <p:nvSpPr>
          <p:cNvPr id="18434" name="Rectangle 2">
            <a:extLst>
              <a:ext uri="{FF2B5EF4-FFF2-40B4-BE49-F238E27FC236}">
                <a16:creationId xmlns:a16="http://schemas.microsoft.com/office/drawing/2014/main" id="{DE47FD9C-F4E5-2ECF-CA6D-AE4121C8599D}"/>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F89734A7-A350-CA28-6791-85AE932058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FB93F8BA-9A6A-9B80-76CB-D791908DDB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bg1"/>
                </a:solidFill>
                <a:latin typeface="Times New Roman" panose="02020603050405020304" pitchFamily="18" charset="0"/>
              </a:defRPr>
            </a:lvl1pPr>
            <a:lvl2pPr marL="742950" indent="-285750" algn="ctr">
              <a:defRPr sz="2400">
                <a:solidFill>
                  <a:schemeClr val="bg1"/>
                </a:solidFill>
                <a:latin typeface="Times New Roman" panose="02020603050405020304" pitchFamily="18" charset="0"/>
              </a:defRPr>
            </a:lvl2pPr>
            <a:lvl3pPr marL="1143000" indent="-228600" algn="ctr">
              <a:defRPr sz="2400">
                <a:solidFill>
                  <a:schemeClr val="bg1"/>
                </a:solidFill>
                <a:latin typeface="Times New Roman" panose="02020603050405020304" pitchFamily="18" charset="0"/>
              </a:defRPr>
            </a:lvl3pPr>
            <a:lvl4pPr marL="1600200" indent="-228600" algn="ctr">
              <a:defRPr sz="2400">
                <a:solidFill>
                  <a:schemeClr val="bg1"/>
                </a:solidFill>
                <a:latin typeface="Times New Roman" panose="02020603050405020304" pitchFamily="18" charset="0"/>
              </a:defRPr>
            </a:lvl4pPr>
            <a:lvl5pPr marL="2057400" indent="-228600" algn="ctr">
              <a:defRPr sz="2400">
                <a:solidFill>
                  <a:schemeClr val="bg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bg1"/>
                </a:solidFill>
                <a:latin typeface="Times New Roman" panose="02020603050405020304" pitchFamily="18" charset="0"/>
              </a:defRPr>
            </a:lvl9pPr>
          </a:lstStyle>
          <a:p>
            <a:pPr algn="r"/>
            <a:fld id="{CB2F61FC-B996-5C45-B52B-DB7745A09899}" type="slidenum">
              <a:rPr lang="en-US" altLang="en-US" sz="1200"/>
              <a:pPr algn="r"/>
              <a:t>73</a:t>
            </a:fld>
            <a:endParaRPr lang="en-US" altLang="en-US" sz="1200"/>
          </a:p>
        </p:txBody>
      </p:sp>
      <p:sp>
        <p:nvSpPr>
          <p:cNvPr id="20482" name="Rectangle 2">
            <a:extLst>
              <a:ext uri="{FF2B5EF4-FFF2-40B4-BE49-F238E27FC236}">
                <a16:creationId xmlns:a16="http://schemas.microsoft.com/office/drawing/2014/main" id="{B759A70F-142E-CCBD-76CB-7F5651D2D434}"/>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93113355-82A2-26CF-6F89-CB964EAB7F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D8C0011A-234F-D729-315B-8604E88D9C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bg1"/>
                </a:solidFill>
                <a:latin typeface="Times New Roman" panose="02020603050405020304" pitchFamily="18" charset="0"/>
              </a:defRPr>
            </a:lvl1pPr>
            <a:lvl2pPr marL="742950" indent="-285750" algn="ctr">
              <a:defRPr sz="2400">
                <a:solidFill>
                  <a:schemeClr val="bg1"/>
                </a:solidFill>
                <a:latin typeface="Times New Roman" panose="02020603050405020304" pitchFamily="18" charset="0"/>
              </a:defRPr>
            </a:lvl2pPr>
            <a:lvl3pPr marL="1143000" indent="-228600" algn="ctr">
              <a:defRPr sz="2400">
                <a:solidFill>
                  <a:schemeClr val="bg1"/>
                </a:solidFill>
                <a:latin typeface="Times New Roman" panose="02020603050405020304" pitchFamily="18" charset="0"/>
              </a:defRPr>
            </a:lvl3pPr>
            <a:lvl4pPr marL="1600200" indent="-228600" algn="ctr">
              <a:defRPr sz="2400">
                <a:solidFill>
                  <a:schemeClr val="bg1"/>
                </a:solidFill>
                <a:latin typeface="Times New Roman" panose="02020603050405020304" pitchFamily="18" charset="0"/>
              </a:defRPr>
            </a:lvl4pPr>
            <a:lvl5pPr marL="2057400" indent="-228600" algn="ctr">
              <a:defRPr sz="2400">
                <a:solidFill>
                  <a:schemeClr val="bg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bg1"/>
                </a:solidFill>
                <a:latin typeface="Times New Roman" panose="02020603050405020304" pitchFamily="18" charset="0"/>
              </a:defRPr>
            </a:lvl9pPr>
          </a:lstStyle>
          <a:p>
            <a:pPr algn="r"/>
            <a:fld id="{BE4FDAF4-6B52-F842-ACF9-8E212C47705B}" type="slidenum">
              <a:rPr lang="en-US" altLang="en-US" sz="1200"/>
              <a:pPr algn="r"/>
              <a:t>74</a:t>
            </a:fld>
            <a:endParaRPr lang="en-US" altLang="en-US" sz="1200"/>
          </a:p>
        </p:txBody>
      </p:sp>
      <p:sp>
        <p:nvSpPr>
          <p:cNvPr id="22530" name="Rectangle 2">
            <a:extLst>
              <a:ext uri="{FF2B5EF4-FFF2-40B4-BE49-F238E27FC236}">
                <a16:creationId xmlns:a16="http://schemas.microsoft.com/office/drawing/2014/main" id="{3278A321-0D56-CB3C-BBEA-C7E8BA94A3B3}"/>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E8B249B2-73D5-41B3-A846-B5373D4C4B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5A6DBA16-9703-D2E7-4DBD-78323ECB7A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bg1"/>
                </a:solidFill>
                <a:latin typeface="Times New Roman" panose="02020603050405020304" pitchFamily="18" charset="0"/>
              </a:defRPr>
            </a:lvl1pPr>
            <a:lvl2pPr marL="742950" indent="-285750" algn="ctr">
              <a:defRPr sz="2400">
                <a:solidFill>
                  <a:schemeClr val="bg1"/>
                </a:solidFill>
                <a:latin typeface="Times New Roman" panose="02020603050405020304" pitchFamily="18" charset="0"/>
              </a:defRPr>
            </a:lvl2pPr>
            <a:lvl3pPr marL="1143000" indent="-228600" algn="ctr">
              <a:defRPr sz="2400">
                <a:solidFill>
                  <a:schemeClr val="bg1"/>
                </a:solidFill>
                <a:latin typeface="Times New Roman" panose="02020603050405020304" pitchFamily="18" charset="0"/>
              </a:defRPr>
            </a:lvl3pPr>
            <a:lvl4pPr marL="1600200" indent="-228600" algn="ctr">
              <a:defRPr sz="2400">
                <a:solidFill>
                  <a:schemeClr val="bg1"/>
                </a:solidFill>
                <a:latin typeface="Times New Roman" panose="02020603050405020304" pitchFamily="18" charset="0"/>
              </a:defRPr>
            </a:lvl4pPr>
            <a:lvl5pPr marL="2057400" indent="-228600" algn="ctr">
              <a:defRPr sz="2400">
                <a:solidFill>
                  <a:schemeClr val="bg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bg1"/>
                </a:solidFill>
                <a:latin typeface="Times New Roman" panose="02020603050405020304" pitchFamily="18" charset="0"/>
              </a:defRPr>
            </a:lvl9pPr>
          </a:lstStyle>
          <a:p>
            <a:pPr algn="r"/>
            <a:fld id="{51FACBA2-AD7E-8142-863F-743B80AA54C4}" type="slidenum">
              <a:rPr lang="en-US" altLang="en-US" sz="1200"/>
              <a:pPr algn="r"/>
              <a:t>75</a:t>
            </a:fld>
            <a:endParaRPr lang="en-US" altLang="en-US" sz="1200"/>
          </a:p>
        </p:txBody>
      </p:sp>
      <p:sp>
        <p:nvSpPr>
          <p:cNvPr id="26626" name="Rectangle 2">
            <a:extLst>
              <a:ext uri="{FF2B5EF4-FFF2-40B4-BE49-F238E27FC236}">
                <a16:creationId xmlns:a16="http://schemas.microsoft.com/office/drawing/2014/main" id="{19E45B00-F365-DCF7-7DF6-1350FF5F32F0}"/>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6984A309-7ABA-9A10-C420-7F2EF2FBBD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a:extLst>
              <a:ext uri="{FF2B5EF4-FFF2-40B4-BE49-F238E27FC236}">
                <a16:creationId xmlns:a16="http://schemas.microsoft.com/office/drawing/2014/main" id="{BA941A5C-BC6E-A27B-1E9B-AADCA738F7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0BDD6B40-261A-9F40-859D-467BF4D8A9A8}" type="slidenum">
              <a:rPr lang="en-US" altLang="en-US" sz="1200"/>
              <a:pPr/>
              <a:t>77</a:t>
            </a:fld>
            <a:endParaRPr lang="en-US" altLang="en-US" sz="1200"/>
          </a:p>
        </p:txBody>
      </p:sp>
      <p:sp>
        <p:nvSpPr>
          <p:cNvPr id="25603" name="Rectangle 2">
            <a:extLst>
              <a:ext uri="{FF2B5EF4-FFF2-40B4-BE49-F238E27FC236}">
                <a16:creationId xmlns:a16="http://schemas.microsoft.com/office/drawing/2014/main" id="{F0379EC5-0AF7-6D46-36AB-CD5E13774227}"/>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E2845DC5-BA3E-3AAF-FE50-645A2B7A83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a:extLst>
              <a:ext uri="{FF2B5EF4-FFF2-40B4-BE49-F238E27FC236}">
                <a16:creationId xmlns:a16="http://schemas.microsoft.com/office/drawing/2014/main" id="{7067AED3-8A15-83D3-B100-A0A89FF893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3D17A938-A1E1-9245-A332-35166B954E36}" type="slidenum">
              <a:rPr lang="en-US" altLang="en-US" sz="1200"/>
              <a:pPr/>
              <a:t>78</a:t>
            </a:fld>
            <a:endParaRPr lang="en-US" altLang="en-US" sz="1200"/>
          </a:p>
        </p:txBody>
      </p:sp>
      <p:sp>
        <p:nvSpPr>
          <p:cNvPr id="26627" name="Rectangle 2">
            <a:extLst>
              <a:ext uri="{FF2B5EF4-FFF2-40B4-BE49-F238E27FC236}">
                <a16:creationId xmlns:a16="http://schemas.microsoft.com/office/drawing/2014/main" id="{5514EBDD-DCF5-FF8F-B8F3-32B42C98E82A}"/>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9ECFEBD6-AD9D-CEA9-67C2-87D53B238A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1BF27AD6-CF92-7093-B0AC-9D92E072F4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DB1AF2EF-1579-9B46-89B6-99BF153F1487}" type="slidenum">
              <a:rPr lang="en-US" altLang="en-US" sz="1200"/>
              <a:pPr/>
              <a:t>35</a:t>
            </a:fld>
            <a:endParaRPr lang="en-US" altLang="en-US" sz="1200"/>
          </a:p>
        </p:txBody>
      </p:sp>
      <p:sp>
        <p:nvSpPr>
          <p:cNvPr id="22531" name="Rectangle 2">
            <a:extLst>
              <a:ext uri="{FF2B5EF4-FFF2-40B4-BE49-F238E27FC236}">
                <a16:creationId xmlns:a16="http://schemas.microsoft.com/office/drawing/2014/main" id="{20B0953C-A713-F2B7-63C9-09EB3EC7BA8D}"/>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D25B5A63-BE77-4B22-E6A3-2E08D231BF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DDC28B3A-3B7C-3F85-5DC4-002F740907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904100D5-E284-C54B-9370-774CFAA8503F}" type="slidenum">
              <a:rPr lang="en-US" altLang="en-US" sz="1200"/>
              <a:pPr/>
              <a:t>36</a:t>
            </a:fld>
            <a:endParaRPr lang="en-US" altLang="en-US" sz="1200"/>
          </a:p>
        </p:txBody>
      </p:sp>
      <p:sp>
        <p:nvSpPr>
          <p:cNvPr id="23555" name="Rectangle 2">
            <a:extLst>
              <a:ext uri="{FF2B5EF4-FFF2-40B4-BE49-F238E27FC236}">
                <a16:creationId xmlns:a16="http://schemas.microsoft.com/office/drawing/2014/main" id="{36EC4EB7-F2D0-1BBC-8C0E-64D81A34E1E2}"/>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9AFA2B49-4318-4BB0-A93A-490032D7CA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91F1BBE5-16F1-520D-121C-6BA85C3689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E5C2E5C4-3C13-FE4C-B026-FBC9DB5B2633}" type="slidenum">
              <a:rPr lang="en-US" altLang="en-US" sz="1200"/>
              <a:pPr/>
              <a:t>37</a:t>
            </a:fld>
            <a:endParaRPr lang="en-US" altLang="en-US" sz="1200"/>
          </a:p>
        </p:txBody>
      </p:sp>
      <p:sp>
        <p:nvSpPr>
          <p:cNvPr id="24579" name="Rectangle 2">
            <a:extLst>
              <a:ext uri="{FF2B5EF4-FFF2-40B4-BE49-F238E27FC236}">
                <a16:creationId xmlns:a16="http://schemas.microsoft.com/office/drawing/2014/main" id="{6EF979B3-F5AD-F010-1671-6A46FC7A2D85}"/>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A3F20D79-BE16-CBCC-EB2A-8140A32674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923C3E69-D354-C78F-E884-31D196C7F9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2E6D7313-0A7E-6E42-BF24-33A9F3A8F36F}" type="slidenum">
              <a:rPr lang="en-US" altLang="en-US" sz="1200"/>
              <a:pPr/>
              <a:t>38</a:t>
            </a:fld>
            <a:endParaRPr lang="en-US" altLang="en-US" sz="1200"/>
          </a:p>
        </p:txBody>
      </p:sp>
      <p:sp>
        <p:nvSpPr>
          <p:cNvPr id="25603" name="Rectangle 2">
            <a:extLst>
              <a:ext uri="{FF2B5EF4-FFF2-40B4-BE49-F238E27FC236}">
                <a16:creationId xmlns:a16="http://schemas.microsoft.com/office/drawing/2014/main" id="{C8DE361A-3AB3-5ACC-E40B-5A23017B6A49}"/>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A688A830-EA1B-D5F5-FF00-F896E474BE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6F250E5F-95EA-DD53-8624-4ECCA5CCAC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DBFA5B26-AE25-F641-92FB-6A86D074E899}" type="slidenum">
              <a:rPr lang="en-US" altLang="en-US" sz="1200"/>
              <a:pPr/>
              <a:t>39</a:t>
            </a:fld>
            <a:endParaRPr lang="en-US" altLang="en-US" sz="1200"/>
          </a:p>
        </p:txBody>
      </p:sp>
      <p:sp>
        <p:nvSpPr>
          <p:cNvPr id="26627" name="Rectangle 2">
            <a:extLst>
              <a:ext uri="{FF2B5EF4-FFF2-40B4-BE49-F238E27FC236}">
                <a16:creationId xmlns:a16="http://schemas.microsoft.com/office/drawing/2014/main" id="{E387FB25-F55A-E702-778D-DDEEFF08A39C}"/>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AC55C98C-CA87-15B2-3843-B4EA356950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F461BDF5-0B55-DF83-31FB-C8AF06B7D6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fld id="{CF102C84-9587-AC43-9052-9191AE46BCE6}" type="slidenum">
              <a:rPr lang="en-US" altLang="en-US" sz="1200"/>
              <a:pPr/>
              <a:t>40</a:t>
            </a:fld>
            <a:endParaRPr lang="en-US" altLang="en-US" sz="1200"/>
          </a:p>
        </p:txBody>
      </p:sp>
      <p:sp>
        <p:nvSpPr>
          <p:cNvPr id="27651" name="Rectangle 2">
            <a:extLst>
              <a:ext uri="{FF2B5EF4-FFF2-40B4-BE49-F238E27FC236}">
                <a16:creationId xmlns:a16="http://schemas.microsoft.com/office/drawing/2014/main" id="{88125BB1-E18A-DE37-7841-F1F5926A61BA}"/>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654A9066-50E9-F5A1-7800-A69504194C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p:nvPr/>
        </p:nvSpPr>
        <p:spPr>
          <a:xfrm>
            <a:off x="5796401" y="3378954"/>
            <a:ext cx="6394567" cy="3479046"/>
          </a:xfrm>
          <a:custGeom>
            <a:avLst/>
            <a:gdLst>
              <a:gd name="connsiteX0" fmla="*/ 5171297 w 6394567"/>
              <a:gd name="connsiteY0" fmla="*/ 284 h 3479046"/>
              <a:gd name="connsiteX1" fmla="*/ 6394290 w 6394567"/>
              <a:gd name="connsiteY1" fmla="*/ 430072 h 3479046"/>
              <a:gd name="connsiteX2" fmla="*/ 6394567 w 6394567"/>
              <a:gd name="connsiteY2" fmla="*/ 430316 h 3479046"/>
              <a:gd name="connsiteX3" fmla="*/ 6394567 w 6394567"/>
              <a:gd name="connsiteY3" fmla="*/ 3479046 h 3479046"/>
              <a:gd name="connsiteX4" fmla="*/ 0 w 6394567"/>
              <a:gd name="connsiteY4" fmla="*/ 3479046 h 3479046"/>
              <a:gd name="connsiteX5" fmla="*/ 3916974 w 6394567"/>
              <a:gd name="connsiteY5" fmla="*/ 405504 h 3479046"/>
              <a:gd name="connsiteX6" fmla="*/ 3959456 w 6394567"/>
              <a:gd name="connsiteY6" fmla="*/ 373857 h 3479046"/>
              <a:gd name="connsiteX7" fmla="*/ 5052215 w 6394567"/>
              <a:gd name="connsiteY7" fmla="*/ 1756 h 3479046"/>
              <a:gd name="connsiteX8" fmla="*/ 5171297 w 6394567"/>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FF32C74-82F4-2A29-889B-EF23CEE6AA4F}"/>
              </a:ext>
            </a:extLst>
          </p:cNvPr>
          <p:cNvSpPr>
            <a:spLocks noGrp="1"/>
          </p:cNvSpPr>
          <p:nvPr>
            <p:ph type="ctrTitle"/>
          </p:nvPr>
        </p:nvSpPr>
        <p:spPr>
          <a:xfrm>
            <a:off x="1066801" y="1122363"/>
            <a:ext cx="6211185" cy="2305246"/>
          </a:xfrm>
        </p:spPr>
        <p:txBody>
          <a:bodyPr anchor="b">
            <a:normAutofit/>
          </a:bodyPr>
          <a:lstStyle>
            <a:lvl1pPr algn="l">
              <a:lnSpc>
                <a:spcPct val="100000"/>
              </a:lnSpc>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4ACADD6-278F-604C-8A38-BBBAFC6754E8}"/>
              </a:ext>
            </a:extLst>
          </p:cNvPr>
          <p:cNvSpPr>
            <a:spLocks noGrp="1"/>
          </p:cNvSpPr>
          <p:nvPr>
            <p:ph type="subTitle" idx="1"/>
          </p:nvPr>
        </p:nvSpPr>
        <p:spPr>
          <a:xfrm>
            <a:off x="1066802" y="3549048"/>
            <a:ext cx="5029198" cy="1956278"/>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C43946B-3F5A-C916-B62B-8D5938EA8285}"/>
              </a:ext>
            </a:extLst>
          </p:cNvPr>
          <p:cNvSpPr>
            <a:spLocks noGrp="1"/>
          </p:cNvSpPr>
          <p:nvPr>
            <p:ph type="dt" sz="half" idx="10"/>
          </p:nvPr>
        </p:nvSpPr>
        <p:spPr/>
        <p:txBody>
          <a:bodyPr/>
          <a:lstStyle/>
          <a:p>
            <a:fld id="{1E351CED-465B-40B5-ADCE-957C918F227B}" type="datetimeFigureOut">
              <a:rPr lang="en-US" smtClean="0"/>
              <a:t>2/9/25</a:t>
            </a:fld>
            <a:endParaRPr lang="en-US"/>
          </a:p>
        </p:txBody>
      </p:sp>
      <p:sp>
        <p:nvSpPr>
          <p:cNvPr id="5" name="Footer Placeholder 4">
            <a:extLst>
              <a:ext uri="{FF2B5EF4-FFF2-40B4-BE49-F238E27FC236}">
                <a16:creationId xmlns:a16="http://schemas.microsoft.com/office/drawing/2014/main" id="{5986539F-2DB8-FCDA-C884-9C3CD29B8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AA7B3-5D3B-D493-8F6F-1FEBB8576D62}"/>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139103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50D2E-0561-F284-F89A-AAE3CD09AC24}"/>
              </a:ext>
            </a:extLst>
          </p:cNvPr>
          <p:cNvSpPr>
            <a:spLocks noGrp="1"/>
          </p:cNvSpPr>
          <p:nvPr>
            <p:ph type="title"/>
          </p:nvPr>
        </p:nvSpPr>
        <p:spPr>
          <a:xfrm>
            <a:off x="1066800" y="936841"/>
            <a:ext cx="10239338" cy="953669"/>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657C4C-16EC-2477-6332-830F53011D33}"/>
              </a:ext>
            </a:extLst>
          </p:cNvPr>
          <p:cNvSpPr>
            <a:spLocks noGrp="1"/>
          </p:cNvSpPr>
          <p:nvPr>
            <p:ph type="body" orient="vert" idx="1"/>
          </p:nvPr>
        </p:nvSpPr>
        <p:spPr>
          <a:xfrm>
            <a:off x="1069848" y="2139696"/>
            <a:ext cx="10239338" cy="36776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0940D3-6996-1C08-F1AF-87C354657912}"/>
              </a:ext>
            </a:extLst>
          </p:cNvPr>
          <p:cNvSpPr>
            <a:spLocks noGrp="1"/>
          </p:cNvSpPr>
          <p:nvPr>
            <p:ph type="dt" sz="half" idx="10"/>
          </p:nvPr>
        </p:nvSpPr>
        <p:spPr/>
        <p:txBody>
          <a:bodyPr/>
          <a:lstStyle/>
          <a:p>
            <a:fld id="{1E351CED-465B-40B5-ADCE-957C918F227B}" type="datetimeFigureOut">
              <a:rPr lang="en-US" smtClean="0"/>
              <a:t>2/9/25</a:t>
            </a:fld>
            <a:endParaRPr lang="en-US"/>
          </a:p>
        </p:txBody>
      </p:sp>
      <p:sp>
        <p:nvSpPr>
          <p:cNvPr id="5" name="Footer Placeholder 4">
            <a:extLst>
              <a:ext uri="{FF2B5EF4-FFF2-40B4-BE49-F238E27FC236}">
                <a16:creationId xmlns:a16="http://schemas.microsoft.com/office/drawing/2014/main" id="{4C3676C3-588F-B636-8CE0-AA2CBFBCE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EF8A9-EB1E-B344-A4B8-B58D0633630B}"/>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358933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EF3A28-33E4-2796-AE7A-1234569F5CE0}"/>
              </a:ext>
            </a:extLst>
          </p:cNvPr>
          <p:cNvSpPr>
            <a:spLocks noGrp="1"/>
          </p:cNvSpPr>
          <p:nvPr>
            <p:ph type="title" orient="vert"/>
          </p:nvPr>
        </p:nvSpPr>
        <p:spPr>
          <a:xfrm>
            <a:off x="8844950" y="1081177"/>
            <a:ext cx="2508849" cy="463382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D185FC-2BBB-E997-A5CD-F2C6CF6B7C68}"/>
              </a:ext>
            </a:extLst>
          </p:cNvPr>
          <p:cNvSpPr>
            <a:spLocks noGrp="1"/>
          </p:cNvSpPr>
          <p:nvPr>
            <p:ph type="body" orient="vert" idx="1"/>
          </p:nvPr>
        </p:nvSpPr>
        <p:spPr>
          <a:xfrm>
            <a:off x="1066800" y="1081177"/>
            <a:ext cx="7505700" cy="4633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E314B3C-96CD-071C-C2AD-2C7E04F819C0}"/>
              </a:ext>
            </a:extLst>
          </p:cNvPr>
          <p:cNvSpPr>
            <a:spLocks noGrp="1"/>
          </p:cNvSpPr>
          <p:nvPr>
            <p:ph type="dt" sz="half" idx="10"/>
          </p:nvPr>
        </p:nvSpPr>
        <p:spPr/>
        <p:txBody>
          <a:bodyPr/>
          <a:lstStyle/>
          <a:p>
            <a:fld id="{1E351CED-465B-40B5-ADCE-957C918F227B}" type="datetimeFigureOut">
              <a:rPr lang="en-US" smtClean="0"/>
              <a:t>2/9/25</a:t>
            </a:fld>
            <a:endParaRPr lang="en-US"/>
          </a:p>
        </p:txBody>
      </p:sp>
      <p:sp>
        <p:nvSpPr>
          <p:cNvPr id="5" name="Footer Placeholder 4">
            <a:extLst>
              <a:ext uri="{FF2B5EF4-FFF2-40B4-BE49-F238E27FC236}">
                <a16:creationId xmlns:a16="http://schemas.microsoft.com/office/drawing/2014/main" id="{F5AA2B04-F5E0-C5A3-C77D-6AE9A9E91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155BC2-C712-C4A4-50EC-E10D88344310}"/>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4287801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A4769-9A55-AF9B-4CE4-DFA07E711CF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E45D9E-DBB4-B890-88D5-B4C03599EC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AE15260-1C0B-A965-3114-D7C40D18BDF4}"/>
              </a:ext>
            </a:extLst>
          </p:cNvPr>
          <p:cNvSpPr>
            <a:spLocks noGrp="1"/>
          </p:cNvSpPr>
          <p:nvPr>
            <p:ph type="dt" sz="half" idx="10"/>
          </p:nvPr>
        </p:nvSpPr>
        <p:spPr/>
        <p:txBody>
          <a:bodyPr/>
          <a:lstStyle/>
          <a:p>
            <a:fld id="{1E351CED-465B-40B5-ADCE-957C918F227B}" type="datetimeFigureOut">
              <a:rPr lang="en-US" smtClean="0"/>
              <a:t>2/9/25</a:t>
            </a:fld>
            <a:endParaRPr lang="en-US"/>
          </a:p>
        </p:txBody>
      </p:sp>
      <p:sp>
        <p:nvSpPr>
          <p:cNvPr id="5" name="Footer Placeholder 4">
            <a:extLst>
              <a:ext uri="{FF2B5EF4-FFF2-40B4-BE49-F238E27FC236}">
                <a16:creationId xmlns:a16="http://schemas.microsoft.com/office/drawing/2014/main" id="{19AAF4D1-0334-3F24-69B4-06C7BD7426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BA76D-3B8B-429D-9B32-54D6A6297C0A}"/>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807389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8D9C414-4A2F-78AF-ED60-6130D4C563B3}"/>
              </a:ext>
            </a:extLst>
          </p:cNvPr>
          <p:cNvSpPr/>
          <p:nvPr/>
        </p:nvSpPr>
        <p:spPr>
          <a:xfrm>
            <a:off x="6284115" y="3378954"/>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23000">
                <a:schemeClr val="bg2"/>
              </a:gs>
              <a:gs pos="100000">
                <a:schemeClr val="accent1">
                  <a:lumMod val="60000"/>
                  <a:lumOff val="4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13410AE4-7FC7-589E-B6D3-0DA7B5FC5CE3}"/>
              </a:ext>
            </a:extLst>
          </p:cNvPr>
          <p:cNvSpPr/>
          <p:nvPr/>
        </p:nvSpPr>
        <p:spPr>
          <a:xfrm flipH="1" flipV="1">
            <a:off x="0" y="0"/>
            <a:ext cx="2923855" cy="1479128"/>
          </a:xfrm>
          <a:custGeom>
            <a:avLst/>
            <a:gdLst>
              <a:gd name="connsiteX0" fmla="*/ 2923855 w 2923855"/>
              <a:gd name="connsiteY0" fmla="*/ 1479128 h 1479128"/>
              <a:gd name="connsiteX1" fmla="*/ 0 w 2923855"/>
              <a:gd name="connsiteY1" fmla="*/ 1479128 h 1479128"/>
              <a:gd name="connsiteX2" fmla="*/ 1368245 w 2923855"/>
              <a:gd name="connsiteY2" fmla="*/ 405504 h 1479128"/>
              <a:gd name="connsiteX3" fmla="*/ 1410727 w 2923855"/>
              <a:gd name="connsiteY3" fmla="*/ 373857 h 1479128"/>
              <a:gd name="connsiteX4" fmla="*/ 2503486 w 2923855"/>
              <a:gd name="connsiteY4" fmla="*/ 1756 h 1479128"/>
              <a:gd name="connsiteX5" fmla="*/ 2622568 w 2923855"/>
              <a:gd name="connsiteY5" fmla="*/ 284 h 1479128"/>
              <a:gd name="connsiteX6" fmla="*/ 2785835 w 2923855"/>
              <a:gd name="connsiteY6" fmla="*/ 9494 h 1479128"/>
              <a:gd name="connsiteX7" fmla="*/ 2923855 w 2923855"/>
              <a:gd name="connsiteY7" fmla="*/ 28352 h 14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3855" h="1479128">
                <a:moveTo>
                  <a:pt x="2923855" y="1479128"/>
                </a:moveTo>
                <a:lnTo>
                  <a:pt x="0" y="1479128"/>
                </a:lnTo>
                <a:lnTo>
                  <a:pt x="1368245" y="405504"/>
                </a:lnTo>
                <a:lnTo>
                  <a:pt x="1410727" y="373857"/>
                </a:lnTo>
                <a:cubicBezTo>
                  <a:pt x="1742357" y="139664"/>
                  <a:pt x="2122368" y="17528"/>
                  <a:pt x="2503486" y="1756"/>
                </a:cubicBezTo>
                <a:cubicBezTo>
                  <a:pt x="2543187" y="114"/>
                  <a:pt x="2582898" y="-375"/>
                  <a:pt x="2622568" y="284"/>
                </a:cubicBezTo>
                <a:cubicBezTo>
                  <a:pt x="2677115" y="1190"/>
                  <a:pt x="2731584" y="4266"/>
                  <a:pt x="2785835" y="9494"/>
                </a:cubicBezTo>
                <a:lnTo>
                  <a:pt x="2923855" y="28352"/>
                </a:lnTo>
                <a:close/>
              </a:path>
            </a:pathLst>
          </a:custGeom>
          <a:gradFill>
            <a:gsLst>
              <a:gs pos="33000">
                <a:schemeClr val="bg2"/>
              </a:gs>
              <a:gs pos="100000">
                <a:schemeClr val="accent1">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B381CBD-08D9-3C9A-7620-24F2D6404893}"/>
              </a:ext>
            </a:extLst>
          </p:cNvPr>
          <p:cNvSpPr>
            <a:spLocks noGrp="1"/>
          </p:cNvSpPr>
          <p:nvPr>
            <p:ph type="title"/>
          </p:nvPr>
        </p:nvSpPr>
        <p:spPr>
          <a:xfrm>
            <a:off x="1066800" y="1709738"/>
            <a:ext cx="6455434" cy="29812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D5AE2B-1716-CEEC-73F8-E81F59192562}"/>
              </a:ext>
            </a:extLst>
          </p:cNvPr>
          <p:cNvSpPr>
            <a:spLocks noGrp="1"/>
          </p:cNvSpPr>
          <p:nvPr>
            <p:ph type="body" idx="1"/>
          </p:nvPr>
        </p:nvSpPr>
        <p:spPr>
          <a:xfrm>
            <a:off x="1066800" y="4759252"/>
            <a:ext cx="5397260" cy="955748"/>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CF3052-6EE8-979F-04FB-1B8DF81F29B9}"/>
              </a:ext>
            </a:extLst>
          </p:cNvPr>
          <p:cNvSpPr>
            <a:spLocks noGrp="1"/>
          </p:cNvSpPr>
          <p:nvPr>
            <p:ph type="dt" sz="half" idx="10"/>
          </p:nvPr>
        </p:nvSpPr>
        <p:spPr/>
        <p:txBody>
          <a:bodyPr/>
          <a:lstStyle/>
          <a:p>
            <a:fld id="{1E351CED-465B-40B5-ADCE-957C918F227B}" type="datetimeFigureOut">
              <a:rPr lang="en-US" smtClean="0"/>
              <a:t>2/9/25</a:t>
            </a:fld>
            <a:endParaRPr lang="en-US"/>
          </a:p>
        </p:txBody>
      </p:sp>
      <p:sp>
        <p:nvSpPr>
          <p:cNvPr id="5" name="Footer Placeholder 4">
            <a:extLst>
              <a:ext uri="{FF2B5EF4-FFF2-40B4-BE49-F238E27FC236}">
                <a16:creationId xmlns:a16="http://schemas.microsoft.com/office/drawing/2014/main" id="{7D986285-161A-6869-27C2-0A159C2344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7ED64F-5DAB-238D-C34A-1DCCB12221D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0807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84D0-7460-7B08-F1EE-96EABE40212A}"/>
              </a:ext>
            </a:extLst>
          </p:cNvPr>
          <p:cNvSpPr>
            <a:spLocks noGrp="1"/>
          </p:cNvSpPr>
          <p:nvPr>
            <p:ph type="title"/>
          </p:nvPr>
        </p:nvSpPr>
        <p:spPr>
          <a:xfrm>
            <a:off x="1066799" y="936841"/>
            <a:ext cx="10092477" cy="95366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80B7F9-8ECB-7079-A11E-51D3903E2B1A}"/>
              </a:ext>
            </a:extLst>
          </p:cNvPr>
          <p:cNvSpPr>
            <a:spLocks noGrp="1"/>
          </p:cNvSpPr>
          <p:nvPr>
            <p:ph sz="half" idx="1"/>
          </p:nvPr>
        </p:nvSpPr>
        <p:spPr>
          <a:xfrm>
            <a:off x="1066800"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4E97161-CAF5-CA48-D814-7ACD43AB99E1}"/>
              </a:ext>
            </a:extLst>
          </p:cNvPr>
          <p:cNvSpPr>
            <a:spLocks noGrp="1"/>
          </p:cNvSpPr>
          <p:nvPr>
            <p:ph sz="half" idx="2"/>
          </p:nvPr>
        </p:nvSpPr>
        <p:spPr>
          <a:xfrm>
            <a:off x="6349795"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23BD680-4E7A-5155-3CAE-6BD44EE8BA83}"/>
              </a:ext>
            </a:extLst>
          </p:cNvPr>
          <p:cNvSpPr>
            <a:spLocks noGrp="1"/>
          </p:cNvSpPr>
          <p:nvPr>
            <p:ph type="dt" sz="half" idx="10"/>
          </p:nvPr>
        </p:nvSpPr>
        <p:spPr/>
        <p:txBody>
          <a:bodyPr/>
          <a:lstStyle/>
          <a:p>
            <a:fld id="{1E351CED-465B-40B5-ADCE-957C918F227B}" type="datetimeFigureOut">
              <a:rPr lang="en-US" smtClean="0"/>
              <a:t>2/9/25</a:t>
            </a:fld>
            <a:endParaRPr lang="en-US"/>
          </a:p>
        </p:txBody>
      </p:sp>
      <p:sp>
        <p:nvSpPr>
          <p:cNvPr id="6" name="Footer Placeholder 5">
            <a:extLst>
              <a:ext uri="{FF2B5EF4-FFF2-40B4-BE49-F238E27FC236}">
                <a16:creationId xmlns:a16="http://schemas.microsoft.com/office/drawing/2014/main" id="{4F6A152D-EFF2-B3AA-3F25-14E1136734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BD6032-FD7A-BFFD-9BE5-48EDBEFBD147}"/>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204326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47F4D-4855-340E-03F3-4860885EC671}"/>
              </a:ext>
            </a:extLst>
          </p:cNvPr>
          <p:cNvSpPr>
            <a:spLocks noGrp="1"/>
          </p:cNvSpPr>
          <p:nvPr>
            <p:ph type="title"/>
          </p:nvPr>
        </p:nvSpPr>
        <p:spPr>
          <a:xfrm>
            <a:off x="1066800" y="963283"/>
            <a:ext cx="10096500" cy="91600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3CEB472-7426-C288-B5F6-0A1232DCED65}"/>
              </a:ext>
            </a:extLst>
          </p:cNvPr>
          <p:cNvSpPr>
            <a:spLocks noGrp="1"/>
          </p:cNvSpPr>
          <p:nvPr>
            <p:ph type="body" idx="1"/>
          </p:nvPr>
        </p:nvSpPr>
        <p:spPr>
          <a:xfrm>
            <a:off x="1066801" y="1879287"/>
            <a:ext cx="4739628"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194F9C-B6FA-97C3-F618-0CF956CB53B2}"/>
              </a:ext>
            </a:extLst>
          </p:cNvPr>
          <p:cNvSpPr>
            <a:spLocks noGrp="1"/>
          </p:cNvSpPr>
          <p:nvPr>
            <p:ph sz="half" idx="2"/>
          </p:nvPr>
        </p:nvSpPr>
        <p:spPr>
          <a:xfrm>
            <a:off x="1066801" y="2505075"/>
            <a:ext cx="4739628"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F5665C-7910-AFA2-350F-42C06ED5AF47}"/>
              </a:ext>
            </a:extLst>
          </p:cNvPr>
          <p:cNvSpPr>
            <a:spLocks noGrp="1"/>
          </p:cNvSpPr>
          <p:nvPr>
            <p:ph type="body" sz="quarter" idx="3"/>
          </p:nvPr>
        </p:nvSpPr>
        <p:spPr>
          <a:xfrm>
            <a:off x="6400330" y="1879287"/>
            <a:ext cx="4762970"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71352E-1DE0-F0CD-6F81-1D8FF59C2B0D}"/>
              </a:ext>
            </a:extLst>
          </p:cNvPr>
          <p:cNvSpPr>
            <a:spLocks noGrp="1"/>
          </p:cNvSpPr>
          <p:nvPr>
            <p:ph sz="quarter" idx="4"/>
          </p:nvPr>
        </p:nvSpPr>
        <p:spPr>
          <a:xfrm>
            <a:off x="6400330" y="2505075"/>
            <a:ext cx="4762970"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38F7E4-7D9E-4736-3269-4F0C46996125}"/>
              </a:ext>
            </a:extLst>
          </p:cNvPr>
          <p:cNvSpPr>
            <a:spLocks noGrp="1"/>
          </p:cNvSpPr>
          <p:nvPr>
            <p:ph type="dt" sz="half" idx="10"/>
          </p:nvPr>
        </p:nvSpPr>
        <p:spPr/>
        <p:txBody>
          <a:bodyPr/>
          <a:lstStyle/>
          <a:p>
            <a:fld id="{1E351CED-465B-40B5-ADCE-957C918F227B}" type="datetimeFigureOut">
              <a:rPr lang="en-US" smtClean="0"/>
              <a:t>2/9/25</a:t>
            </a:fld>
            <a:endParaRPr lang="en-US"/>
          </a:p>
        </p:txBody>
      </p:sp>
      <p:sp>
        <p:nvSpPr>
          <p:cNvPr id="8" name="Footer Placeholder 7">
            <a:extLst>
              <a:ext uri="{FF2B5EF4-FFF2-40B4-BE49-F238E27FC236}">
                <a16:creationId xmlns:a16="http://schemas.microsoft.com/office/drawing/2014/main" id="{218386CF-9A84-8D2A-BC47-C951DD9949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80844D-FE1F-49E7-3BBD-527FB72ECD1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207023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691C-93A5-1364-00A9-A470C289F365}"/>
              </a:ext>
            </a:extLst>
          </p:cNvPr>
          <p:cNvSpPr>
            <a:spLocks noGrp="1"/>
          </p:cNvSpPr>
          <p:nvPr>
            <p:ph type="title"/>
          </p:nvPr>
        </p:nvSpPr>
        <p:spPr>
          <a:xfrm>
            <a:off x="1066800" y="1357223"/>
            <a:ext cx="8886884" cy="1043078"/>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76E055BD-4154-B9D1-0B5B-B1E3A06B6B31}"/>
              </a:ext>
            </a:extLst>
          </p:cNvPr>
          <p:cNvSpPr>
            <a:spLocks noGrp="1"/>
          </p:cNvSpPr>
          <p:nvPr>
            <p:ph type="dt" sz="half" idx="10"/>
          </p:nvPr>
        </p:nvSpPr>
        <p:spPr/>
        <p:txBody>
          <a:bodyPr/>
          <a:lstStyle/>
          <a:p>
            <a:fld id="{1E351CED-465B-40B5-ADCE-957C918F227B}" type="datetimeFigureOut">
              <a:rPr lang="en-US" smtClean="0"/>
              <a:t>2/9/25</a:t>
            </a:fld>
            <a:endParaRPr lang="en-US"/>
          </a:p>
        </p:txBody>
      </p:sp>
      <p:sp>
        <p:nvSpPr>
          <p:cNvPr id="4" name="Footer Placeholder 3">
            <a:extLst>
              <a:ext uri="{FF2B5EF4-FFF2-40B4-BE49-F238E27FC236}">
                <a16:creationId xmlns:a16="http://schemas.microsoft.com/office/drawing/2014/main" id="{0C2A9E4A-03D1-7A8B-233D-014A3248F0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2CEFC4-D276-DF45-F395-F5BD2EA70114}"/>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788215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12C0AD-76F4-FCE4-2717-0A9AA4351B6D}"/>
              </a:ext>
            </a:extLst>
          </p:cNvPr>
          <p:cNvSpPr>
            <a:spLocks noGrp="1"/>
          </p:cNvSpPr>
          <p:nvPr>
            <p:ph type="dt" sz="half" idx="10"/>
          </p:nvPr>
        </p:nvSpPr>
        <p:spPr/>
        <p:txBody>
          <a:bodyPr/>
          <a:lstStyle/>
          <a:p>
            <a:fld id="{1E351CED-465B-40B5-ADCE-957C918F227B}" type="datetimeFigureOut">
              <a:rPr lang="en-US" smtClean="0"/>
              <a:t>2/9/25</a:t>
            </a:fld>
            <a:endParaRPr lang="en-US"/>
          </a:p>
        </p:txBody>
      </p:sp>
      <p:sp>
        <p:nvSpPr>
          <p:cNvPr id="3" name="Footer Placeholder 2">
            <a:extLst>
              <a:ext uri="{FF2B5EF4-FFF2-40B4-BE49-F238E27FC236}">
                <a16:creationId xmlns:a16="http://schemas.microsoft.com/office/drawing/2014/main" id="{BE83BB66-3F41-7F1D-5108-B3F679A88E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AA6DA0-07AE-4BE4-B82F-7936D0E3E37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245173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FB75-C953-0BD0-4E2E-717767426228}"/>
              </a:ext>
            </a:extLst>
          </p:cNvPr>
          <p:cNvSpPr>
            <a:spLocks noGrp="1"/>
          </p:cNvSpPr>
          <p:nvPr>
            <p:ph type="title"/>
          </p:nvPr>
        </p:nvSpPr>
        <p:spPr>
          <a:xfrm>
            <a:off x="1066800" y="770626"/>
            <a:ext cx="3705225" cy="1286774"/>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E1AA52-60F3-40F2-673B-5848F4253FF0}"/>
              </a:ext>
            </a:extLst>
          </p:cNvPr>
          <p:cNvSpPr>
            <a:spLocks noGrp="1"/>
          </p:cNvSpPr>
          <p:nvPr>
            <p:ph idx="1"/>
          </p:nvPr>
        </p:nvSpPr>
        <p:spPr>
          <a:xfrm>
            <a:off x="5183188" y="1075426"/>
            <a:ext cx="5980112" cy="4768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0167E8-C561-5A72-AED3-442F66DDEE31}"/>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DBFED3-7CB3-1B8B-9504-13A121CAD015}"/>
              </a:ext>
            </a:extLst>
          </p:cNvPr>
          <p:cNvSpPr>
            <a:spLocks noGrp="1"/>
          </p:cNvSpPr>
          <p:nvPr>
            <p:ph type="dt" sz="half" idx="10"/>
          </p:nvPr>
        </p:nvSpPr>
        <p:spPr/>
        <p:txBody>
          <a:bodyPr/>
          <a:lstStyle/>
          <a:p>
            <a:fld id="{1E351CED-465B-40B5-ADCE-957C918F227B}" type="datetimeFigureOut">
              <a:rPr lang="en-US" smtClean="0"/>
              <a:t>2/9/25</a:t>
            </a:fld>
            <a:endParaRPr lang="en-US"/>
          </a:p>
        </p:txBody>
      </p:sp>
      <p:sp>
        <p:nvSpPr>
          <p:cNvPr id="6" name="Footer Placeholder 5">
            <a:extLst>
              <a:ext uri="{FF2B5EF4-FFF2-40B4-BE49-F238E27FC236}">
                <a16:creationId xmlns:a16="http://schemas.microsoft.com/office/drawing/2014/main" id="{152456C9-19A0-4441-B1AF-B7AFBF642F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898EA-84CC-411C-0012-D314953696B9}"/>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945739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C1E10-1458-2553-05B4-313F7E26D210}"/>
              </a:ext>
            </a:extLst>
          </p:cNvPr>
          <p:cNvSpPr>
            <a:spLocks noGrp="1"/>
          </p:cNvSpPr>
          <p:nvPr>
            <p:ph type="title"/>
          </p:nvPr>
        </p:nvSpPr>
        <p:spPr>
          <a:xfrm>
            <a:off x="1066800" y="782128"/>
            <a:ext cx="3705225" cy="1275272"/>
          </a:xfrm>
        </p:spPr>
        <p:txBody>
          <a:bodyPr anchor="b">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3C0F677-F177-6DED-1920-685B9D9FF254}"/>
              </a:ext>
            </a:extLst>
          </p:cNvPr>
          <p:cNvSpPr>
            <a:spLocks noGrp="1"/>
          </p:cNvSpPr>
          <p:nvPr>
            <p:ph type="pic" idx="1"/>
          </p:nvPr>
        </p:nvSpPr>
        <p:spPr>
          <a:xfrm>
            <a:off x="5183188" y="1143000"/>
            <a:ext cx="5980112"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C4D1CB1-2109-480E-8904-4077C94D6E7D}"/>
              </a:ext>
            </a:extLst>
          </p:cNvPr>
          <p:cNvSpPr>
            <a:spLocks noGrp="1"/>
          </p:cNvSpPr>
          <p:nvPr>
            <p:ph type="body" sz="half" idx="2"/>
          </p:nvPr>
        </p:nvSpPr>
        <p:spPr>
          <a:xfrm>
            <a:off x="1066800" y="2057400"/>
            <a:ext cx="3705225"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B0DB38-7CB9-2140-BC21-6D2E7DD0B6B5}"/>
              </a:ext>
            </a:extLst>
          </p:cNvPr>
          <p:cNvSpPr>
            <a:spLocks noGrp="1"/>
          </p:cNvSpPr>
          <p:nvPr>
            <p:ph type="dt" sz="half" idx="10"/>
          </p:nvPr>
        </p:nvSpPr>
        <p:spPr/>
        <p:txBody>
          <a:bodyPr/>
          <a:lstStyle/>
          <a:p>
            <a:fld id="{1E351CED-465B-40B5-ADCE-957C918F227B}" type="datetimeFigureOut">
              <a:rPr lang="en-US" smtClean="0"/>
              <a:t>2/9/25</a:t>
            </a:fld>
            <a:endParaRPr lang="en-US"/>
          </a:p>
        </p:txBody>
      </p:sp>
      <p:sp>
        <p:nvSpPr>
          <p:cNvPr id="6" name="Footer Placeholder 5">
            <a:extLst>
              <a:ext uri="{FF2B5EF4-FFF2-40B4-BE49-F238E27FC236}">
                <a16:creationId xmlns:a16="http://schemas.microsoft.com/office/drawing/2014/main" id="{C7B448AD-3B1D-4B5E-CAB9-BB5FD2CDEB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EEF53D-CF5A-87A2-E973-3B8CCDEBAA2B}"/>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478636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1F4A25-A386-9574-775C-E5E5F9FC352A}"/>
              </a:ext>
            </a:extLst>
          </p:cNvPr>
          <p:cNvSpPr>
            <a:spLocks noGrp="1"/>
          </p:cNvSpPr>
          <p:nvPr>
            <p:ph type="title"/>
          </p:nvPr>
        </p:nvSpPr>
        <p:spPr>
          <a:xfrm>
            <a:off x="1066800" y="936841"/>
            <a:ext cx="8886884" cy="95366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4F7885F-2B7B-74DB-9996-E0ACEBC9DB25}"/>
              </a:ext>
            </a:extLst>
          </p:cNvPr>
          <p:cNvSpPr>
            <a:spLocks noGrp="1"/>
          </p:cNvSpPr>
          <p:nvPr>
            <p:ph type="body" idx="1"/>
          </p:nvPr>
        </p:nvSpPr>
        <p:spPr>
          <a:xfrm>
            <a:off x="1069848" y="2139696"/>
            <a:ext cx="8883836" cy="36776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804F519-BA47-2B81-CC1C-7E1F119EC69E}"/>
              </a:ext>
            </a:extLst>
          </p:cNvPr>
          <p:cNvSpPr>
            <a:spLocks noGrp="1"/>
          </p:cNvSpPr>
          <p:nvPr>
            <p:ph type="dt" sz="half" idx="2"/>
          </p:nvPr>
        </p:nvSpPr>
        <p:spPr>
          <a:xfrm rot="5400000">
            <a:off x="10477379" y="4629744"/>
            <a:ext cx="2653508" cy="365125"/>
          </a:xfrm>
          <a:prstGeom prst="rect">
            <a:avLst/>
          </a:prstGeom>
        </p:spPr>
        <p:txBody>
          <a:bodyPr vert="horz" lIns="91440" tIns="45720" rIns="91440" bIns="45720" rtlCol="0" anchor="ctr"/>
          <a:lstStyle>
            <a:lvl1pPr algn="r">
              <a:defRPr sz="900">
                <a:solidFill>
                  <a:schemeClr val="tx1"/>
                </a:solidFill>
              </a:defRPr>
            </a:lvl1pPr>
          </a:lstStyle>
          <a:p>
            <a:fld id="{1E351CED-465B-40B5-ADCE-957C918F227B}" type="datetimeFigureOut">
              <a:rPr lang="en-US" smtClean="0"/>
              <a:t>2/9/25</a:t>
            </a:fld>
            <a:endParaRPr lang="en-US"/>
          </a:p>
        </p:txBody>
      </p:sp>
      <p:sp>
        <p:nvSpPr>
          <p:cNvPr id="5" name="Footer Placeholder 4">
            <a:extLst>
              <a:ext uri="{FF2B5EF4-FFF2-40B4-BE49-F238E27FC236}">
                <a16:creationId xmlns:a16="http://schemas.microsoft.com/office/drawing/2014/main" id="{BE952D7B-C352-1630-4C3D-7D5983C04D4A}"/>
              </a:ext>
            </a:extLst>
          </p:cNvPr>
          <p:cNvSpPr>
            <a:spLocks noGrp="1"/>
          </p:cNvSpPr>
          <p:nvPr>
            <p:ph type="ftr" sz="quarter" idx="3"/>
          </p:nvPr>
        </p:nvSpPr>
        <p:spPr>
          <a:xfrm>
            <a:off x="8610602" y="6318446"/>
            <a:ext cx="2743198" cy="365125"/>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F96E04F0-DF9B-480B-CC46-BAE7A81FB7E6}"/>
              </a:ext>
            </a:extLst>
          </p:cNvPr>
          <p:cNvSpPr>
            <a:spLocks noGrp="1"/>
          </p:cNvSpPr>
          <p:nvPr>
            <p:ph type="sldNum" sz="quarter" idx="4"/>
          </p:nvPr>
        </p:nvSpPr>
        <p:spPr>
          <a:xfrm>
            <a:off x="11353800" y="6318446"/>
            <a:ext cx="615696" cy="365125"/>
          </a:xfrm>
          <a:prstGeom prst="rect">
            <a:avLst/>
          </a:prstGeom>
        </p:spPr>
        <p:txBody>
          <a:bodyPr vert="horz" lIns="91440" tIns="45720" rIns="91440" bIns="45720" rtlCol="0" anchor="ctr"/>
          <a:lstStyle>
            <a:lvl1pPr algn="r">
              <a:defRPr sz="1600" b="1">
                <a:solidFill>
                  <a:schemeClr val="tx1"/>
                </a:solidFill>
              </a:defRPr>
            </a:lvl1pPr>
          </a:lstStyle>
          <a:p>
            <a:fld id="{5A33CB2A-1702-4C1D-9CC4-8D472D39F19E}" type="slidenum">
              <a:rPr lang="en-US" smtClean="0"/>
              <a:t>‹#›</a:t>
            </a:fld>
            <a:endParaRPr lang="en-US"/>
          </a:p>
        </p:txBody>
      </p:sp>
    </p:spTree>
    <p:extLst>
      <p:ext uri="{BB962C8B-B14F-4D97-AF65-F5344CB8AC3E}">
        <p14:creationId xmlns:p14="http://schemas.microsoft.com/office/powerpoint/2010/main" val="86424495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4864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7772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esv.org/verses/1Jn.%204%3A1-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thegospelcoalition.org/essay/christological-controversies-in-the-early-church/"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thegospelcoalition.org/essay/christological-controversies-in-the-early-church/"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thegospelcoalition.org/essay/christological-controversies-in-the-early-church/"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www.wordsoflife.co.uk/bible-studies/study-8-the-significance-of-his-death/"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wordsoflife.co.uk/bible-studies/study-8-the-significance-of-his-death/"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wordsoflife.co.uk/bible-studies/study-8-the-significance-of-his-death/"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wordsoflife.co.uk/bible-studies/study-8-the-significance-of-his-death/"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wordsoflife.co.uk/bible-studies/study-8-the-significance-of-his-death/"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wordsoflife.co.uk/bible-studies/study-8-the-significance-of-his-death/"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wordsoflife.co.uk/bible-studies/study-8-the-significance-of-his-death/"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plato.stanford.edu/entries/atonement/"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images.google.com/imgres?imgurl=www.iiw.org/sc/images/cross.jpg&amp;imgrefurl=http://www.iiw.org/sc/scforward.html&amp;h=374&amp;w=227&amp;prev=/images%3Fq%3Dchrist%2Bcross%26svnum%3D10%26hl%3Den%26lr%3D%26ie%3DUTF-8%26sa%3D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images.google.com/imgres?imgurl=www.iiw.org/sc/images/cross.jpg&amp;imgrefurl=http://www.iiw.org/sc/scforward.html&amp;h=374&amp;w=227&amp;prev=/images%3Fq%3Dchrist%2Bcross%26svnum%3D10%26hl%3Den%26lr%3D%26ie%3DUTF-8%26sa%3D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images.google.com/imgres?imgurl=cache.katrillion.com/images/g/gavel.hit_160.jpg&amp;imgrefurl=http://www.katrillion.com/games/games_quiz.jsp%3FcategoryId%3D170%26quizId%3D8920&amp;h=170&amp;w=160&amp;prev=/images%3Fq%3Dgavel%26start%3D20%26svnum%3D10%26hl%3Den%26lr%3D%26ie%3DUTF-8%26sa%3DN" TargetMode="External"/><Relationship Id="rId3" Type="http://schemas.openxmlformats.org/officeDocument/2006/relationships/hyperlink" Target="http://images.google.com/imgres?imgurl=www.edictsystems.com/images/hands_co.jpg&amp;imgrefurl=http://www.edictsystems.com/HubandSpoke.html&amp;h=174&amp;w=180&amp;prev=/images%3Fq%3Dtransaction%2Bhands%26svnum%3D10%26hl%3Den%26lr%3D%26ie%3DUTF-8" TargetMode="External"/><Relationship Id="rId7"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images.google.com/imgres?imgurl=www.apple.com/smallbusiness/accounting/yourpoint/images/money.gif&amp;imgrefurl=http://www.apple.com/smallbusiness/accounting/yourpoint/&amp;h=265&amp;w=195&amp;prev=/images%3Fq%3Dmoney%2Bhands%26svnum%3D10%26hl%3Den%26lr%3D%26ie%3DUTF-8%26sa%3DN" TargetMode="External"/><Relationship Id="rId4" Type="http://schemas.openxmlformats.org/officeDocument/2006/relationships/image" Target="../media/image17.jpeg"/><Relationship Id="rId9" Type="http://schemas.openxmlformats.org/officeDocument/2006/relationships/image" Target="../media/image20.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s>
</file>

<file path=ppt/slides/_rels/slide5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customXml" Target="../ink/ink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hyperlink" Target="https://en.wikipedia.org/wiki/Sanctification" TargetMode="External"/><Relationship Id="rId13" Type="http://schemas.openxmlformats.org/officeDocument/2006/relationships/hyperlink" Target="https://en.wikipedia.org/wiki/Wesleyan_theology" TargetMode="External"/><Relationship Id="rId18" Type="http://schemas.openxmlformats.org/officeDocument/2006/relationships/hyperlink" Target="https://reformedanswers.org/answer.asp/file/40371" TargetMode="External"/><Relationship Id="rId3" Type="http://schemas.openxmlformats.org/officeDocument/2006/relationships/hyperlink" Target="https://en.wikipedia.org/wiki/Effectual_calling" TargetMode="External"/><Relationship Id="rId7" Type="http://schemas.openxmlformats.org/officeDocument/2006/relationships/hyperlink" Target="https://en.wikipedia.org/wiki/Justification_(theology)" TargetMode="External"/><Relationship Id="rId12" Type="http://schemas.openxmlformats.org/officeDocument/2006/relationships/hyperlink" Target="https://en.wikipedia.org/wiki/Arminianism" TargetMode="External"/><Relationship Id="rId17" Type="http://schemas.openxmlformats.org/officeDocument/2006/relationships/hyperlink" Target="applewebdata://A371CDEA-C392-4731-B2F4-AFFFF347E441/#_ftnref2" TargetMode="External"/><Relationship Id="rId2" Type="http://schemas.openxmlformats.org/officeDocument/2006/relationships/hyperlink" Target="https://en.wikipedia.org/wiki/Calvinist" TargetMode="External"/><Relationship Id="rId16" Type="http://schemas.openxmlformats.org/officeDocument/2006/relationships/hyperlink" Target="https://books.google.com/books?id=X2QMUVTOE0IC&amp;pg=PA36" TargetMode="External"/><Relationship Id="rId1" Type="http://schemas.openxmlformats.org/officeDocument/2006/relationships/slideLayout" Target="../slideLayouts/slideLayout7.xml"/><Relationship Id="rId6" Type="http://schemas.openxmlformats.org/officeDocument/2006/relationships/hyperlink" Target="https://en.wikipedia.org/wiki/Repentance_(theology)" TargetMode="External"/><Relationship Id="rId11" Type="http://schemas.openxmlformats.org/officeDocument/2006/relationships/hyperlink" Target="https://en.wikipedia.org/wiki/Lutheran" TargetMode="External"/><Relationship Id="rId5" Type="http://schemas.openxmlformats.org/officeDocument/2006/relationships/hyperlink" Target="https://en.wikipedia.org/wiki/Faith_in_Christianity" TargetMode="External"/><Relationship Id="rId15" Type="http://schemas.openxmlformats.org/officeDocument/2006/relationships/hyperlink" Target="https://en.wikipedia.org/wiki/Conditional_preservation_of_the_saints" TargetMode="External"/><Relationship Id="rId10" Type="http://schemas.openxmlformats.org/officeDocument/2006/relationships/hyperlink" Target="https://en.wikipedia.org/wiki/Glorification_(theology)" TargetMode="External"/><Relationship Id="rId19" Type="http://schemas.openxmlformats.org/officeDocument/2006/relationships/hyperlink" Target="https://www.patheos.com/blogs/rogereolson/2013/08/an-arminian-ordo-salutis-order-of-salvation/" TargetMode="External"/><Relationship Id="rId4" Type="http://schemas.openxmlformats.org/officeDocument/2006/relationships/hyperlink" Target="https://en.wikipedia.org/wiki/Regeneration_(theology)" TargetMode="External"/><Relationship Id="rId9" Type="http://schemas.openxmlformats.org/officeDocument/2006/relationships/hyperlink" Target="https://en.wikipedia.org/wiki/Perseverance_of_the_saints" TargetMode="External"/><Relationship Id="rId14" Type="http://schemas.openxmlformats.org/officeDocument/2006/relationships/hyperlink" Target="https://en.wikipedia.org/wiki/Prevenient_Grace" TargetMode="External"/></Relationships>
</file>

<file path=ppt/slides/_rels/slide64.xml.rels><?xml version="1.0" encoding="UTF-8" standalone="yes"?>
<Relationships xmlns="http://schemas.openxmlformats.org/package/2006/relationships"><Relationship Id="rId2" Type="http://schemas.openxmlformats.org/officeDocument/2006/relationships/hyperlink" Target="https://reformedanswers.org/answer.asp/file/40371"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png"/></Relationships>
</file>

<file path=ppt/slides/_rels/slide6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hyperlink" Target="http://images.google.com/imgres?imgurl=www.newgenevacenter.org/portrait/luther.jpg&amp;imgrefurl=http://www.newgenevacenter.org/reference/renaiss-reform2.htm&amp;h=218&amp;w=209&amp;prev=/images%3Fq%3Dmartin%2Bluther%26svnum%3D10%26hl%3Den%26lr%3D%26ie%3DUTF-8"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jpeg"/></Relationships>
</file>

<file path=ppt/slides/_rels/slide7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7.png"/><Relationship Id="rId4" Type="http://schemas.openxmlformats.org/officeDocument/2006/relationships/image" Target="../media/image46.gi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www.esv.org/verses/John%201/"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9EBE4E-5983-B393-1D5E-731351065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dient pastel colors on a top view">
            <a:extLst>
              <a:ext uri="{FF2B5EF4-FFF2-40B4-BE49-F238E27FC236}">
                <a16:creationId xmlns:a16="http://schemas.microsoft.com/office/drawing/2014/main" id="{3A8C257B-4F15-ED83-8F84-CE33C5E39667}"/>
              </a:ext>
            </a:extLst>
          </p:cNvPr>
          <p:cNvPicPr>
            <a:picLocks noChangeAspect="1"/>
          </p:cNvPicPr>
          <p:nvPr/>
        </p:nvPicPr>
        <p:blipFill>
          <a:blip r:embed="rId2"/>
          <a:srcRect t="12344" b="3386"/>
          <a:stretch/>
        </p:blipFill>
        <p:spPr>
          <a:xfrm>
            <a:off x="20" y="10"/>
            <a:ext cx="12191979" cy="6857989"/>
          </a:xfrm>
          <a:prstGeom prst="rect">
            <a:avLst/>
          </a:prstGeom>
        </p:spPr>
      </p:pic>
      <p:sp>
        <p:nvSpPr>
          <p:cNvPr id="11" name="Freeform: Shape 10">
            <a:extLst>
              <a:ext uri="{FF2B5EF4-FFF2-40B4-BE49-F238E27FC236}">
                <a16:creationId xmlns:a16="http://schemas.microsoft.com/office/drawing/2014/main" id="{2CEF5482-568A-9463-C672-BC6D644DF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39511" y="-72076"/>
            <a:ext cx="8582352" cy="4875036"/>
          </a:xfrm>
          <a:custGeom>
            <a:avLst/>
            <a:gdLst>
              <a:gd name="connsiteX0" fmla="*/ 1259133 w 8582352"/>
              <a:gd name="connsiteY0" fmla="*/ 1707 h 4875036"/>
              <a:gd name="connsiteX1" fmla="*/ 29139 w 8582352"/>
              <a:gd name="connsiteY1" fmla="*/ 317762 h 4875036"/>
              <a:gd name="connsiteX2" fmla="*/ 0 w 8582352"/>
              <a:gd name="connsiteY2" fmla="*/ 333585 h 4875036"/>
              <a:gd name="connsiteX3" fmla="*/ 79271 w 8582352"/>
              <a:gd name="connsiteY3" fmla="*/ 4875036 h 4875036"/>
              <a:gd name="connsiteX4" fmla="*/ 8582352 w 8582352"/>
              <a:gd name="connsiteY4" fmla="*/ 4726614 h 4875036"/>
              <a:gd name="connsiteX5" fmla="*/ 3064323 w 8582352"/>
              <a:gd name="connsiteY5" fmla="*/ 550287 h 4875036"/>
              <a:gd name="connsiteX6" fmla="*/ 3002736 w 8582352"/>
              <a:gd name="connsiteY6" fmla="*/ 506058 h 4875036"/>
              <a:gd name="connsiteX7" fmla="*/ 1429589 w 8582352"/>
              <a:gd name="connsiteY7" fmla="*/ 840 h 4875036"/>
              <a:gd name="connsiteX8" fmla="*/ 1259133 w 8582352"/>
              <a:gd name="connsiteY8" fmla="*/ 1707 h 487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82352" h="4875036">
                <a:moveTo>
                  <a:pt x="1259133" y="1707"/>
                </a:moveTo>
                <a:cubicBezTo>
                  <a:pt x="833461" y="16212"/>
                  <a:pt x="412733" y="123046"/>
                  <a:pt x="29139" y="317762"/>
                </a:cubicBezTo>
                <a:lnTo>
                  <a:pt x="0" y="333585"/>
                </a:lnTo>
                <a:lnTo>
                  <a:pt x="79271" y="4875036"/>
                </a:lnTo>
                <a:lnTo>
                  <a:pt x="8582352" y="4726614"/>
                </a:lnTo>
                <a:lnTo>
                  <a:pt x="3064323" y="550287"/>
                </a:lnTo>
                <a:lnTo>
                  <a:pt x="3002736" y="506058"/>
                </a:lnTo>
                <a:cubicBezTo>
                  <a:pt x="2522288" y="179187"/>
                  <a:pt x="1975404" y="13891"/>
                  <a:pt x="1429589" y="840"/>
                </a:cubicBezTo>
                <a:cubicBezTo>
                  <a:pt x="1372734" y="-519"/>
                  <a:pt x="1315889" y="-227"/>
                  <a:pt x="1259133" y="1707"/>
                </a:cubicBezTo>
                <a:close/>
              </a:path>
            </a:pathLst>
          </a:custGeom>
          <a:gradFill>
            <a:gsLst>
              <a:gs pos="22000">
                <a:schemeClr val="bg2">
                  <a:alpha val="80000"/>
                </a:schemeClr>
              </a:gs>
              <a:gs pos="100000">
                <a:schemeClr val="accent1">
                  <a:lumMod val="60000"/>
                  <a:lumOff val="40000"/>
                  <a:alpha val="86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AAD2683-B5B4-B99E-1473-F32C5EAB8227}"/>
              </a:ext>
            </a:extLst>
          </p:cNvPr>
          <p:cNvSpPr>
            <a:spLocks noGrp="1"/>
          </p:cNvSpPr>
          <p:nvPr>
            <p:ph type="ctrTitle"/>
          </p:nvPr>
        </p:nvSpPr>
        <p:spPr>
          <a:xfrm>
            <a:off x="937142" y="691723"/>
            <a:ext cx="9600229" cy="5970334"/>
          </a:xfrm>
        </p:spPr>
        <p:txBody>
          <a:bodyPr>
            <a:normAutofit/>
          </a:bodyPr>
          <a:lstStyle/>
          <a:p>
            <a:r>
              <a:rPr lang="en-US" sz="4400" b="0" i="0" dirty="0">
                <a:effectLst/>
                <a:latin typeface="Open Sans" panose="020B0606030504020204" pitchFamily="34" charset="0"/>
              </a:rPr>
              <a:t>We believe in the Incarnation, death, and bodily resurrection of the Son of God; and that salvation is attained only through repentance and faith in Him.</a:t>
            </a:r>
            <a:endParaRPr lang="en-US" sz="4400" dirty="0"/>
          </a:p>
        </p:txBody>
      </p:sp>
      <p:sp>
        <p:nvSpPr>
          <p:cNvPr id="3" name="Subtitle 2">
            <a:extLst>
              <a:ext uri="{FF2B5EF4-FFF2-40B4-BE49-F238E27FC236}">
                <a16:creationId xmlns:a16="http://schemas.microsoft.com/office/drawing/2014/main" id="{510177AB-E62F-5583-E2CD-8EE518CC982A}"/>
              </a:ext>
            </a:extLst>
          </p:cNvPr>
          <p:cNvSpPr>
            <a:spLocks noGrp="1"/>
          </p:cNvSpPr>
          <p:nvPr>
            <p:ph type="subTitle" idx="1"/>
          </p:nvPr>
        </p:nvSpPr>
        <p:spPr>
          <a:xfrm>
            <a:off x="937144" y="2555544"/>
            <a:ext cx="3349214" cy="896819"/>
          </a:xfrm>
        </p:spPr>
        <p:txBody>
          <a:bodyPr>
            <a:normAutofit/>
          </a:bodyPr>
          <a:lstStyle/>
          <a:p>
            <a:r>
              <a:rPr lang="en-US" sz="3600" dirty="0"/>
              <a:t>Article 4</a:t>
            </a:r>
          </a:p>
        </p:txBody>
      </p:sp>
      <p:sp>
        <p:nvSpPr>
          <p:cNvPr id="13" name="Freeform: Shape 12">
            <a:extLst>
              <a:ext uri="{FF2B5EF4-FFF2-40B4-BE49-F238E27FC236}">
                <a16:creationId xmlns:a16="http://schemas.microsoft.com/office/drawing/2014/main" id="{D38784C3-11AE-0BE2-6339-1A2BDAC7F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740000" flipV="1">
            <a:off x="7888979" y="5014859"/>
            <a:ext cx="4324338" cy="1889417"/>
          </a:xfrm>
          <a:custGeom>
            <a:avLst/>
            <a:gdLst>
              <a:gd name="connsiteX0" fmla="*/ 26412 w 4324338"/>
              <a:gd name="connsiteY0" fmla="*/ 1889417 h 1889417"/>
              <a:gd name="connsiteX1" fmla="*/ 4324338 w 4324338"/>
              <a:gd name="connsiteY1" fmla="*/ 1814397 h 1889417"/>
              <a:gd name="connsiteX2" fmla="*/ 2459858 w 4324338"/>
              <a:gd name="connsiteY2" fmla="*/ 403264 h 1889417"/>
              <a:gd name="connsiteX3" fmla="*/ 2414726 w 4324338"/>
              <a:gd name="connsiteY3" fmla="*/ 370852 h 1889417"/>
              <a:gd name="connsiteX4" fmla="*/ 1261883 w 4324338"/>
              <a:gd name="connsiteY4" fmla="*/ 615 h 1889417"/>
              <a:gd name="connsiteX5" fmla="*/ 70385 w 4324338"/>
              <a:gd name="connsiteY5" fmla="*/ 326182 h 1889417"/>
              <a:gd name="connsiteX6" fmla="*/ 0 w 4324338"/>
              <a:gd name="connsiteY6" fmla="*/ 376291 h 188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338" h="1889417">
                <a:moveTo>
                  <a:pt x="26412" y="1889417"/>
                </a:moveTo>
                <a:lnTo>
                  <a:pt x="4324338" y="1814397"/>
                </a:lnTo>
                <a:lnTo>
                  <a:pt x="2459858" y="403264"/>
                </a:lnTo>
                <a:lnTo>
                  <a:pt x="2414726" y="370852"/>
                </a:lnTo>
                <a:cubicBezTo>
                  <a:pt x="2062641" y="131313"/>
                  <a:pt x="1661870" y="10180"/>
                  <a:pt x="1261883" y="615"/>
                </a:cubicBezTo>
                <a:cubicBezTo>
                  <a:pt x="845229" y="-9347"/>
                  <a:pt x="429425" y="101751"/>
                  <a:pt x="70385" y="326182"/>
                </a:cubicBezTo>
                <a:lnTo>
                  <a:pt x="0" y="376291"/>
                </a:lnTo>
                <a:close/>
              </a:path>
            </a:pathLst>
          </a:custGeom>
          <a:gradFill>
            <a:gsLst>
              <a:gs pos="27000">
                <a:schemeClr val="bg2">
                  <a:alpha val="80000"/>
                </a:schemeClr>
              </a:gs>
              <a:gs pos="100000">
                <a:schemeClr val="accent1">
                  <a:lumMod val="60000"/>
                  <a:lumOff val="40000"/>
                  <a:alpha val="92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66934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EEF027F-6392-7499-9D2C-39C6F420FB26}"/>
              </a:ext>
            </a:extLst>
          </p:cNvPr>
          <p:cNvSpPr>
            <a:spLocks noGrp="1"/>
          </p:cNvSpPr>
          <p:nvPr>
            <p:ph type="title"/>
          </p:nvPr>
        </p:nvSpPr>
        <p:spPr>
          <a:xfrm>
            <a:off x="1066800" y="1030311"/>
            <a:ext cx="8905141" cy="1359356"/>
          </a:xfrm>
        </p:spPr>
        <p:txBody>
          <a:bodyPr anchor="ctr">
            <a:normAutofit/>
          </a:bodyPr>
          <a:lstStyle/>
          <a:p>
            <a:r>
              <a:rPr lang="en-US" sz="4800">
                <a:latin typeface="Bookman Old Style" pitchFamily="18" charset="0"/>
                <a:cs typeface="Times New Roman" pitchFamily="18" charset="0"/>
              </a:rPr>
              <a:t>The Humanity of Christ</a:t>
            </a:r>
            <a:endParaRPr lang="en-US" sz="4800"/>
          </a:p>
        </p:txBody>
      </p:sp>
      <p:sp>
        <p:nvSpPr>
          <p:cNvPr id="3" name="Content Placeholder 2">
            <a:extLst>
              <a:ext uri="{FF2B5EF4-FFF2-40B4-BE49-F238E27FC236}">
                <a16:creationId xmlns:a16="http://schemas.microsoft.com/office/drawing/2014/main" id="{A37BC8EE-3FB9-BE8E-7865-3A416758B305}"/>
              </a:ext>
            </a:extLst>
          </p:cNvPr>
          <p:cNvSpPr>
            <a:spLocks noGrp="1"/>
          </p:cNvSpPr>
          <p:nvPr>
            <p:ph idx="1"/>
          </p:nvPr>
        </p:nvSpPr>
        <p:spPr>
          <a:xfrm>
            <a:off x="734519" y="2389667"/>
            <a:ext cx="9237424" cy="3325333"/>
          </a:xfrm>
        </p:spPr>
        <p:txBody>
          <a:bodyPr>
            <a:normAutofit fontScale="77500" lnSpcReduction="20000"/>
          </a:bodyPr>
          <a:lstStyle/>
          <a:p>
            <a:pPr marL="0" indent="0">
              <a:lnSpc>
                <a:spcPct val="110000"/>
              </a:lnSpc>
              <a:buNone/>
            </a:pPr>
            <a:r>
              <a:rPr lang="en-US" altLang="en-US" sz="2400" b="0" u="sng" dirty="0">
                <a:latin typeface="Bookman Old Style" panose="02050604050505020204" pitchFamily="18" charset="0"/>
              </a:rPr>
              <a:t>Weariness</a:t>
            </a:r>
            <a:r>
              <a:rPr lang="en-US" altLang="en-US" sz="2400" b="0" dirty="0">
                <a:latin typeface="Bookman Old Style" panose="02050604050505020204" pitchFamily="18" charset="0"/>
              </a:rPr>
              <a:t>: “So Jesus, being wearied from His journey, was sitting by the well.  It was about the sixth hour.”  John 4:6</a:t>
            </a:r>
            <a:endParaRPr lang="en-US" altLang="en-US" sz="2400" b="0" dirty="0"/>
          </a:p>
          <a:p>
            <a:pPr marL="0" indent="0">
              <a:lnSpc>
                <a:spcPct val="110000"/>
              </a:lnSpc>
              <a:buNone/>
            </a:pPr>
            <a:r>
              <a:rPr lang="en-US" altLang="en-US" sz="2400" b="0" u="sng" dirty="0">
                <a:latin typeface="Bookman Old Style" panose="02050604050505020204" pitchFamily="18" charset="0"/>
              </a:rPr>
              <a:t>Grief</a:t>
            </a:r>
            <a:r>
              <a:rPr lang="en-US" altLang="en-US" sz="2400" b="0" dirty="0">
                <a:latin typeface="Bookman Old Style" panose="02050604050505020204" pitchFamily="18" charset="0"/>
              </a:rPr>
              <a:t>:  “Jesus wept.”  John 11:35 </a:t>
            </a:r>
          </a:p>
          <a:p>
            <a:pPr marL="0" indent="0">
              <a:lnSpc>
                <a:spcPct val="110000"/>
              </a:lnSpc>
              <a:buNone/>
            </a:pPr>
            <a:r>
              <a:rPr lang="en-US" altLang="en-US" sz="2400" b="0" u="sng" dirty="0">
                <a:latin typeface="Bookman Old Style" panose="02050604050505020204" pitchFamily="18" charset="0"/>
              </a:rPr>
              <a:t>Compassion</a:t>
            </a:r>
            <a:r>
              <a:rPr lang="en-US" altLang="en-US" sz="2400" b="0" dirty="0">
                <a:latin typeface="Bookman Old Style" panose="02050604050505020204" pitchFamily="18" charset="0"/>
              </a:rPr>
              <a:t>: “Seeing the people, He felt compassion for them, because they were distressed and dispirited like sheep without a shepherd.”  Matthew 9:36</a:t>
            </a:r>
          </a:p>
          <a:p>
            <a:pPr marL="0" indent="0">
              <a:lnSpc>
                <a:spcPct val="110000"/>
              </a:lnSpc>
              <a:buNone/>
            </a:pPr>
            <a:r>
              <a:rPr lang="en-US" altLang="en-US" sz="2400" b="0" u="sng" dirty="0">
                <a:latin typeface="Bookman Old Style" panose="02050604050505020204" pitchFamily="18" charset="0"/>
              </a:rPr>
              <a:t>Sorrow/Longing</a:t>
            </a:r>
            <a:r>
              <a:rPr lang="en-US" altLang="en-US" sz="2400" b="0" dirty="0">
                <a:latin typeface="Bookman Old Style" panose="02050604050505020204" pitchFamily="18" charset="0"/>
              </a:rPr>
              <a:t>: “Approaching Jerusalem, He saw the city and wept over it.” Luke 19:41; cf. Mt. 23:37</a:t>
            </a:r>
          </a:p>
          <a:p>
            <a:pPr marL="0" indent="0">
              <a:lnSpc>
                <a:spcPct val="110000"/>
              </a:lnSpc>
              <a:buNone/>
            </a:pPr>
            <a:r>
              <a:rPr lang="en-US" altLang="en-US" sz="2400" b="0" u="sng" dirty="0">
                <a:latin typeface="Bookman Old Style" panose="02050604050505020204" pitchFamily="18" charset="0"/>
              </a:rPr>
              <a:t>Anger</a:t>
            </a:r>
            <a:r>
              <a:rPr lang="en-US" altLang="en-US" sz="2400" b="0" dirty="0">
                <a:latin typeface="Bookman Old Style" panose="02050604050505020204" pitchFamily="18" charset="0"/>
              </a:rPr>
              <a:t>:  “After looking around at them with anger, grieved at their hardness of heart…”  Mark 3:5; cf. 10:14</a:t>
            </a:r>
          </a:p>
          <a:p>
            <a:pPr marL="0" indent="0">
              <a:lnSpc>
                <a:spcPct val="110000"/>
              </a:lnSpc>
              <a:buNone/>
            </a:pPr>
            <a:endParaRPr lang="en-US" sz="1400" dirty="0"/>
          </a:p>
        </p:txBody>
      </p:sp>
    </p:spTree>
    <p:extLst>
      <p:ext uri="{BB962C8B-B14F-4D97-AF65-F5344CB8AC3E}">
        <p14:creationId xmlns:p14="http://schemas.microsoft.com/office/powerpoint/2010/main" val="3193434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2D68A23-4F57-D07D-1F76-930591DA8676}"/>
              </a:ext>
            </a:extLst>
          </p:cNvPr>
          <p:cNvSpPr>
            <a:spLocks noGrp="1"/>
          </p:cNvSpPr>
          <p:nvPr>
            <p:ph type="title"/>
          </p:nvPr>
        </p:nvSpPr>
        <p:spPr>
          <a:xfrm>
            <a:off x="1066800" y="1030311"/>
            <a:ext cx="8905141" cy="1359356"/>
          </a:xfrm>
        </p:spPr>
        <p:txBody>
          <a:bodyPr anchor="ctr">
            <a:normAutofit/>
          </a:bodyPr>
          <a:lstStyle/>
          <a:p>
            <a:r>
              <a:rPr lang="en-US" sz="4800"/>
              <a:t>The History of the Doctrine</a:t>
            </a:r>
          </a:p>
        </p:txBody>
      </p:sp>
      <p:sp>
        <p:nvSpPr>
          <p:cNvPr id="3" name="Content Placeholder 2">
            <a:extLst>
              <a:ext uri="{FF2B5EF4-FFF2-40B4-BE49-F238E27FC236}">
                <a16:creationId xmlns:a16="http://schemas.microsoft.com/office/drawing/2014/main" id="{71ACF024-3A2A-8959-2F4E-CDDA29DDF489}"/>
              </a:ext>
            </a:extLst>
          </p:cNvPr>
          <p:cNvSpPr>
            <a:spLocks noGrp="1"/>
          </p:cNvSpPr>
          <p:nvPr>
            <p:ph idx="1"/>
          </p:nvPr>
        </p:nvSpPr>
        <p:spPr>
          <a:xfrm>
            <a:off x="644577" y="2389667"/>
            <a:ext cx="9327365" cy="3325333"/>
          </a:xfrm>
        </p:spPr>
        <p:txBody>
          <a:bodyPr>
            <a:normAutofit/>
          </a:bodyPr>
          <a:lstStyle/>
          <a:p>
            <a:pPr marL="0" indent="0">
              <a:buNone/>
            </a:pPr>
            <a:r>
              <a:rPr lang="en-US" sz="2800" dirty="0"/>
              <a:t>Question: If Jesus is God, how is He also human?</a:t>
            </a:r>
          </a:p>
          <a:p>
            <a:pPr marL="0" indent="0">
              <a:buNone/>
            </a:pPr>
            <a:r>
              <a:rPr lang="en-US" sz="2800" dirty="0">
                <a:latin typeface="Bookman Old Style" pitchFamily="18" charset="0"/>
              </a:rPr>
              <a:t>Early Tendencies in Christology</a:t>
            </a:r>
          </a:p>
          <a:p>
            <a:pPr marL="0" indent="0">
              <a:buNone/>
            </a:pPr>
            <a:r>
              <a:rPr lang="en-US" altLang="en-US" dirty="0"/>
              <a:t> </a:t>
            </a:r>
            <a:r>
              <a:rPr lang="en-US" altLang="en-US" sz="2400" dirty="0"/>
              <a:t>A Mere Man             &lt;---------------&gt;               Divine, not fully Man </a:t>
            </a:r>
            <a:endParaRPr lang="en-US" sz="2400" dirty="0"/>
          </a:p>
        </p:txBody>
      </p:sp>
    </p:spTree>
    <p:extLst>
      <p:ext uri="{BB962C8B-B14F-4D97-AF65-F5344CB8AC3E}">
        <p14:creationId xmlns:p14="http://schemas.microsoft.com/office/powerpoint/2010/main" val="986814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2DC2CA3-D518-3F87-53E2-7CBEB812EAF9}"/>
              </a:ext>
            </a:extLst>
          </p:cNvPr>
          <p:cNvSpPr>
            <a:spLocks noGrp="1"/>
          </p:cNvSpPr>
          <p:nvPr>
            <p:ph type="title"/>
          </p:nvPr>
        </p:nvSpPr>
        <p:spPr>
          <a:xfrm>
            <a:off x="1066800" y="1030311"/>
            <a:ext cx="8905141" cy="1359356"/>
          </a:xfrm>
        </p:spPr>
        <p:txBody>
          <a:bodyPr anchor="ctr">
            <a:normAutofit/>
          </a:bodyPr>
          <a:lstStyle/>
          <a:p>
            <a:r>
              <a:rPr lang="en-US" sz="4800"/>
              <a:t>Early Errors</a:t>
            </a:r>
          </a:p>
        </p:txBody>
      </p:sp>
      <p:sp>
        <p:nvSpPr>
          <p:cNvPr id="3" name="Content Placeholder 2">
            <a:extLst>
              <a:ext uri="{FF2B5EF4-FFF2-40B4-BE49-F238E27FC236}">
                <a16:creationId xmlns:a16="http://schemas.microsoft.com/office/drawing/2014/main" id="{D86E7523-DF28-8796-47DE-8E3917718D59}"/>
              </a:ext>
            </a:extLst>
          </p:cNvPr>
          <p:cNvSpPr>
            <a:spLocks noGrp="1"/>
          </p:cNvSpPr>
          <p:nvPr>
            <p:ph idx="1"/>
          </p:nvPr>
        </p:nvSpPr>
        <p:spPr>
          <a:xfrm>
            <a:off x="1066800" y="2518348"/>
            <a:ext cx="9309099" cy="3463351"/>
          </a:xfrm>
        </p:spPr>
        <p:txBody>
          <a:bodyPr>
            <a:noAutofit/>
          </a:bodyPr>
          <a:lstStyle/>
          <a:p>
            <a:pPr marL="0" indent="0">
              <a:lnSpc>
                <a:spcPct val="110000"/>
              </a:lnSpc>
              <a:buNone/>
            </a:pPr>
            <a:r>
              <a:rPr lang="en-US" sz="2400" b="1" dirty="0">
                <a:latin typeface="Charter" panose="02040503050506020203" pitchFamily="18" charset="0"/>
              </a:rPr>
              <a:t>Adoptionism</a:t>
            </a:r>
            <a:r>
              <a:rPr lang="en-US" sz="2400" dirty="0">
                <a:latin typeface="Charter" panose="02040503050506020203" pitchFamily="18" charset="0"/>
              </a:rPr>
              <a:t>  - </a:t>
            </a:r>
            <a:r>
              <a:rPr lang="en-US" sz="2400" b="0" i="0" dirty="0">
                <a:effectLst/>
                <a:latin typeface="Charter" panose="02040503050506020203" pitchFamily="18" charset="0"/>
              </a:rPr>
              <a:t>denied the virgin birth, taught that Jesus was a normal human who was exceedingly wise, and that he was “adopted” by the Christ-spirit upon his baptism. </a:t>
            </a:r>
            <a:endParaRPr lang="en-US" sz="2400" dirty="0">
              <a:latin typeface="Charter" panose="02040503050506020203" pitchFamily="18" charset="0"/>
            </a:endParaRPr>
          </a:p>
          <a:p>
            <a:pPr marL="0" indent="0">
              <a:lnSpc>
                <a:spcPct val="110000"/>
              </a:lnSpc>
              <a:buNone/>
            </a:pPr>
            <a:r>
              <a:rPr lang="en-US" sz="2400" b="1" dirty="0">
                <a:latin typeface="Charter" panose="02040503050506020203" pitchFamily="18" charset="0"/>
              </a:rPr>
              <a:t>Docetism</a:t>
            </a:r>
            <a:r>
              <a:rPr lang="en-US" sz="2400" dirty="0">
                <a:latin typeface="Charter" panose="02040503050506020203" pitchFamily="18" charset="0"/>
              </a:rPr>
              <a:t> – </a:t>
            </a:r>
            <a:r>
              <a:rPr lang="en-US" sz="2400" b="0" i="0" dirty="0">
                <a:effectLst/>
                <a:latin typeface="Charter" panose="02040503050506020203" pitchFamily="18" charset="0"/>
              </a:rPr>
              <a:t>Docetism, which challenged the biblical testimony of Christ’s full humanity. </a:t>
            </a:r>
            <a:r>
              <a:rPr lang="en-US" sz="2400" dirty="0">
                <a:latin typeface="Charter" panose="02040503050506020203" pitchFamily="18" charset="0"/>
              </a:rPr>
              <a:t>Jesus only “appeared” human.</a:t>
            </a:r>
            <a:r>
              <a:rPr lang="en-US" sz="2400" b="0" i="0" dirty="0">
                <a:effectLst/>
                <a:latin typeface="Charter" panose="02040503050506020203" pitchFamily="18" charset="0"/>
              </a:rPr>
              <a:t> The Apostle John warned against this error, noting that some refused to acknowledge “that Jesus Christ as come in the flesh” (</a:t>
            </a:r>
            <a:r>
              <a:rPr lang="en-US" sz="2400" b="0" i="0" u="sng" dirty="0">
                <a:effectLst/>
                <a:latin typeface="Charter" panose="02040503050506020203" pitchFamily="18" charset="0"/>
                <a:hlinkClick r:id="rId2"/>
              </a:rPr>
              <a:t>1Jn. 4:1-3</a:t>
            </a:r>
            <a:r>
              <a:rPr lang="en-US" sz="2400" b="0" i="0" dirty="0">
                <a:effectLst/>
                <a:latin typeface="Charter" panose="02040503050506020203" pitchFamily="18" charset="0"/>
              </a:rPr>
              <a:t>). </a:t>
            </a:r>
            <a:endParaRPr lang="en-US" sz="2400" dirty="0"/>
          </a:p>
        </p:txBody>
      </p:sp>
    </p:spTree>
    <p:extLst>
      <p:ext uri="{BB962C8B-B14F-4D97-AF65-F5344CB8AC3E}">
        <p14:creationId xmlns:p14="http://schemas.microsoft.com/office/powerpoint/2010/main" val="4133809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FED58AE-C6D7-8A1F-8BAF-CE9756739D15}"/>
              </a:ext>
            </a:extLst>
          </p:cNvPr>
          <p:cNvSpPr>
            <a:spLocks noGrp="1"/>
          </p:cNvSpPr>
          <p:nvPr>
            <p:ph type="title"/>
          </p:nvPr>
        </p:nvSpPr>
        <p:spPr>
          <a:xfrm>
            <a:off x="1066800" y="1030311"/>
            <a:ext cx="8905141" cy="1359356"/>
          </a:xfrm>
        </p:spPr>
        <p:txBody>
          <a:bodyPr anchor="ctr">
            <a:normAutofit/>
          </a:bodyPr>
          <a:lstStyle/>
          <a:p>
            <a:r>
              <a:rPr lang="en-US" sz="4400" b="1" i="0">
                <a:effectLst/>
                <a:latin typeface="Gotham A"/>
              </a:rPr>
              <a:t>Apollinarianism</a:t>
            </a:r>
            <a:br>
              <a:rPr lang="en-US" sz="4400" b="1" i="0">
                <a:effectLst/>
                <a:latin typeface="Gotham A"/>
              </a:rPr>
            </a:br>
            <a:endParaRPr lang="en-US" sz="4400"/>
          </a:p>
        </p:txBody>
      </p:sp>
      <p:sp>
        <p:nvSpPr>
          <p:cNvPr id="3" name="Content Placeholder 2">
            <a:extLst>
              <a:ext uri="{FF2B5EF4-FFF2-40B4-BE49-F238E27FC236}">
                <a16:creationId xmlns:a16="http://schemas.microsoft.com/office/drawing/2014/main" id="{461DA7F9-0499-016C-C0DA-23E8415633CB}"/>
              </a:ext>
            </a:extLst>
          </p:cNvPr>
          <p:cNvSpPr>
            <a:spLocks noGrp="1"/>
          </p:cNvSpPr>
          <p:nvPr>
            <p:ph idx="1"/>
          </p:nvPr>
        </p:nvSpPr>
        <p:spPr>
          <a:xfrm>
            <a:off x="1394085" y="2260601"/>
            <a:ext cx="8577857" cy="3454400"/>
          </a:xfrm>
        </p:spPr>
        <p:txBody>
          <a:bodyPr>
            <a:normAutofit/>
          </a:bodyPr>
          <a:lstStyle/>
          <a:p>
            <a:pPr marL="0" indent="0">
              <a:lnSpc>
                <a:spcPct val="110000"/>
              </a:lnSpc>
              <a:spcAft>
                <a:spcPts val="1800"/>
              </a:spcAft>
              <a:buNone/>
            </a:pPr>
            <a:r>
              <a:rPr lang="en-US" sz="2400" b="0" i="0" dirty="0">
                <a:effectLst/>
                <a:latin typeface="Charter" panose="02040503050506020203" pitchFamily="18" charset="0"/>
              </a:rPr>
              <a:t>Apollinaris of Laodicea (d. 390) believed that in taking on human nature, the Word became united with a body only. So eager was he to avoid the Arian error and emphasize the deity of Christ and unity of his person that he denied Jesus as having a human soul. The soul was replaced with the divine Word, or </a:t>
            </a:r>
            <a:r>
              <a:rPr lang="en-US" sz="2400" b="0" i="1" dirty="0">
                <a:effectLst/>
                <a:latin typeface="Charter" panose="02040503050506020203" pitchFamily="18" charset="0"/>
              </a:rPr>
              <a:t>logos</a:t>
            </a:r>
            <a:r>
              <a:rPr lang="en-US" sz="2400" b="0" i="0" dirty="0">
                <a:effectLst/>
                <a:latin typeface="Charter" panose="02040503050506020203" pitchFamily="18" charset="0"/>
              </a:rPr>
              <a:t>. Jesus, in other words, was not an ordinary human being.</a:t>
            </a:r>
          </a:p>
          <a:p>
            <a:pPr>
              <a:lnSpc>
                <a:spcPct val="110000"/>
              </a:lnSpc>
            </a:pPr>
            <a:r>
              <a:rPr lang="en-US" sz="1100" dirty="0">
                <a:hlinkClick r:id="rId2"/>
              </a:rPr>
              <a:t>https://www.thegospelcoalition.org/essay/christological-controversies-in-the-early-church/</a:t>
            </a:r>
            <a:r>
              <a:rPr lang="en-US" sz="1100" dirty="0"/>
              <a:t> accessed December 21, 2024</a:t>
            </a:r>
          </a:p>
        </p:txBody>
      </p:sp>
    </p:spTree>
    <p:extLst>
      <p:ext uri="{BB962C8B-B14F-4D97-AF65-F5344CB8AC3E}">
        <p14:creationId xmlns:p14="http://schemas.microsoft.com/office/powerpoint/2010/main" val="398957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137A3D9-845F-C70D-21C5-EDD6868B45A9}"/>
              </a:ext>
            </a:extLst>
          </p:cNvPr>
          <p:cNvSpPr>
            <a:spLocks noGrp="1"/>
          </p:cNvSpPr>
          <p:nvPr>
            <p:ph type="title"/>
          </p:nvPr>
        </p:nvSpPr>
        <p:spPr>
          <a:xfrm>
            <a:off x="1066800" y="1030311"/>
            <a:ext cx="8905141" cy="1359356"/>
          </a:xfrm>
        </p:spPr>
        <p:txBody>
          <a:bodyPr anchor="ctr">
            <a:normAutofit/>
          </a:bodyPr>
          <a:lstStyle/>
          <a:p>
            <a:r>
              <a:rPr lang="en-US" sz="4400" b="1" i="0">
                <a:effectLst/>
                <a:latin typeface="Gotham A"/>
              </a:rPr>
              <a:t>Nestorianism</a:t>
            </a:r>
            <a:br>
              <a:rPr lang="en-US" sz="4400" b="1" i="0">
                <a:effectLst/>
                <a:latin typeface="Gotham A"/>
              </a:rPr>
            </a:br>
            <a:endParaRPr lang="en-US" sz="4400"/>
          </a:p>
        </p:txBody>
      </p:sp>
      <p:sp>
        <p:nvSpPr>
          <p:cNvPr id="3" name="Content Placeholder 2">
            <a:extLst>
              <a:ext uri="{FF2B5EF4-FFF2-40B4-BE49-F238E27FC236}">
                <a16:creationId xmlns:a16="http://schemas.microsoft.com/office/drawing/2014/main" id="{A3AE7ED9-4B26-6C5F-2BF6-0EBFCD4788D7}"/>
              </a:ext>
            </a:extLst>
          </p:cNvPr>
          <p:cNvSpPr>
            <a:spLocks noGrp="1"/>
          </p:cNvSpPr>
          <p:nvPr>
            <p:ph idx="1"/>
          </p:nvPr>
        </p:nvSpPr>
        <p:spPr>
          <a:xfrm>
            <a:off x="1066801" y="2188564"/>
            <a:ext cx="8905142" cy="3894735"/>
          </a:xfrm>
        </p:spPr>
        <p:txBody>
          <a:bodyPr>
            <a:normAutofit fontScale="92500" lnSpcReduction="20000"/>
          </a:bodyPr>
          <a:lstStyle/>
          <a:p>
            <a:pPr marL="0" indent="0">
              <a:lnSpc>
                <a:spcPct val="110000"/>
              </a:lnSpc>
              <a:spcAft>
                <a:spcPts val="1800"/>
              </a:spcAft>
              <a:buNone/>
            </a:pPr>
            <a:r>
              <a:rPr lang="en-US" sz="2400" b="0" i="0" dirty="0">
                <a:effectLst/>
                <a:latin typeface="Charter" panose="02040503050506020203" pitchFamily="18" charset="0"/>
              </a:rPr>
              <a:t>In the early fifth century, Nestorius of Constantinople (c. 386–450) taught that Jesus Christ was actually two distinct persons. Nestorius struggled to affirm the traditional title for Mary as </a:t>
            </a:r>
            <a:r>
              <a:rPr lang="en-US" sz="2400" b="0" i="1" dirty="0" err="1">
                <a:effectLst/>
                <a:latin typeface="Charter" panose="02040503050506020203" pitchFamily="18" charset="0"/>
              </a:rPr>
              <a:t>theotokos</a:t>
            </a:r>
            <a:r>
              <a:rPr lang="en-US" sz="2400" b="0" i="0" dirty="0">
                <a:effectLst/>
                <a:latin typeface="Charter" panose="02040503050506020203" pitchFamily="18" charset="0"/>
              </a:rPr>
              <a:t> (“God-bearer”), as this seemed to deny the human qualities of Christ. He struggled to conceive how it could be that God was born from a human, or that God suffered and died. Therefore, Nestorianism posited that in Christ was both the human person and divine person, but that each operated independently. At one point it would be the divine person working, and at another point it was the human. In this way, Nestorians sought to deal with Scripture that spoke to both Christ’s divine characteristics and his human ones. </a:t>
            </a:r>
            <a:r>
              <a:rPr lang="en-US" sz="1200" dirty="0">
                <a:hlinkClick r:id="rId2"/>
              </a:rPr>
              <a:t>https://www.thegospelcoalition.org/essay/christological-controversies-in-the-early-church/</a:t>
            </a:r>
            <a:r>
              <a:rPr lang="en-US" sz="1200" dirty="0"/>
              <a:t> accessed December 21, 2024</a:t>
            </a:r>
          </a:p>
          <a:p>
            <a:pPr marL="0" indent="0">
              <a:lnSpc>
                <a:spcPct val="110000"/>
              </a:lnSpc>
              <a:spcAft>
                <a:spcPts val="1800"/>
              </a:spcAft>
              <a:buNone/>
            </a:pPr>
            <a:endParaRPr lang="en-US" sz="2400" b="0" i="0" dirty="0">
              <a:effectLst/>
              <a:latin typeface="Charter" panose="02040503050506020203" pitchFamily="18" charset="0"/>
            </a:endParaRPr>
          </a:p>
        </p:txBody>
      </p:sp>
    </p:spTree>
    <p:extLst>
      <p:ext uri="{BB962C8B-B14F-4D97-AF65-F5344CB8AC3E}">
        <p14:creationId xmlns:p14="http://schemas.microsoft.com/office/powerpoint/2010/main" val="795152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32E93A6-D3D8-05D3-C2EC-9B62F510A05F}"/>
              </a:ext>
            </a:extLst>
          </p:cNvPr>
          <p:cNvSpPr>
            <a:spLocks noGrp="1"/>
          </p:cNvSpPr>
          <p:nvPr>
            <p:ph type="title"/>
          </p:nvPr>
        </p:nvSpPr>
        <p:spPr>
          <a:xfrm>
            <a:off x="1066800" y="1030311"/>
            <a:ext cx="8905141" cy="1359356"/>
          </a:xfrm>
        </p:spPr>
        <p:txBody>
          <a:bodyPr anchor="ctr">
            <a:normAutofit/>
          </a:bodyPr>
          <a:lstStyle/>
          <a:p>
            <a:r>
              <a:rPr lang="en-US" sz="4800" b="1" i="0">
                <a:effectLst/>
                <a:latin typeface="Gotham A"/>
              </a:rPr>
              <a:t>Eutchyianism</a:t>
            </a:r>
            <a:endParaRPr lang="en-US" sz="4800"/>
          </a:p>
        </p:txBody>
      </p:sp>
      <p:sp>
        <p:nvSpPr>
          <p:cNvPr id="3" name="Content Placeholder 2">
            <a:extLst>
              <a:ext uri="{FF2B5EF4-FFF2-40B4-BE49-F238E27FC236}">
                <a16:creationId xmlns:a16="http://schemas.microsoft.com/office/drawing/2014/main" id="{BF7A44B5-6434-E78A-BDBC-A0CFA6756C0B}"/>
              </a:ext>
            </a:extLst>
          </p:cNvPr>
          <p:cNvSpPr>
            <a:spLocks noGrp="1"/>
          </p:cNvSpPr>
          <p:nvPr>
            <p:ph idx="1"/>
          </p:nvPr>
        </p:nvSpPr>
        <p:spPr>
          <a:xfrm>
            <a:off x="749509" y="2389667"/>
            <a:ext cx="9222434" cy="4100033"/>
          </a:xfrm>
        </p:spPr>
        <p:txBody>
          <a:bodyPr>
            <a:normAutofit fontScale="47500" lnSpcReduction="20000"/>
          </a:bodyPr>
          <a:lstStyle/>
          <a:p>
            <a:pPr marL="0" indent="0">
              <a:lnSpc>
                <a:spcPct val="110000"/>
              </a:lnSpc>
              <a:spcBef>
                <a:spcPts val="0"/>
              </a:spcBef>
              <a:buNone/>
            </a:pPr>
            <a:r>
              <a:rPr lang="en-US" sz="6300" b="0" i="0" dirty="0">
                <a:effectLst/>
                <a:latin typeface="Charter" panose="02040503050506020203" pitchFamily="18" charset="0"/>
              </a:rPr>
              <a:t>Teachings from the monk Eutychus of Constantinople (c. 380–c. 456), </a:t>
            </a:r>
            <a:r>
              <a:rPr lang="en-US" sz="6300" b="0" i="0" dirty="0" err="1">
                <a:effectLst/>
                <a:latin typeface="Charter" panose="02040503050506020203" pitchFamily="18" charset="0"/>
              </a:rPr>
              <a:t>Eutchyianism</a:t>
            </a:r>
            <a:r>
              <a:rPr lang="en-US" sz="6300" b="0" i="0" dirty="0">
                <a:effectLst/>
                <a:latin typeface="Charter" panose="02040503050506020203" pitchFamily="18" charset="0"/>
              </a:rPr>
              <a:t> combines the two natures into one single nature. The official term for this theological error was </a:t>
            </a:r>
            <a:r>
              <a:rPr lang="en-US" sz="6300" b="0" i="0" dirty="0" err="1">
                <a:effectLst/>
                <a:latin typeface="Charter" panose="02040503050506020203" pitchFamily="18" charset="0"/>
              </a:rPr>
              <a:t>monophysitism</a:t>
            </a:r>
            <a:r>
              <a:rPr lang="en-US" sz="6300" b="0" i="0" dirty="0">
                <a:effectLst/>
                <a:latin typeface="Charter" panose="02040503050506020203" pitchFamily="18" charset="0"/>
              </a:rPr>
              <a:t>. Eutychus believed that both natures existed before the incarnation, but following the birth of Christ, there was only one nature. The human nature according to Eutyches was a mere appearance, harkening back to views </a:t>
            </a:r>
            <a:r>
              <a:rPr lang="en-US" sz="6300" dirty="0">
                <a:latin typeface="Charter" panose="02040503050506020203" pitchFamily="18" charset="0"/>
              </a:rPr>
              <a:t>of the</a:t>
            </a:r>
            <a:r>
              <a:rPr lang="en-US" sz="6300" b="0" i="0" dirty="0">
                <a:effectLst/>
                <a:latin typeface="Charter" panose="02040503050506020203" pitchFamily="18" charset="0"/>
              </a:rPr>
              <a:t> </a:t>
            </a:r>
            <a:r>
              <a:rPr lang="en-US" sz="6300" b="0" i="0" dirty="0" err="1">
                <a:effectLst/>
                <a:latin typeface="Charter" panose="02040503050506020203" pitchFamily="18" charset="0"/>
              </a:rPr>
              <a:t>Docetists</a:t>
            </a:r>
            <a:r>
              <a:rPr lang="en-US" sz="6300" dirty="0">
                <a:latin typeface="Charter" panose="02040503050506020203" pitchFamily="18" charset="0"/>
              </a:rPr>
              <a:t>. </a:t>
            </a:r>
            <a:r>
              <a:rPr lang="en-US" sz="6300" b="0" i="0" dirty="0">
                <a:effectLst/>
                <a:latin typeface="Charter" panose="02040503050506020203" pitchFamily="18" charset="0"/>
              </a:rPr>
              <a:t> </a:t>
            </a:r>
          </a:p>
          <a:p>
            <a:pPr marL="0" indent="0">
              <a:lnSpc>
                <a:spcPct val="110000"/>
              </a:lnSpc>
              <a:spcBef>
                <a:spcPts val="0"/>
              </a:spcBef>
              <a:buNone/>
            </a:pPr>
            <a:r>
              <a:rPr lang="en-US" sz="1300" dirty="0">
                <a:hlinkClick r:id="rId2"/>
              </a:rPr>
              <a:t>https://www.thegospelcoalition.org/essay/of/</a:t>
            </a:r>
            <a:r>
              <a:rPr lang="en-US" sz="1300" dirty="0"/>
              <a:t> accessed December 21, 2024</a:t>
            </a:r>
            <a:endParaRPr lang="en-US" sz="1300" b="0" i="0" dirty="0">
              <a:effectLst/>
              <a:latin typeface="Charter" panose="02040503050506020203" pitchFamily="18" charset="0"/>
            </a:endParaRPr>
          </a:p>
        </p:txBody>
      </p:sp>
    </p:spTree>
    <p:extLst>
      <p:ext uri="{BB962C8B-B14F-4D97-AF65-F5344CB8AC3E}">
        <p14:creationId xmlns:p14="http://schemas.microsoft.com/office/powerpoint/2010/main" val="424216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4" name="Rectangle 23">
            <a:extLst>
              <a:ext uri="{FF2B5EF4-FFF2-40B4-BE49-F238E27FC236}">
                <a16:creationId xmlns:a16="http://schemas.microsoft.com/office/drawing/2014/main" id="{C4F049F8-87E1-403E-2A50-2F4544BF8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2681E22F-BA73-25FE-576F-C7BC0AB74126}"/>
              </a:ext>
            </a:extLst>
          </p:cNvPr>
          <p:cNvPicPr>
            <a:picLocks noGrp="1" noChangeAspect="1"/>
          </p:cNvPicPr>
          <p:nvPr>
            <p:ph idx="1"/>
          </p:nvPr>
        </p:nvPicPr>
        <p:blipFill>
          <a:blip r:embed="rId2"/>
          <a:srcRect t="11243" b="19313"/>
          <a:stretch/>
        </p:blipFill>
        <p:spPr>
          <a:xfrm>
            <a:off x="2238316" y="1249921"/>
            <a:ext cx="9208013" cy="4938608"/>
          </a:xfrm>
          <a:prstGeom prst="rect">
            <a:avLst/>
          </a:prstGeom>
        </p:spPr>
      </p:pic>
      <p:sp>
        <p:nvSpPr>
          <p:cNvPr id="6" name="Title 5">
            <a:extLst>
              <a:ext uri="{FF2B5EF4-FFF2-40B4-BE49-F238E27FC236}">
                <a16:creationId xmlns:a16="http://schemas.microsoft.com/office/drawing/2014/main" id="{F7FD9787-E52C-7F77-6107-6F6A8BF10ABE}"/>
              </a:ext>
            </a:extLst>
          </p:cNvPr>
          <p:cNvSpPr>
            <a:spLocks noGrp="1"/>
          </p:cNvSpPr>
          <p:nvPr>
            <p:ph type="title"/>
          </p:nvPr>
        </p:nvSpPr>
        <p:spPr/>
        <p:txBody>
          <a:bodyPr/>
          <a:lstStyle/>
          <a:p>
            <a:r>
              <a:rPr lang="en-US" dirty="0"/>
              <a:t>Council of Chalcedon – 451 AD</a:t>
            </a:r>
          </a:p>
        </p:txBody>
      </p:sp>
    </p:spTree>
    <p:extLst>
      <p:ext uri="{BB962C8B-B14F-4D97-AF65-F5344CB8AC3E}">
        <p14:creationId xmlns:p14="http://schemas.microsoft.com/office/powerpoint/2010/main" val="768731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630834-5FD0-D943-BA3B-FAB4F6A31647}"/>
              </a:ext>
            </a:extLst>
          </p:cNvPr>
          <p:cNvPicPr>
            <a:picLocks noChangeAspect="1"/>
          </p:cNvPicPr>
          <p:nvPr/>
        </p:nvPicPr>
        <p:blipFill>
          <a:blip r:embed="rId2"/>
          <a:stretch>
            <a:fillRect/>
          </a:stretch>
        </p:blipFill>
        <p:spPr>
          <a:xfrm>
            <a:off x="380999" y="310243"/>
            <a:ext cx="10738757" cy="6133010"/>
          </a:xfrm>
          <a:prstGeom prst="rect">
            <a:avLst/>
          </a:prstGeom>
        </p:spPr>
      </p:pic>
    </p:spTree>
    <p:extLst>
      <p:ext uri="{BB962C8B-B14F-4D97-AF65-F5344CB8AC3E}">
        <p14:creationId xmlns:p14="http://schemas.microsoft.com/office/powerpoint/2010/main" val="2595592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 name="Rectangle 9">
            <a:extLst>
              <a:ext uri="{FF2B5EF4-FFF2-40B4-BE49-F238E27FC236}">
                <a16:creationId xmlns:a16="http://schemas.microsoft.com/office/drawing/2014/main" id="{9F84B89C-BB5C-7BD7-E0CB-97CE48938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78FD2D9-A6F5-F7AD-0532-D1532719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69767" y="902234"/>
            <a:ext cx="10868519" cy="6049352"/>
          </a:xfrm>
          <a:custGeom>
            <a:avLst/>
            <a:gdLst>
              <a:gd name="connsiteX0" fmla="*/ 1648792 w 10868519"/>
              <a:gd name="connsiteY0" fmla="*/ 2336 h 6049352"/>
              <a:gd name="connsiteX1" fmla="*/ 124583 w 10868519"/>
              <a:gd name="connsiteY1" fmla="*/ 358514 h 6049352"/>
              <a:gd name="connsiteX2" fmla="*/ 0 w 10868519"/>
              <a:gd name="connsiteY2" fmla="*/ 420038 h 6049352"/>
              <a:gd name="connsiteX3" fmla="*/ 98260 w 10868519"/>
              <a:gd name="connsiteY3" fmla="*/ 6049352 h 6049352"/>
              <a:gd name="connsiteX4" fmla="*/ 10868519 w 10868519"/>
              <a:gd name="connsiteY4" fmla="*/ 5861357 h 6049352"/>
              <a:gd name="connsiteX5" fmla="*/ 4119075 w 10868519"/>
              <a:gd name="connsiteY5" fmla="*/ 753030 h 6049352"/>
              <a:gd name="connsiteX6" fmla="*/ 4034798 w 10868519"/>
              <a:gd name="connsiteY6" fmla="*/ 692507 h 6049352"/>
              <a:gd name="connsiteX7" fmla="*/ 1882049 w 10868519"/>
              <a:gd name="connsiteY7" fmla="*/ 1150 h 6049352"/>
              <a:gd name="connsiteX8" fmla="*/ 1648792 w 10868519"/>
              <a:gd name="connsiteY8" fmla="*/ 2336 h 604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8519" h="6049352">
                <a:moveTo>
                  <a:pt x="1648792" y="2336"/>
                </a:moveTo>
                <a:cubicBezTo>
                  <a:pt x="1124538" y="20200"/>
                  <a:pt x="605764" y="140406"/>
                  <a:pt x="124583" y="358514"/>
                </a:cubicBezTo>
                <a:lnTo>
                  <a:pt x="0" y="420038"/>
                </a:lnTo>
                <a:lnTo>
                  <a:pt x="98260" y="6049352"/>
                </a:lnTo>
                <a:lnTo>
                  <a:pt x="10868519" y="5861357"/>
                </a:lnTo>
                <a:lnTo>
                  <a:pt x="4119075" y="753030"/>
                </a:lnTo>
                <a:lnTo>
                  <a:pt x="4034798" y="692507"/>
                </a:lnTo>
                <a:cubicBezTo>
                  <a:pt x="3377336" y="245206"/>
                  <a:pt x="2628961" y="19009"/>
                  <a:pt x="1882049" y="1150"/>
                </a:cubicBezTo>
                <a:cubicBezTo>
                  <a:pt x="1804246" y="-711"/>
                  <a:pt x="1726458" y="-310"/>
                  <a:pt x="1648792" y="2336"/>
                </a:cubicBez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3D80252-3D87-7E5E-1E38-173A52A20BAF}"/>
              </a:ext>
            </a:extLst>
          </p:cNvPr>
          <p:cNvSpPr>
            <a:spLocks noGrp="1"/>
          </p:cNvSpPr>
          <p:nvPr>
            <p:ph type="title"/>
          </p:nvPr>
        </p:nvSpPr>
        <p:spPr>
          <a:xfrm>
            <a:off x="1066800" y="702860"/>
            <a:ext cx="7721600" cy="1049740"/>
          </a:xfrm>
        </p:spPr>
        <p:txBody>
          <a:bodyPr vert="horz" lIns="91440" tIns="45720" rIns="91440" bIns="45720" rtlCol="0" anchor="b">
            <a:normAutofit/>
          </a:bodyPr>
          <a:lstStyle/>
          <a:p>
            <a:pPr>
              <a:lnSpc>
                <a:spcPct val="100000"/>
              </a:lnSpc>
            </a:pPr>
            <a:r>
              <a:rPr lang="en-US" sz="4800" dirty="0"/>
              <a:t>How do we solve this?</a:t>
            </a:r>
          </a:p>
        </p:txBody>
      </p:sp>
      <p:sp>
        <p:nvSpPr>
          <p:cNvPr id="3" name="Content Placeholder 2">
            <a:extLst>
              <a:ext uri="{FF2B5EF4-FFF2-40B4-BE49-F238E27FC236}">
                <a16:creationId xmlns:a16="http://schemas.microsoft.com/office/drawing/2014/main" id="{DBEF5A5A-F7CF-DB20-EED2-64DD37265C5E}"/>
              </a:ext>
            </a:extLst>
          </p:cNvPr>
          <p:cNvSpPr>
            <a:spLocks noGrp="1"/>
          </p:cNvSpPr>
          <p:nvPr>
            <p:ph idx="1"/>
          </p:nvPr>
        </p:nvSpPr>
        <p:spPr>
          <a:xfrm>
            <a:off x="1066801" y="1632857"/>
            <a:ext cx="9546770" cy="4833257"/>
          </a:xfrm>
        </p:spPr>
        <p:txBody>
          <a:bodyPr vert="horz" lIns="91440" tIns="45720" rIns="91440" bIns="45720" rtlCol="0">
            <a:normAutofit/>
          </a:bodyPr>
          <a:lstStyle/>
          <a:p>
            <a:pPr marL="0" indent="0">
              <a:buNone/>
            </a:pPr>
            <a:r>
              <a:rPr lang="en-US" sz="3600" b="1" u="sng" dirty="0"/>
              <a:t>Start with what we know</a:t>
            </a:r>
            <a:r>
              <a:rPr lang="en-US" sz="3600" dirty="0"/>
              <a:t>!</a:t>
            </a:r>
          </a:p>
          <a:p>
            <a:pPr marL="742950" indent="-742950">
              <a:buAutoNum type="arabicPeriod"/>
            </a:pPr>
            <a:r>
              <a:rPr lang="en-US" sz="3600" dirty="0"/>
              <a:t>Only God can Save! (Nicaea 325 AD)</a:t>
            </a:r>
          </a:p>
          <a:p>
            <a:pPr marL="742950" indent="-742950">
              <a:buAutoNum type="arabicPeriod"/>
            </a:pPr>
            <a:r>
              <a:rPr lang="en-US" sz="3600" dirty="0"/>
              <a:t>The Principle of Adoption – only that which is assumed is redeemed.</a:t>
            </a:r>
          </a:p>
          <a:p>
            <a:pPr marL="742950" indent="-742950">
              <a:buAutoNum type="arabicPeriod"/>
            </a:pPr>
            <a:r>
              <a:rPr lang="en-US" sz="3600" dirty="0"/>
              <a:t>The distinction between “person” and “nature.”</a:t>
            </a:r>
          </a:p>
        </p:txBody>
      </p:sp>
    </p:spTree>
    <p:extLst>
      <p:ext uri="{BB962C8B-B14F-4D97-AF65-F5344CB8AC3E}">
        <p14:creationId xmlns:p14="http://schemas.microsoft.com/office/powerpoint/2010/main" val="2759976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 name="Rectangle 9">
            <a:extLst>
              <a:ext uri="{FF2B5EF4-FFF2-40B4-BE49-F238E27FC236}">
                <a16:creationId xmlns:a16="http://schemas.microsoft.com/office/drawing/2014/main" id="{9F84B89C-BB5C-7BD7-E0CB-97CE48938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78FD2D9-A6F5-F7AD-0532-D1532719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69767" y="902234"/>
            <a:ext cx="10868519" cy="6049352"/>
          </a:xfrm>
          <a:custGeom>
            <a:avLst/>
            <a:gdLst>
              <a:gd name="connsiteX0" fmla="*/ 1648792 w 10868519"/>
              <a:gd name="connsiteY0" fmla="*/ 2336 h 6049352"/>
              <a:gd name="connsiteX1" fmla="*/ 124583 w 10868519"/>
              <a:gd name="connsiteY1" fmla="*/ 358514 h 6049352"/>
              <a:gd name="connsiteX2" fmla="*/ 0 w 10868519"/>
              <a:gd name="connsiteY2" fmla="*/ 420038 h 6049352"/>
              <a:gd name="connsiteX3" fmla="*/ 98260 w 10868519"/>
              <a:gd name="connsiteY3" fmla="*/ 6049352 h 6049352"/>
              <a:gd name="connsiteX4" fmla="*/ 10868519 w 10868519"/>
              <a:gd name="connsiteY4" fmla="*/ 5861357 h 6049352"/>
              <a:gd name="connsiteX5" fmla="*/ 4119075 w 10868519"/>
              <a:gd name="connsiteY5" fmla="*/ 753030 h 6049352"/>
              <a:gd name="connsiteX6" fmla="*/ 4034798 w 10868519"/>
              <a:gd name="connsiteY6" fmla="*/ 692507 h 6049352"/>
              <a:gd name="connsiteX7" fmla="*/ 1882049 w 10868519"/>
              <a:gd name="connsiteY7" fmla="*/ 1150 h 6049352"/>
              <a:gd name="connsiteX8" fmla="*/ 1648792 w 10868519"/>
              <a:gd name="connsiteY8" fmla="*/ 2336 h 604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8519" h="6049352">
                <a:moveTo>
                  <a:pt x="1648792" y="2336"/>
                </a:moveTo>
                <a:cubicBezTo>
                  <a:pt x="1124538" y="20200"/>
                  <a:pt x="605764" y="140406"/>
                  <a:pt x="124583" y="358514"/>
                </a:cubicBezTo>
                <a:lnTo>
                  <a:pt x="0" y="420038"/>
                </a:lnTo>
                <a:lnTo>
                  <a:pt x="98260" y="6049352"/>
                </a:lnTo>
                <a:lnTo>
                  <a:pt x="10868519" y="5861357"/>
                </a:lnTo>
                <a:lnTo>
                  <a:pt x="4119075" y="753030"/>
                </a:lnTo>
                <a:lnTo>
                  <a:pt x="4034798" y="692507"/>
                </a:lnTo>
                <a:cubicBezTo>
                  <a:pt x="3377336" y="245206"/>
                  <a:pt x="2628961" y="19009"/>
                  <a:pt x="1882049" y="1150"/>
                </a:cubicBezTo>
                <a:cubicBezTo>
                  <a:pt x="1804246" y="-711"/>
                  <a:pt x="1726458" y="-310"/>
                  <a:pt x="1648792" y="2336"/>
                </a:cubicBez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54CCDA2-DDAB-956E-062E-39D7D9AE6639}"/>
              </a:ext>
            </a:extLst>
          </p:cNvPr>
          <p:cNvSpPr>
            <a:spLocks noGrp="1"/>
          </p:cNvSpPr>
          <p:nvPr>
            <p:ph type="title"/>
          </p:nvPr>
        </p:nvSpPr>
        <p:spPr>
          <a:xfrm>
            <a:off x="1066800" y="702860"/>
            <a:ext cx="5029199" cy="1779875"/>
          </a:xfrm>
        </p:spPr>
        <p:txBody>
          <a:bodyPr vert="horz" lIns="91440" tIns="45720" rIns="91440" bIns="45720" rtlCol="0" anchor="b">
            <a:normAutofit/>
          </a:bodyPr>
          <a:lstStyle/>
          <a:p>
            <a:pPr>
              <a:lnSpc>
                <a:spcPct val="100000"/>
              </a:lnSpc>
            </a:pPr>
            <a:r>
              <a:rPr lang="en-US" sz="3600"/>
              <a:t>The Definition of Chalcedon</a:t>
            </a:r>
          </a:p>
        </p:txBody>
      </p:sp>
    </p:spTree>
    <p:extLst>
      <p:ext uri="{BB962C8B-B14F-4D97-AF65-F5344CB8AC3E}">
        <p14:creationId xmlns:p14="http://schemas.microsoft.com/office/powerpoint/2010/main" val="3393665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C3E35-F361-80E5-B6FB-B771B655A521}"/>
              </a:ext>
            </a:extLst>
          </p:cNvPr>
          <p:cNvSpPr>
            <a:spLocks noGrp="1"/>
          </p:cNvSpPr>
          <p:nvPr>
            <p:ph type="title"/>
          </p:nvPr>
        </p:nvSpPr>
        <p:spPr>
          <a:xfrm>
            <a:off x="1066800" y="936841"/>
            <a:ext cx="8886884" cy="726859"/>
          </a:xfr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p:spPr>
        <p:txBody>
          <a:bodyPr/>
          <a:lstStyle/>
          <a:p>
            <a:r>
              <a:rPr lang="en-US" dirty="0"/>
              <a:t>Theological content of this article</a:t>
            </a:r>
          </a:p>
        </p:txBody>
      </p:sp>
      <p:sp>
        <p:nvSpPr>
          <p:cNvPr id="3" name="Content Placeholder 2">
            <a:extLst>
              <a:ext uri="{FF2B5EF4-FFF2-40B4-BE49-F238E27FC236}">
                <a16:creationId xmlns:a16="http://schemas.microsoft.com/office/drawing/2014/main" id="{94BE21F3-89D2-E120-BF72-92B199B3B9A2}"/>
              </a:ext>
            </a:extLst>
          </p:cNvPr>
          <p:cNvSpPr>
            <a:spLocks noGrp="1"/>
          </p:cNvSpPr>
          <p:nvPr>
            <p:ph idx="1"/>
          </p:nvPr>
        </p:nvSpPr>
        <p:spPr>
          <a:xfrm>
            <a:off x="1069848" y="1765300"/>
            <a:ext cx="8883836" cy="4610100"/>
          </a:xfrm>
        </p:spPr>
        <p:txBody>
          <a:bodyPr/>
          <a:lstStyle/>
          <a:p>
            <a:pPr marL="0" indent="0">
              <a:buNone/>
            </a:pPr>
            <a:r>
              <a:rPr lang="en-US" sz="2400" dirty="0">
                <a:latin typeface="Open Sans" panose="020B0606030504020204" pitchFamily="34" charset="0"/>
              </a:rPr>
              <a:t>1. </a:t>
            </a:r>
            <a:r>
              <a:rPr lang="en-US" sz="2400" b="0" i="0" dirty="0">
                <a:effectLst/>
                <a:latin typeface="Open Sans" panose="020B0606030504020204" pitchFamily="34" charset="0"/>
              </a:rPr>
              <a:t>“We believe in the Incarnation, death, and bodily resurrection of the Son of God”</a:t>
            </a:r>
          </a:p>
          <a:p>
            <a:pPr marL="0" indent="0">
              <a:buNone/>
            </a:pPr>
            <a:r>
              <a:rPr lang="en-US" sz="2400" b="1" dirty="0">
                <a:latin typeface="Open Sans" panose="020B0606030504020204" pitchFamily="34" charset="0"/>
              </a:rPr>
              <a:t>This is Christology – the study of Christ.</a:t>
            </a:r>
          </a:p>
          <a:p>
            <a:pPr marL="0" indent="0">
              <a:buNone/>
            </a:pPr>
            <a:r>
              <a:rPr lang="en-US" dirty="0">
                <a:latin typeface="Open Sans" panose="020B0606030504020204" pitchFamily="34" charset="0"/>
              </a:rPr>
              <a:t>	</a:t>
            </a:r>
            <a:r>
              <a:rPr lang="en-US" sz="1800" b="0" i="0" dirty="0">
                <a:effectLst/>
                <a:latin typeface="Open Sans" panose="020B0606030504020204" pitchFamily="34" charset="0"/>
              </a:rPr>
              <a:t> </a:t>
            </a:r>
            <a:r>
              <a:rPr lang="en-US" sz="1800" b="1" i="0" u="sng" dirty="0">
                <a:effectLst/>
                <a:latin typeface="Open Sans" panose="020B0606030504020204" pitchFamily="34" charset="0"/>
              </a:rPr>
              <a:t>The</a:t>
            </a:r>
            <a:r>
              <a:rPr lang="en-US" sz="1800" b="0" i="0" u="sng" dirty="0">
                <a:effectLst/>
                <a:latin typeface="Open Sans" panose="020B0606030504020204" pitchFamily="34" charset="0"/>
              </a:rPr>
              <a:t> </a:t>
            </a:r>
            <a:r>
              <a:rPr lang="en-US" sz="1800" b="1" i="0" u="sng" dirty="0">
                <a:effectLst/>
                <a:latin typeface="Open Sans" panose="020B0606030504020204" pitchFamily="34" charset="0"/>
              </a:rPr>
              <a:t>Person of Christ - </a:t>
            </a:r>
            <a:r>
              <a:rPr lang="en-US" sz="1800" b="0" i="0" dirty="0">
                <a:effectLst/>
                <a:latin typeface="Open Sans" panose="020B0606030504020204" pitchFamily="34" charset="0"/>
              </a:rPr>
              <a:t>“</a:t>
            </a:r>
            <a:r>
              <a:rPr lang="en-US" sz="1800" b="1" i="0" dirty="0">
                <a:effectLst/>
                <a:latin typeface="Open Sans" panose="020B0606030504020204" pitchFamily="34" charset="0"/>
              </a:rPr>
              <a:t>the Incarnation</a:t>
            </a:r>
            <a:r>
              <a:rPr lang="en-US" sz="1800" b="0" i="0" dirty="0">
                <a:effectLst/>
                <a:latin typeface="Open Sans" panose="020B0606030504020204" pitchFamily="34" charset="0"/>
              </a:rPr>
              <a:t>” and “</a:t>
            </a:r>
            <a:r>
              <a:rPr lang="en-US" sz="1800" b="1" i="0" dirty="0">
                <a:effectLst/>
                <a:latin typeface="Open Sans" panose="020B0606030504020204" pitchFamily="34" charset="0"/>
              </a:rPr>
              <a:t>the Son of God</a:t>
            </a:r>
            <a:r>
              <a:rPr lang="en-US" sz="1800" b="0" i="0" dirty="0">
                <a:effectLst/>
                <a:latin typeface="Open Sans" panose="020B0606030504020204" pitchFamily="34" charset="0"/>
              </a:rPr>
              <a:t>”</a:t>
            </a:r>
          </a:p>
          <a:p>
            <a:pPr marL="0" indent="0">
              <a:buNone/>
            </a:pPr>
            <a:r>
              <a:rPr lang="en-US" dirty="0">
                <a:latin typeface="Open Sans" panose="020B0606030504020204" pitchFamily="34" charset="0"/>
              </a:rPr>
              <a:t>	</a:t>
            </a:r>
            <a:r>
              <a:rPr lang="en-US" b="1" u="sng" dirty="0">
                <a:latin typeface="Open Sans" panose="020B0606030504020204" pitchFamily="34" charset="0"/>
              </a:rPr>
              <a:t>The Work of Christ –</a:t>
            </a:r>
            <a:r>
              <a:rPr lang="en-US" dirty="0">
                <a:latin typeface="Open Sans" panose="020B0606030504020204" pitchFamily="34" charset="0"/>
              </a:rPr>
              <a:t> </a:t>
            </a:r>
            <a:r>
              <a:rPr lang="en-US" b="1" dirty="0">
                <a:latin typeface="Open Sans" panose="020B0606030504020204" pitchFamily="34" charset="0"/>
              </a:rPr>
              <a:t>“</a:t>
            </a:r>
            <a:r>
              <a:rPr lang="en-US" sz="1800" b="1" i="0" dirty="0">
                <a:effectLst/>
                <a:latin typeface="Open Sans" panose="020B0606030504020204" pitchFamily="34" charset="0"/>
              </a:rPr>
              <a:t>death, and bodily resurrection”</a:t>
            </a:r>
            <a:endParaRPr lang="en-US" b="1" dirty="0">
              <a:latin typeface="Open Sans" panose="020B0606030504020204" pitchFamily="34" charset="0"/>
            </a:endParaRPr>
          </a:p>
          <a:p>
            <a:pPr marL="0" indent="0">
              <a:buNone/>
            </a:pPr>
            <a:r>
              <a:rPr lang="en-US" sz="2400" b="0" i="0" dirty="0">
                <a:effectLst/>
                <a:latin typeface="Open Sans" panose="020B0606030504020204" pitchFamily="34" charset="0"/>
              </a:rPr>
              <a:t>2. “salvation is attained only through repentance and faith in Him.”</a:t>
            </a:r>
            <a:r>
              <a:rPr lang="en-US" sz="1800" b="0" i="0" dirty="0">
                <a:effectLst/>
                <a:latin typeface="Open Sans" panose="020B0606030504020204" pitchFamily="34" charset="0"/>
              </a:rPr>
              <a:t> </a:t>
            </a:r>
            <a:r>
              <a:rPr lang="en-US" dirty="0"/>
              <a:t>	</a:t>
            </a:r>
          </a:p>
          <a:p>
            <a:pPr marL="0" indent="0">
              <a:buNone/>
            </a:pPr>
            <a:r>
              <a:rPr lang="en-US" sz="2400" b="1" dirty="0"/>
              <a:t>This is Soteriology – the study of Salvation </a:t>
            </a:r>
          </a:p>
          <a:p>
            <a:pPr marL="0" indent="0">
              <a:buNone/>
            </a:pPr>
            <a:endParaRPr lang="en-US" dirty="0"/>
          </a:p>
        </p:txBody>
      </p:sp>
    </p:spTree>
    <p:extLst>
      <p:ext uri="{BB962C8B-B14F-4D97-AF65-F5344CB8AC3E}">
        <p14:creationId xmlns:p14="http://schemas.microsoft.com/office/powerpoint/2010/main" val="3223644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74copy">
            <a:extLst>
              <a:ext uri="{FF2B5EF4-FFF2-40B4-BE49-F238E27FC236}">
                <a16:creationId xmlns:a16="http://schemas.microsoft.com/office/drawing/2014/main" id="{BFE417DC-6D62-9FB0-E490-EF105E74E16D}"/>
              </a:ext>
            </a:extLst>
          </p:cNvPr>
          <p:cNvPicPr>
            <a:picLocks noChangeAspect="1"/>
          </p:cNvPicPr>
          <p:nvPr/>
        </p:nvPicPr>
        <p:blipFill>
          <a:blip r:embed="rId2">
            <a:extLst>
              <a:ext uri="{28A0092B-C50C-407E-A947-70E740481C1C}">
                <a14:useLocalDpi xmlns:a14="http://schemas.microsoft.com/office/drawing/2010/main" val="0"/>
              </a:ext>
            </a:extLst>
          </a:blip>
          <a:srcRect t="17778" b="6667"/>
          <a:stretch>
            <a:fillRect/>
          </a:stretch>
        </p:blipFill>
        <p:spPr bwMode="auto">
          <a:xfrm>
            <a:off x="339634" y="163233"/>
            <a:ext cx="10084527" cy="6342069"/>
          </a:xfrm>
          <a:prstGeom prst="rect">
            <a:avLst/>
          </a:prstGeom>
          <a:noFill/>
          <a:ln>
            <a:noFill/>
          </a:ln>
        </p:spPr>
      </p:pic>
    </p:spTree>
    <p:extLst>
      <p:ext uri="{BB962C8B-B14F-4D97-AF65-F5344CB8AC3E}">
        <p14:creationId xmlns:p14="http://schemas.microsoft.com/office/powerpoint/2010/main" val="3236398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F441DF8F-3DB1-1787-C146-C11B7B5D5A6C}"/>
              </a:ext>
            </a:extLst>
          </p:cNvPr>
          <p:cNvSpPr>
            <a:spLocks noGrp="1" noChangeArrowheads="1"/>
          </p:cNvSpPr>
          <p:nvPr>
            <p:ph type="title"/>
          </p:nvPr>
        </p:nvSpPr>
        <p:spPr>
          <a:xfrm>
            <a:off x="1679576" y="381000"/>
            <a:ext cx="7769225" cy="762000"/>
          </a:xfrm>
          <a:solidFill>
            <a:schemeClr val="accent1">
              <a:lumMod val="60000"/>
              <a:lumOff val="40000"/>
            </a:schemeClr>
          </a:solidFill>
        </p:spPr>
        <p:txBody>
          <a:bodyPr/>
          <a:lstStyle/>
          <a:p>
            <a:pPr algn="l">
              <a:defRPr/>
            </a:pPr>
            <a:r>
              <a:rPr lang="en-US" dirty="0">
                <a:latin typeface="Bookman Old Style" pitchFamily="18" charset="0"/>
                <a:cs typeface="Times New Roman" pitchFamily="18" charset="0"/>
              </a:rPr>
              <a:t>The Hypostatic Union</a:t>
            </a:r>
            <a:r>
              <a:rPr lang="en-US" dirty="0"/>
              <a:t> </a:t>
            </a:r>
          </a:p>
        </p:txBody>
      </p:sp>
      <p:sp>
        <p:nvSpPr>
          <p:cNvPr id="66564" name="Rectangle 4">
            <a:extLst>
              <a:ext uri="{FF2B5EF4-FFF2-40B4-BE49-F238E27FC236}">
                <a16:creationId xmlns:a16="http://schemas.microsoft.com/office/drawing/2014/main" id="{6E31A979-1CF6-007C-889C-8C2C1D640F0A}"/>
              </a:ext>
            </a:extLst>
          </p:cNvPr>
          <p:cNvSpPr>
            <a:spLocks noGrp="1" noChangeArrowheads="1"/>
          </p:cNvSpPr>
          <p:nvPr>
            <p:ph type="body" idx="1"/>
          </p:nvPr>
        </p:nvSpPr>
        <p:spPr>
          <a:xfrm>
            <a:off x="1905000" y="1143000"/>
            <a:ext cx="8458200" cy="2057400"/>
          </a:xfrm>
        </p:spPr>
        <p:txBody>
          <a:bodyPr>
            <a:normAutofit fontScale="92500" lnSpcReduction="20000"/>
          </a:bodyPr>
          <a:lstStyle/>
          <a:p>
            <a:r>
              <a:rPr lang="en-US" altLang="en-US" sz="2800" i="1" dirty="0">
                <a:latin typeface="Bookman Old Style" panose="02050604050505020204" pitchFamily="18" charset="0"/>
              </a:rPr>
              <a:t>Hypostasis</a:t>
            </a:r>
            <a:r>
              <a:rPr lang="en-US" altLang="en-US" sz="2800" dirty="0">
                <a:latin typeface="Bookman Old Style" panose="02050604050505020204" pitchFamily="18" charset="0"/>
              </a:rPr>
              <a:t> means “person.”</a:t>
            </a:r>
          </a:p>
          <a:p>
            <a:r>
              <a:rPr lang="en-US" altLang="en-US" sz="2800" dirty="0">
                <a:latin typeface="Bookman Old Style" panose="02050604050505020204" pitchFamily="18" charset="0"/>
              </a:rPr>
              <a:t>Christ is only one person.</a:t>
            </a:r>
          </a:p>
          <a:p>
            <a:r>
              <a:rPr lang="en-US" altLang="en-US" sz="2800" dirty="0">
                <a:latin typeface="Bookman Old Style" panose="02050604050505020204" pitchFamily="18" charset="0"/>
              </a:rPr>
              <a:t>In Him there is a </a:t>
            </a:r>
            <a:r>
              <a:rPr lang="en-US" altLang="en-US" sz="2800" u="sng" dirty="0">
                <a:latin typeface="Bookman Old Style" panose="02050604050505020204" pitchFamily="18" charset="0"/>
              </a:rPr>
              <a:t>union</a:t>
            </a:r>
            <a:r>
              <a:rPr lang="en-US" altLang="en-US" sz="2800" dirty="0">
                <a:latin typeface="Bookman Old Style" panose="02050604050505020204" pitchFamily="18" charset="0"/>
              </a:rPr>
              <a:t> of full humanity and full divinity.</a:t>
            </a:r>
            <a:endParaRPr lang="en-US" altLang="en-US" sz="2300" dirty="0">
              <a:latin typeface="Bookman Old Style" panose="02050604050505020204" pitchFamily="18" charset="0"/>
              <a:cs typeface="Times New Roman" panose="02020603050405020304" pitchFamily="18" charset="0"/>
            </a:endParaRPr>
          </a:p>
        </p:txBody>
      </p:sp>
      <p:grpSp>
        <p:nvGrpSpPr>
          <p:cNvPr id="2" name="Group 8">
            <a:extLst>
              <a:ext uri="{FF2B5EF4-FFF2-40B4-BE49-F238E27FC236}">
                <a16:creationId xmlns:a16="http://schemas.microsoft.com/office/drawing/2014/main" id="{94E57873-16AE-1748-99C0-88A5100B29D3}"/>
              </a:ext>
            </a:extLst>
          </p:cNvPr>
          <p:cNvGrpSpPr>
            <a:grpSpLocks/>
          </p:cNvGrpSpPr>
          <p:nvPr/>
        </p:nvGrpSpPr>
        <p:grpSpPr bwMode="auto">
          <a:xfrm>
            <a:off x="1600200" y="3200400"/>
            <a:ext cx="4648200" cy="3429000"/>
            <a:chOff x="48" y="2016"/>
            <a:chExt cx="2928" cy="2160"/>
          </a:xfrm>
        </p:grpSpPr>
        <p:pic>
          <p:nvPicPr>
            <p:cNvPr id="22536" name="Picture 6" descr="4-0510">
              <a:extLst>
                <a:ext uri="{FF2B5EF4-FFF2-40B4-BE49-F238E27FC236}">
                  <a16:creationId xmlns:a16="http://schemas.microsoft.com/office/drawing/2014/main" id="{F831CA7D-81C2-F8A2-6C83-E2673017E2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845" t="6027" r="7060" b="8342"/>
            <a:stretch>
              <a:fillRect/>
            </a:stretch>
          </p:blipFill>
          <p:spPr bwMode="auto">
            <a:xfrm>
              <a:off x="144" y="2016"/>
              <a:ext cx="2688"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 Box 7">
              <a:extLst>
                <a:ext uri="{FF2B5EF4-FFF2-40B4-BE49-F238E27FC236}">
                  <a16:creationId xmlns:a16="http://schemas.microsoft.com/office/drawing/2014/main" id="{6C97F383-18C1-4AB1-839E-51C9ABBA31D5}"/>
                </a:ext>
              </a:extLst>
            </p:cNvPr>
            <p:cNvSpPr txBox="1">
              <a:spLocks noChangeArrowheads="1"/>
            </p:cNvSpPr>
            <p:nvPr/>
          </p:nvSpPr>
          <p:spPr bwMode="auto">
            <a:xfrm>
              <a:off x="48" y="3888"/>
              <a:ext cx="29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50000"/>
                </a:spcBef>
              </a:pPr>
              <a:r>
                <a:rPr lang="en-US" altLang="en-US" b="0"/>
                <a:t>Steel is an alloy of iron and carbon.</a:t>
              </a:r>
            </a:p>
          </p:txBody>
        </p:sp>
      </p:grpSp>
      <p:sp>
        <p:nvSpPr>
          <p:cNvPr id="66570" name="Text Box 10">
            <a:extLst>
              <a:ext uri="{FF2B5EF4-FFF2-40B4-BE49-F238E27FC236}">
                <a16:creationId xmlns:a16="http://schemas.microsoft.com/office/drawing/2014/main" id="{6CF446CC-C471-AB58-CB9A-C1DCB82FEB28}"/>
              </a:ext>
            </a:extLst>
          </p:cNvPr>
          <p:cNvSpPr txBox="1">
            <a:spLocks noChangeArrowheads="1"/>
          </p:cNvSpPr>
          <p:nvPr/>
        </p:nvSpPr>
        <p:spPr bwMode="auto">
          <a:xfrm>
            <a:off x="6096000" y="3276601"/>
            <a:ext cx="38862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buFontTx/>
              <a:buChar char="•"/>
            </a:pPr>
            <a:r>
              <a:rPr lang="en-US" altLang="en-US" b="0">
                <a:latin typeface="Bookman Old Style" panose="02050604050505020204" pitchFamily="18" charset="0"/>
              </a:rPr>
              <a:t>  </a:t>
            </a:r>
            <a:r>
              <a:rPr lang="en-US" altLang="en-US" sz="2800" b="0">
                <a:latin typeface="Bookman Old Style" panose="02050604050505020204" pitchFamily="18" charset="0"/>
              </a:rPr>
              <a:t>The two natures of Christ are not </a:t>
            </a:r>
            <a:r>
              <a:rPr lang="en-US" altLang="en-US" sz="2800" b="0" u="sng">
                <a:latin typeface="Bookman Old Style" panose="02050604050505020204" pitchFamily="18" charset="0"/>
              </a:rPr>
              <a:t>mixed</a:t>
            </a:r>
            <a:r>
              <a:rPr lang="en-US" altLang="en-US" sz="2800" b="0">
                <a:latin typeface="Bookman Old Style" panose="02050604050505020204" pitchFamily="18" charset="0"/>
              </a:rPr>
              <a:t> to produce a third thing.  He is fully God and fully Man.</a:t>
            </a:r>
          </a:p>
        </p:txBody>
      </p:sp>
      <p:sp>
        <p:nvSpPr>
          <p:cNvPr id="66573" name="Line 13">
            <a:extLst>
              <a:ext uri="{FF2B5EF4-FFF2-40B4-BE49-F238E27FC236}">
                <a16:creationId xmlns:a16="http://schemas.microsoft.com/office/drawing/2014/main" id="{B68B499B-94EF-E81E-B761-58F2F549A346}"/>
              </a:ext>
            </a:extLst>
          </p:cNvPr>
          <p:cNvSpPr>
            <a:spLocks noChangeShapeType="1"/>
          </p:cNvSpPr>
          <p:nvPr/>
        </p:nvSpPr>
        <p:spPr bwMode="auto">
          <a:xfrm>
            <a:off x="1600200" y="2895600"/>
            <a:ext cx="4724400" cy="3276600"/>
          </a:xfrm>
          <a:prstGeom prst="line">
            <a:avLst/>
          </a:prstGeom>
          <a:noFill/>
          <a:ln w="1016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4" name="Line 14">
            <a:extLst>
              <a:ext uri="{FF2B5EF4-FFF2-40B4-BE49-F238E27FC236}">
                <a16:creationId xmlns:a16="http://schemas.microsoft.com/office/drawing/2014/main" id="{D07CA165-5F0E-A0A9-CD68-7BE423CBF264}"/>
              </a:ext>
            </a:extLst>
          </p:cNvPr>
          <p:cNvSpPr>
            <a:spLocks noChangeShapeType="1"/>
          </p:cNvSpPr>
          <p:nvPr/>
        </p:nvSpPr>
        <p:spPr bwMode="auto">
          <a:xfrm rot="17270555">
            <a:off x="1855788" y="2967038"/>
            <a:ext cx="4267200" cy="3124200"/>
          </a:xfrm>
          <a:prstGeom prst="line">
            <a:avLst/>
          </a:prstGeom>
          <a:noFill/>
          <a:ln w="1016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564">
                                            <p:txEl>
                                              <p:pRg st="0" end="0"/>
                                            </p:txEl>
                                          </p:spTgt>
                                        </p:tgtEl>
                                        <p:attrNameLst>
                                          <p:attrName>style.visibility</p:attrName>
                                        </p:attrNameLst>
                                      </p:cBhvr>
                                      <p:to>
                                        <p:strVal val="visible"/>
                                      </p:to>
                                    </p:set>
                                    <p:animEffect transition="in" filter="wipe(left)">
                                      <p:cBhvr>
                                        <p:cTn id="7" dur="500"/>
                                        <p:tgtEl>
                                          <p:spTgt spid="665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564">
                                            <p:txEl>
                                              <p:pRg st="1" end="1"/>
                                            </p:txEl>
                                          </p:spTgt>
                                        </p:tgtEl>
                                        <p:attrNameLst>
                                          <p:attrName>style.visibility</p:attrName>
                                        </p:attrNameLst>
                                      </p:cBhvr>
                                      <p:to>
                                        <p:strVal val="visible"/>
                                      </p:to>
                                    </p:set>
                                    <p:animEffect transition="in" filter="wipe(left)">
                                      <p:cBhvr>
                                        <p:cTn id="12" dur="500"/>
                                        <p:tgtEl>
                                          <p:spTgt spid="6656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564">
                                            <p:txEl>
                                              <p:pRg st="2" end="2"/>
                                            </p:txEl>
                                          </p:spTgt>
                                        </p:tgtEl>
                                        <p:attrNameLst>
                                          <p:attrName>style.visibility</p:attrName>
                                        </p:attrNameLst>
                                      </p:cBhvr>
                                      <p:to>
                                        <p:strVal val="visible"/>
                                      </p:to>
                                    </p:set>
                                    <p:animEffect transition="in" filter="wipe(left)">
                                      <p:cBhvr>
                                        <p:cTn id="17" dur="500"/>
                                        <p:tgtEl>
                                          <p:spTgt spid="6656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6573"/>
                                        </p:tgtEl>
                                        <p:attrNameLst>
                                          <p:attrName>style.visibility</p:attrName>
                                        </p:attrNameLst>
                                      </p:cBhvr>
                                      <p:to>
                                        <p:strVal val="visible"/>
                                      </p:to>
                                    </p:set>
                                    <p:animEffect transition="in" filter="wipe(left)">
                                      <p:cBhvr>
                                        <p:cTn id="27" dur="500"/>
                                        <p:tgtEl>
                                          <p:spTgt spid="66573"/>
                                        </p:tgtEl>
                                      </p:cBhvr>
                                    </p:animEffect>
                                  </p:childTnLst>
                                </p:cTn>
                              </p:par>
                            </p:childTnLst>
                          </p:cTn>
                        </p:par>
                        <p:par>
                          <p:cTn id="28" fill="hold" nodeType="afterGroup">
                            <p:stCondLst>
                              <p:cond delay="500"/>
                            </p:stCondLst>
                            <p:childTnLst>
                              <p:par>
                                <p:cTn id="29" presetID="22" presetClass="entr" presetSubtype="2" fill="hold" nodeType="afterEffect">
                                  <p:stCondLst>
                                    <p:cond delay="0"/>
                                  </p:stCondLst>
                                  <p:childTnLst>
                                    <p:set>
                                      <p:cBhvr>
                                        <p:cTn id="30" dur="1" fill="hold">
                                          <p:stCondLst>
                                            <p:cond delay="0"/>
                                          </p:stCondLst>
                                        </p:cTn>
                                        <p:tgtEl>
                                          <p:spTgt spid="66574"/>
                                        </p:tgtEl>
                                        <p:attrNameLst>
                                          <p:attrName>style.visibility</p:attrName>
                                        </p:attrNameLst>
                                      </p:cBhvr>
                                      <p:to>
                                        <p:strVal val="visible"/>
                                      </p:to>
                                    </p:set>
                                    <p:animEffect transition="in" filter="wipe(right)">
                                      <p:cBhvr>
                                        <p:cTn id="31" dur="500"/>
                                        <p:tgtEl>
                                          <p:spTgt spid="66574"/>
                                        </p:tgtEl>
                                      </p:cBhvr>
                                    </p:animEffect>
                                  </p:childTnLst>
                                </p:cTn>
                              </p:par>
                            </p:childTnLst>
                          </p:cTn>
                        </p:par>
                        <p:par>
                          <p:cTn id="32" fill="hold" nodeType="afterGroup">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6570"/>
                                        </p:tgtEl>
                                        <p:attrNameLst>
                                          <p:attrName>style.visibility</p:attrName>
                                        </p:attrNameLst>
                                      </p:cBhvr>
                                      <p:to>
                                        <p:strVal val="visible"/>
                                      </p:to>
                                    </p:set>
                                    <p:animEffect transition="in" filter="wipe(left)">
                                      <p:cBhvr>
                                        <p:cTn id="35" dur="500"/>
                                        <p:tgtEl>
                                          <p:spTgt spid="66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build="p" autoUpdateAnimBg="0"/>
      <p:bldP spid="6657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4086F5-5AAC-F692-73E3-87A47A65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207F397-AE22-4B6A-85CB-B4E95F3CBF0F}"/>
              </a:ext>
            </a:extLst>
          </p:cNvPr>
          <p:cNvSpPr>
            <a:spLocks noGrp="1" noChangeArrowheads="1"/>
          </p:cNvSpPr>
          <p:nvPr/>
        </p:nvSpPr>
        <p:spPr bwMode="auto">
          <a:xfrm>
            <a:off x="1066800" y="4107693"/>
            <a:ext cx="4305892" cy="1805111"/>
          </a:xfrm>
          <a:prstGeom prst="rect">
            <a:avLst/>
          </a:prstGeom>
        </p:spPr>
        <p:style>
          <a:lnRef idx="0">
            <a:scrgbClr r="0" g="0" b="0"/>
          </a:lnRef>
          <a:fillRef idx="0">
            <a:scrgbClr r="0" g="0" b="0"/>
          </a:fillRef>
          <a:effectRef idx="0">
            <a:scrgbClr r="0" g="0" b="0"/>
          </a:effectRef>
          <a:fontRef idx="major"/>
        </p:style>
        <p:txBody>
          <a:bodyPr vert="horz" lIns="91440" tIns="45720" rIns="91440" bIns="45720" numCol="1" rtlCol="0" anchor="ctr" anchorCtr="0" compatLnSpc="1">
            <a:prstTxWarp prst="textNoShape">
              <a:avLst/>
            </a:prstTxWarp>
            <a:normAutofit/>
          </a:bodyPr>
          <a:lstStyle>
            <a:lvl1pPr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2pPr>
            <a:lvl3pPr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3pPr>
            <a:lvl4pPr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4pPr>
            <a:lvl5pPr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5pPr>
            <a:lvl6pPr marL="457200"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6pPr>
            <a:lvl7pPr marL="914400"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7pPr>
            <a:lvl8pPr marL="1371600"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8pPr>
            <a:lvl9pPr marL="1828800" algn="ctr" defTabSz="912813"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9pPr>
          </a:lstStyle>
          <a:p>
            <a:pPr algn="l" defTabSz="914400" eaLnBrk="1" hangingPunct="1">
              <a:lnSpc>
                <a:spcPct val="90000"/>
              </a:lnSpc>
              <a:spcAft>
                <a:spcPts val="600"/>
              </a:spcAft>
              <a:defRPr/>
            </a:pPr>
            <a:endParaRPr lang="en-US" sz="3200" b="0" dirty="0">
              <a:solidFill>
                <a:schemeClr val="tx1"/>
              </a:solidFill>
              <a:latin typeface="Aptos" panose="020B0004020202020204" pitchFamily="34" charset="0"/>
            </a:endParaRPr>
          </a:p>
        </p:txBody>
      </p:sp>
      <p:sp>
        <p:nvSpPr>
          <p:cNvPr id="10" name="Freeform: Shape 9">
            <a:extLst>
              <a:ext uri="{FF2B5EF4-FFF2-40B4-BE49-F238E27FC236}">
                <a16:creationId xmlns:a16="http://schemas.microsoft.com/office/drawing/2014/main" id="{3351B06F-42FD-3E0A-3AA8-C51082644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23526" y="-55243"/>
            <a:ext cx="6407229" cy="3479258"/>
          </a:xfrm>
          <a:custGeom>
            <a:avLst/>
            <a:gdLst>
              <a:gd name="connsiteX0" fmla="*/ 53408 w 6407229"/>
              <a:gd name="connsiteY0" fmla="*/ 3479258 h 3479258"/>
              <a:gd name="connsiteX1" fmla="*/ 6407229 w 6407229"/>
              <a:gd name="connsiteY1" fmla="*/ 3368352 h 3479258"/>
              <a:gd name="connsiteX2" fmla="*/ 2513111 w 6407229"/>
              <a:gd name="connsiteY2" fmla="*/ 401274 h 3479258"/>
              <a:gd name="connsiteX3" fmla="*/ 2468202 w 6407229"/>
              <a:gd name="connsiteY3" fmla="*/ 369022 h 3479258"/>
              <a:gd name="connsiteX4" fmla="*/ 1321050 w 6407229"/>
              <a:gd name="connsiteY4" fmla="*/ 613 h 3479258"/>
              <a:gd name="connsiteX5" fmla="*/ 1196752 w 6407229"/>
              <a:gd name="connsiteY5" fmla="*/ 1245 h 3479258"/>
              <a:gd name="connsiteX6" fmla="*/ 56027 w 6407229"/>
              <a:gd name="connsiteY6" fmla="*/ 376720 h 3479258"/>
              <a:gd name="connsiteX7" fmla="*/ 0 w 6407229"/>
              <a:gd name="connsiteY7" fmla="*/ 419528 h 347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7229" h="3479258">
                <a:moveTo>
                  <a:pt x="53408" y="3479258"/>
                </a:moveTo>
                <a:lnTo>
                  <a:pt x="6407229" y="3368352"/>
                </a:lnTo>
                <a:lnTo>
                  <a:pt x="2513111" y="401274"/>
                </a:lnTo>
                <a:lnTo>
                  <a:pt x="2468202" y="369022"/>
                </a:lnTo>
                <a:cubicBezTo>
                  <a:pt x="2117855" y="130665"/>
                  <a:pt x="1719063" y="10130"/>
                  <a:pt x="1321050" y="613"/>
                </a:cubicBezTo>
                <a:cubicBezTo>
                  <a:pt x="1279590" y="-379"/>
                  <a:pt x="1238139" y="-165"/>
                  <a:pt x="1196752" y="1245"/>
                </a:cubicBezTo>
                <a:cubicBezTo>
                  <a:pt x="793227" y="14995"/>
                  <a:pt x="395796" y="142529"/>
                  <a:pt x="56027" y="376720"/>
                </a:cubicBezTo>
                <a:lnTo>
                  <a:pt x="0" y="419528"/>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9CF32190-1DF5-5FFF-D532-889495A9BE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740000" flipV="1">
            <a:off x="7884803" y="5010325"/>
            <a:ext cx="4324338" cy="1889417"/>
          </a:xfrm>
          <a:custGeom>
            <a:avLst/>
            <a:gdLst>
              <a:gd name="connsiteX0" fmla="*/ 26412 w 4324338"/>
              <a:gd name="connsiteY0" fmla="*/ 1889417 h 1889417"/>
              <a:gd name="connsiteX1" fmla="*/ 4324338 w 4324338"/>
              <a:gd name="connsiteY1" fmla="*/ 1814397 h 1889417"/>
              <a:gd name="connsiteX2" fmla="*/ 2459858 w 4324338"/>
              <a:gd name="connsiteY2" fmla="*/ 403264 h 1889417"/>
              <a:gd name="connsiteX3" fmla="*/ 2414726 w 4324338"/>
              <a:gd name="connsiteY3" fmla="*/ 370852 h 1889417"/>
              <a:gd name="connsiteX4" fmla="*/ 1261883 w 4324338"/>
              <a:gd name="connsiteY4" fmla="*/ 615 h 1889417"/>
              <a:gd name="connsiteX5" fmla="*/ 70385 w 4324338"/>
              <a:gd name="connsiteY5" fmla="*/ 326182 h 1889417"/>
              <a:gd name="connsiteX6" fmla="*/ 0 w 4324338"/>
              <a:gd name="connsiteY6" fmla="*/ 376291 h 188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338" h="1889417">
                <a:moveTo>
                  <a:pt x="26412" y="1889417"/>
                </a:moveTo>
                <a:lnTo>
                  <a:pt x="4324338" y="1814397"/>
                </a:lnTo>
                <a:lnTo>
                  <a:pt x="2459858" y="403264"/>
                </a:lnTo>
                <a:lnTo>
                  <a:pt x="2414726" y="370852"/>
                </a:lnTo>
                <a:cubicBezTo>
                  <a:pt x="2062641" y="131313"/>
                  <a:pt x="1661870" y="10180"/>
                  <a:pt x="1261883" y="615"/>
                </a:cubicBezTo>
                <a:cubicBezTo>
                  <a:pt x="845229" y="-9347"/>
                  <a:pt x="429425" y="101751"/>
                  <a:pt x="70385" y="326182"/>
                </a:cubicBezTo>
                <a:lnTo>
                  <a:pt x="0" y="376291"/>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2">
            <a:extLst>
              <a:ext uri="{FF2B5EF4-FFF2-40B4-BE49-F238E27FC236}">
                <a16:creationId xmlns:a16="http://schemas.microsoft.com/office/drawing/2014/main" id="{127B09D2-CB41-AD76-ED4B-1DE8CACB9C1E}"/>
              </a:ext>
            </a:extLst>
          </p:cNvPr>
          <p:cNvSpPr>
            <a:spLocks noGrp="1" noChangeArrowheads="1"/>
          </p:cNvSpPr>
          <p:nvPr/>
        </p:nvSpPr>
        <p:spPr bwMode="auto">
          <a:xfrm>
            <a:off x="4441371" y="1143000"/>
            <a:ext cx="6607629" cy="439565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vert="horz" lIns="91440" tIns="45720" rIns="91440" bIns="45720" numCol="1" rtlCol="0" anchorCtr="0" compatLnSpc="1">
            <a:prstTxWarp prst="textNoShape">
              <a:avLst/>
            </a:prstTxWarp>
            <a:normAutofit/>
          </a:bodyPr>
          <a:lstStyle>
            <a:lvl1pPr marL="344488" indent="-344488" algn="l" defTabSz="912813" rtl="0" eaLnBrk="0" fontAlgn="base" hangingPunct="0">
              <a:spcBef>
                <a:spcPct val="20000"/>
              </a:spcBef>
              <a:spcAft>
                <a:spcPct val="0"/>
              </a:spcAft>
              <a:buSzPct val="100000"/>
              <a:buChar char="•"/>
              <a:defRPr sz="3100">
                <a:solidFill>
                  <a:schemeClr val="tx1"/>
                </a:solidFill>
                <a:latin typeface="+mj-lt"/>
                <a:ea typeface="+mj-ea"/>
                <a:cs typeface="+mj-cs"/>
              </a:defRPr>
            </a:lvl1pPr>
            <a:lvl2pPr marL="744538" indent="-285750" algn="l" defTabSz="912813" rtl="0" eaLnBrk="0" fontAlgn="base" hangingPunct="0">
              <a:spcBef>
                <a:spcPct val="20000"/>
              </a:spcBef>
              <a:spcAft>
                <a:spcPct val="0"/>
              </a:spcAft>
              <a:buSzPct val="100000"/>
              <a:buChar char="–"/>
              <a:defRPr sz="2700">
                <a:solidFill>
                  <a:schemeClr val="tx1"/>
                </a:solidFill>
                <a:latin typeface="+mj-lt"/>
                <a:ea typeface="+mj-ea"/>
                <a:cs typeface="+mj-cs"/>
              </a:defRPr>
            </a:lvl2pPr>
            <a:lvl3pPr marL="1144588" indent="-231775" algn="l" defTabSz="912813" rtl="0" eaLnBrk="0" fontAlgn="base" hangingPunct="0">
              <a:spcBef>
                <a:spcPct val="20000"/>
              </a:spcBef>
              <a:spcAft>
                <a:spcPct val="0"/>
              </a:spcAft>
              <a:buSzPct val="100000"/>
              <a:buChar char="•"/>
              <a:defRPr sz="2500">
                <a:solidFill>
                  <a:schemeClr val="tx1"/>
                </a:solidFill>
                <a:latin typeface="+mj-lt"/>
                <a:ea typeface="+mj-ea"/>
                <a:cs typeface="+mj-cs"/>
              </a:defRPr>
            </a:lvl3pPr>
            <a:lvl4pPr marL="1600200" indent="-227013" algn="l" defTabSz="912813" rtl="0" eaLnBrk="0" fontAlgn="base" hangingPunct="0">
              <a:spcBef>
                <a:spcPct val="20000"/>
              </a:spcBef>
              <a:spcAft>
                <a:spcPct val="0"/>
              </a:spcAft>
              <a:buSzPct val="100000"/>
              <a:buChar char="–"/>
              <a:defRPr sz="2100">
                <a:solidFill>
                  <a:schemeClr val="tx1"/>
                </a:solidFill>
                <a:latin typeface="+mj-lt"/>
                <a:ea typeface="+mj-ea"/>
                <a:cs typeface="+mj-cs"/>
              </a:defRPr>
            </a:lvl4pPr>
            <a:lvl5pPr marL="2057400" indent="-228600" algn="l" defTabSz="912813" rtl="0" eaLnBrk="0" fontAlgn="base" hangingPunct="0">
              <a:spcBef>
                <a:spcPct val="20000"/>
              </a:spcBef>
              <a:spcAft>
                <a:spcPct val="0"/>
              </a:spcAft>
              <a:buSzPct val="100000"/>
              <a:buChar char="»"/>
              <a:defRPr sz="2100">
                <a:solidFill>
                  <a:schemeClr val="tx1"/>
                </a:solidFill>
                <a:latin typeface="+mj-lt"/>
                <a:ea typeface="+mj-ea"/>
                <a:cs typeface="+mj-cs"/>
              </a:defRPr>
            </a:lvl5pPr>
            <a:lvl6pPr marL="2514600" indent="-228600" algn="l" defTabSz="912813" rtl="0" eaLnBrk="0" fontAlgn="base" hangingPunct="0">
              <a:spcBef>
                <a:spcPct val="20000"/>
              </a:spcBef>
              <a:spcAft>
                <a:spcPct val="0"/>
              </a:spcAft>
              <a:buSzPct val="100000"/>
              <a:buChar char="»"/>
              <a:defRPr sz="2100">
                <a:solidFill>
                  <a:schemeClr val="tx1"/>
                </a:solidFill>
                <a:latin typeface="+mj-lt"/>
                <a:ea typeface="+mj-ea"/>
                <a:cs typeface="+mj-cs"/>
              </a:defRPr>
            </a:lvl6pPr>
            <a:lvl7pPr marL="2971800" indent="-228600" algn="l" defTabSz="912813" rtl="0" eaLnBrk="0" fontAlgn="base" hangingPunct="0">
              <a:spcBef>
                <a:spcPct val="20000"/>
              </a:spcBef>
              <a:spcAft>
                <a:spcPct val="0"/>
              </a:spcAft>
              <a:buSzPct val="100000"/>
              <a:buChar char="»"/>
              <a:defRPr sz="2100">
                <a:solidFill>
                  <a:schemeClr val="tx1"/>
                </a:solidFill>
                <a:latin typeface="+mj-lt"/>
                <a:ea typeface="+mj-ea"/>
                <a:cs typeface="+mj-cs"/>
              </a:defRPr>
            </a:lvl7pPr>
            <a:lvl8pPr marL="3429000" indent="-228600" algn="l" defTabSz="912813" rtl="0" eaLnBrk="0" fontAlgn="base" hangingPunct="0">
              <a:spcBef>
                <a:spcPct val="20000"/>
              </a:spcBef>
              <a:spcAft>
                <a:spcPct val="0"/>
              </a:spcAft>
              <a:buSzPct val="100000"/>
              <a:buChar char="»"/>
              <a:defRPr sz="2100">
                <a:solidFill>
                  <a:schemeClr val="tx1"/>
                </a:solidFill>
                <a:latin typeface="+mj-lt"/>
                <a:ea typeface="+mj-ea"/>
                <a:cs typeface="+mj-cs"/>
              </a:defRPr>
            </a:lvl8pPr>
            <a:lvl9pPr marL="3886200" indent="-228600" algn="l" defTabSz="912813" rtl="0" eaLnBrk="0" fontAlgn="base" hangingPunct="0">
              <a:spcBef>
                <a:spcPct val="20000"/>
              </a:spcBef>
              <a:spcAft>
                <a:spcPct val="0"/>
              </a:spcAft>
              <a:buSzPct val="100000"/>
              <a:buChar char="»"/>
              <a:defRPr sz="2100">
                <a:solidFill>
                  <a:schemeClr val="tx1"/>
                </a:solidFill>
                <a:latin typeface="+mj-lt"/>
                <a:ea typeface="+mj-ea"/>
                <a:cs typeface="+mj-cs"/>
              </a:defRPr>
            </a:lvl9pPr>
          </a:lstStyle>
          <a:p>
            <a:pPr indent="-228600" defTabSz="914400" eaLnBrk="1" hangingPunct="1">
              <a:lnSpc>
                <a:spcPct val="110000"/>
              </a:lnSpc>
              <a:buFontTx/>
              <a:buNone/>
            </a:pPr>
            <a:r>
              <a:rPr lang="en-US" altLang="en-US" sz="4000" b="1" dirty="0">
                <a:latin typeface="+mn-lt"/>
                <a:ea typeface="+mn-ea"/>
                <a:cs typeface="+mn-cs"/>
              </a:rPr>
              <a:t>Christ is:	</a:t>
            </a:r>
          </a:p>
          <a:p>
            <a:pPr lvl="1" indent="-228600" defTabSz="914400" eaLnBrk="1" hangingPunct="1">
              <a:lnSpc>
                <a:spcPct val="110000"/>
              </a:lnSpc>
              <a:buFont typeface="Wingdings" pitchFamily="2" charset="2"/>
              <a:buChar char="Ø"/>
            </a:pPr>
            <a:r>
              <a:rPr lang="en-US" altLang="en-US" dirty="0">
                <a:latin typeface="+mn-lt"/>
                <a:ea typeface="+mn-ea"/>
                <a:cs typeface="+mn-cs"/>
              </a:rPr>
              <a:t> </a:t>
            </a:r>
            <a:r>
              <a:rPr lang="en-US" altLang="en-US" b="1" u="sng" dirty="0">
                <a:latin typeface="+mn-lt"/>
                <a:ea typeface="+mn-ea"/>
                <a:cs typeface="+mn-cs"/>
              </a:rPr>
              <a:t>one</a:t>
            </a:r>
            <a:r>
              <a:rPr lang="en-US" altLang="en-US" b="1" dirty="0">
                <a:latin typeface="+mn-lt"/>
                <a:ea typeface="+mn-ea"/>
                <a:cs typeface="+mn-cs"/>
              </a:rPr>
              <a:t> person</a:t>
            </a:r>
          </a:p>
          <a:p>
            <a:pPr lvl="1" indent="-228600" defTabSz="914400" eaLnBrk="1" hangingPunct="1">
              <a:lnSpc>
                <a:spcPct val="110000"/>
              </a:lnSpc>
              <a:buFont typeface="Wingdings" pitchFamily="2" charset="2"/>
              <a:buChar char="Ø"/>
            </a:pPr>
            <a:r>
              <a:rPr lang="en-US" altLang="en-US" b="1" dirty="0">
                <a:latin typeface="+mn-lt"/>
                <a:ea typeface="+mn-ea"/>
                <a:cs typeface="+mn-cs"/>
              </a:rPr>
              <a:t>in </a:t>
            </a:r>
            <a:r>
              <a:rPr lang="en-US" altLang="en-US" b="1" u="sng" dirty="0">
                <a:latin typeface="+mn-lt"/>
                <a:ea typeface="+mn-ea"/>
                <a:cs typeface="+mn-cs"/>
              </a:rPr>
              <a:t>two natures</a:t>
            </a:r>
          </a:p>
          <a:p>
            <a:pPr lvl="1" indent="-228600" defTabSz="914400" eaLnBrk="1" hangingPunct="1">
              <a:lnSpc>
                <a:spcPct val="110000"/>
              </a:lnSpc>
              <a:buFont typeface="Wingdings" pitchFamily="2" charset="2"/>
              <a:buChar char="Ø"/>
            </a:pPr>
            <a:r>
              <a:rPr lang="en-US" altLang="en-US" dirty="0">
                <a:latin typeface="+mn-lt"/>
                <a:ea typeface="+mn-ea"/>
                <a:cs typeface="+mn-cs"/>
              </a:rPr>
              <a:t> without </a:t>
            </a:r>
            <a:r>
              <a:rPr lang="en-US" altLang="en-US" u="sng" dirty="0">
                <a:latin typeface="+mn-lt"/>
                <a:ea typeface="+mn-ea"/>
                <a:cs typeface="+mn-cs"/>
              </a:rPr>
              <a:t>confusion</a:t>
            </a:r>
          </a:p>
          <a:p>
            <a:pPr lvl="1" indent="-228600" defTabSz="914400" eaLnBrk="1" hangingPunct="1">
              <a:lnSpc>
                <a:spcPct val="110000"/>
              </a:lnSpc>
              <a:buFont typeface="Wingdings" pitchFamily="2" charset="2"/>
              <a:buChar char="Ø"/>
            </a:pPr>
            <a:r>
              <a:rPr lang="en-US" altLang="en-US" dirty="0">
                <a:latin typeface="+mn-lt"/>
                <a:ea typeface="+mn-ea"/>
                <a:cs typeface="+mn-cs"/>
              </a:rPr>
              <a:t> without </a:t>
            </a:r>
            <a:r>
              <a:rPr lang="en-US" altLang="en-US" u="sng" dirty="0">
                <a:latin typeface="+mn-lt"/>
                <a:ea typeface="+mn-ea"/>
                <a:cs typeface="+mn-cs"/>
              </a:rPr>
              <a:t>change</a:t>
            </a:r>
          </a:p>
          <a:p>
            <a:pPr lvl="1" indent="-228600" defTabSz="914400" eaLnBrk="1" hangingPunct="1">
              <a:lnSpc>
                <a:spcPct val="110000"/>
              </a:lnSpc>
              <a:buFont typeface="Wingdings" pitchFamily="2" charset="2"/>
              <a:buChar char="Ø"/>
            </a:pPr>
            <a:r>
              <a:rPr lang="en-US" altLang="en-US" dirty="0">
                <a:latin typeface="+mn-lt"/>
                <a:ea typeface="+mn-ea"/>
                <a:cs typeface="+mn-cs"/>
              </a:rPr>
              <a:t> without </a:t>
            </a:r>
            <a:r>
              <a:rPr lang="en-US" altLang="en-US" u="sng" dirty="0">
                <a:latin typeface="+mn-lt"/>
                <a:ea typeface="+mn-ea"/>
                <a:cs typeface="+mn-cs"/>
              </a:rPr>
              <a:t>division</a:t>
            </a:r>
          </a:p>
          <a:p>
            <a:pPr lvl="1" indent="-228600" defTabSz="914400" eaLnBrk="1" hangingPunct="1">
              <a:lnSpc>
                <a:spcPct val="110000"/>
              </a:lnSpc>
              <a:buFont typeface="Wingdings" pitchFamily="2" charset="2"/>
              <a:buChar char="Ø"/>
            </a:pPr>
            <a:r>
              <a:rPr lang="en-US" altLang="en-US" dirty="0">
                <a:latin typeface="+mn-lt"/>
                <a:ea typeface="+mn-ea"/>
                <a:cs typeface="+mn-cs"/>
              </a:rPr>
              <a:t> without </a:t>
            </a:r>
            <a:r>
              <a:rPr lang="en-US" altLang="en-US" u="sng" dirty="0">
                <a:latin typeface="+mn-lt"/>
                <a:ea typeface="+mn-ea"/>
                <a:cs typeface="+mn-cs"/>
              </a:rPr>
              <a:t>separation</a:t>
            </a:r>
          </a:p>
          <a:p>
            <a:pPr lvl="2" indent="-228600" defTabSz="914400" eaLnBrk="1" hangingPunct="1">
              <a:lnSpc>
                <a:spcPct val="110000"/>
              </a:lnSpc>
              <a:buFontTx/>
              <a:buNone/>
            </a:pPr>
            <a:endParaRPr lang="en-US" altLang="en-US" dirty="0">
              <a:latin typeface="+mn-lt"/>
              <a:ea typeface="+mn-ea"/>
              <a:cs typeface="+mn-cs"/>
            </a:endParaRPr>
          </a:p>
        </p:txBody>
      </p:sp>
    </p:spTree>
    <p:extLst>
      <p:ext uri="{BB962C8B-B14F-4D97-AF65-F5344CB8AC3E}">
        <p14:creationId xmlns:p14="http://schemas.microsoft.com/office/powerpoint/2010/main" val="3426775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B753C-96F0-21AF-285B-76563094A79E}"/>
              </a:ext>
            </a:extLst>
          </p:cNvPr>
          <p:cNvSpPr>
            <a:spLocks noGrp="1"/>
          </p:cNvSpPr>
          <p:nvPr>
            <p:ph type="title"/>
          </p:nvPr>
        </p:nvSpPr>
        <p:spPr>
          <a:solidFill>
            <a:schemeClr val="accent1">
              <a:lumMod val="60000"/>
              <a:lumOff val="40000"/>
            </a:schemeClr>
          </a:solidFill>
        </p:spPr>
        <p:txBody>
          <a:bodyPr>
            <a:normAutofit/>
          </a:bodyPr>
          <a:lstStyle/>
          <a:p>
            <a:r>
              <a:rPr lang="en-US" sz="4800" dirty="0"/>
              <a:t>Implications</a:t>
            </a:r>
          </a:p>
        </p:txBody>
      </p:sp>
      <p:sp>
        <p:nvSpPr>
          <p:cNvPr id="3" name="Content Placeholder 2">
            <a:extLst>
              <a:ext uri="{FF2B5EF4-FFF2-40B4-BE49-F238E27FC236}">
                <a16:creationId xmlns:a16="http://schemas.microsoft.com/office/drawing/2014/main" id="{13686C0E-79B8-B160-6BB5-5944C56C65CD}"/>
              </a:ext>
            </a:extLst>
          </p:cNvPr>
          <p:cNvSpPr>
            <a:spLocks noGrp="1"/>
          </p:cNvSpPr>
          <p:nvPr>
            <p:ph idx="1"/>
          </p:nvPr>
        </p:nvSpPr>
        <p:spPr/>
        <p:txBody>
          <a:bodyPr/>
          <a:lstStyle/>
          <a:p>
            <a:pPr marL="342900" indent="-342900">
              <a:buAutoNum type="arabicPeriod"/>
            </a:pPr>
            <a:r>
              <a:rPr lang="en-US" sz="3600" b="1" u="sng" dirty="0">
                <a:latin typeface="Aptos" panose="020B0004020202020204" pitchFamily="34" charset="0"/>
              </a:rPr>
              <a:t>Only</a:t>
            </a:r>
            <a:r>
              <a:rPr lang="en-US" sz="3600" b="1" dirty="0">
                <a:latin typeface="Aptos" panose="020B0004020202020204" pitchFamily="34" charset="0"/>
              </a:rPr>
              <a:t> Jesus Christ can save us.</a:t>
            </a:r>
          </a:p>
          <a:p>
            <a:pPr marL="342900" indent="-342900">
              <a:buAutoNum type="arabicPeriod"/>
            </a:pPr>
            <a:endParaRPr lang="en-US" dirty="0"/>
          </a:p>
          <a:p>
            <a:pPr marL="342900" indent="-342900">
              <a:buAutoNum type="arabicPeriod"/>
            </a:pPr>
            <a:r>
              <a:rPr lang="en-US" sz="3600" b="1" dirty="0">
                <a:latin typeface="Aptos" panose="020B0004020202020204" pitchFamily="34" charset="0"/>
              </a:rPr>
              <a:t>Jesus Christ will save us in our entirety! </a:t>
            </a:r>
          </a:p>
          <a:p>
            <a:r>
              <a:rPr lang="en-US" sz="3200" dirty="0">
                <a:latin typeface="Aptos" panose="020B0004020202020204" pitchFamily="34" charset="0"/>
              </a:rPr>
              <a:t>No part of you is unsavable, and every part of you will be saved.</a:t>
            </a:r>
          </a:p>
        </p:txBody>
      </p:sp>
    </p:spTree>
    <p:extLst>
      <p:ext uri="{BB962C8B-B14F-4D97-AF65-F5344CB8AC3E}">
        <p14:creationId xmlns:p14="http://schemas.microsoft.com/office/powerpoint/2010/main" val="192436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534FF-B038-F214-4B91-8ADFF84AEA83}"/>
              </a:ext>
            </a:extLst>
          </p:cNvPr>
          <p:cNvSpPr>
            <a:spLocks noGrp="1"/>
          </p:cNvSpPr>
          <p:nvPr>
            <p:ph type="ctrTitle"/>
          </p:nvPr>
        </p:nvSpPr>
        <p:spPr/>
        <p:txBody>
          <a:bodyPr/>
          <a:lstStyle/>
          <a:p>
            <a:r>
              <a:rPr lang="en-US" dirty="0"/>
              <a:t>The Death of Christ</a:t>
            </a:r>
          </a:p>
        </p:txBody>
      </p:sp>
      <p:sp>
        <p:nvSpPr>
          <p:cNvPr id="3" name="Subtitle 2">
            <a:extLst>
              <a:ext uri="{FF2B5EF4-FFF2-40B4-BE49-F238E27FC236}">
                <a16:creationId xmlns:a16="http://schemas.microsoft.com/office/drawing/2014/main" id="{9BC04D3E-9522-6234-2E1E-1F18D8E18E94}"/>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3446288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F0DE50-102A-8433-B4ED-79CEA06F5D32}"/>
              </a:ext>
            </a:extLst>
          </p:cNvPr>
          <p:cNvSpPr>
            <a:spLocks noGrp="1"/>
          </p:cNvSpPr>
          <p:nvPr>
            <p:ph type="title"/>
          </p:nvPr>
        </p:nvSpPr>
        <p:spPr>
          <a:xfrm>
            <a:off x="1066800" y="936842"/>
            <a:ext cx="8886884" cy="628912"/>
          </a:xfrm>
          <a:solidFill>
            <a:schemeClr val="accent1"/>
          </a:solidFill>
        </p:spPr>
        <p:txBody>
          <a:bodyPr/>
          <a:lstStyle/>
          <a:p>
            <a:r>
              <a:rPr lang="en-US" i="1" dirty="0">
                <a:solidFill>
                  <a:srgbClr val="333333"/>
                </a:solidFill>
                <a:effectLst/>
              </a:rPr>
              <a:t>It was predetermined in eternity</a:t>
            </a:r>
            <a:r>
              <a:rPr lang="en-US" i="0" dirty="0">
                <a:solidFill>
                  <a:srgbClr val="333333"/>
                </a:solidFill>
                <a:effectLst/>
              </a:rPr>
              <a:t> </a:t>
            </a:r>
            <a:endParaRPr lang="en-US" dirty="0"/>
          </a:p>
        </p:txBody>
      </p:sp>
      <p:sp>
        <p:nvSpPr>
          <p:cNvPr id="5" name="Content Placeholder 4">
            <a:extLst>
              <a:ext uri="{FF2B5EF4-FFF2-40B4-BE49-F238E27FC236}">
                <a16:creationId xmlns:a16="http://schemas.microsoft.com/office/drawing/2014/main" id="{5FBD2B2A-F5C7-03F9-CB76-C9507DECB272}"/>
              </a:ext>
            </a:extLst>
          </p:cNvPr>
          <p:cNvSpPr>
            <a:spLocks noGrp="1"/>
          </p:cNvSpPr>
          <p:nvPr>
            <p:ph idx="1"/>
          </p:nvPr>
        </p:nvSpPr>
        <p:spPr>
          <a:xfrm>
            <a:off x="1069848" y="1565754"/>
            <a:ext cx="8883836" cy="4251625"/>
          </a:xfrm>
        </p:spPr>
        <p:txBody>
          <a:bodyPr>
            <a:noAutofit/>
          </a:bodyPr>
          <a:lstStyle/>
          <a:p>
            <a:pPr marL="0" indent="0">
              <a:buNone/>
            </a:pPr>
            <a:r>
              <a:rPr lang="en-US" sz="2200" b="1" i="0" dirty="0">
                <a:solidFill>
                  <a:srgbClr val="333333"/>
                </a:solidFill>
                <a:effectLst/>
                <a:latin typeface="Aptos" panose="020B0004020202020204" pitchFamily="34" charset="0"/>
                <a:cs typeface="Times New Roman" panose="02020603050405020304" pitchFamily="18" charset="0"/>
              </a:rPr>
              <a:t>1 Peter 1:18-20  </a:t>
            </a:r>
            <a:r>
              <a:rPr lang="en-US" sz="2200" b="0" i="0" dirty="0">
                <a:solidFill>
                  <a:srgbClr val="333333"/>
                </a:solidFill>
                <a:effectLst/>
                <a:latin typeface="Aptos" panose="020B0004020202020204" pitchFamily="34" charset="0"/>
                <a:cs typeface="Times New Roman" panose="02020603050405020304" pitchFamily="18" charset="0"/>
              </a:rPr>
              <a:t>For you know that it was not with perishable things such as silver or gold that you were redeemed from the empty way of life handed down to you from your ancestors, 19 but with the precious blood of Christ, a lamb without blemish or defect. 20 He was chosen before the creation of the world </a:t>
            </a:r>
            <a:r>
              <a:rPr lang="en-US" sz="2200" b="0" i="0" dirty="0">
                <a:solidFill>
                  <a:srgbClr val="000000"/>
                </a:solidFill>
                <a:effectLst/>
                <a:latin typeface="Aptos" panose="020B0004020202020204" pitchFamily="34" charset="0"/>
                <a:cs typeface="Times New Roman" panose="02020603050405020304" pitchFamily="18" charset="0"/>
              </a:rPr>
              <a:t> but was revealed in these last times for your sake.</a:t>
            </a:r>
            <a:endParaRPr lang="en-US" sz="2200" dirty="0"/>
          </a:p>
          <a:p>
            <a:pPr marL="0" indent="0">
              <a:buNone/>
            </a:pPr>
            <a:r>
              <a:rPr lang="en-US" sz="2000" b="1" dirty="0"/>
              <a:t>Revelation 13:8</a:t>
            </a:r>
            <a:r>
              <a:rPr lang="en-US" sz="2000" dirty="0"/>
              <a:t> </a:t>
            </a:r>
            <a:r>
              <a:rPr lang="en-US" sz="2200" b="0" i="0" dirty="0">
                <a:solidFill>
                  <a:srgbClr val="000000"/>
                </a:solidFill>
                <a:effectLst/>
                <a:latin typeface="system-ui"/>
              </a:rPr>
              <a:t>All inhabitants of the earth will worship the beast—all whose names have not been written in the Lamb’s book of life, the Lamb who was slain from the creation of the world.</a:t>
            </a:r>
            <a:r>
              <a:rPr lang="en-US" b="0" i="0" dirty="0">
                <a:solidFill>
                  <a:srgbClr val="333333"/>
                </a:solidFill>
                <a:effectLst/>
                <a:latin typeface="Aptos" panose="020B0004020202020204" pitchFamily="34" charset="0"/>
                <a:cs typeface="Times New Roman" panose="02020603050405020304" pitchFamily="18" charset="0"/>
              </a:rPr>
              <a:t> </a:t>
            </a:r>
            <a:r>
              <a:rPr lang="en-US" sz="1200" b="0" i="0" dirty="0">
                <a:solidFill>
                  <a:srgbClr val="333333"/>
                </a:solidFill>
                <a:effectLst/>
                <a:latin typeface="Aptos" panose="020B0004020202020204" pitchFamily="34" charset="0"/>
                <a:cs typeface="Times New Roman" panose="02020603050405020304" pitchFamily="18" charset="0"/>
              </a:rPr>
              <a:t>taken from </a:t>
            </a:r>
            <a:r>
              <a:rPr lang="en-US" sz="1200" b="0" i="0" dirty="0">
                <a:solidFill>
                  <a:srgbClr val="333333"/>
                </a:solidFill>
                <a:effectLst/>
                <a:latin typeface="Aptos" panose="020B0004020202020204" pitchFamily="34" charset="0"/>
                <a:cs typeface="Times New Roman" panose="02020603050405020304" pitchFamily="18" charset="0"/>
                <a:hlinkClick r:id="rId2"/>
              </a:rPr>
              <a:t>https://www.wordsoflife.co.uk/bible-studies/study-8-the-significance-of-his-death/</a:t>
            </a:r>
            <a:r>
              <a:rPr lang="en-US" sz="1200" b="0" i="0" dirty="0">
                <a:solidFill>
                  <a:srgbClr val="333333"/>
                </a:solidFill>
                <a:effectLst/>
                <a:latin typeface="Aptos" panose="020B0004020202020204" pitchFamily="34" charset="0"/>
                <a:cs typeface="Times New Roman" panose="02020603050405020304" pitchFamily="18" charset="0"/>
              </a:rPr>
              <a:t> - accessed 1/11/2025</a:t>
            </a:r>
          </a:p>
          <a:p>
            <a:pPr marL="11113" indent="0" fontAlgn="base">
              <a:lnSpc>
                <a:spcPts val="2550"/>
              </a:lnSpc>
              <a:buNone/>
            </a:pPr>
            <a:endParaRPr lang="en-US" sz="2400" b="0" i="0" dirty="0">
              <a:solidFill>
                <a:srgbClr val="333333"/>
              </a:solidFill>
              <a:effectLst/>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75250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BC1456-912D-DFF7-40CF-6EA4A347C673}"/>
              </a:ext>
            </a:extLst>
          </p:cNvPr>
          <p:cNvSpPr>
            <a:spLocks noGrp="1"/>
          </p:cNvSpPr>
          <p:nvPr>
            <p:ph type="title"/>
          </p:nvPr>
        </p:nvSpPr>
        <p:spPr>
          <a:xfrm>
            <a:off x="1066800" y="936841"/>
            <a:ext cx="8886884" cy="754173"/>
          </a:xfrm>
          <a:solidFill>
            <a:schemeClr val="accent1"/>
          </a:solidFill>
        </p:spPr>
        <p:txBody>
          <a:bodyPr/>
          <a:lstStyle/>
          <a:p>
            <a:r>
              <a:rPr lang="en-US" dirty="0"/>
              <a:t>Predicted in the Old Testament</a:t>
            </a:r>
          </a:p>
        </p:txBody>
      </p:sp>
      <p:sp>
        <p:nvSpPr>
          <p:cNvPr id="5" name="Content Placeholder 4">
            <a:extLst>
              <a:ext uri="{FF2B5EF4-FFF2-40B4-BE49-F238E27FC236}">
                <a16:creationId xmlns:a16="http://schemas.microsoft.com/office/drawing/2014/main" id="{25CE37B7-B398-4AB8-0B7D-97A25DBF72A6}"/>
              </a:ext>
            </a:extLst>
          </p:cNvPr>
          <p:cNvSpPr>
            <a:spLocks noGrp="1"/>
          </p:cNvSpPr>
          <p:nvPr>
            <p:ph idx="1"/>
          </p:nvPr>
        </p:nvSpPr>
        <p:spPr>
          <a:xfrm>
            <a:off x="1069848" y="2139696"/>
            <a:ext cx="8883836" cy="3973005"/>
          </a:xfrm>
        </p:spPr>
        <p:txBody>
          <a:bodyPr>
            <a:normAutofit lnSpcReduction="10000"/>
          </a:bodyPr>
          <a:lstStyle/>
          <a:p>
            <a:pPr marL="0" indent="0">
              <a:buNone/>
            </a:pPr>
            <a:r>
              <a:rPr lang="en-US" sz="2800" b="1" i="0" dirty="0">
                <a:solidFill>
                  <a:srgbClr val="333333"/>
                </a:solidFill>
                <a:effectLst/>
                <a:latin typeface="Helvetica Neue" panose="02000503000000020004" pitchFamily="2" charset="0"/>
              </a:rPr>
              <a:t>Luke 24:25-27 </a:t>
            </a:r>
            <a:r>
              <a:rPr lang="en-US" sz="2800" b="0" i="0" dirty="0">
                <a:solidFill>
                  <a:srgbClr val="000000"/>
                </a:solidFill>
                <a:effectLst/>
                <a:latin typeface="system-ui"/>
              </a:rPr>
              <a:t>He said to them, “How foolish you are, and how slow to believe all that the prophets have spoken! </a:t>
            </a:r>
            <a:r>
              <a:rPr lang="en-US" sz="2800" b="1" i="0" baseline="30000" dirty="0">
                <a:solidFill>
                  <a:srgbClr val="000000"/>
                </a:solidFill>
                <a:effectLst/>
                <a:latin typeface="system-ui"/>
              </a:rPr>
              <a:t>26 </a:t>
            </a:r>
            <a:r>
              <a:rPr lang="en-US" sz="2800" b="0" i="0" dirty="0">
                <a:solidFill>
                  <a:srgbClr val="000000"/>
                </a:solidFill>
                <a:effectLst/>
                <a:latin typeface="system-ui"/>
              </a:rPr>
              <a:t>Did not the Messiah have to suffer these things and then enter his glory?” </a:t>
            </a:r>
            <a:r>
              <a:rPr lang="en-US" sz="2800" b="1" i="0" baseline="30000" dirty="0">
                <a:solidFill>
                  <a:srgbClr val="000000"/>
                </a:solidFill>
                <a:effectLst/>
                <a:latin typeface="system-ui"/>
              </a:rPr>
              <a:t>27 </a:t>
            </a:r>
            <a:r>
              <a:rPr lang="en-US" sz="2800" b="0" i="0" dirty="0">
                <a:solidFill>
                  <a:srgbClr val="000000"/>
                </a:solidFill>
                <a:effectLst/>
                <a:latin typeface="system-ui"/>
              </a:rPr>
              <a:t>And beginning with Moses and all the Prophets, he explained to them what was said in all the Scriptures concerning himself.</a:t>
            </a:r>
            <a:endParaRPr lang="en-US" sz="2800" dirty="0">
              <a:solidFill>
                <a:srgbClr val="333333"/>
              </a:solidFill>
              <a:latin typeface="Helvetica Neue" panose="02000503000000020004" pitchFamily="2" charset="0"/>
            </a:endParaRPr>
          </a:p>
          <a:p>
            <a:pPr marL="0" indent="0">
              <a:buNone/>
            </a:pPr>
            <a:r>
              <a:rPr lang="en-US" b="0" i="0" dirty="0">
                <a:solidFill>
                  <a:srgbClr val="333333"/>
                </a:solidFill>
                <a:effectLst/>
                <a:latin typeface="Helvetica Neue" panose="02000503000000020004" pitchFamily="2" charset="0"/>
              </a:rPr>
              <a:t> see also - </a:t>
            </a:r>
            <a:r>
              <a:rPr lang="en-US" sz="1800" b="0" i="0" dirty="0">
                <a:solidFill>
                  <a:srgbClr val="333333"/>
                </a:solidFill>
                <a:effectLst/>
                <a:latin typeface="Helvetica Neue" panose="02000503000000020004" pitchFamily="2" charset="0"/>
              </a:rPr>
              <a:t>Isaiah 53</a:t>
            </a:r>
          </a:p>
          <a:p>
            <a:pPr marL="0" indent="0">
              <a:buNone/>
            </a:pPr>
            <a:r>
              <a:rPr lang="en-US" sz="1300" b="0" i="0" dirty="0">
                <a:solidFill>
                  <a:srgbClr val="333333"/>
                </a:solidFill>
                <a:effectLst/>
                <a:latin typeface="Aptos" panose="020B0004020202020204" pitchFamily="34" charset="0"/>
                <a:cs typeface="Times New Roman" panose="02020603050405020304" pitchFamily="18" charset="0"/>
                <a:hlinkClick r:id="rId2"/>
              </a:rPr>
              <a:t>https://www.wordsoflife.co.uk/bible-studies/study-8-the-significance-of-his-death/</a:t>
            </a:r>
            <a:r>
              <a:rPr lang="en-US" sz="1300" b="0" i="0" dirty="0">
                <a:solidFill>
                  <a:srgbClr val="333333"/>
                </a:solidFill>
                <a:effectLst/>
                <a:latin typeface="Aptos" panose="020B0004020202020204" pitchFamily="34" charset="0"/>
                <a:cs typeface="Times New Roman" panose="02020603050405020304" pitchFamily="18" charset="0"/>
              </a:rPr>
              <a:t> - accessed 1/11/2025</a:t>
            </a:r>
          </a:p>
          <a:p>
            <a:pPr marL="0" indent="0">
              <a:buNone/>
            </a:pPr>
            <a:endParaRPr lang="en-US" dirty="0"/>
          </a:p>
        </p:txBody>
      </p:sp>
    </p:spTree>
    <p:extLst>
      <p:ext uri="{BB962C8B-B14F-4D97-AF65-F5344CB8AC3E}">
        <p14:creationId xmlns:p14="http://schemas.microsoft.com/office/powerpoint/2010/main" val="182259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86815C-A3F2-A2ED-2EDC-413304C62017}"/>
              </a:ext>
            </a:extLst>
          </p:cNvPr>
          <p:cNvSpPr>
            <a:spLocks noGrp="1"/>
          </p:cNvSpPr>
          <p:nvPr>
            <p:ph type="title"/>
          </p:nvPr>
        </p:nvSpPr>
        <p:spPr>
          <a:xfrm>
            <a:off x="1066800" y="936842"/>
            <a:ext cx="8886884" cy="653964"/>
          </a:xfrm>
          <a:solidFill>
            <a:schemeClr val="accent1"/>
          </a:solidFill>
        </p:spPr>
        <p:txBody>
          <a:bodyPr>
            <a:normAutofit fontScale="90000"/>
          </a:bodyPr>
          <a:lstStyle/>
          <a:p>
            <a:br>
              <a:rPr lang="en-US" sz="2800" b="0" i="0" dirty="0">
                <a:solidFill>
                  <a:srgbClr val="3B62AC"/>
                </a:solidFill>
                <a:effectLst/>
              </a:rPr>
            </a:br>
            <a:r>
              <a:rPr lang="en-US" sz="3600" dirty="0"/>
              <a:t>The Lord Jesus came into the world to die</a:t>
            </a:r>
          </a:p>
        </p:txBody>
      </p:sp>
      <p:sp>
        <p:nvSpPr>
          <p:cNvPr id="5" name="Content Placeholder 4">
            <a:extLst>
              <a:ext uri="{FF2B5EF4-FFF2-40B4-BE49-F238E27FC236}">
                <a16:creationId xmlns:a16="http://schemas.microsoft.com/office/drawing/2014/main" id="{0FD84ACB-EB9D-ED5E-B266-B9C78B619BFE}"/>
              </a:ext>
            </a:extLst>
          </p:cNvPr>
          <p:cNvSpPr>
            <a:spLocks noGrp="1"/>
          </p:cNvSpPr>
          <p:nvPr>
            <p:ph idx="1"/>
          </p:nvPr>
        </p:nvSpPr>
        <p:spPr>
          <a:xfrm>
            <a:off x="1069848" y="2139696"/>
            <a:ext cx="8883836" cy="3985531"/>
          </a:xfrm>
        </p:spPr>
        <p:txBody>
          <a:bodyPr>
            <a:normAutofit fontScale="70000" lnSpcReduction="20000"/>
          </a:bodyPr>
          <a:lstStyle/>
          <a:p>
            <a:r>
              <a:rPr lang="en-US" sz="2600" b="0" i="0" dirty="0">
                <a:solidFill>
                  <a:srgbClr val="333333"/>
                </a:solidFill>
                <a:effectLst/>
                <a:latin typeface="Helvetica Neue" panose="02000503000000020004" pitchFamily="2" charset="0"/>
              </a:rPr>
              <a:t>These scriptures make this quite clear. He was not surprised or disappointed by his arrest and execution.</a:t>
            </a:r>
          </a:p>
          <a:p>
            <a:r>
              <a:rPr lang="en-US" sz="2600" b="0" i="0" dirty="0">
                <a:solidFill>
                  <a:srgbClr val="333333"/>
                </a:solidFill>
                <a:effectLst/>
                <a:latin typeface="Helvetica Neue" panose="02000503000000020004" pitchFamily="2" charset="0"/>
              </a:rPr>
              <a:t>He knew his death was necessary. </a:t>
            </a:r>
            <a:r>
              <a:rPr lang="en-US" sz="2600" b="1" i="0" dirty="0">
                <a:solidFill>
                  <a:srgbClr val="333333"/>
                </a:solidFill>
                <a:effectLst/>
                <a:latin typeface="Helvetica Neue" panose="02000503000000020004" pitchFamily="2" charset="0"/>
              </a:rPr>
              <a:t>Hebrews 9:22 </a:t>
            </a:r>
            <a:r>
              <a:rPr lang="en-US" sz="2800" b="0" i="0" dirty="0">
                <a:solidFill>
                  <a:srgbClr val="000000"/>
                </a:solidFill>
                <a:effectLst/>
                <a:latin typeface="system-ui"/>
              </a:rPr>
              <a:t>In fact, the law requires that nearly everything be cleansed with blood, and without the shedding of blood there is no forgiveness.</a:t>
            </a:r>
            <a:endParaRPr lang="en-US" sz="2600" b="0" i="0" dirty="0">
              <a:solidFill>
                <a:srgbClr val="333333"/>
              </a:solidFill>
              <a:effectLst/>
              <a:latin typeface="Helvetica Neue" panose="02000503000000020004" pitchFamily="2" charset="0"/>
            </a:endParaRPr>
          </a:p>
          <a:p>
            <a:r>
              <a:rPr lang="en-US" sz="2600" b="0" i="0" dirty="0">
                <a:solidFill>
                  <a:srgbClr val="333333"/>
                </a:solidFill>
                <a:effectLst/>
                <a:latin typeface="Helvetica Neue" panose="02000503000000020004" pitchFamily="2" charset="0"/>
              </a:rPr>
              <a:t>He knew He had come to die. </a:t>
            </a:r>
            <a:r>
              <a:rPr lang="en-US" sz="2600" b="1" i="0" dirty="0">
                <a:solidFill>
                  <a:srgbClr val="333333"/>
                </a:solidFill>
                <a:effectLst/>
                <a:latin typeface="Helvetica Neue" panose="02000503000000020004" pitchFamily="2" charset="0"/>
              </a:rPr>
              <a:t>Matthew 16:21 </a:t>
            </a:r>
            <a:r>
              <a:rPr lang="en-US" sz="2800" b="0" i="0" dirty="0">
                <a:solidFill>
                  <a:srgbClr val="000000"/>
                </a:solidFill>
                <a:effectLst/>
                <a:latin typeface="system-ui"/>
              </a:rPr>
              <a:t>From that time on Jesus began to explain to his disciples that he must go to Jerusalem and suffer many things at the hands of the elders, the chief priests and the teachers of the law, and that he must be killed and on the third day be raised to life.</a:t>
            </a:r>
            <a:endParaRPr lang="en-US" sz="2600" dirty="0">
              <a:solidFill>
                <a:srgbClr val="333333"/>
              </a:solidFill>
              <a:latin typeface="Helvetica Neue" panose="02000503000000020004" pitchFamily="2" charset="0"/>
            </a:endParaRPr>
          </a:p>
          <a:p>
            <a:r>
              <a:rPr lang="en-US" sz="2600" dirty="0">
                <a:solidFill>
                  <a:srgbClr val="333333"/>
                </a:solidFill>
                <a:latin typeface="Helvetica Neue" panose="02000503000000020004" pitchFamily="2" charset="0"/>
              </a:rPr>
              <a:t>See also -</a:t>
            </a:r>
            <a:r>
              <a:rPr lang="en-US" sz="2600" b="0" i="0" dirty="0">
                <a:solidFill>
                  <a:srgbClr val="333333"/>
                </a:solidFill>
                <a:effectLst/>
                <a:latin typeface="Helvetica Neue" panose="02000503000000020004" pitchFamily="2" charset="0"/>
              </a:rPr>
              <a:t>Matthew 17:12; Luke 9:51; John 3:14 and John 10:11). </a:t>
            </a:r>
          </a:p>
          <a:p>
            <a:pPr marL="0" indent="0">
              <a:buNone/>
            </a:pPr>
            <a:r>
              <a:rPr lang="en-US" sz="2000" b="0" i="0" dirty="0">
                <a:solidFill>
                  <a:srgbClr val="333333"/>
                </a:solidFill>
                <a:effectLst/>
                <a:latin typeface="Aptos" panose="020B0004020202020204" pitchFamily="34" charset="0"/>
                <a:cs typeface="Times New Roman" panose="02020603050405020304" pitchFamily="18" charset="0"/>
                <a:hlinkClick r:id="rId2"/>
              </a:rPr>
              <a:t>https://www.wordsoflife.co.uk/bible-studies/study-8-the-significance-of-his-death/</a:t>
            </a:r>
            <a:r>
              <a:rPr lang="en-US" sz="2000" b="0" i="0" dirty="0">
                <a:solidFill>
                  <a:srgbClr val="333333"/>
                </a:solidFill>
                <a:effectLst/>
                <a:latin typeface="Aptos" panose="020B0004020202020204" pitchFamily="34" charset="0"/>
                <a:cs typeface="Times New Roman" panose="02020603050405020304" pitchFamily="18" charset="0"/>
              </a:rPr>
              <a:t> - accessed 1/11/2025</a:t>
            </a:r>
          </a:p>
          <a:p>
            <a:pPr marL="0" indent="0">
              <a:buNone/>
            </a:pPr>
            <a:endParaRPr lang="en-US" sz="1900" b="0" i="0" dirty="0">
              <a:solidFill>
                <a:srgbClr val="333333"/>
              </a:solidFill>
              <a:effectLst/>
              <a:latin typeface="Helvetica Neue" panose="02000503000000020004" pitchFamily="2" charset="0"/>
            </a:endParaRPr>
          </a:p>
        </p:txBody>
      </p:sp>
    </p:spTree>
    <p:extLst>
      <p:ext uri="{BB962C8B-B14F-4D97-AF65-F5344CB8AC3E}">
        <p14:creationId xmlns:p14="http://schemas.microsoft.com/office/powerpoint/2010/main" val="1805198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0BBB4-4232-7D89-10B2-D3E87CB2121D}"/>
              </a:ext>
            </a:extLst>
          </p:cNvPr>
          <p:cNvSpPr>
            <a:spLocks noGrp="1"/>
          </p:cNvSpPr>
          <p:nvPr>
            <p:ph type="title"/>
          </p:nvPr>
        </p:nvSpPr>
        <p:spPr>
          <a:xfrm>
            <a:off x="1066800" y="936841"/>
            <a:ext cx="8886884" cy="904485"/>
          </a:xfrm>
          <a:solidFill>
            <a:schemeClr val="accent1"/>
          </a:solidFill>
        </p:spPr>
        <p:txBody>
          <a:bodyPr>
            <a:normAutofit fontScale="90000"/>
          </a:bodyPr>
          <a:lstStyle/>
          <a:p>
            <a:br>
              <a:rPr lang="en-US" sz="4000" b="1" i="0" dirty="0">
                <a:effectLst/>
              </a:rPr>
            </a:br>
            <a:br>
              <a:rPr lang="en-US" sz="4000" b="1" i="0" dirty="0">
                <a:effectLst/>
              </a:rPr>
            </a:br>
            <a:br>
              <a:rPr lang="en-US" sz="4000" b="1" i="0" dirty="0">
                <a:effectLst/>
              </a:rPr>
            </a:br>
            <a:r>
              <a:rPr lang="en-US" sz="3600" b="1" i="0" dirty="0">
                <a:effectLst/>
              </a:rPr>
              <a:t>The Lord Jesus died willingly, voluntarily</a:t>
            </a:r>
            <a:br>
              <a:rPr lang="en-US" b="0" i="0" dirty="0">
                <a:solidFill>
                  <a:srgbClr val="3B62AC"/>
                </a:solidFill>
                <a:effectLst/>
                <a:latin typeface="nexa_lightregular"/>
              </a:rPr>
            </a:br>
            <a:endParaRPr lang="en-US" dirty="0"/>
          </a:p>
        </p:txBody>
      </p:sp>
      <p:sp>
        <p:nvSpPr>
          <p:cNvPr id="3" name="Content Placeholder 2">
            <a:extLst>
              <a:ext uri="{FF2B5EF4-FFF2-40B4-BE49-F238E27FC236}">
                <a16:creationId xmlns:a16="http://schemas.microsoft.com/office/drawing/2014/main" id="{5B497C00-27B0-A74E-5119-1513C7930C0D}"/>
              </a:ext>
            </a:extLst>
          </p:cNvPr>
          <p:cNvSpPr>
            <a:spLocks noGrp="1"/>
          </p:cNvSpPr>
          <p:nvPr>
            <p:ph idx="1"/>
          </p:nvPr>
        </p:nvSpPr>
        <p:spPr/>
        <p:txBody>
          <a:bodyPr>
            <a:normAutofit fontScale="85000" lnSpcReduction="20000"/>
          </a:bodyPr>
          <a:lstStyle/>
          <a:p>
            <a:r>
              <a:rPr lang="en-US" sz="2800" b="0" i="0" dirty="0">
                <a:solidFill>
                  <a:srgbClr val="333333"/>
                </a:solidFill>
                <a:effectLst/>
                <a:latin typeface="Helvetica Neue" panose="02000503000000020004" pitchFamily="2" charset="0"/>
              </a:rPr>
              <a:t>As the sinless One, there was no cause of death in Himself. </a:t>
            </a:r>
          </a:p>
          <a:p>
            <a:pPr marL="0" indent="0">
              <a:buNone/>
            </a:pPr>
            <a:r>
              <a:rPr lang="en-US" sz="3000" b="0" i="0" dirty="0">
                <a:solidFill>
                  <a:srgbClr val="333333"/>
                </a:solidFill>
                <a:effectLst/>
                <a:latin typeface="Helvetica Neue" panose="02000503000000020004" pitchFamily="2" charset="0"/>
              </a:rPr>
              <a:t>John 10: 17,18 “</a:t>
            </a:r>
            <a:r>
              <a:rPr lang="en-US" sz="3000" b="0" i="0" dirty="0">
                <a:solidFill>
                  <a:srgbClr val="000000"/>
                </a:solidFill>
                <a:effectLst/>
                <a:latin typeface="system-ui"/>
              </a:rPr>
              <a:t>The reason my Father loves me is that I lay down my life—only to take it up again. </a:t>
            </a:r>
            <a:r>
              <a:rPr lang="en-US" sz="3000" b="1" i="0" baseline="30000" dirty="0">
                <a:solidFill>
                  <a:srgbClr val="000000"/>
                </a:solidFill>
                <a:effectLst/>
                <a:latin typeface="system-ui"/>
              </a:rPr>
              <a:t>18 </a:t>
            </a:r>
            <a:r>
              <a:rPr lang="en-US" sz="3000" b="0" i="0" dirty="0">
                <a:solidFill>
                  <a:srgbClr val="000000"/>
                </a:solidFill>
                <a:effectLst/>
                <a:latin typeface="system-ui"/>
              </a:rPr>
              <a:t>No one takes it from me, but I lay it down of my own accord. I have authority to lay it down and authority to take it up again.” </a:t>
            </a:r>
            <a:r>
              <a:rPr lang="en-US" sz="3000" b="0" i="0" dirty="0">
                <a:solidFill>
                  <a:srgbClr val="333333"/>
                </a:solidFill>
                <a:effectLst/>
                <a:latin typeface="Helvetica Neue" panose="02000503000000020004" pitchFamily="2" charset="0"/>
              </a:rPr>
              <a:t> </a:t>
            </a:r>
            <a:endParaRPr lang="en-US" sz="3000" dirty="0">
              <a:solidFill>
                <a:srgbClr val="333333"/>
              </a:solidFill>
              <a:latin typeface="Helvetica Neue" panose="02000503000000020004" pitchFamily="2" charset="0"/>
            </a:endParaRPr>
          </a:p>
          <a:p>
            <a:pPr marL="0" indent="0">
              <a:buNone/>
            </a:pPr>
            <a:r>
              <a:rPr lang="en-US" sz="2100" b="0" i="0" dirty="0">
                <a:solidFill>
                  <a:srgbClr val="333333"/>
                </a:solidFill>
                <a:effectLst/>
                <a:latin typeface="Helvetica Neue" panose="02000503000000020004" pitchFamily="2" charset="0"/>
              </a:rPr>
              <a:t>See Also Matthew 26:53 say. Luke 22:53; John 7:30 and John 8:20. He voluntarily laid down His life for us because it was the will of His Father that He should do so and because He loved us so much!</a:t>
            </a:r>
          </a:p>
          <a:p>
            <a:pPr marL="0" indent="0">
              <a:buNone/>
            </a:pPr>
            <a:r>
              <a:rPr lang="en-US" sz="1500" b="0" i="0" dirty="0">
                <a:solidFill>
                  <a:srgbClr val="333333"/>
                </a:solidFill>
                <a:effectLst/>
                <a:latin typeface="Aptos" panose="020B0004020202020204" pitchFamily="34" charset="0"/>
                <a:cs typeface="Times New Roman" panose="02020603050405020304" pitchFamily="18" charset="0"/>
                <a:hlinkClick r:id="rId2"/>
              </a:rPr>
              <a:t>https://www.wordsoflife.co.uk/bible-studies/study-8-the-significance-of-his-death/</a:t>
            </a:r>
            <a:r>
              <a:rPr lang="en-US" sz="1500" b="0" i="0" dirty="0">
                <a:solidFill>
                  <a:srgbClr val="333333"/>
                </a:solidFill>
                <a:effectLst/>
                <a:latin typeface="Aptos" panose="020B0004020202020204" pitchFamily="34" charset="0"/>
                <a:cs typeface="Times New Roman" panose="02020603050405020304" pitchFamily="18" charset="0"/>
              </a:rPr>
              <a:t> - accessed 1/11/2025</a:t>
            </a:r>
          </a:p>
          <a:p>
            <a:pPr marL="0" indent="0">
              <a:buNone/>
            </a:pPr>
            <a:endParaRPr lang="en-US" sz="2100" dirty="0"/>
          </a:p>
        </p:txBody>
      </p:sp>
    </p:spTree>
    <p:extLst>
      <p:ext uri="{BB962C8B-B14F-4D97-AF65-F5344CB8AC3E}">
        <p14:creationId xmlns:p14="http://schemas.microsoft.com/office/powerpoint/2010/main" val="3319792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C29B9-9F4A-4264-198B-9E827E2B4181}"/>
              </a:ext>
            </a:extLst>
          </p:cNvPr>
          <p:cNvSpPr>
            <a:spLocks noGrp="1"/>
          </p:cNvSpPr>
          <p:nvPr>
            <p:ph type="title"/>
          </p:nvPr>
        </p:nvSpPr>
        <p:spPr>
          <a:xfrm>
            <a:off x="1066800" y="1040621"/>
            <a:ext cx="8778658" cy="1099075"/>
          </a:xfrm>
          <a:solidFill>
            <a:schemeClr val="accent1"/>
          </a:solidFill>
        </p:spPr>
        <p:txBody>
          <a:bodyPr>
            <a:normAutofit fontScale="90000"/>
          </a:bodyPr>
          <a:lstStyle/>
          <a:p>
            <a:br>
              <a:rPr lang="en-US" b="1" i="0" dirty="0">
                <a:effectLst/>
              </a:rPr>
            </a:br>
            <a:br>
              <a:rPr lang="en-US" b="1" i="0" dirty="0">
                <a:effectLst/>
              </a:rPr>
            </a:br>
            <a:br>
              <a:rPr lang="en-US" b="1" i="0" dirty="0">
                <a:effectLst/>
              </a:rPr>
            </a:br>
            <a:br>
              <a:rPr lang="en-US" b="1" i="0" dirty="0">
                <a:effectLst/>
              </a:rPr>
            </a:br>
            <a:br>
              <a:rPr lang="en-US" b="1" i="0" dirty="0">
                <a:effectLst/>
              </a:rPr>
            </a:br>
            <a:br>
              <a:rPr lang="en-US" b="1" i="0" dirty="0">
                <a:effectLst/>
              </a:rPr>
            </a:br>
            <a:br>
              <a:rPr lang="en-US" b="1" i="0" dirty="0">
                <a:effectLst/>
              </a:rPr>
            </a:br>
            <a:br>
              <a:rPr lang="en-US" b="1" i="0" dirty="0">
                <a:effectLst/>
              </a:rPr>
            </a:br>
            <a:br>
              <a:rPr lang="en-US" b="1" i="0" dirty="0">
                <a:effectLst/>
              </a:rPr>
            </a:br>
            <a:r>
              <a:rPr lang="en-US" sz="3600" b="1" i="0" dirty="0">
                <a:effectLst/>
              </a:rPr>
              <a:t>The Lord Jesus died as a sacrifice for sin, to put away sin</a:t>
            </a:r>
            <a:endParaRPr lang="en-US" sz="3600" dirty="0"/>
          </a:p>
        </p:txBody>
      </p:sp>
      <p:sp>
        <p:nvSpPr>
          <p:cNvPr id="3" name="Content Placeholder 2">
            <a:extLst>
              <a:ext uri="{FF2B5EF4-FFF2-40B4-BE49-F238E27FC236}">
                <a16:creationId xmlns:a16="http://schemas.microsoft.com/office/drawing/2014/main" id="{084F7F15-483B-78A2-2687-C2B76677CDEA}"/>
              </a:ext>
            </a:extLst>
          </p:cNvPr>
          <p:cNvSpPr>
            <a:spLocks noGrp="1"/>
          </p:cNvSpPr>
          <p:nvPr>
            <p:ph idx="1"/>
          </p:nvPr>
        </p:nvSpPr>
        <p:spPr/>
        <p:txBody>
          <a:bodyPr>
            <a:normAutofit fontScale="85000" lnSpcReduction="20000"/>
          </a:bodyPr>
          <a:lstStyle/>
          <a:p>
            <a:pPr marL="0" indent="0">
              <a:buNone/>
            </a:pPr>
            <a:r>
              <a:rPr lang="en-US" sz="2800" b="0" i="0" dirty="0">
                <a:solidFill>
                  <a:srgbClr val="333333"/>
                </a:solidFill>
                <a:effectLst/>
                <a:latin typeface="Helvetica Neue" panose="02000503000000020004" pitchFamily="2" charset="0"/>
              </a:rPr>
              <a:t>Why did He die? He died to put away sin by the sacrifice of Himself.</a:t>
            </a:r>
          </a:p>
          <a:p>
            <a:pPr marL="0" indent="0">
              <a:buNone/>
            </a:pPr>
            <a:r>
              <a:rPr lang="en-US" sz="2800" b="0" i="0" dirty="0">
                <a:solidFill>
                  <a:srgbClr val="333333"/>
                </a:solidFill>
                <a:effectLst/>
                <a:latin typeface="Helvetica Neue" panose="02000503000000020004" pitchFamily="2" charset="0"/>
              </a:rPr>
              <a:t>Hebrews 9:26 “</a:t>
            </a:r>
            <a:r>
              <a:rPr lang="en-US" sz="2800" b="0" i="0" dirty="0">
                <a:solidFill>
                  <a:srgbClr val="000000"/>
                </a:solidFill>
                <a:effectLst/>
                <a:latin typeface="system-ui"/>
              </a:rPr>
              <a:t>Otherwise Christ would have had to suffer many times since the creation of the world. But he has appeared once for all at the culmination of the ages to do away with sin by the sacrifice of himself.”</a:t>
            </a:r>
            <a:endParaRPr lang="en-US" sz="2800" b="0" i="0" dirty="0">
              <a:solidFill>
                <a:srgbClr val="333333"/>
              </a:solidFill>
              <a:effectLst/>
              <a:latin typeface="Helvetica Neue" panose="02000503000000020004" pitchFamily="2" charset="0"/>
            </a:endParaRPr>
          </a:p>
          <a:p>
            <a:pPr marL="0" indent="0">
              <a:buNone/>
            </a:pPr>
            <a:r>
              <a:rPr lang="en-US" sz="2800" dirty="0">
                <a:solidFill>
                  <a:srgbClr val="333333"/>
                </a:solidFill>
                <a:latin typeface="Helvetica Neue" panose="02000503000000020004" pitchFamily="2" charset="0"/>
              </a:rPr>
              <a:t>See also - </a:t>
            </a:r>
            <a:r>
              <a:rPr lang="en-US" sz="2800" b="0" i="0" dirty="0">
                <a:solidFill>
                  <a:srgbClr val="333333"/>
                </a:solidFill>
                <a:effectLst/>
                <a:latin typeface="Helvetica Neue" panose="02000503000000020004" pitchFamily="2" charset="0"/>
              </a:rPr>
              <a:t>Isaiah 53:5-6; John 1:29; 1 Corinthians 15:3; 2 Corinthians 5:21; and 1 Peter 2:24. </a:t>
            </a:r>
          </a:p>
          <a:p>
            <a:pPr marL="0" indent="0">
              <a:buNone/>
            </a:pPr>
            <a:r>
              <a:rPr lang="en-US" sz="1500" b="0" i="0" dirty="0">
                <a:solidFill>
                  <a:srgbClr val="333333"/>
                </a:solidFill>
                <a:effectLst/>
                <a:latin typeface="Aptos" panose="020B0004020202020204" pitchFamily="34" charset="0"/>
                <a:cs typeface="Times New Roman" panose="02020603050405020304" pitchFamily="18" charset="0"/>
                <a:hlinkClick r:id="rId2"/>
              </a:rPr>
              <a:t>https://www.wordsoflife.co.uk/bible-studies/study-8-the-significance-of-his-death/</a:t>
            </a:r>
            <a:r>
              <a:rPr lang="en-US" sz="1500" b="0" i="0" dirty="0">
                <a:solidFill>
                  <a:srgbClr val="333333"/>
                </a:solidFill>
                <a:effectLst/>
                <a:latin typeface="Aptos" panose="020B0004020202020204" pitchFamily="34" charset="0"/>
                <a:cs typeface="Times New Roman" panose="02020603050405020304" pitchFamily="18" charset="0"/>
              </a:rPr>
              <a:t> - accessed 1/11/2025</a:t>
            </a:r>
          </a:p>
          <a:p>
            <a:pPr marL="0" indent="0">
              <a:buNone/>
            </a:pPr>
            <a:endParaRPr lang="en-US" sz="2800" dirty="0"/>
          </a:p>
        </p:txBody>
      </p:sp>
    </p:spTree>
    <p:extLst>
      <p:ext uri="{BB962C8B-B14F-4D97-AF65-F5344CB8AC3E}">
        <p14:creationId xmlns:p14="http://schemas.microsoft.com/office/powerpoint/2010/main" val="4171737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A5DB5EB-7E21-1D73-B86D-906F83065F58}"/>
              </a:ext>
            </a:extLst>
          </p:cNvPr>
          <p:cNvSpPr>
            <a:spLocks noGrp="1"/>
          </p:cNvSpPr>
          <p:nvPr>
            <p:ph type="title"/>
          </p:nvPr>
        </p:nvSpPr>
        <p:spPr>
          <a:xfrm>
            <a:off x="1066800" y="1030311"/>
            <a:ext cx="8905141" cy="1359356"/>
          </a:xfrm>
        </p:spPr>
        <p:txBody>
          <a:bodyPr anchor="ctr">
            <a:normAutofit/>
          </a:bodyPr>
          <a:lstStyle/>
          <a:p>
            <a:r>
              <a:rPr lang="en-US" sz="4800"/>
              <a:t>John 1:1–14</a:t>
            </a:r>
          </a:p>
        </p:txBody>
      </p:sp>
      <p:sp>
        <p:nvSpPr>
          <p:cNvPr id="3" name="Content Placeholder 2">
            <a:extLst>
              <a:ext uri="{FF2B5EF4-FFF2-40B4-BE49-F238E27FC236}">
                <a16:creationId xmlns:a16="http://schemas.microsoft.com/office/drawing/2014/main" id="{05319BAE-5F22-DE86-DCEF-FC4692531C1E}"/>
              </a:ext>
            </a:extLst>
          </p:cNvPr>
          <p:cNvSpPr>
            <a:spLocks noGrp="1"/>
          </p:cNvSpPr>
          <p:nvPr>
            <p:ph idx="1"/>
          </p:nvPr>
        </p:nvSpPr>
        <p:spPr>
          <a:xfrm>
            <a:off x="676405" y="1941534"/>
            <a:ext cx="10897644" cy="4296427"/>
          </a:xfrm>
        </p:spPr>
        <p:txBody>
          <a:bodyPr>
            <a:normAutofit fontScale="25000" lnSpcReduction="20000"/>
          </a:bodyPr>
          <a:lstStyle/>
          <a:p>
            <a:pPr marL="0" indent="0">
              <a:lnSpc>
                <a:spcPct val="110000"/>
              </a:lnSpc>
              <a:buNone/>
            </a:pPr>
            <a:r>
              <a:rPr lang="en-US" sz="8800" dirty="0"/>
              <a:t>In the beginning was the Word, and the Word was with God, and the Word was God.  He was in the beginning with God. All things were made through him, and without him was not anything made that was made. In him was life, and the life was the light of men. The light shines in the darkness, and the darkness has not overcome it. There was a man sent from God, whose name was John. He came as a witness, to bear witness about the light, that all might believe through him. He was not the light, but came to bear witness about the light. The true light, which gives light to everyone, was coming into the world. He was in the world, and the world was made through him, yet the world did not know him. He came to his own, and his own people did not receive him. But to all who did receive him, who believed in his name, he gave the right to become children of God, who were born, not of blood nor of the will of the flesh nor of the will of man, but of God. And the Word became flesh and dwelt among us, and we have seen his glory, glory as of the only Son from the Father, full of grace and truth. </a:t>
            </a:r>
            <a:r>
              <a:rPr lang="en-US" sz="2400" dirty="0"/>
              <a:t>ESV</a:t>
            </a:r>
            <a:r>
              <a:rPr lang="en-US" sz="1100" dirty="0"/>
              <a:t>)</a:t>
            </a:r>
          </a:p>
        </p:txBody>
      </p:sp>
    </p:spTree>
    <p:extLst>
      <p:ext uri="{BB962C8B-B14F-4D97-AF65-F5344CB8AC3E}">
        <p14:creationId xmlns:p14="http://schemas.microsoft.com/office/powerpoint/2010/main" val="1959242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1195F-53B1-9699-7804-5AEAB17DF06F}"/>
              </a:ext>
            </a:extLst>
          </p:cNvPr>
          <p:cNvSpPr>
            <a:spLocks noGrp="1"/>
          </p:cNvSpPr>
          <p:nvPr>
            <p:ph type="title"/>
          </p:nvPr>
        </p:nvSpPr>
        <p:spPr>
          <a:solidFill>
            <a:schemeClr val="accent1"/>
          </a:solidFill>
        </p:spPr>
        <p:txBody>
          <a:bodyPr>
            <a:normAutofit fontScale="90000"/>
          </a:bodyPr>
          <a:lstStyle/>
          <a:p>
            <a:r>
              <a:rPr lang="en-US" b="1" i="0" dirty="0">
                <a:effectLst/>
                <a:latin typeface="nexa_lightregular"/>
              </a:rPr>
              <a:t>The Lord Jesus died as our Substitute, bearing our penalty</a:t>
            </a:r>
            <a:endParaRPr lang="en-US" dirty="0"/>
          </a:p>
        </p:txBody>
      </p:sp>
      <p:sp>
        <p:nvSpPr>
          <p:cNvPr id="3" name="Content Placeholder 2">
            <a:extLst>
              <a:ext uri="{FF2B5EF4-FFF2-40B4-BE49-F238E27FC236}">
                <a16:creationId xmlns:a16="http://schemas.microsoft.com/office/drawing/2014/main" id="{4444EA59-AC99-D01A-7F58-109871EB5DEF}"/>
              </a:ext>
            </a:extLst>
          </p:cNvPr>
          <p:cNvSpPr>
            <a:spLocks noGrp="1"/>
          </p:cNvSpPr>
          <p:nvPr>
            <p:ph idx="1"/>
          </p:nvPr>
        </p:nvSpPr>
        <p:spPr>
          <a:xfrm>
            <a:off x="1069848" y="2139696"/>
            <a:ext cx="8883836" cy="4160896"/>
          </a:xfrm>
        </p:spPr>
        <p:txBody>
          <a:bodyPr>
            <a:normAutofit fontScale="25000" lnSpcReduction="20000"/>
          </a:bodyPr>
          <a:lstStyle/>
          <a:p>
            <a:pPr marL="0" indent="0">
              <a:buNone/>
            </a:pPr>
            <a:r>
              <a:rPr lang="en-US" sz="9600" b="0" i="0" dirty="0">
                <a:solidFill>
                  <a:srgbClr val="333333"/>
                </a:solidFill>
                <a:effectLst/>
                <a:latin typeface="Helvetica Neue" panose="02000503000000020004" pitchFamily="2" charset="0"/>
              </a:rPr>
              <a:t>He died instead of us, in our place, and He bore the punishment which was due to us   </a:t>
            </a:r>
          </a:p>
          <a:p>
            <a:pPr marL="0" indent="0">
              <a:buNone/>
            </a:pPr>
            <a:r>
              <a:rPr lang="en-US" sz="9600" b="0" i="0" dirty="0">
                <a:solidFill>
                  <a:srgbClr val="333333"/>
                </a:solidFill>
                <a:effectLst/>
                <a:latin typeface="Helvetica Neue" panose="02000503000000020004" pitchFamily="2" charset="0"/>
              </a:rPr>
              <a:t>John 10:11 </a:t>
            </a:r>
            <a:r>
              <a:rPr lang="en-US" sz="9600" b="0" i="0" dirty="0">
                <a:solidFill>
                  <a:srgbClr val="000000"/>
                </a:solidFill>
                <a:effectLst/>
                <a:latin typeface="system-ui"/>
              </a:rPr>
              <a:t>“I am the good shepherd. The good shepherd lays down his life for the sheep.</a:t>
            </a:r>
            <a:r>
              <a:rPr lang="en-US" sz="9600" b="0" i="0" dirty="0">
                <a:solidFill>
                  <a:srgbClr val="333333"/>
                </a:solidFill>
                <a:effectLst/>
                <a:latin typeface="Helvetica Neue" panose="02000503000000020004" pitchFamily="2" charset="0"/>
              </a:rPr>
              <a:t> </a:t>
            </a:r>
            <a:endParaRPr lang="en-US" sz="9600" dirty="0">
              <a:solidFill>
                <a:srgbClr val="333333"/>
              </a:solidFill>
              <a:latin typeface="Helvetica Neue" panose="02000503000000020004" pitchFamily="2" charset="0"/>
            </a:endParaRPr>
          </a:p>
          <a:p>
            <a:pPr marL="0" indent="0">
              <a:buNone/>
            </a:pPr>
            <a:r>
              <a:rPr lang="en-US" sz="9600" b="0" i="0" dirty="0">
                <a:solidFill>
                  <a:srgbClr val="333333"/>
                </a:solidFill>
                <a:effectLst/>
                <a:latin typeface="Helvetica Neue" panose="02000503000000020004" pitchFamily="2" charset="0"/>
              </a:rPr>
              <a:t>1 Peter 3:18. “</a:t>
            </a:r>
            <a:r>
              <a:rPr lang="en-US" sz="9600" b="0" i="0" dirty="0">
                <a:solidFill>
                  <a:srgbClr val="000000"/>
                </a:solidFill>
                <a:effectLst/>
                <a:latin typeface="system-ui"/>
              </a:rPr>
              <a:t>For Christ also suffered once for sins, the righteous for the unrighteous, to bring you to God.”</a:t>
            </a:r>
          </a:p>
          <a:p>
            <a:pPr marL="0" indent="0">
              <a:buNone/>
            </a:pPr>
            <a:r>
              <a:rPr lang="en-US" sz="9600" b="0" i="0" dirty="0">
                <a:solidFill>
                  <a:srgbClr val="333333"/>
                </a:solidFill>
                <a:effectLst/>
                <a:latin typeface="Helvetica Neue" panose="02000503000000020004" pitchFamily="2" charset="0"/>
              </a:rPr>
              <a:t>1 Peter 2:24 </a:t>
            </a:r>
            <a:r>
              <a:rPr lang="en-US" sz="9600" b="0" i="0" dirty="0">
                <a:solidFill>
                  <a:srgbClr val="000000"/>
                </a:solidFill>
                <a:effectLst/>
                <a:latin typeface="system-ui"/>
              </a:rPr>
              <a:t>“He himself bore our sins” in his body on the cross, so that we might die to sins and live for righteousness; “by his wounds you have been healed.”</a:t>
            </a:r>
          </a:p>
          <a:p>
            <a:pPr marL="0" indent="0">
              <a:buNone/>
            </a:pPr>
            <a:r>
              <a:rPr lang="en-US" sz="4800" b="0" i="0" dirty="0">
                <a:solidFill>
                  <a:srgbClr val="333333"/>
                </a:solidFill>
                <a:effectLst/>
                <a:latin typeface="Aptos" panose="020B0004020202020204" pitchFamily="34" charset="0"/>
                <a:cs typeface="Times New Roman" panose="02020603050405020304" pitchFamily="18" charset="0"/>
                <a:hlinkClick r:id="rId2"/>
              </a:rPr>
              <a:t>https://www.wordsoflife.co.uk/bible-studies/study-8-the-significance-of-his-death/</a:t>
            </a:r>
            <a:r>
              <a:rPr lang="en-US" sz="4800" b="0" i="0" dirty="0">
                <a:solidFill>
                  <a:srgbClr val="333333"/>
                </a:solidFill>
                <a:effectLst/>
                <a:latin typeface="Aptos" panose="020B0004020202020204" pitchFamily="34" charset="0"/>
                <a:cs typeface="Times New Roman" panose="02020603050405020304" pitchFamily="18" charset="0"/>
              </a:rPr>
              <a:t> - accessed 1/11/2025</a:t>
            </a:r>
          </a:p>
          <a:p>
            <a:pPr marL="0" indent="0">
              <a:buNone/>
            </a:pPr>
            <a:endParaRPr lang="en-US" sz="9600" b="0" i="0" dirty="0">
              <a:solidFill>
                <a:srgbClr val="000000"/>
              </a:solidFill>
              <a:effectLst/>
              <a:latin typeface="system-ui"/>
            </a:endParaRPr>
          </a:p>
          <a:p>
            <a:pPr marL="0" indent="0">
              <a:buNone/>
            </a:pPr>
            <a:r>
              <a:rPr lang="en-US" b="0" i="0" dirty="0">
                <a:solidFill>
                  <a:srgbClr val="000000"/>
                </a:solidFill>
                <a:effectLst/>
                <a:latin typeface="system-ui"/>
              </a:rPr>
              <a:t> </a:t>
            </a:r>
            <a:endParaRPr lang="en-US" dirty="0"/>
          </a:p>
        </p:txBody>
      </p:sp>
    </p:spTree>
    <p:extLst>
      <p:ext uri="{BB962C8B-B14F-4D97-AF65-F5344CB8AC3E}">
        <p14:creationId xmlns:p14="http://schemas.microsoft.com/office/powerpoint/2010/main" val="1633300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80CC5-79E9-4517-4F32-8ACD87663406}"/>
              </a:ext>
            </a:extLst>
          </p:cNvPr>
          <p:cNvSpPr>
            <a:spLocks noGrp="1"/>
          </p:cNvSpPr>
          <p:nvPr>
            <p:ph type="title"/>
          </p:nvPr>
        </p:nvSpPr>
        <p:spPr>
          <a:solidFill>
            <a:schemeClr val="accent1"/>
          </a:solidFill>
        </p:spPr>
        <p:txBody>
          <a:bodyPr>
            <a:normAutofit/>
          </a:bodyPr>
          <a:lstStyle/>
          <a:p>
            <a:r>
              <a:rPr lang="en-US" b="1" i="0" dirty="0">
                <a:effectLst/>
                <a:latin typeface="nexa_lightregular"/>
              </a:rPr>
              <a:t>The Death of the Lord Jesus was victorious</a:t>
            </a:r>
            <a:endParaRPr lang="en-US" dirty="0"/>
          </a:p>
        </p:txBody>
      </p:sp>
      <p:sp>
        <p:nvSpPr>
          <p:cNvPr id="3" name="Content Placeholder 2">
            <a:extLst>
              <a:ext uri="{FF2B5EF4-FFF2-40B4-BE49-F238E27FC236}">
                <a16:creationId xmlns:a16="http://schemas.microsoft.com/office/drawing/2014/main" id="{CE7E5365-7695-F2A4-7544-D2416292A2B5}"/>
              </a:ext>
            </a:extLst>
          </p:cNvPr>
          <p:cNvSpPr>
            <a:spLocks noGrp="1"/>
          </p:cNvSpPr>
          <p:nvPr>
            <p:ph idx="1"/>
          </p:nvPr>
        </p:nvSpPr>
        <p:spPr/>
        <p:txBody>
          <a:bodyPr>
            <a:normAutofit fontScale="92500"/>
          </a:bodyPr>
          <a:lstStyle/>
          <a:p>
            <a:pPr marL="0" indent="0">
              <a:buNone/>
            </a:pPr>
            <a:r>
              <a:rPr lang="en-US" sz="2000" dirty="0">
                <a:solidFill>
                  <a:srgbClr val="333333"/>
                </a:solidFill>
                <a:latin typeface="Helvetica Neue" panose="02000503000000020004" pitchFamily="2" charset="0"/>
              </a:rPr>
              <a:t>Christ’s death accomplished what it intended to do. </a:t>
            </a:r>
            <a:r>
              <a:rPr lang="en-US" sz="2000" b="0" i="0" dirty="0">
                <a:solidFill>
                  <a:srgbClr val="333333"/>
                </a:solidFill>
                <a:effectLst/>
                <a:latin typeface="Helvetica Neue" panose="02000503000000020004" pitchFamily="2" charset="0"/>
              </a:rPr>
              <a:t>His death is sufficient for all, but it is efficient only for those who believe. His death was victorious because He rose again, demonstrating that His death had met all the claims of divine justice and that salvation had been procured for all who would believe.</a:t>
            </a:r>
          </a:p>
          <a:p>
            <a:pPr marL="0" indent="0">
              <a:buNone/>
            </a:pPr>
            <a:r>
              <a:rPr lang="en-US" sz="2000" b="0" i="0" dirty="0">
                <a:solidFill>
                  <a:srgbClr val="333333"/>
                </a:solidFill>
                <a:effectLst/>
                <a:latin typeface="Helvetica Neue" panose="02000503000000020004" pitchFamily="2" charset="0"/>
              </a:rPr>
              <a:t>John 3:16. </a:t>
            </a:r>
            <a:r>
              <a:rPr lang="en-US" sz="2000" b="0" i="0" dirty="0">
                <a:solidFill>
                  <a:srgbClr val="000000"/>
                </a:solidFill>
                <a:effectLst/>
                <a:latin typeface="system-ui"/>
              </a:rPr>
              <a:t>For God so loved the world that he gave his one and only Son, that whoever believes in him shall not perish but have eternal life. </a:t>
            </a:r>
            <a:endParaRPr lang="en-US" sz="2000" dirty="0">
              <a:solidFill>
                <a:srgbClr val="333333"/>
              </a:solidFill>
              <a:latin typeface="Helvetica Neue" panose="02000503000000020004" pitchFamily="2" charset="0"/>
            </a:endParaRPr>
          </a:p>
          <a:p>
            <a:pPr marL="0" indent="0">
              <a:buNone/>
            </a:pPr>
            <a:r>
              <a:rPr lang="en-US" sz="2000" b="0" i="0" dirty="0">
                <a:solidFill>
                  <a:srgbClr val="333333"/>
                </a:solidFill>
                <a:effectLst/>
                <a:latin typeface="Helvetica Neue" panose="02000503000000020004" pitchFamily="2" charset="0"/>
              </a:rPr>
              <a:t>1 John 2:2. </a:t>
            </a:r>
            <a:r>
              <a:rPr lang="en-US" sz="2000" b="0" i="0" dirty="0">
                <a:solidFill>
                  <a:srgbClr val="000000"/>
                </a:solidFill>
                <a:effectLst/>
                <a:latin typeface="system-ui"/>
              </a:rPr>
              <a:t>He is the </a:t>
            </a:r>
            <a:r>
              <a:rPr lang="en-US" sz="2000" b="1" i="0" u="sng" dirty="0">
                <a:solidFill>
                  <a:srgbClr val="000000"/>
                </a:solidFill>
                <a:effectLst/>
                <a:latin typeface="system-ui"/>
              </a:rPr>
              <a:t>atoning sacrifice</a:t>
            </a:r>
            <a:r>
              <a:rPr lang="en-US" sz="2000" b="0" i="0" dirty="0">
                <a:solidFill>
                  <a:srgbClr val="000000"/>
                </a:solidFill>
                <a:effectLst/>
                <a:latin typeface="system-ui"/>
              </a:rPr>
              <a:t> for our sins, and not only for ours but also for the sins of the whole world.</a:t>
            </a:r>
          </a:p>
          <a:p>
            <a:pPr marL="0" indent="0">
              <a:buNone/>
            </a:pPr>
            <a:r>
              <a:rPr lang="en-US" sz="1300" b="0" i="0" dirty="0">
                <a:solidFill>
                  <a:srgbClr val="333333"/>
                </a:solidFill>
                <a:effectLst/>
                <a:latin typeface="Aptos" panose="020B0004020202020204" pitchFamily="34" charset="0"/>
                <a:cs typeface="Times New Roman" panose="02020603050405020304" pitchFamily="18" charset="0"/>
                <a:hlinkClick r:id="rId2"/>
              </a:rPr>
              <a:t>https://www.wordsoflife.co.uk/bible-studies/study-8-the-significance-of-his-death/</a:t>
            </a:r>
            <a:r>
              <a:rPr lang="en-US" sz="1300" b="0" i="0" dirty="0">
                <a:solidFill>
                  <a:srgbClr val="333333"/>
                </a:solidFill>
                <a:effectLst/>
                <a:latin typeface="Aptos" panose="020B0004020202020204" pitchFamily="34" charset="0"/>
                <a:cs typeface="Times New Roman" panose="02020603050405020304" pitchFamily="18" charset="0"/>
              </a:rPr>
              <a:t> - accessed 1/11/2025</a:t>
            </a:r>
          </a:p>
          <a:p>
            <a:pPr marL="0" indent="0">
              <a:buNone/>
            </a:pPr>
            <a:endParaRPr lang="en-US" sz="2000" dirty="0"/>
          </a:p>
        </p:txBody>
      </p:sp>
    </p:spTree>
    <p:extLst>
      <p:ext uri="{BB962C8B-B14F-4D97-AF65-F5344CB8AC3E}">
        <p14:creationId xmlns:p14="http://schemas.microsoft.com/office/powerpoint/2010/main" val="2921480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 name="Rectangle 9">
            <a:extLst>
              <a:ext uri="{FF2B5EF4-FFF2-40B4-BE49-F238E27FC236}">
                <a16:creationId xmlns:a16="http://schemas.microsoft.com/office/drawing/2014/main" id="{9F84B89C-BB5C-7BD7-E0CB-97CE48938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78FD2D9-A6F5-F7AD-0532-D1532719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69767" y="902234"/>
            <a:ext cx="10868519" cy="6049352"/>
          </a:xfrm>
          <a:custGeom>
            <a:avLst/>
            <a:gdLst>
              <a:gd name="connsiteX0" fmla="*/ 1648792 w 10868519"/>
              <a:gd name="connsiteY0" fmla="*/ 2336 h 6049352"/>
              <a:gd name="connsiteX1" fmla="*/ 124583 w 10868519"/>
              <a:gd name="connsiteY1" fmla="*/ 358514 h 6049352"/>
              <a:gd name="connsiteX2" fmla="*/ 0 w 10868519"/>
              <a:gd name="connsiteY2" fmla="*/ 420038 h 6049352"/>
              <a:gd name="connsiteX3" fmla="*/ 98260 w 10868519"/>
              <a:gd name="connsiteY3" fmla="*/ 6049352 h 6049352"/>
              <a:gd name="connsiteX4" fmla="*/ 10868519 w 10868519"/>
              <a:gd name="connsiteY4" fmla="*/ 5861357 h 6049352"/>
              <a:gd name="connsiteX5" fmla="*/ 4119075 w 10868519"/>
              <a:gd name="connsiteY5" fmla="*/ 753030 h 6049352"/>
              <a:gd name="connsiteX6" fmla="*/ 4034798 w 10868519"/>
              <a:gd name="connsiteY6" fmla="*/ 692507 h 6049352"/>
              <a:gd name="connsiteX7" fmla="*/ 1882049 w 10868519"/>
              <a:gd name="connsiteY7" fmla="*/ 1150 h 6049352"/>
              <a:gd name="connsiteX8" fmla="*/ 1648792 w 10868519"/>
              <a:gd name="connsiteY8" fmla="*/ 2336 h 604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8519" h="6049352">
                <a:moveTo>
                  <a:pt x="1648792" y="2336"/>
                </a:moveTo>
                <a:cubicBezTo>
                  <a:pt x="1124538" y="20200"/>
                  <a:pt x="605764" y="140406"/>
                  <a:pt x="124583" y="358514"/>
                </a:cubicBezTo>
                <a:lnTo>
                  <a:pt x="0" y="420038"/>
                </a:lnTo>
                <a:lnTo>
                  <a:pt x="98260" y="6049352"/>
                </a:lnTo>
                <a:lnTo>
                  <a:pt x="10868519" y="5861357"/>
                </a:lnTo>
                <a:lnTo>
                  <a:pt x="4119075" y="753030"/>
                </a:lnTo>
                <a:lnTo>
                  <a:pt x="4034798" y="692507"/>
                </a:lnTo>
                <a:cubicBezTo>
                  <a:pt x="3377336" y="245206"/>
                  <a:pt x="2628961" y="19009"/>
                  <a:pt x="1882049" y="1150"/>
                </a:cubicBezTo>
                <a:cubicBezTo>
                  <a:pt x="1804246" y="-711"/>
                  <a:pt x="1726458" y="-310"/>
                  <a:pt x="1648792" y="2336"/>
                </a:cubicBez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E0D5521-69C0-2D86-E25E-2C0D1B2DE8AB}"/>
              </a:ext>
            </a:extLst>
          </p:cNvPr>
          <p:cNvSpPr>
            <a:spLocks noGrp="1"/>
          </p:cNvSpPr>
          <p:nvPr>
            <p:ph type="title"/>
          </p:nvPr>
        </p:nvSpPr>
        <p:spPr>
          <a:xfrm>
            <a:off x="1066800" y="702858"/>
            <a:ext cx="5029199" cy="3956823"/>
          </a:xfrm>
        </p:spPr>
        <p:txBody>
          <a:bodyPr vert="horz" lIns="91440" tIns="45720" rIns="91440" bIns="45720" rtlCol="0" anchor="b">
            <a:normAutofit fontScale="90000"/>
          </a:bodyPr>
          <a:lstStyle/>
          <a:p>
            <a:pPr>
              <a:lnSpc>
                <a:spcPct val="100000"/>
              </a:lnSpc>
            </a:pPr>
            <a:r>
              <a:rPr lang="en-US" sz="3600" b="0" i="0" dirty="0">
                <a:solidFill>
                  <a:srgbClr val="000000"/>
                </a:solidFill>
                <a:effectLst/>
                <a:latin typeface="system-ui"/>
              </a:rPr>
              <a:t>He is the </a:t>
            </a:r>
            <a:r>
              <a:rPr lang="en-US" sz="3600" b="1" i="0" u="sng" dirty="0">
                <a:solidFill>
                  <a:srgbClr val="000000"/>
                </a:solidFill>
                <a:effectLst/>
                <a:latin typeface="system-ui"/>
              </a:rPr>
              <a:t>atoning sacrifice</a:t>
            </a:r>
            <a:r>
              <a:rPr lang="en-US" sz="3600" b="0" i="0" dirty="0">
                <a:solidFill>
                  <a:srgbClr val="000000"/>
                </a:solidFill>
                <a:effectLst/>
                <a:latin typeface="system-ui"/>
              </a:rPr>
              <a:t> for our sins, </a:t>
            </a:r>
            <a:r>
              <a:rPr lang="en-US" sz="2400" b="0" i="0" dirty="0">
                <a:solidFill>
                  <a:srgbClr val="000000"/>
                </a:solidFill>
                <a:effectLst/>
                <a:latin typeface="system-ui"/>
              </a:rPr>
              <a:t>(</a:t>
            </a:r>
            <a:r>
              <a:rPr lang="en-US" sz="2400" b="0" i="0" dirty="0">
                <a:solidFill>
                  <a:srgbClr val="333333"/>
                </a:solidFill>
                <a:effectLst/>
                <a:latin typeface="Helvetica Neue" panose="02000503000000020004" pitchFamily="2" charset="0"/>
              </a:rPr>
              <a:t>1 John 2:2.)</a:t>
            </a:r>
            <a:br>
              <a:rPr lang="en-US" sz="2400" b="0" i="0" dirty="0">
                <a:solidFill>
                  <a:srgbClr val="333333"/>
                </a:solidFill>
                <a:effectLst/>
                <a:latin typeface="Helvetica Neue" panose="02000503000000020004" pitchFamily="2" charset="0"/>
              </a:rPr>
            </a:br>
            <a:br>
              <a:rPr lang="en-US" sz="5300" b="0" i="0" dirty="0">
                <a:solidFill>
                  <a:srgbClr val="000000"/>
                </a:solidFill>
                <a:effectLst/>
                <a:latin typeface="system-ui"/>
              </a:rPr>
            </a:br>
            <a:r>
              <a:rPr lang="en-US" sz="5300" i="0" u="sng" dirty="0">
                <a:solidFill>
                  <a:srgbClr val="000000"/>
                </a:solidFill>
                <a:effectLst/>
                <a:latin typeface="system-ui"/>
              </a:rPr>
              <a:t>The Doctrine of </a:t>
            </a:r>
            <a:r>
              <a:rPr lang="en-US" sz="5300" u="sng" dirty="0"/>
              <a:t>Atonement</a:t>
            </a:r>
            <a:br>
              <a:rPr lang="en-US" sz="4400" u="sng" dirty="0"/>
            </a:br>
            <a:endParaRPr lang="en-US" sz="4400" u="sng" dirty="0"/>
          </a:p>
        </p:txBody>
      </p:sp>
    </p:spTree>
    <p:extLst>
      <p:ext uri="{BB962C8B-B14F-4D97-AF65-F5344CB8AC3E}">
        <p14:creationId xmlns:p14="http://schemas.microsoft.com/office/powerpoint/2010/main" val="4198923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37EB0-C0FE-6E58-6A07-77565621E8AB}"/>
              </a:ext>
            </a:extLst>
          </p:cNvPr>
          <p:cNvSpPr>
            <a:spLocks noGrp="1"/>
          </p:cNvSpPr>
          <p:nvPr>
            <p:ph type="title"/>
          </p:nvPr>
        </p:nvSpPr>
        <p:spPr>
          <a:solidFill>
            <a:schemeClr val="accent6">
              <a:lumMod val="40000"/>
              <a:lumOff val="60000"/>
            </a:schemeClr>
          </a:solidFill>
        </p:spPr>
        <p:txBody>
          <a:bodyPr>
            <a:normAutofit/>
          </a:bodyPr>
          <a:lstStyle/>
          <a:p>
            <a:r>
              <a:rPr lang="en-US" sz="3600" dirty="0"/>
              <a:t>Meaning of the term “atonement”</a:t>
            </a:r>
          </a:p>
        </p:txBody>
      </p:sp>
      <p:sp>
        <p:nvSpPr>
          <p:cNvPr id="3" name="Content Placeholder 2">
            <a:extLst>
              <a:ext uri="{FF2B5EF4-FFF2-40B4-BE49-F238E27FC236}">
                <a16:creationId xmlns:a16="http://schemas.microsoft.com/office/drawing/2014/main" id="{5E607DCE-3C20-E193-DA50-0300A0D9F8F8}"/>
              </a:ext>
            </a:extLst>
          </p:cNvPr>
          <p:cNvSpPr>
            <a:spLocks noGrp="1"/>
          </p:cNvSpPr>
          <p:nvPr>
            <p:ph idx="1"/>
          </p:nvPr>
        </p:nvSpPr>
        <p:spPr>
          <a:xfrm>
            <a:off x="1069848" y="1890510"/>
            <a:ext cx="8883836" cy="4385030"/>
          </a:xfrm>
        </p:spPr>
        <p:txBody>
          <a:bodyPr>
            <a:normAutofit lnSpcReduction="10000"/>
          </a:bodyPr>
          <a:lstStyle/>
          <a:p>
            <a:pPr algn="l">
              <a:spcAft>
                <a:spcPts val="750"/>
              </a:spcAft>
            </a:pPr>
            <a:r>
              <a:rPr lang="en-US" sz="1900" b="0" i="0" dirty="0">
                <a:solidFill>
                  <a:srgbClr val="1A1A1A"/>
                </a:solidFill>
                <a:effectLst/>
                <a:latin typeface="Times New Roman" panose="02020603050405020304" pitchFamily="18" charset="0"/>
              </a:rPr>
              <a:t>The words “atone” and “atonement” are derived from the expressions “make at one”, and “at onement”. Usage of the latter phrase can be traced to as early as the 1300s in the writings of John Wycliffe (Hayes 1998). The word thus carries at its heart the notion of putting parties at one—unifying, or reconciling. The Oxford English Dictionary offers several definitions of atonement:</a:t>
            </a:r>
          </a:p>
          <a:p>
            <a:pPr algn="l">
              <a:lnSpc>
                <a:spcPts val="1500"/>
              </a:lnSpc>
              <a:buFont typeface="Arial" panose="020B0604020202020204" pitchFamily="34" charset="0"/>
              <a:buChar char="•"/>
            </a:pPr>
            <a:r>
              <a:rPr lang="en-US" sz="1900" b="0" i="0" dirty="0">
                <a:solidFill>
                  <a:srgbClr val="1A1A1A"/>
                </a:solidFill>
                <a:effectLst/>
                <a:latin typeface="Times New Roman" panose="02020603050405020304" pitchFamily="18" charset="0"/>
              </a:rPr>
              <a:t>“the condition of being </a:t>
            </a:r>
            <a:r>
              <a:rPr lang="en-US" sz="1900" b="0" i="1" dirty="0">
                <a:solidFill>
                  <a:srgbClr val="1A1A1A"/>
                </a:solidFill>
                <a:effectLst/>
                <a:latin typeface="Times New Roman" panose="02020603050405020304" pitchFamily="18" charset="0"/>
              </a:rPr>
              <a:t>at one</a:t>
            </a:r>
            <a:r>
              <a:rPr lang="en-US" sz="1900" b="0" i="0" dirty="0">
                <a:solidFill>
                  <a:srgbClr val="1A1A1A"/>
                </a:solidFill>
                <a:effectLst/>
                <a:latin typeface="Times New Roman" panose="02020603050405020304" pitchFamily="18" charset="0"/>
              </a:rPr>
              <a:t> with others” (def. 1),</a:t>
            </a:r>
          </a:p>
          <a:p>
            <a:pPr algn="l">
              <a:lnSpc>
                <a:spcPts val="1500"/>
              </a:lnSpc>
              <a:buFont typeface="Arial" panose="020B0604020202020204" pitchFamily="34" charset="0"/>
              <a:buChar char="•"/>
            </a:pPr>
            <a:r>
              <a:rPr lang="en-US" sz="1900" b="0" i="0" dirty="0">
                <a:solidFill>
                  <a:srgbClr val="1A1A1A"/>
                </a:solidFill>
                <a:effectLst/>
                <a:latin typeface="Times New Roman" panose="02020603050405020304" pitchFamily="18" charset="0"/>
              </a:rPr>
              <a:t>“the action of setting at one, or condition of being set at one, after discord or strife” (def. 2),</a:t>
            </a:r>
          </a:p>
          <a:p>
            <a:pPr algn="l">
              <a:lnSpc>
                <a:spcPts val="1500"/>
              </a:lnSpc>
              <a:buFont typeface="Arial" panose="020B0604020202020204" pitchFamily="34" charset="0"/>
              <a:buChar char="•"/>
            </a:pPr>
            <a:r>
              <a:rPr lang="en-US" sz="1900" b="0" i="0" dirty="0">
                <a:solidFill>
                  <a:srgbClr val="1A1A1A"/>
                </a:solidFill>
                <a:effectLst/>
                <a:latin typeface="Times New Roman" panose="02020603050405020304" pitchFamily="18" charset="0"/>
              </a:rPr>
              <a:t>“reconciliation or restoration of friendly relations between God and sinners” (def. 3), and</a:t>
            </a:r>
          </a:p>
          <a:p>
            <a:pPr algn="l">
              <a:lnSpc>
                <a:spcPts val="1500"/>
              </a:lnSpc>
              <a:buFont typeface="Arial" panose="020B0604020202020204" pitchFamily="34" charset="0"/>
              <a:buChar char="•"/>
            </a:pPr>
            <a:r>
              <a:rPr lang="en-US" sz="1900" b="0" i="0" dirty="0">
                <a:solidFill>
                  <a:srgbClr val="1A1A1A"/>
                </a:solidFill>
                <a:effectLst/>
                <a:latin typeface="Times New Roman" panose="02020603050405020304" pitchFamily="18" charset="0"/>
              </a:rPr>
              <a:t>“propitiation of an offended or injured person, by reparation of wrong or injury; amends, satisfaction, expiation” (def. 4).</a:t>
            </a:r>
          </a:p>
          <a:p>
            <a:pPr marL="0" indent="0">
              <a:buNone/>
            </a:pPr>
            <a:br>
              <a:rPr lang="en-US" dirty="0"/>
            </a:br>
            <a:r>
              <a:rPr lang="en-US" sz="1300" dirty="0">
                <a:hlinkClick r:id="rId2"/>
              </a:rPr>
              <a:t>https://plato.stanford.edu/entries/atonement/</a:t>
            </a:r>
            <a:r>
              <a:rPr lang="en-US" sz="1300" dirty="0"/>
              <a:t> accessed 1/11/2025</a:t>
            </a:r>
          </a:p>
        </p:txBody>
      </p:sp>
    </p:spTree>
    <p:extLst>
      <p:ext uri="{BB962C8B-B14F-4D97-AF65-F5344CB8AC3E}">
        <p14:creationId xmlns:p14="http://schemas.microsoft.com/office/powerpoint/2010/main" val="4005245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0321F4E-41CD-E298-EFE1-7791E782C944}"/>
              </a:ext>
            </a:extLst>
          </p:cNvPr>
          <p:cNvSpPr>
            <a:spLocks noGrp="1" noChangeArrowheads="1"/>
          </p:cNvSpPr>
          <p:nvPr>
            <p:ph type="title"/>
          </p:nvPr>
        </p:nvSpPr>
        <p:spPr>
          <a:xfrm>
            <a:off x="1066800" y="341311"/>
            <a:ext cx="8886884" cy="958853"/>
          </a:xfrm>
          <a:solidFill>
            <a:schemeClr val="accent6">
              <a:lumMod val="40000"/>
              <a:lumOff val="60000"/>
            </a:schemeClr>
          </a:solidFill>
        </p:spPr>
        <p:txBody>
          <a:bodyPr/>
          <a:lstStyle/>
          <a:p>
            <a:pPr>
              <a:defRPr/>
            </a:pPr>
            <a:r>
              <a:rPr lang="en-US" i="0"/>
              <a:t>Views of the Atonement</a:t>
            </a:r>
          </a:p>
        </p:txBody>
      </p:sp>
      <p:grpSp>
        <p:nvGrpSpPr>
          <p:cNvPr id="2" name="Group 34">
            <a:extLst>
              <a:ext uri="{FF2B5EF4-FFF2-40B4-BE49-F238E27FC236}">
                <a16:creationId xmlns:a16="http://schemas.microsoft.com/office/drawing/2014/main" id="{EDEF840D-E1BB-8BC7-09CC-2F515D3E5818}"/>
              </a:ext>
            </a:extLst>
          </p:cNvPr>
          <p:cNvGrpSpPr>
            <a:grpSpLocks/>
          </p:cNvGrpSpPr>
          <p:nvPr/>
        </p:nvGrpSpPr>
        <p:grpSpPr bwMode="auto">
          <a:xfrm>
            <a:off x="1752600" y="1600201"/>
            <a:ext cx="8343900" cy="2587625"/>
            <a:chOff x="144" y="1008"/>
            <a:chExt cx="5256" cy="1630"/>
          </a:xfrm>
        </p:grpSpPr>
        <p:sp>
          <p:nvSpPr>
            <p:cNvPr id="3081" name="Text Box 4">
              <a:extLst>
                <a:ext uri="{FF2B5EF4-FFF2-40B4-BE49-F238E27FC236}">
                  <a16:creationId xmlns:a16="http://schemas.microsoft.com/office/drawing/2014/main" id="{EBFE7033-CD50-A89E-4A32-453A024E33BB}"/>
                </a:ext>
              </a:extLst>
            </p:cNvPr>
            <p:cNvSpPr txBox="1">
              <a:spLocks noChangeArrowheads="1"/>
            </p:cNvSpPr>
            <p:nvPr/>
          </p:nvSpPr>
          <p:spPr bwMode="auto">
            <a:xfrm>
              <a:off x="144" y="1008"/>
              <a:ext cx="3216" cy="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buFontTx/>
                <a:buChar char="•"/>
              </a:pPr>
              <a:r>
                <a:rPr lang="en-US" altLang="en-US" sz="3200"/>
                <a:t>  The atonement is like a diamond.  It has many facets, all of which contribute to the beauty of the whole.</a:t>
              </a:r>
            </a:p>
          </p:txBody>
        </p:sp>
        <p:pic>
          <p:nvPicPr>
            <p:cNvPr id="3082" name="Picture 30" descr="diam3">
              <a:extLst>
                <a:ext uri="{FF2B5EF4-FFF2-40B4-BE49-F238E27FC236}">
                  <a16:creationId xmlns:a16="http://schemas.microsoft.com/office/drawing/2014/main" id="{99031241-BD17-B138-4960-27DBADD96B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 y="1104"/>
              <a:ext cx="1608" cy="1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38">
            <a:extLst>
              <a:ext uri="{FF2B5EF4-FFF2-40B4-BE49-F238E27FC236}">
                <a16:creationId xmlns:a16="http://schemas.microsoft.com/office/drawing/2014/main" id="{1BD8F7EA-14A5-CA17-D6A0-EAB8E9F28839}"/>
              </a:ext>
            </a:extLst>
          </p:cNvPr>
          <p:cNvGrpSpPr>
            <a:grpSpLocks/>
          </p:cNvGrpSpPr>
          <p:nvPr/>
        </p:nvGrpSpPr>
        <p:grpSpPr bwMode="auto">
          <a:xfrm>
            <a:off x="1752600" y="3962401"/>
            <a:ext cx="8534400" cy="2841625"/>
            <a:chOff x="144" y="2496"/>
            <a:chExt cx="5376" cy="1790"/>
          </a:xfrm>
        </p:grpSpPr>
        <p:sp>
          <p:nvSpPr>
            <p:cNvPr id="3077" name="Text Box 7">
              <a:extLst>
                <a:ext uri="{FF2B5EF4-FFF2-40B4-BE49-F238E27FC236}">
                  <a16:creationId xmlns:a16="http://schemas.microsoft.com/office/drawing/2014/main" id="{92F48D28-0A88-3F15-A4EF-8327F3A42840}"/>
                </a:ext>
              </a:extLst>
            </p:cNvPr>
            <p:cNvSpPr txBox="1">
              <a:spLocks noChangeArrowheads="1"/>
            </p:cNvSpPr>
            <p:nvPr/>
          </p:nvSpPr>
          <p:spPr bwMode="auto">
            <a:xfrm>
              <a:off x="144" y="2496"/>
              <a:ext cx="3600" cy="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buFontTx/>
                <a:buChar char="•"/>
              </a:pPr>
              <a:r>
                <a:rPr lang="en-US" altLang="en-US" sz="3200"/>
                <a:t>  The main facet of the “brilliant cut” diamond is the “table.”  So too, the idea of </a:t>
              </a:r>
              <a:r>
                <a:rPr lang="en-US" altLang="en-US" sz="3200" u="sng"/>
                <a:t>substitute punishment</a:t>
              </a:r>
              <a:r>
                <a:rPr lang="en-US" altLang="en-US" sz="3200"/>
                <a:t> is the main theme of the atonement. </a:t>
              </a:r>
            </a:p>
          </p:txBody>
        </p:sp>
        <p:pic>
          <p:nvPicPr>
            <p:cNvPr id="3078" name="Picture 32" descr="diamond">
              <a:extLst>
                <a:ext uri="{FF2B5EF4-FFF2-40B4-BE49-F238E27FC236}">
                  <a16:creationId xmlns:a16="http://schemas.microsoft.com/office/drawing/2014/main" id="{15F1D608-D3F8-EA13-1699-5AA0F3C731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5926" b="17778"/>
            <a:stretch>
              <a:fillRect/>
            </a:stretch>
          </p:blipFill>
          <p:spPr bwMode="auto">
            <a:xfrm>
              <a:off x="3792" y="2688"/>
              <a:ext cx="1728" cy="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36">
              <a:extLst>
                <a:ext uri="{FF2B5EF4-FFF2-40B4-BE49-F238E27FC236}">
                  <a16:creationId xmlns:a16="http://schemas.microsoft.com/office/drawing/2014/main" id="{5AB228B9-8546-E30F-2921-F10877C23876}"/>
                </a:ext>
              </a:extLst>
            </p:cNvPr>
            <p:cNvSpPr>
              <a:spLocks noChangeArrowheads="1"/>
            </p:cNvSpPr>
            <p:nvPr/>
          </p:nvSpPr>
          <p:spPr bwMode="auto">
            <a:xfrm>
              <a:off x="5424" y="3984"/>
              <a:ext cx="96" cy="288"/>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080" name="Rectangle 37">
              <a:extLst>
                <a:ext uri="{FF2B5EF4-FFF2-40B4-BE49-F238E27FC236}">
                  <a16:creationId xmlns:a16="http://schemas.microsoft.com/office/drawing/2014/main" id="{05AACE6F-0360-CB0E-62D8-BBC49F3FFAAD}"/>
                </a:ext>
              </a:extLst>
            </p:cNvPr>
            <p:cNvSpPr>
              <a:spLocks noChangeArrowheads="1"/>
            </p:cNvSpPr>
            <p:nvPr/>
          </p:nvSpPr>
          <p:spPr bwMode="auto">
            <a:xfrm>
              <a:off x="5424" y="2832"/>
              <a:ext cx="96" cy="288"/>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2EBB8EC-D06D-F843-A494-24B741E24EF0}"/>
              </a:ext>
            </a:extLst>
          </p:cNvPr>
          <p:cNvSpPr>
            <a:spLocks noGrp="1" noChangeArrowheads="1"/>
          </p:cNvSpPr>
          <p:nvPr>
            <p:ph type="title"/>
          </p:nvPr>
        </p:nvSpPr>
        <p:spPr>
          <a:xfrm>
            <a:off x="1066800" y="936841"/>
            <a:ext cx="8886884" cy="639549"/>
          </a:xfrm>
          <a:solidFill>
            <a:schemeClr val="accent6">
              <a:lumMod val="40000"/>
              <a:lumOff val="60000"/>
            </a:schemeClr>
          </a:solidFill>
        </p:spPr>
        <p:txBody>
          <a:bodyPr/>
          <a:lstStyle/>
          <a:p>
            <a:pPr>
              <a:defRPr/>
            </a:pPr>
            <a:r>
              <a:rPr lang="en-US" i="0" dirty="0"/>
              <a:t>Views of the Atonement</a:t>
            </a:r>
          </a:p>
        </p:txBody>
      </p:sp>
      <p:sp>
        <p:nvSpPr>
          <p:cNvPr id="4099" name="Rectangle 3">
            <a:extLst>
              <a:ext uri="{FF2B5EF4-FFF2-40B4-BE49-F238E27FC236}">
                <a16:creationId xmlns:a16="http://schemas.microsoft.com/office/drawing/2014/main" id="{8EFE31C5-8C0C-BA21-8BE1-D6F2837D08FB}"/>
              </a:ext>
            </a:extLst>
          </p:cNvPr>
          <p:cNvSpPr>
            <a:spLocks noGrp="1" noChangeArrowheads="1"/>
          </p:cNvSpPr>
          <p:nvPr>
            <p:ph type="body" idx="1"/>
          </p:nvPr>
        </p:nvSpPr>
        <p:spPr>
          <a:xfrm>
            <a:off x="1752600" y="2514600"/>
            <a:ext cx="5181600" cy="2133600"/>
          </a:xfrm>
        </p:spPr>
        <p:txBody>
          <a:bodyPr>
            <a:normAutofit fontScale="92500"/>
          </a:bodyPr>
          <a:lstStyle/>
          <a:p>
            <a:pPr marL="609600" indent="-609600"/>
            <a:r>
              <a:rPr lang="en-US" altLang="en-US" sz="2800">
                <a:cs typeface="Times New Roman" panose="02020603050405020304" pitchFamily="18" charset="0"/>
              </a:rPr>
              <a:t>The death of Jesus was a ransom paid to Satan to pay him for the rightful claims he had against man.</a:t>
            </a:r>
          </a:p>
        </p:txBody>
      </p:sp>
      <p:sp>
        <p:nvSpPr>
          <p:cNvPr id="4100" name="Text Box 4">
            <a:extLst>
              <a:ext uri="{FF2B5EF4-FFF2-40B4-BE49-F238E27FC236}">
                <a16:creationId xmlns:a16="http://schemas.microsoft.com/office/drawing/2014/main" id="{905EE6B1-32F3-DA97-4263-131BBDF0D008}"/>
              </a:ext>
            </a:extLst>
          </p:cNvPr>
          <p:cNvSpPr txBox="1">
            <a:spLocks noChangeArrowheads="1"/>
          </p:cNvSpPr>
          <p:nvPr/>
        </p:nvSpPr>
        <p:spPr bwMode="auto">
          <a:xfrm>
            <a:off x="1752600" y="1905001"/>
            <a:ext cx="480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a:t>1.  </a:t>
            </a:r>
            <a:r>
              <a:rPr lang="en-US" altLang="en-US" sz="2800" u="sng"/>
              <a:t>Ransom to Satan Theory</a:t>
            </a:r>
          </a:p>
        </p:txBody>
      </p:sp>
      <p:sp>
        <p:nvSpPr>
          <p:cNvPr id="4101" name="Cloud">
            <a:extLst>
              <a:ext uri="{FF2B5EF4-FFF2-40B4-BE49-F238E27FC236}">
                <a16:creationId xmlns:a16="http://schemas.microsoft.com/office/drawing/2014/main" id="{2E069AAF-BB43-66C2-D07A-0AE749A93BFB}"/>
              </a:ext>
            </a:extLst>
          </p:cNvPr>
          <p:cNvSpPr>
            <a:spLocks noChangeAspect="1" noEditPoints="1" noChangeArrowheads="1"/>
          </p:cNvSpPr>
          <p:nvPr/>
        </p:nvSpPr>
        <p:spPr bwMode="auto">
          <a:xfrm>
            <a:off x="7315200" y="1666876"/>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rgbClr val="F3FAFF"/>
              </a:gs>
              <a:gs pos="100000">
                <a:srgbClr val="D1EDFF"/>
              </a:gs>
            </a:gsLst>
            <a:lin ang="5400000" scaled="1"/>
          </a:gra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a:p>
            <a:pPr>
              <a:defRPr/>
            </a:pPr>
            <a:r>
              <a:rPr lang="en-US" sz="3200">
                <a:solidFill>
                  <a:srgbClr val="FF3300"/>
                </a:solidFill>
              </a:rPr>
              <a:t>GOD</a:t>
            </a:r>
          </a:p>
        </p:txBody>
      </p:sp>
      <p:grpSp>
        <p:nvGrpSpPr>
          <p:cNvPr id="2" name="Group 22">
            <a:extLst>
              <a:ext uri="{FF2B5EF4-FFF2-40B4-BE49-F238E27FC236}">
                <a16:creationId xmlns:a16="http://schemas.microsoft.com/office/drawing/2014/main" id="{6F778AF7-C882-A5B2-9F29-ACF94D205CD3}"/>
              </a:ext>
            </a:extLst>
          </p:cNvPr>
          <p:cNvGrpSpPr>
            <a:grpSpLocks/>
          </p:cNvGrpSpPr>
          <p:nvPr/>
        </p:nvGrpSpPr>
        <p:grpSpPr bwMode="auto">
          <a:xfrm>
            <a:off x="7620000" y="5105400"/>
            <a:ext cx="2624138" cy="1524000"/>
            <a:chOff x="3840" y="3120"/>
            <a:chExt cx="1653" cy="960"/>
          </a:xfrm>
        </p:grpSpPr>
        <p:pic>
          <p:nvPicPr>
            <p:cNvPr id="4110" name="Picture 15" descr="devil">
              <a:extLst>
                <a:ext uri="{FF2B5EF4-FFF2-40B4-BE49-F238E27FC236}">
                  <a16:creationId xmlns:a16="http://schemas.microsoft.com/office/drawing/2014/main" id="{9614D4CA-9E0B-7790-4A2B-8438BD442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 y="3120"/>
              <a:ext cx="549"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7" descr="people">
              <a:extLst>
                <a:ext uri="{FF2B5EF4-FFF2-40B4-BE49-F238E27FC236}">
                  <a16:creationId xmlns:a16="http://schemas.microsoft.com/office/drawing/2014/main" id="{C5DE63BB-09D5-EA63-1706-DDBB766C30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102"/>
            <a:stretch>
              <a:fillRect/>
            </a:stretch>
          </p:blipFill>
          <p:spPr bwMode="auto">
            <a:xfrm>
              <a:off x="3840" y="3120"/>
              <a:ext cx="1013"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2" name="Rectangle 18">
              <a:extLst>
                <a:ext uri="{FF2B5EF4-FFF2-40B4-BE49-F238E27FC236}">
                  <a16:creationId xmlns:a16="http://schemas.microsoft.com/office/drawing/2014/main" id="{6863A303-9886-09F3-AAE1-91321F17CB8F}"/>
                </a:ext>
              </a:extLst>
            </p:cNvPr>
            <p:cNvSpPr>
              <a:spLocks noChangeArrowheads="1"/>
            </p:cNvSpPr>
            <p:nvPr/>
          </p:nvSpPr>
          <p:spPr bwMode="auto">
            <a:xfrm flipV="1">
              <a:off x="3840" y="4032"/>
              <a:ext cx="1200" cy="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113" name="Rectangle 20">
              <a:extLst>
                <a:ext uri="{FF2B5EF4-FFF2-40B4-BE49-F238E27FC236}">
                  <a16:creationId xmlns:a16="http://schemas.microsoft.com/office/drawing/2014/main" id="{0827E738-593A-82D6-CCB3-A52162E31D5C}"/>
                </a:ext>
              </a:extLst>
            </p:cNvPr>
            <p:cNvSpPr>
              <a:spLocks noChangeArrowheads="1"/>
            </p:cNvSpPr>
            <p:nvPr/>
          </p:nvSpPr>
          <p:spPr bwMode="auto">
            <a:xfrm>
              <a:off x="4848" y="3120"/>
              <a:ext cx="96" cy="9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114" name="Rectangle 21">
              <a:extLst>
                <a:ext uri="{FF2B5EF4-FFF2-40B4-BE49-F238E27FC236}">
                  <a16:creationId xmlns:a16="http://schemas.microsoft.com/office/drawing/2014/main" id="{1B169A71-B4E6-899A-AAEE-B1E825C96CDB}"/>
                </a:ext>
              </a:extLst>
            </p:cNvPr>
            <p:cNvSpPr>
              <a:spLocks noChangeArrowheads="1"/>
            </p:cNvSpPr>
            <p:nvPr/>
          </p:nvSpPr>
          <p:spPr bwMode="auto">
            <a:xfrm flipH="1">
              <a:off x="3840" y="3984"/>
              <a:ext cx="240" cy="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4120" name="AutoShape 24">
            <a:extLst>
              <a:ext uri="{FF2B5EF4-FFF2-40B4-BE49-F238E27FC236}">
                <a16:creationId xmlns:a16="http://schemas.microsoft.com/office/drawing/2014/main" id="{80293E24-5951-B9F9-0AF7-33917FC3FC1B}"/>
              </a:ext>
            </a:extLst>
          </p:cNvPr>
          <p:cNvSpPr>
            <a:spLocks noChangeArrowheads="1"/>
          </p:cNvSpPr>
          <p:nvPr/>
        </p:nvSpPr>
        <p:spPr bwMode="auto">
          <a:xfrm>
            <a:off x="8001000" y="3048000"/>
            <a:ext cx="228600" cy="1981200"/>
          </a:xfrm>
          <a:prstGeom prst="upArrow">
            <a:avLst>
              <a:gd name="adj1" fmla="val 50000"/>
              <a:gd name="adj2" fmla="val 216667"/>
            </a:avLst>
          </a:prstGeom>
          <a:solidFill>
            <a:schemeClr val="tx2"/>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nvGrpSpPr>
          <p:cNvPr id="3" name="Group 27">
            <a:extLst>
              <a:ext uri="{FF2B5EF4-FFF2-40B4-BE49-F238E27FC236}">
                <a16:creationId xmlns:a16="http://schemas.microsoft.com/office/drawing/2014/main" id="{FC90D75A-DE54-F5C1-44F9-1A7F4BC26874}"/>
              </a:ext>
            </a:extLst>
          </p:cNvPr>
          <p:cNvGrpSpPr>
            <a:grpSpLocks/>
          </p:cNvGrpSpPr>
          <p:nvPr/>
        </p:nvGrpSpPr>
        <p:grpSpPr bwMode="auto">
          <a:xfrm>
            <a:off x="9144000" y="2590800"/>
            <a:ext cx="762000" cy="2438400"/>
            <a:chOff x="4800" y="1632"/>
            <a:chExt cx="480" cy="1536"/>
          </a:xfrm>
        </p:grpSpPr>
        <p:grpSp>
          <p:nvGrpSpPr>
            <p:cNvPr id="4106" name="Group 13">
              <a:extLst>
                <a:ext uri="{FF2B5EF4-FFF2-40B4-BE49-F238E27FC236}">
                  <a16:creationId xmlns:a16="http://schemas.microsoft.com/office/drawing/2014/main" id="{F77A4CC1-F6FC-8339-0905-7A9BCF0A1A9D}"/>
                </a:ext>
              </a:extLst>
            </p:cNvPr>
            <p:cNvGrpSpPr>
              <a:grpSpLocks/>
            </p:cNvGrpSpPr>
            <p:nvPr/>
          </p:nvGrpSpPr>
          <p:grpSpPr bwMode="auto">
            <a:xfrm>
              <a:off x="4800" y="1632"/>
              <a:ext cx="480" cy="720"/>
              <a:chOff x="3744" y="2736"/>
              <a:chExt cx="480" cy="720"/>
            </a:xfrm>
          </p:grpSpPr>
          <p:sp>
            <p:nvSpPr>
              <p:cNvPr id="4108" name="Rectangle 11">
                <a:extLst>
                  <a:ext uri="{FF2B5EF4-FFF2-40B4-BE49-F238E27FC236}">
                    <a16:creationId xmlns:a16="http://schemas.microsoft.com/office/drawing/2014/main" id="{F3D03748-402A-88C2-5A72-FC9844D840F1}"/>
                  </a:ext>
                </a:extLst>
              </p:cNvPr>
              <p:cNvSpPr>
                <a:spLocks noChangeArrowheads="1"/>
              </p:cNvSpPr>
              <p:nvPr/>
            </p:nvSpPr>
            <p:spPr bwMode="auto">
              <a:xfrm>
                <a:off x="3936" y="2736"/>
                <a:ext cx="96" cy="720"/>
              </a:xfrm>
              <a:prstGeom prst="rect">
                <a:avLst/>
              </a:prstGeom>
              <a:solidFill>
                <a:srgbClr val="993300"/>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109" name="Rectangle 12">
                <a:extLst>
                  <a:ext uri="{FF2B5EF4-FFF2-40B4-BE49-F238E27FC236}">
                    <a16:creationId xmlns:a16="http://schemas.microsoft.com/office/drawing/2014/main" id="{B1473B6F-67CD-6D67-810B-827EED14E6AD}"/>
                  </a:ext>
                </a:extLst>
              </p:cNvPr>
              <p:cNvSpPr>
                <a:spLocks noChangeArrowheads="1"/>
              </p:cNvSpPr>
              <p:nvPr/>
            </p:nvSpPr>
            <p:spPr bwMode="auto">
              <a:xfrm>
                <a:off x="3744" y="2928"/>
                <a:ext cx="480" cy="96"/>
              </a:xfrm>
              <a:prstGeom prst="rect">
                <a:avLst/>
              </a:prstGeom>
              <a:solidFill>
                <a:srgbClr val="993300"/>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4107" name="AutoShape 25">
              <a:extLst>
                <a:ext uri="{FF2B5EF4-FFF2-40B4-BE49-F238E27FC236}">
                  <a16:creationId xmlns:a16="http://schemas.microsoft.com/office/drawing/2014/main" id="{9ED814DF-D936-272E-6305-011EF6EC5DB5}"/>
                </a:ext>
              </a:extLst>
            </p:cNvPr>
            <p:cNvSpPr>
              <a:spLocks noChangeArrowheads="1"/>
            </p:cNvSpPr>
            <p:nvPr/>
          </p:nvSpPr>
          <p:spPr bwMode="auto">
            <a:xfrm>
              <a:off x="5136" y="2112"/>
              <a:ext cx="144" cy="1056"/>
            </a:xfrm>
            <a:prstGeom prst="downArrow">
              <a:avLst>
                <a:gd name="adj1" fmla="val 50000"/>
                <a:gd name="adj2" fmla="val 183333"/>
              </a:avLst>
            </a:prstGeom>
            <a:solidFill>
              <a:schemeClr val="tx1"/>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4124" name="Text Box 28">
            <a:extLst>
              <a:ext uri="{FF2B5EF4-FFF2-40B4-BE49-F238E27FC236}">
                <a16:creationId xmlns:a16="http://schemas.microsoft.com/office/drawing/2014/main" id="{8D48674B-BCF1-F476-BCEC-8C6C74BDF4E5}"/>
              </a:ext>
            </a:extLst>
          </p:cNvPr>
          <p:cNvSpPr txBox="1">
            <a:spLocks noChangeArrowheads="1"/>
          </p:cNvSpPr>
          <p:nvPr/>
        </p:nvSpPr>
        <p:spPr bwMode="auto">
          <a:xfrm>
            <a:off x="1752600" y="4240214"/>
            <a:ext cx="5562600"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20000"/>
              </a:spcBef>
              <a:buSzPct val="100000"/>
              <a:buFontTx/>
              <a:buChar char="•"/>
            </a:pPr>
            <a:r>
              <a:rPr lang="en-US" altLang="en-US" sz="2800">
                <a:cs typeface="Times New Roman" panose="02020603050405020304" pitchFamily="18" charset="0"/>
              </a:rPr>
              <a:t>     This view is not correct. God                  </a:t>
            </a:r>
            <a:r>
              <a:rPr lang="en-US" altLang="en-US" sz="100">
                <a:solidFill>
                  <a:schemeClr val="bg1"/>
                </a:solidFill>
                <a:cs typeface="Times New Roman" panose="02020603050405020304" pitchFamily="18" charset="0"/>
              </a:rPr>
              <a:t>.   </a:t>
            </a:r>
            <a:r>
              <a:rPr lang="en-US" altLang="en-US" sz="2800">
                <a:cs typeface="Times New Roman" panose="02020603050405020304" pitchFamily="18" charset="0"/>
              </a:rPr>
              <a:t>      does not owe Satan anything.</a:t>
            </a:r>
          </a:p>
          <a:p>
            <a:pPr algn="l">
              <a:spcBef>
                <a:spcPct val="20000"/>
              </a:spcBef>
              <a:buSzPct val="100000"/>
              <a:buFontTx/>
              <a:buChar char="•"/>
            </a:pPr>
            <a:r>
              <a:rPr lang="en-US" altLang="en-US" sz="2800">
                <a:cs typeface="Times New Roman" panose="02020603050405020304" pitchFamily="18" charset="0"/>
              </a:rPr>
              <a:t>    However, the Bible does teach the  </a:t>
            </a:r>
            <a:r>
              <a:rPr lang="en-US" altLang="en-US" sz="100">
                <a:solidFill>
                  <a:schemeClr val="bg1"/>
                </a:solidFill>
                <a:cs typeface="Times New Roman" panose="02020603050405020304" pitchFamily="18" charset="0"/>
              </a:rPr>
              <a:t>. </a:t>
            </a:r>
            <a:r>
              <a:rPr lang="en-US" altLang="en-US" sz="2800">
                <a:cs typeface="Times New Roman" panose="02020603050405020304" pitchFamily="18" charset="0"/>
              </a:rPr>
              <a:t>     triumph of Christ over sin, death </a:t>
            </a:r>
            <a:r>
              <a:rPr lang="en-US" altLang="en-US" sz="100">
                <a:solidFill>
                  <a:schemeClr val="bg1"/>
                </a:solidFill>
                <a:cs typeface="Times New Roman" panose="02020603050405020304" pitchFamily="18" charset="0"/>
              </a:rPr>
              <a:t>.</a:t>
            </a:r>
            <a:r>
              <a:rPr lang="en-US" altLang="en-US" sz="2800">
                <a:cs typeface="Times New Roman" panose="02020603050405020304" pitchFamily="18" charset="0"/>
              </a:rPr>
              <a:t>   </a:t>
            </a:r>
            <a:r>
              <a:rPr lang="en-US" altLang="en-US" sz="100">
                <a:solidFill>
                  <a:schemeClr val="bg1"/>
                </a:solidFill>
                <a:cs typeface="Times New Roman" panose="02020603050405020304" pitchFamily="18" charset="0"/>
              </a:rPr>
              <a:t>.   </a:t>
            </a:r>
            <a:r>
              <a:rPr lang="en-US" altLang="en-US" sz="2800">
                <a:cs typeface="Times New Roman" panose="02020603050405020304" pitchFamily="18" charset="0"/>
              </a:rPr>
              <a:t>     and Satan.</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left)">
                                      <p:cBhvr>
                                        <p:cTn id="7" dur="500"/>
                                        <p:tgtEl>
                                          <p:spTgt spid="41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wipe(left)">
                                      <p:cBhvr>
                                        <p:cTn id="12" dur="500"/>
                                        <p:tgtEl>
                                          <p:spTgt spid="40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dissolve">
                                      <p:cBhvr>
                                        <p:cTn id="17" dur="500"/>
                                        <p:tgtEl>
                                          <p:spTgt spid="4101"/>
                                        </p:tgtEl>
                                      </p:cBhvr>
                                    </p:animEffect>
                                  </p:childTnLst>
                                </p:cTn>
                              </p:par>
                            </p:childTnLst>
                          </p:cTn>
                        </p:par>
                        <p:par>
                          <p:cTn id="18" fill="hold" nodeType="afterGroup">
                            <p:stCondLst>
                              <p:cond delay="500"/>
                            </p:stCondLst>
                            <p:childTnLst>
                              <p:par>
                                <p:cTn id="19" presetID="9"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ssolve">
                                      <p:cBhvr>
                                        <p:cTn id="21" dur="5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500"/>
                                        <p:tgtEl>
                                          <p:spTgt spid="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4" fill="hold" grpId="0" nodeType="clickEffect">
                                  <p:stCondLst>
                                    <p:cond delay="0"/>
                                  </p:stCondLst>
                                  <p:childTnLst>
                                    <p:set>
                                      <p:cBhvr>
                                        <p:cTn id="30" dur="1" fill="hold">
                                          <p:stCondLst>
                                            <p:cond delay="0"/>
                                          </p:stCondLst>
                                        </p:cTn>
                                        <p:tgtEl>
                                          <p:spTgt spid="4120"/>
                                        </p:tgtEl>
                                        <p:attrNameLst>
                                          <p:attrName>style.visibility</p:attrName>
                                        </p:attrNameLst>
                                      </p:cBhvr>
                                      <p:to>
                                        <p:strVal val="visible"/>
                                      </p:to>
                                    </p:set>
                                    <p:anim calcmode="lin" valueType="num">
                                      <p:cBhvr>
                                        <p:cTn id="31" dur="500" fill="hold"/>
                                        <p:tgtEl>
                                          <p:spTgt spid="4120"/>
                                        </p:tgtEl>
                                        <p:attrNameLst>
                                          <p:attrName>ppt_x</p:attrName>
                                        </p:attrNameLst>
                                      </p:cBhvr>
                                      <p:tavLst>
                                        <p:tav tm="0">
                                          <p:val>
                                            <p:strVal val="#ppt_x"/>
                                          </p:val>
                                        </p:tav>
                                        <p:tav tm="100000">
                                          <p:val>
                                            <p:strVal val="#ppt_x"/>
                                          </p:val>
                                        </p:tav>
                                      </p:tavLst>
                                    </p:anim>
                                    <p:anim calcmode="lin" valueType="num">
                                      <p:cBhvr>
                                        <p:cTn id="32" dur="500" fill="hold"/>
                                        <p:tgtEl>
                                          <p:spTgt spid="4120"/>
                                        </p:tgtEl>
                                        <p:attrNameLst>
                                          <p:attrName>ppt_y</p:attrName>
                                        </p:attrNameLst>
                                      </p:cBhvr>
                                      <p:tavLst>
                                        <p:tav tm="0">
                                          <p:val>
                                            <p:strVal val="#ppt_y+#ppt_h/2"/>
                                          </p:val>
                                        </p:tav>
                                        <p:tav tm="100000">
                                          <p:val>
                                            <p:strVal val="#ppt_y"/>
                                          </p:val>
                                        </p:tav>
                                      </p:tavLst>
                                    </p:anim>
                                    <p:anim calcmode="lin" valueType="num">
                                      <p:cBhvr>
                                        <p:cTn id="33" dur="500" fill="hold"/>
                                        <p:tgtEl>
                                          <p:spTgt spid="4120"/>
                                        </p:tgtEl>
                                        <p:attrNameLst>
                                          <p:attrName>ppt_w</p:attrName>
                                        </p:attrNameLst>
                                      </p:cBhvr>
                                      <p:tavLst>
                                        <p:tav tm="0">
                                          <p:val>
                                            <p:strVal val="#ppt_w"/>
                                          </p:val>
                                        </p:tav>
                                        <p:tav tm="100000">
                                          <p:val>
                                            <p:strVal val="#ppt_w"/>
                                          </p:val>
                                        </p:tav>
                                      </p:tavLst>
                                    </p:anim>
                                    <p:anim calcmode="lin" valueType="num">
                                      <p:cBhvr>
                                        <p:cTn id="34" dur="500" fill="hold"/>
                                        <p:tgtEl>
                                          <p:spTgt spid="4120"/>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124">
                                            <p:txEl>
                                              <p:pRg st="0" end="0"/>
                                            </p:txEl>
                                          </p:spTgt>
                                        </p:tgtEl>
                                        <p:attrNameLst>
                                          <p:attrName>style.visibility</p:attrName>
                                        </p:attrNameLst>
                                      </p:cBhvr>
                                      <p:to>
                                        <p:strVal val="visible"/>
                                      </p:to>
                                    </p:set>
                                    <p:animEffect transition="in" filter="wipe(left)">
                                      <p:cBhvr>
                                        <p:cTn id="39" dur="500"/>
                                        <p:tgtEl>
                                          <p:spTgt spid="4124">
                                            <p:txEl>
                                              <p:pRg st="0" end="0"/>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124">
                                            <p:txEl>
                                              <p:pRg st="1" end="1"/>
                                            </p:txEl>
                                          </p:spTgt>
                                        </p:tgtEl>
                                        <p:attrNameLst>
                                          <p:attrName>style.visibility</p:attrName>
                                        </p:attrNameLst>
                                      </p:cBhvr>
                                      <p:to>
                                        <p:strVal val="visible"/>
                                      </p:to>
                                    </p:set>
                                    <p:animEffect transition="in" filter="wipe(left)">
                                      <p:cBhvr>
                                        <p:cTn id="44" dur="500"/>
                                        <p:tgtEl>
                                          <p:spTgt spid="41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P spid="4100" grpId="0" autoUpdateAnimBg="0"/>
      <p:bldP spid="4101" grpId="0" animBg="1" autoUpdateAnimBg="0"/>
      <p:bldP spid="4120" grpId="0" animBg="1"/>
      <p:bldP spid="4124"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EF58AE6-731A-39E9-6503-FEE9123E93C6}"/>
              </a:ext>
            </a:extLst>
          </p:cNvPr>
          <p:cNvSpPr>
            <a:spLocks noGrp="1" noChangeArrowheads="1"/>
          </p:cNvSpPr>
          <p:nvPr>
            <p:ph type="title"/>
          </p:nvPr>
        </p:nvSpPr>
        <p:spPr>
          <a:xfrm>
            <a:off x="1066800" y="936842"/>
            <a:ext cx="8886884" cy="644310"/>
          </a:xfrm>
          <a:solidFill>
            <a:schemeClr val="accent6">
              <a:lumMod val="40000"/>
              <a:lumOff val="60000"/>
            </a:schemeClr>
          </a:solidFill>
        </p:spPr>
        <p:txBody>
          <a:bodyPr/>
          <a:lstStyle/>
          <a:p>
            <a:pPr>
              <a:defRPr/>
            </a:pPr>
            <a:r>
              <a:rPr lang="en-US" i="0" dirty="0"/>
              <a:t>Views of the Atonement</a:t>
            </a:r>
          </a:p>
        </p:txBody>
      </p:sp>
      <p:sp>
        <p:nvSpPr>
          <p:cNvPr id="22531" name="Rectangle 3">
            <a:extLst>
              <a:ext uri="{FF2B5EF4-FFF2-40B4-BE49-F238E27FC236}">
                <a16:creationId xmlns:a16="http://schemas.microsoft.com/office/drawing/2014/main" id="{8A7F1C46-54E6-E7D8-5D93-EDC313C41232}"/>
              </a:ext>
            </a:extLst>
          </p:cNvPr>
          <p:cNvSpPr>
            <a:spLocks noGrp="1" noChangeArrowheads="1"/>
          </p:cNvSpPr>
          <p:nvPr>
            <p:ph type="body" idx="1"/>
          </p:nvPr>
        </p:nvSpPr>
        <p:spPr>
          <a:xfrm>
            <a:off x="1752600" y="2514600"/>
            <a:ext cx="5181600" cy="4343400"/>
          </a:xfrm>
        </p:spPr>
        <p:txBody>
          <a:bodyPr>
            <a:normAutofit fontScale="85000" lnSpcReduction="10000"/>
          </a:bodyPr>
          <a:lstStyle/>
          <a:p>
            <a:pPr marL="609600" indent="-609600"/>
            <a:r>
              <a:rPr lang="en-US" altLang="en-US" sz="2800">
                <a:cs typeface="Times New Roman" panose="02020603050405020304" pitchFamily="18" charset="0"/>
              </a:rPr>
              <a:t>Major proponent was St. Anselm (1033-1109).</a:t>
            </a:r>
          </a:p>
          <a:p>
            <a:pPr marL="609600" indent="-609600"/>
            <a:r>
              <a:rPr lang="en-US" altLang="en-US" sz="2800">
                <a:cs typeface="Times New Roman" panose="02020603050405020304" pitchFamily="18" charset="0"/>
              </a:rPr>
              <a:t>Rejected the ransom to Satan theory and re-focused on God.</a:t>
            </a:r>
          </a:p>
          <a:p>
            <a:pPr marL="609600" indent="-609600"/>
            <a:r>
              <a:rPr lang="en-US" altLang="en-US" sz="2800">
                <a:cs typeface="Times New Roman" panose="02020603050405020304" pitchFamily="18" charset="0"/>
              </a:rPr>
              <a:t>Man by his sin infinitely robbed God of His honor.  </a:t>
            </a:r>
          </a:p>
          <a:p>
            <a:pPr marL="609600" indent="-609600"/>
            <a:r>
              <a:rPr lang="en-US" altLang="en-US" sz="2800">
                <a:cs typeface="Times New Roman" panose="02020603050405020304" pitchFamily="18" charset="0"/>
              </a:rPr>
              <a:t>Jesus’ death infinitely satisfies this offense.</a:t>
            </a:r>
            <a:br>
              <a:rPr lang="en-US" altLang="en-US" sz="2800">
                <a:cs typeface="Times New Roman" panose="02020603050405020304" pitchFamily="18" charset="0"/>
              </a:rPr>
            </a:br>
            <a:endParaRPr lang="en-US" altLang="en-US" sz="2800">
              <a:cs typeface="Times New Roman" panose="02020603050405020304" pitchFamily="18" charset="0"/>
            </a:endParaRPr>
          </a:p>
        </p:txBody>
      </p:sp>
      <p:sp>
        <p:nvSpPr>
          <p:cNvPr id="22532" name="Text Box 4">
            <a:extLst>
              <a:ext uri="{FF2B5EF4-FFF2-40B4-BE49-F238E27FC236}">
                <a16:creationId xmlns:a16="http://schemas.microsoft.com/office/drawing/2014/main" id="{321F6A4D-A1DD-D800-99C1-6F564F88EB27}"/>
              </a:ext>
            </a:extLst>
          </p:cNvPr>
          <p:cNvSpPr txBox="1">
            <a:spLocks noChangeArrowheads="1"/>
          </p:cNvSpPr>
          <p:nvPr/>
        </p:nvSpPr>
        <p:spPr bwMode="auto">
          <a:xfrm>
            <a:off x="1752600" y="1905001"/>
            <a:ext cx="480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a:t>2.  </a:t>
            </a:r>
            <a:r>
              <a:rPr lang="en-US" altLang="en-US" sz="2800" u="sng"/>
              <a:t>Satisfaction Theory</a:t>
            </a:r>
          </a:p>
        </p:txBody>
      </p:sp>
      <p:sp>
        <p:nvSpPr>
          <p:cNvPr id="22546" name="Cloud">
            <a:extLst>
              <a:ext uri="{FF2B5EF4-FFF2-40B4-BE49-F238E27FC236}">
                <a16:creationId xmlns:a16="http://schemas.microsoft.com/office/drawing/2014/main" id="{0FE1981A-EDDB-C6A3-1B7B-A2D04322ED3B}"/>
              </a:ext>
            </a:extLst>
          </p:cNvPr>
          <p:cNvSpPr>
            <a:spLocks noChangeAspect="1" noEditPoints="1" noChangeArrowheads="1"/>
          </p:cNvSpPr>
          <p:nvPr/>
        </p:nvSpPr>
        <p:spPr bwMode="auto">
          <a:xfrm>
            <a:off x="7391400" y="1752601"/>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rgbClr val="F3FAFF"/>
              </a:gs>
              <a:gs pos="100000">
                <a:srgbClr val="D1EDFF"/>
              </a:gs>
            </a:gsLst>
            <a:lin ang="5400000" scaled="1"/>
          </a:gra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a:p>
            <a:pPr>
              <a:defRPr/>
            </a:pPr>
            <a:r>
              <a:rPr lang="en-US" sz="3200">
                <a:solidFill>
                  <a:srgbClr val="FF3300"/>
                </a:solidFill>
              </a:rPr>
              <a:t>GOD</a:t>
            </a:r>
          </a:p>
        </p:txBody>
      </p:sp>
      <p:pic>
        <p:nvPicPr>
          <p:cNvPr id="22549" name="Picture 21" descr="people">
            <a:extLst>
              <a:ext uri="{FF2B5EF4-FFF2-40B4-BE49-F238E27FC236}">
                <a16:creationId xmlns:a16="http://schemas.microsoft.com/office/drawing/2014/main" id="{955730F0-B215-56F4-976C-B5EC22E3D3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02"/>
          <a:stretch>
            <a:fillRect/>
          </a:stretch>
        </p:blipFill>
        <p:spPr bwMode="auto">
          <a:xfrm>
            <a:off x="7772400" y="5181600"/>
            <a:ext cx="20653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3" name="AutoShape 25">
            <a:extLst>
              <a:ext uri="{FF2B5EF4-FFF2-40B4-BE49-F238E27FC236}">
                <a16:creationId xmlns:a16="http://schemas.microsoft.com/office/drawing/2014/main" id="{E6E94EBE-4BE7-AD18-EE43-8E4CEA699DC2}"/>
              </a:ext>
            </a:extLst>
          </p:cNvPr>
          <p:cNvSpPr>
            <a:spLocks noChangeArrowheads="1"/>
          </p:cNvSpPr>
          <p:nvPr/>
        </p:nvSpPr>
        <p:spPr bwMode="auto">
          <a:xfrm>
            <a:off x="7543800" y="2971800"/>
            <a:ext cx="2286000" cy="2133600"/>
          </a:xfrm>
          <a:prstGeom prst="downArrow">
            <a:avLst>
              <a:gd name="adj1" fmla="val 50000"/>
              <a:gd name="adj2" fmla="val 25000"/>
            </a:avLst>
          </a:prstGeom>
          <a:solidFill>
            <a:schemeClr val="tx1"/>
          </a:solidFill>
          <a:ln w="9525">
            <a:solidFill>
              <a:srgbClr val="F3FAFF"/>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FF3300"/>
                </a:solidFill>
              </a:rPr>
              <a:t>Offended</a:t>
            </a:r>
          </a:p>
          <a:p>
            <a:r>
              <a:rPr lang="en-US" altLang="en-US">
                <a:solidFill>
                  <a:srgbClr val="FF3300"/>
                </a:solidFill>
              </a:rPr>
              <a:t> Honor </a:t>
            </a:r>
          </a:p>
          <a:p>
            <a:endParaRPr lang="en-US" altLang="en-US">
              <a:solidFill>
                <a:srgbClr val="FF3300"/>
              </a:solidFill>
            </a:endParaRPr>
          </a:p>
        </p:txBody>
      </p:sp>
      <p:grpSp>
        <p:nvGrpSpPr>
          <p:cNvPr id="2" name="Group 33">
            <a:extLst>
              <a:ext uri="{FF2B5EF4-FFF2-40B4-BE49-F238E27FC236}">
                <a16:creationId xmlns:a16="http://schemas.microsoft.com/office/drawing/2014/main" id="{5332A610-1EF8-29F0-2FE2-39DE8E4ABC99}"/>
              </a:ext>
            </a:extLst>
          </p:cNvPr>
          <p:cNvGrpSpPr>
            <a:grpSpLocks/>
          </p:cNvGrpSpPr>
          <p:nvPr/>
        </p:nvGrpSpPr>
        <p:grpSpPr bwMode="auto">
          <a:xfrm>
            <a:off x="7391400" y="3657600"/>
            <a:ext cx="3352800" cy="1200150"/>
            <a:chOff x="2352" y="960"/>
            <a:chExt cx="2112" cy="756"/>
          </a:xfrm>
        </p:grpSpPr>
        <p:grpSp>
          <p:nvGrpSpPr>
            <p:cNvPr id="5129" name="Group 27">
              <a:extLst>
                <a:ext uri="{FF2B5EF4-FFF2-40B4-BE49-F238E27FC236}">
                  <a16:creationId xmlns:a16="http://schemas.microsoft.com/office/drawing/2014/main" id="{7F37006C-FBCC-E019-1B57-081F8A0F719E}"/>
                </a:ext>
              </a:extLst>
            </p:cNvPr>
            <p:cNvGrpSpPr>
              <a:grpSpLocks/>
            </p:cNvGrpSpPr>
            <p:nvPr/>
          </p:nvGrpSpPr>
          <p:grpSpPr bwMode="auto">
            <a:xfrm>
              <a:off x="2352" y="960"/>
              <a:ext cx="480" cy="720"/>
              <a:chOff x="3744" y="2736"/>
              <a:chExt cx="480" cy="720"/>
            </a:xfrm>
          </p:grpSpPr>
          <p:sp>
            <p:nvSpPr>
              <p:cNvPr id="5131" name="Rectangle 28">
                <a:extLst>
                  <a:ext uri="{FF2B5EF4-FFF2-40B4-BE49-F238E27FC236}">
                    <a16:creationId xmlns:a16="http://schemas.microsoft.com/office/drawing/2014/main" id="{6B79B756-765F-A715-DAD9-6196F5B33551}"/>
                  </a:ext>
                </a:extLst>
              </p:cNvPr>
              <p:cNvSpPr>
                <a:spLocks noChangeArrowheads="1"/>
              </p:cNvSpPr>
              <p:nvPr/>
            </p:nvSpPr>
            <p:spPr bwMode="auto">
              <a:xfrm>
                <a:off x="3936" y="2736"/>
                <a:ext cx="96" cy="720"/>
              </a:xfrm>
              <a:prstGeom prst="rect">
                <a:avLst/>
              </a:prstGeom>
              <a:solidFill>
                <a:srgbClr val="993300"/>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132" name="Rectangle 29">
                <a:extLst>
                  <a:ext uri="{FF2B5EF4-FFF2-40B4-BE49-F238E27FC236}">
                    <a16:creationId xmlns:a16="http://schemas.microsoft.com/office/drawing/2014/main" id="{338CE73C-1A16-DCAB-8E1D-A4B5FFDC63A8}"/>
                  </a:ext>
                </a:extLst>
              </p:cNvPr>
              <p:cNvSpPr>
                <a:spLocks noChangeArrowheads="1"/>
              </p:cNvSpPr>
              <p:nvPr/>
            </p:nvSpPr>
            <p:spPr bwMode="auto">
              <a:xfrm>
                <a:off x="3744" y="2928"/>
                <a:ext cx="480" cy="96"/>
              </a:xfrm>
              <a:prstGeom prst="rect">
                <a:avLst/>
              </a:prstGeom>
              <a:solidFill>
                <a:srgbClr val="993300"/>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5130" name="Text Box 31">
              <a:extLst>
                <a:ext uri="{FF2B5EF4-FFF2-40B4-BE49-F238E27FC236}">
                  <a16:creationId xmlns:a16="http://schemas.microsoft.com/office/drawing/2014/main" id="{85D19A8E-86A9-2102-9B9C-B3FF04377F63}"/>
                </a:ext>
              </a:extLst>
            </p:cNvPr>
            <p:cNvSpPr txBox="1">
              <a:spLocks noChangeArrowheads="1"/>
            </p:cNvSpPr>
            <p:nvPr/>
          </p:nvSpPr>
          <p:spPr bwMode="auto">
            <a:xfrm>
              <a:off x="2832" y="960"/>
              <a:ext cx="1632"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a:t>Offense canceled; the Cross provides Satisfaction!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wipe(left)">
                                      <p:cBhvr>
                                        <p:cTn id="7" dur="500"/>
                                        <p:tgtEl>
                                          <p:spTgt spid="225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wipe(left)">
                                      <p:cBhvr>
                                        <p:cTn id="12" dur="500"/>
                                        <p:tgtEl>
                                          <p:spTgt spid="225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1">
                                            <p:txEl>
                                              <p:pRg st="1" end="1"/>
                                            </p:txEl>
                                          </p:spTgt>
                                        </p:tgtEl>
                                        <p:attrNameLst>
                                          <p:attrName>style.visibility</p:attrName>
                                        </p:attrNameLst>
                                      </p:cBhvr>
                                      <p:to>
                                        <p:strVal val="visible"/>
                                      </p:to>
                                    </p:set>
                                    <p:animEffect transition="in" filter="wipe(left)">
                                      <p:cBhvr>
                                        <p:cTn id="17" dur="500"/>
                                        <p:tgtEl>
                                          <p:spTgt spid="2253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531">
                                            <p:txEl>
                                              <p:pRg st="2" end="2"/>
                                            </p:txEl>
                                          </p:spTgt>
                                        </p:tgtEl>
                                        <p:attrNameLst>
                                          <p:attrName>style.visibility</p:attrName>
                                        </p:attrNameLst>
                                      </p:cBhvr>
                                      <p:to>
                                        <p:strVal val="visible"/>
                                      </p:to>
                                    </p:set>
                                    <p:animEffect transition="in" filter="wipe(left)">
                                      <p:cBhvr>
                                        <p:cTn id="22" dur="500"/>
                                        <p:tgtEl>
                                          <p:spTgt spid="2253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531">
                                            <p:txEl>
                                              <p:pRg st="3" end="3"/>
                                            </p:txEl>
                                          </p:spTgt>
                                        </p:tgtEl>
                                        <p:attrNameLst>
                                          <p:attrName>style.visibility</p:attrName>
                                        </p:attrNameLst>
                                      </p:cBhvr>
                                      <p:to>
                                        <p:strVal val="visible"/>
                                      </p:to>
                                    </p:set>
                                    <p:animEffect transition="in" filter="wipe(left)">
                                      <p:cBhvr>
                                        <p:cTn id="27" dur="500"/>
                                        <p:tgtEl>
                                          <p:spTgt spid="2253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2546"/>
                                        </p:tgtEl>
                                        <p:attrNameLst>
                                          <p:attrName>style.visibility</p:attrName>
                                        </p:attrNameLst>
                                      </p:cBhvr>
                                      <p:to>
                                        <p:strVal val="visible"/>
                                      </p:to>
                                    </p:set>
                                    <p:animEffect transition="in" filter="dissolve">
                                      <p:cBhvr>
                                        <p:cTn id="32" dur="500"/>
                                        <p:tgtEl>
                                          <p:spTgt spid="22546"/>
                                        </p:tgtEl>
                                      </p:cBhvr>
                                    </p:animEffect>
                                  </p:childTnLst>
                                </p:cTn>
                              </p:par>
                            </p:childTnLst>
                          </p:cTn>
                        </p:par>
                        <p:par>
                          <p:cTn id="33" fill="hold" nodeType="afterGroup">
                            <p:stCondLst>
                              <p:cond delay="500"/>
                            </p:stCondLst>
                            <p:childTnLst>
                              <p:par>
                                <p:cTn id="34" presetID="9" presetClass="entr" presetSubtype="0" fill="hold" nodeType="afterEffect">
                                  <p:stCondLst>
                                    <p:cond delay="0"/>
                                  </p:stCondLst>
                                  <p:childTnLst>
                                    <p:set>
                                      <p:cBhvr>
                                        <p:cTn id="35" dur="1" fill="hold">
                                          <p:stCondLst>
                                            <p:cond delay="0"/>
                                          </p:stCondLst>
                                        </p:cTn>
                                        <p:tgtEl>
                                          <p:spTgt spid="22549"/>
                                        </p:tgtEl>
                                        <p:attrNameLst>
                                          <p:attrName>style.visibility</p:attrName>
                                        </p:attrNameLst>
                                      </p:cBhvr>
                                      <p:to>
                                        <p:strVal val="visible"/>
                                      </p:to>
                                    </p:set>
                                    <p:animEffect transition="in" filter="dissolve">
                                      <p:cBhvr>
                                        <p:cTn id="36" dur="500"/>
                                        <p:tgtEl>
                                          <p:spTgt spid="2254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7" presetClass="entr" presetSubtype="1" fill="hold" grpId="0" nodeType="clickEffect">
                                  <p:stCondLst>
                                    <p:cond delay="0"/>
                                  </p:stCondLst>
                                  <p:childTnLst>
                                    <p:set>
                                      <p:cBhvr>
                                        <p:cTn id="40" dur="1" fill="hold">
                                          <p:stCondLst>
                                            <p:cond delay="0"/>
                                          </p:stCondLst>
                                        </p:cTn>
                                        <p:tgtEl>
                                          <p:spTgt spid="22553"/>
                                        </p:tgtEl>
                                        <p:attrNameLst>
                                          <p:attrName>style.visibility</p:attrName>
                                        </p:attrNameLst>
                                      </p:cBhvr>
                                      <p:to>
                                        <p:strVal val="visible"/>
                                      </p:to>
                                    </p:set>
                                    <p:anim calcmode="lin" valueType="num">
                                      <p:cBhvr>
                                        <p:cTn id="41" dur="500" fill="hold"/>
                                        <p:tgtEl>
                                          <p:spTgt spid="22553"/>
                                        </p:tgtEl>
                                        <p:attrNameLst>
                                          <p:attrName>ppt_x</p:attrName>
                                        </p:attrNameLst>
                                      </p:cBhvr>
                                      <p:tavLst>
                                        <p:tav tm="0">
                                          <p:val>
                                            <p:strVal val="#ppt_x"/>
                                          </p:val>
                                        </p:tav>
                                        <p:tav tm="100000">
                                          <p:val>
                                            <p:strVal val="#ppt_x"/>
                                          </p:val>
                                        </p:tav>
                                      </p:tavLst>
                                    </p:anim>
                                    <p:anim calcmode="lin" valueType="num">
                                      <p:cBhvr>
                                        <p:cTn id="42" dur="500" fill="hold"/>
                                        <p:tgtEl>
                                          <p:spTgt spid="22553"/>
                                        </p:tgtEl>
                                        <p:attrNameLst>
                                          <p:attrName>ppt_y</p:attrName>
                                        </p:attrNameLst>
                                      </p:cBhvr>
                                      <p:tavLst>
                                        <p:tav tm="0">
                                          <p:val>
                                            <p:strVal val="#ppt_y-#ppt_h/2"/>
                                          </p:val>
                                        </p:tav>
                                        <p:tav tm="100000">
                                          <p:val>
                                            <p:strVal val="#ppt_y"/>
                                          </p:val>
                                        </p:tav>
                                      </p:tavLst>
                                    </p:anim>
                                    <p:anim calcmode="lin" valueType="num">
                                      <p:cBhvr>
                                        <p:cTn id="43" dur="500" fill="hold"/>
                                        <p:tgtEl>
                                          <p:spTgt spid="22553"/>
                                        </p:tgtEl>
                                        <p:attrNameLst>
                                          <p:attrName>ppt_w</p:attrName>
                                        </p:attrNameLst>
                                      </p:cBhvr>
                                      <p:tavLst>
                                        <p:tav tm="0">
                                          <p:val>
                                            <p:strVal val="#ppt_w"/>
                                          </p:val>
                                        </p:tav>
                                        <p:tav tm="100000">
                                          <p:val>
                                            <p:strVal val="#ppt_w"/>
                                          </p:val>
                                        </p:tav>
                                      </p:tavLst>
                                    </p:anim>
                                    <p:anim calcmode="lin" valueType="num">
                                      <p:cBhvr>
                                        <p:cTn id="44" dur="500" fill="hold"/>
                                        <p:tgtEl>
                                          <p:spTgt spid="22553"/>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2553"/>
                                        </p:tgtEl>
                                        <p:attrNameLst>
                                          <p:attrName>style.visibility</p:attrName>
                                        </p:attrNameLst>
                                      </p:cBhvr>
                                      <p:to>
                                        <p:strVal val="hidden"/>
                                      </p:to>
                                    </p:set>
                                  </p:sub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P spid="22532" grpId="0" autoUpdateAnimBg="0"/>
      <p:bldP spid="22546" grpId="0" animBg="1" autoUpdateAnimBg="0"/>
      <p:bldP spid="22553"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1026">
            <a:extLst>
              <a:ext uri="{FF2B5EF4-FFF2-40B4-BE49-F238E27FC236}">
                <a16:creationId xmlns:a16="http://schemas.microsoft.com/office/drawing/2014/main" id="{9AE01E33-15E6-BCD0-ABE1-8783F37D8FB4}"/>
              </a:ext>
            </a:extLst>
          </p:cNvPr>
          <p:cNvSpPr>
            <a:spLocks noGrp="1" noChangeArrowheads="1"/>
          </p:cNvSpPr>
          <p:nvPr>
            <p:ph type="title"/>
          </p:nvPr>
        </p:nvSpPr>
        <p:spPr>
          <a:xfrm>
            <a:off x="1066800" y="936842"/>
            <a:ext cx="8886884" cy="587160"/>
          </a:xfrm>
          <a:solidFill>
            <a:schemeClr val="accent6">
              <a:lumMod val="40000"/>
              <a:lumOff val="60000"/>
            </a:schemeClr>
          </a:solidFill>
        </p:spPr>
        <p:txBody>
          <a:bodyPr/>
          <a:lstStyle/>
          <a:p>
            <a:pPr>
              <a:defRPr/>
            </a:pPr>
            <a:r>
              <a:rPr lang="en-US" i="0" dirty="0"/>
              <a:t>Views of the Atonement</a:t>
            </a:r>
          </a:p>
        </p:txBody>
      </p:sp>
      <p:sp>
        <p:nvSpPr>
          <p:cNvPr id="23555" name="Rectangle 1027">
            <a:extLst>
              <a:ext uri="{FF2B5EF4-FFF2-40B4-BE49-F238E27FC236}">
                <a16:creationId xmlns:a16="http://schemas.microsoft.com/office/drawing/2014/main" id="{70CECE31-6767-3DF6-347B-19B963424FC2}"/>
              </a:ext>
            </a:extLst>
          </p:cNvPr>
          <p:cNvSpPr>
            <a:spLocks noGrp="1" noChangeArrowheads="1"/>
          </p:cNvSpPr>
          <p:nvPr>
            <p:ph type="body" idx="1"/>
          </p:nvPr>
        </p:nvSpPr>
        <p:spPr>
          <a:xfrm>
            <a:off x="1752600" y="2514600"/>
            <a:ext cx="5181600" cy="2743200"/>
          </a:xfrm>
        </p:spPr>
        <p:txBody>
          <a:bodyPr>
            <a:normAutofit lnSpcReduction="10000"/>
          </a:bodyPr>
          <a:lstStyle/>
          <a:p>
            <a:pPr marL="609600" indent="-609600">
              <a:lnSpc>
                <a:spcPct val="90000"/>
              </a:lnSpc>
            </a:pPr>
            <a:r>
              <a:rPr lang="en-US" altLang="en-US" sz="2800">
                <a:cs typeface="Times New Roman" panose="02020603050405020304" pitchFamily="18" charset="0"/>
              </a:rPr>
              <a:t>Held by Peter Abelard (1079-1142), and most liberal theologians today.</a:t>
            </a:r>
          </a:p>
          <a:p>
            <a:pPr marL="609600" indent="-609600">
              <a:lnSpc>
                <a:spcPct val="90000"/>
              </a:lnSpc>
            </a:pPr>
            <a:r>
              <a:rPr lang="en-US" altLang="en-US" sz="2800">
                <a:cs typeface="Times New Roman" panose="02020603050405020304" pitchFamily="18" charset="0"/>
              </a:rPr>
              <a:t>The sight of Christ’s death should awaken love for God in sinners, and cause them to turn from sin.</a:t>
            </a:r>
          </a:p>
          <a:p>
            <a:pPr marL="609600" indent="-609600">
              <a:lnSpc>
                <a:spcPct val="90000"/>
              </a:lnSpc>
            </a:pPr>
            <a:endParaRPr lang="en-US" altLang="en-US" sz="2800">
              <a:cs typeface="Times New Roman" panose="02020603050405020304" pitchFamily="18" charset="0"/>
            </a:endParaRPr>
          </a:p>
        </p:txBody>
      </p:sp>
      <p:sp>
        <p:nvSpPr>
          <p:cNvPr id="23556" name="Text Box 1028">
            <a:extLst>
              <a:ext uri="{FF2B5EF4-FFF2-40B4-BE49-F238E27FC236}">
                <a16:creationId xmlns:a16="http://schemas.microsoft.com/office/drawing/2014/main" id="{C38BB2E8-8EA9-0A3F-5AC0-0927CA237D69}"/>
              </a:ext>
            </a:extLst>
          </p:cNvPr>
          <p:cNvSpPr txBox="1">
            <a:spLocks noChangeArrowheads="1"/>
          </p:cNvSpPr>
          <p:nvPr/>
        </p:nvSpPr>
        <p:spPr bwMode="auto">
          <a:xfrm>
            <a:off x="1752600" y="1905001"/>
            <a:ext cx="480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a:t>3.  </a:t>
            </a:r>
            <a:r>
              <a:rPr lang="en-US" altLang="en-US" sz="2800" u="sng"/>
              <a:t>Moral Influence Theory</a:t>
            </a:r>
          </a:p>
        </p:txBody>
      </p:sp>
      <p:sp>
        <p:nvSpPr>
          <p:cNvPr id="23557" name="Cloud">
            <a:extLst>
              <a:ext uri="{FF2B5EF4-FFF2-40B4-BE49-F238E27FC236}">
                <a16:creationId xmlns:a16="http://schemas.microsoft.com/office/drawing/2014/main" id="{4BED180E-B5FA-2C53-31D1-0AA7E71DD841}"/>
              </a:ext>
            </a:extLst>
          </p:cNvPr>
          <p:cNvSpPr>
            <a:spLocks noChangeAspect="1" noEditPoints="1" noChangeArrowheads="1"/>
          </p:cNvSpPr>
          <p:nvPr/>
        </p:nvSpPr>
        <p:spPr bwMode="auto">
          <a:xfrm>
            <a:off x="6858000" y="1752601"/>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rgbClr val="F3FAFF"/>
              </a:gs>
              <a:gs pos="100000">
                <a:srgbClr val="D1EDFF"/>
              </a:gs>
            </a:gsLst>
            <a:lin ang="5400000" scaled="1"/>
          </a:gra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a:p>
            <a:pPr>
              <a:defRPr/>
            </a:pPr>
            <a:r>
              <a:rPr lang="en-US" sz="3200">
                <a:solidFill>
                  <a:srgbClr val="FF3300"/>
                </a:solidFill>
              </a:rPr>
              <a:t>GOD</a:t>
            </a:r>
          </a:p>
        </p:txBody>
      </p:sp>
      <p:pic>
        <p:nvPicPr>
          <p:cNvPr id="23558" name="Picture 1030" descr="people">
            <a:extLst>
              <a:ext uri="{FF2B5EF4-FFF2-40B4-BE49-F238E27FC236}">
                <a16:creationId xmlns:a16="http://schemas.microsoft.com/office/drawing/2014/main" id="{6E175970-175D-2668-E061-36794E410E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02"/>
          <a:stretch>
            <a:fillRect/>
          </a:stretch>
        </p:blipFill>
        <p:spPr bwMode="auto">
          <a:xfrm>
            <a:off x="6934200" y="5181600"/>
            <a:ext cx="20653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44">
            <a:extLst>
              <a:ext uri="{FF2B5EF4-FFF2-40B4-BE49-F238E27FC236}">
                <a16:creationId xmlns:a16="http://schemas.microsoft.com/office/drawing/2014/main" id="{65DDBEAF-2882-9CA4-97C9-EA497F1F358A}"/>
              </a:ext>
            </a:extLst>
          </p:cNvPr>
          <p:cNvGrpSpPr>
            <a:grpSpLocks/>
          </p:cNvGrpSpPr>
          <p:nvPr/>
        </p:nvGrpSpPr>
        <p:grpSpPr bwMode="auto">
          <a:xfrm>
            <a:off x="6553200" y="3124201"/>
            <a:ext cx="2228850" cy="1989138"/>
            <a:chOff x="3168" y="1968"/>
            <a:chExt cx="1404" cy="1253"/>
          </a:xfrm>
        </p:grpSpPr>
        <p:sp>
          <p:nvSpPr>
            <p:cNvPr id="6156" name="AutoShape 1037">
              <a:extLst>
                <a:ext uri="{FF2B5EF4-FFF2-40B4-BE49-F238E27FC236}">
                  <a16:creationId xmlns:a16="http://schemas.microsoft.com/office/drawing/2014/main" id="{CC5B245E-6889-F947-CCD9-65C7B87A5502}"/>
                </a:ext>
              </a:extLst>
            </p:cNvPr>
            <p:cNvSpPr>
              <a:spLocks noChangeArrowheads="1"/>
            </p:cNvSpPr>
            <p:nvPr/>
          </p:nvSpPr>
          <p:spPr bwMode="auto">
            <a:xfrm>
              <a:off x="4032" y="1968"/>
              <a:ext cx="540" cy="1200"/>
            </a:xfrm>
            <a:prstGeom prst="upArrow">
              <a:avLst>
                <a:gd name="adj1" fmla="val 50000"/>
                <a:gd name="adj2" fmla="val 55556"/>
              </a:avLst>
            </a:prstGeom>
            <a:solidFill>
              <a:schemeClr val="tx1"/>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157" name="Text Box 1038">
              <a:extLst>
                <a:ext uri="{FF2B5EF4-FFF2-40B4-BE49-F238E27FC236}">
                  <a16:creationId xmlns:a16="http://schemas.microsoft.com/office/drawing/2014/main" id="{8EC6CFDB-EDF1-8449-A7F9-21E9E143F212}"/>
                </a:ext>
              </a:extLst>
            </p:cNvPr>
            <p:cNvSpPr txBox="1">
              <a:spLocks noChangeArrowheads="1"/>
            </p:cNvSpPr>
            <p:nvPr/>
          </p:nvSpPr>
          <p:spPr bwMode="auto">
            <a:xfrm>
              <a:off x="3168" y="2698"/>
              <a:ext cx="105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b="1">
                  <a:solidFill>
                    <a:srgbClr val="FF3300"/>
                  </a:solidFill>
                </a:rPr>
                <a:t>Love Awakened</a:t>
              </a:r>
            </a:p>
          </p:txBody>
        </p:sp>
      </p:grpSp>
      <p:pic>
        <p:nvPicPr>
          <p:cNvPr id="23569" name="Picture 1041" descr="cross">
            <a:hlinkClick r:id="rId4"/>
            <a:extLst>
              <a:ext uri="{FF2B5EF4-FFF2-40B4-BE49-F238E27FC236}">
                <a16:creationId xmlns:a16="http://schemas.microsoft.com/office/drawing/2014/main" id="{5F69C149-881A-5757-7807-CB897C6826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2600" y="3276601"/>
            <a:ext cx="1138238"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0" name="Line 1042">
            <a:extLst>
              <a:ext uri="{FF2B5EF4-FFF2-40B4-BE49-F238E27FC236}">
                <a16:creationId xmlns:a16="http://schemas.microsoft.com/office/drawing/2014/main" id="{24CEF58D-3200-EC1E-7573-57FB76842FA7}"/>
              </a:ext>
            </a:extLst>
          </p:cNvPr>
          <p:cNvSpPr>
            <a:spLocks noChangeShapeType="1"/>
          </p:cNvSpPr>
          <p:nvPr/>
        </p:nvSpPr>
        <p:spPr bwMode="auto">
          <a:xfrm flipV="1">
            <a:off x="8458200" y="4267200"/>
            <a:ext cx="1524000" cy="990600"/>
          </a:xfrm>
          <a:prstGeom prst="line">
            <a:avLst/>
          </a:prstGeom>
          <a:noFill/>
          <a:ln w="571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3" name="Text Box 1045">
            <a:extLst>
              <a:ext uri="{FF2B5EF4-FFF2-40B4-BE49-F238E27FC236}">
                <a16:creationId xmlns:a16="http://schemas.microsoft.com/office/drawing/2014/main" id="{69C6EA2D-6DCE-91E5-9E67-0213E023B4D9}"/>
              </a:ext>
            </a:extLst>
          </p:cNvPr>
          <p:cNvSpPr txBox="1">
            <a:spLocks noChangeArrowheads="1"/>
          </p:cNvSpPr>
          <p:nvPr/>
        </p:nvSpPr>
        <p:spPr bwMode="auto">
          <a:xfrm>
            <a:off x="9372600" y="5076825"/>
            <a:ext cx="1143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Proof of God’s Love</a:t>
            </a:r>
          </a:p>
        </p:txBody>
      </p:sp>
      <p:sp>
        <p:nvSpPr>
          <p:cNvPr id="23574" name="Text Box 1046">
            <a:extLst>
              <a:ext uri="{FF2B5EF4-FFF2-40B4-BE49-F238E27FC236}">
                <a16:creationId xmlns:a16="http://schemas.microsoft.com/office/drawing/2014/main" id="{37B1F326-235F-FD04-6C91-D397E0823AE3}"/>
              </a:ext>
            </a:extLst>
          </p:cNvPr>
          <p:cNvSpPr txBox="1">
            <a:spLocks noChangeArrowheads="1"/>
          </p:cNvSpPr>
          <p:nvPr/>
        </p:nvSpPr>
        <p:spPr bwMode="auto">
          <a:xfrm>
            <a:off x="1752600" y="5257801"/>
            <a:ext cx="4953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buFontTx/>
              <a:buChar char="•"/>
            </a:pPr>
            <a:r>
              <a:rPr lang="en-US" altLang="en-US" sz="2800">
                <a:cs typeface="Times New Roman" panose="02020603050405020304" pitchFamily="18" charset="0"/>
              </a:rPr>
              <a:t>     This is a </a:t>
            </a:r>
            <a:r>
              <a:rPr lang="en-US" altLang="en-US" sz="2800" i="1">
                <a:cs typeface="Times New Roman" panose="02020603050405020304" pitchFamily="18" charset="0"/>
              </a:rPr>
              <a:t>subjective</a:t>
            </a:r>
            <a:r>
              <a:rPr lang="en-US" altLang="en-US" sz="2800">
                <a:cs typeface="Times New Roman" panose="02020603050405020304" pitchFamily="18" charset="0"/>
              </a:rPr>
              <a:t> rather            </a:t>
            </a:r>
            <a:r>
              <a:rPr lang="en-US" altLang="en-US" sz="100">
                <a:solidFill>
                  <a:schemeClr val="bg1"/>
                </a:solidFill>
                <a:cs typeface="Times New Roman" panose="02020603050405020304" pitchFamily="18" charset="0"/>
              </a:rPr>
              <a:t>. </a:t>
            </a:r>
            <a:r>
              <a:rPr lang="en-US" altLang="en-US" sz="2800">
                <a:cs typeface="Times New Roman" panose="02020603050405020304" pitchFamily="18" charset="0"/>
              </a:rPr>
              <a:t>      than </a:t>
            </a:r>
            <a:r>
              <a:rPr lang="en-US" altLang="en-US" sz="2800" i="1">
                <a:cs typeface="Times New Roman" panose="02020603050405020304" pitchFamily="18" charset="0"/>
              </a:rPr>
              <a:t>objective</a:t>
            </a:r>
            <a:r>
              <a:rPr lang="en-US" altLang="en-US" sz="2800">
                <a:cs typeface="Times New Roman" panose="02020603050405020304" pitchFamily="18" charset="0"/>
              </a:rPr>
              <a:t> theory of the </a:t>
            </a:r>
            <a:r>
              <a:rPr lang="en-US" altLang="en-US" sz="100">
                <a:solidFill>
                  <a:schemeClr val="bg1"/>
                </a:solidFill>
                <a:cs typeface="Times New Roman" panose="02020603050405020304" pitchFamily="18" charset="0"/>
              </a:rPr>
              <a:t>. </a:t>
            </a:r>
            <a:r>
              <a:rPr lang="en-US" altLang="en-US" sz="2800">
                <a:cs typeface="Times New Roman" panose="02020603050405020304" pitchFamily="18" charset="0"/>
              </a:rPr>
              <a:t>           </a:t>
            </a:r>
            <a:r>
              <a:rPr lang="en-US" altLang="en-US" sz="100">
                <a:solidFill>
                  <a:schemeClr val="bg1"/>
                </a:solidFill>
                <a:cs typeface="Times New Roman" panose="02020603050405020304" pitchFamily="18" charset="0"/>
              </a:rPr>
              <a:t>.  </a:t>
            </a:r>
            <a:r>
              <a:rPr lang="en-US" altLang="en-US" sz="2800">
                <a:cs typeface="Times New Roman" panose="02020603050405020304" pitchFamily="18" charset="0"/>
              </a:rPr>
              <a:t>      atonement.</a:t>
            </a:r>
            <a:br>
              <a:rPr lang="en-US" altLang="en-US" sz="2800">
                <a:cs typeface="Times New Roman" panose="02020603050405020304" pitchFamily="18" charset="0"/>
              </a:rPr>
            </a:br>
            <a:endParaRPr lang="en-US" altLang="en-US" sz="280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wipe(left)">
                                      <p:cBhvr>
                                        <p:cTn id="7" dur="500"/>
                                        <p:tgtEl>
                                          <p:spTgt spid="235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wipe(left)">
                                      <p:cBhvr>
                                        <p:cTn id="12" dur="500"/>
                                        <p:tgtEl>
                                          <p:spTgt spid="235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Effect transition="in" filter="wipe(left)">
                                      <p:cBhvr>
                                        <p:cTn id="17" dur="500"/>
                                        <p:tgtEl>
                                          <p:spTgt spid="235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557"/>
                                        </p:tgtEl>
                                        <p:attrNameLst>
                                          <p:attrName>style.visibility</p:attrName>
                                        </p:attrNameLst>
                                      </p:cBhvr>
                                      <p:to>
                                        <p:strVal val="visible"/>
                                      </p:to>
                                    </p:set>
                                    <p:animEffect transition="in" filter="dissolve">
                                      <p:cBhvr>
                                        <p:cTn id="22" dur="500"/>
                                        <p:tgtEl>
                                          <p:spTgt spid="23557"/>
                                        </p:tgtEl>
                                      </p:cBhvr>
                                    </p:animEffect>
                                  </p:childTnLst>
                                </p:cTn>
                              </p:par>
                            </p:childTnLst>
                          </p:cTn>
                        </p:par>
                        <p:par>
                          <p:cTn id="23" fill="hold" nodeType="afterGroup">
                            <p:stCondLst>
                              <p:cond delay="500"/>
                            </p:stCondLst>
                            <p:childTnLst>
                              <p:par>
                                <p:cTn id="24" presetID="9" presetClass="entr" presetSubtype="0" fill="hold" nodeType="afterEffect">
                                  <p:stCondLst>
                                    <p:cond delay="0"/>
                                  </p:stCondLst>
                                  <p:childTnLst>
                                    <p:set>
                                      <p:cBhvr>
                                        <p:cTn id="25" dur="1" fill="hold">
                                          <p:stCondLst>
                                            <p:cond delay="0"/>
                                          </p:stCondLst>
                                        </p:cTn>
                                        <p:tgtEl>
                                          <p:spTgt spid="23558"/>
                                        </p:tgtEl>
                                        <p:attrNameLst>
                                          <p:attrName>style.visibility</p:attrName>
                                        </p:attrNameLst>
                                      </p:cBhvr>
                                      <p:to>
                                        <p:strVal val="visible"/>
                                      </p:to>
                                    </p:set>
                                    <p:animEffect transition="in" filter="dissolve">
                                      <p:cBhvr>
                                        <p:cTn id="26" dur="500"/>
                                        <p:tgtEl>
                                          <p:spTgt spid="2355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23569"/>
                                        </p:tgtEl>
                                        <p:attrNameLst>
                                          <p:attrName>style.visibility</p:attrName>
                                        </p:attrNameLst>
                                      </p:cBhvr>
                                      <p:to>
                                        <p:strVal val="visible"/>
                                      </p:to>
                                    </p:set>
                                    <p:animEffect transition="in" filter="dissolve">
                                      <p:cBhvr>
                                        <p:cTn id="31" dur="500"/>
                                        <p:tgtEl>
                                          <p:spTgt spid="23569"/>
                                        </p:tgtEl>
                                      </p:cBhvr>
                                    </p:animEffect>
                                  </p:childTnLst>
                                </p:cTn>
                              </p:par>
                            </p:childTnLst>
                          </p:cTn>
                        </p:par>
                        <p:par>
                          <p:cTn id="32" fill="hold" nodeType="afterGroup">
                            <p:stCondLst>
                              <p:cond delay="500"/>
                            </p:stCondLst>
                            <p:childTnLst>
                              <p:par>
                                <p:cTn id="33" presetID="22" presetClass="entr" presetSubtype="8" fill="hold" nodeType="afterEffect">
                                  <p:stCondLst>
                                    <p:cond delay="0"/>
                                  </p:stCondLst>
                                  <p:childTnLst>
                                    <p:set>
                                      <p:cBhvr>
                                        <p:cTn id="34" dur="1" fill="hold">
                                          <p:stCondLst>
                                            <p:cond delay="0"/>
                                          </p:stCondLst>
                                        </p:cTn>
                                        <p:tgtEl>
                                          <p:spTgt spid="23570"/>
                                        </p:tgtEl>
                                        <p:attrNameLst>
                                          <p:attrName>style.visibility</p:attrName>
                                        </p:attrNameLst>
                                      </p:cBhvr>
                                      <p:to>
                                        <p:strVal val="visible"/>
                                      </p:to>
                                    </p:set>
                                    <p:animEffect transition="in" filter="wipe(left)">
                                      <p:cBhvr>
                                        <p:cTn id="35" dur="500"/>
                                        <p:tgtEl>
                                          <p:spTgt spid="23570"/>
                                        </p:tgtEl>
                                      </p:cBhvr>
                                    </p:animEffect>
                                  </p:childTnLst>
                                </p:cTn>
                              </p:par>
                            </p:childTnLst>
                          </p:cTn>
                        </p:par>
                        <p:par>
                          <p:cTn id="36" fill="hold" nodeType="afterGroup">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23573"/>
                                        </p:tgtEl>
                                        <p:attrNameLst>
                                          <p:attrName>style.visibility</p:attrName>
                                        </p:attrNameLst>
                                      </p:cBhvr>
                                      <p:to>
                                        <p:strVal val="visible"/>
                                      </p:to>
                                    </p:set>
                                    <p:animEffect transition="in" filter="wipe(left)">
                                      <p:cBhvr>
                                        <p:cTn id="39" dur="500"/>
                                        <p:tgtEl>
                                          <p:spTgt spid="2357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7" presetClass="entr" presetSubtype="4"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500" fill="hold"/>
                                        <p:tgtEl>
                                          <p:spTgt spid="2"/>
                                        </p:tgtEl>
                                        <p:attrNameLst>
                                          <p:attrName>ppt_x</p:attrName>
                                        </p:attrNameLst>
                                      </p:cBhvr>
                                      <p:tavLst>
                                        <p:tav tm="0">
                                          <p:val>
                                            <p:strVal val="#ppt_x"/>
                                          </p:val>
                                        </p:tav>
                                        <p:tav tm="100000">
                                          <p:val>
                                            <p:strVal val="#ppt_x"/>
                                          </p:val>
                                        </p:tav>
                                      </p:tavLst>
                                    </p:anim>
                                    <p:anim calcmode="lin" valueType="num">
                                      <p:cBhvr>
                                        <p:cTn id="45" dur="500" fill="hold"/>
                                        <p:tgtEl>
                                          <p:spTgt spid="2"/>
                                        </p:tgtEl>
                                        <p:attrNameLst>
                                          <p:attrName>ppt_y</p:attrName>
                                        </p:attrNameLst>
                                      </p:cBhvr>
                                      <p:tavLst>
                                        <p:tav tm="0">
                                          <p:val>
                                            <p:strVal val="#ppt_y+#ppt_h/2"/>
                                          </p:val>
                                        </p:tav>
                                        <p:tav tm="100000">
                                          <p:val>
                                            <p:strVal val="#ppt_y"/>
                                          </p:val>
                                        </p:tav>
                                      </p:tavLst>
                                    </p:anim>
                                    <p:anim calcmode="lin" valueType="num">
                                      <p:cBhvr>
                                        <p:cTn id="46" dur="500" fill="hold"/>
                                        <p:tgtEl>
                                          <p:spTgt spid="2"/>
                                        </p:tgtEl>
                                        <p:attrNameLst>
                                          <p:attrName>ppt_w</p:attrName>
                                        </p:attrNameLst>
                                      </p:cBhvr>
                                      <p:tavLst>
                                        <p:tav tm="0">
                                          <p:val>
                                            <p:strVal val="#ppt_w"/>
                                          </p:val>
                                        </p:tav>
                                        <p:tav tm="100000">
                                          <p:val>
                                            <p:strVal val="#ppt_w"/>
                                          </p:val>
                                        </p:tav>
                                      </p:tavLst>
                                    </p:anim>
                                    <p:anim calcmode="lin" valueType="num">
                                      <p:cBhvr>
                                        <p:cTn id="47"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3574"/>
                                        </p:tgtEl>
                                        <p:attrNameLst>
                                          <p:attrName>style.visibility</p:attrName>
                                        </p:attrNameLst>
                                      </p:cBhvr>
                                      <p:to>
                                        <p:strVal val="visible"/>
                                      </p:to>
                                    </p:set>
                                    <p:animEffect transition="in" filter="wipe(left)">
                                      <p:cBhvr>
                                        <p:cTn id="52" dur="500"/>
                                        <p:tgtEl>
                                          <p:spTgt spid="23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P spid="23556" grpId="0" autoUpdateAnimBg="0"/>
      <p:bldP spid="23557" grpId="0" animBg="1" autoUpdateAnimBg="0"/>
      <p:bldP spid="23573" grpId="0" autoUpdateAnimBg="0"/>
      <p:bldP spid="23574"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341E425-0D02-AE71-E0AF-0459B46B6D8C}"/>
              </a:ext>
            </a:extLst>
          </p:cNvPr>
          <p:cNvSpPr>
            <a:spLocks noGrp="1" noChangeArrowheads="1"/>
          </p:cNvSpPr>
          <p:nvPr>
            <p:ph type="title"/>
          </p:nvPr>
        </p:nvSpPr>
        <p:spPr>
          <a:xfrm>
            <a:off x="1066800" y="936842"/>
            <a:ext cx="8886884" cy="693524"/>
          </a:xfrm>
          <a:solidFill>
            <a:schemeClr val="accent6">
              <a:lumMod val="40000"/>
              <a:lumOff val="60000"/>
            </a:schemeClr>
          </a:solidFill>
        </p:spPr>
        <p:txBody>
          <a:bodyPr/>
          <a:lstStyle/>
          <a:p>
            <a:pPr>
              <a:defRPr/>
            </a:pPr>
            <a:r>
              <a:rPr lang="en-US" i="0" dirty="0"/>
              <a:t>Views of the Atonement</a:t>
            </a:r>
          </a:p>
        </p:txBody>
      </p:sp>
      <p:sp>
        <p:nvSpPr>
          <p:cNvPr id="24579" name="Rectangle 3">
            <a:extLst>
              <a:ext uri="{FF2B5EF4-FFF2-40B4-BE49-F238E27FC236}">
                <a16:creationId xmlns:a16="http://schemas.microsoft.com/office/drawing/2014/main" id="{957ABBF9-024D-A9FE-55D7-68C8861C0080}"/>
              </a:ext>
            </a:extLst>
          </p:cNvPr>
          <p:cNvSpPr>
            <a:spLocks noGrp="1" noChangeArrowheads="1"/>
          </p:cNvSpPr>
          <p:nvPr>
            <p:ph type="body" idx="1"/>
          </p:nvPr>
        </p:nvSpPr>
        <p:spPr>
          <a:xfrm>
            <a:off x="1752600" y="2514600"/>
            <a:ext cx="5257800" cy="4343400"/>
          </a:xfrm>
        </p:spPr>
        <p:txBody>
          <a:bodyPr>
            <a:normAutofit fontScale="85000" lnSpcReduction="10000"/>
          </a:bodyPr>
          <a:lstStyle/>
          <a:p>
            <a:pPr marL="609600" indent="-609600"/>
            <a:r>
              <a:rPr lang="en-US" altLang="en-US" sz="2800">
                <a:cs typeface="Times New Roman" panose="02020603050405020304" pitchFamily="18" charset="0"/>
              </a:rPr>
              <a:t>Held by Hugo Grotius (1583- 1645), who was a lawyer.</a:t>
            </a:r>
          </a:p>
          <a:p>
            <a:pPr marL="609600" indent="-609600"/>
            <a:r>
              <a:rPr lang="en-US" altLang="en-US" sz="2800">
                <a:cs typeface="Times New Roman" panose="02020603050405020304" pitchFamily="18" charset="0"/>
              </a:rPr>
              <a:t>Sin undermines God’s right to rule the world.</a:t>
            </a:r>
          </a:p>
          <a:p>
            <a:pPr marL="609600" indent="-609600"/>
            <a:r>
              <a:rPr lang="en-US" altLang="en-US" sz="2800">
                <a:cs typeface="Times New Roman" panose="02020603050405020304" pitchFamily="18" charset="0"/>
              </a:rPr>
              <a:t>The death of Christ displays God’s displeasure with sin.</a:t>
            </a:r>
          </a:p>
          <a:p>
            <a:pPr marL="609600" indent="-609600"/>
            <a:r>
              <a:rPr lang="en-US" altLang="en-US" sz="2800">
                <a:cs typeface="Times New Roman" panose="02020603050405020304" pitchFamily="18" charset="0"/>
              </a:rPr>
              <a:t>People must learn this lesson and amend their lives, so that God’s rule can be restored.</a:t>
            </a:r>
          </a:p>
        </p:txBody>
      </p:sp>
      <p:sp>
        <p:nvSpPr>
          <p:cNvPr id="24580" name="Text Box 4">
            <a:extLst>
              <a:ext uri="{FF2B5EF4-FFF2-40B4-BE49-F238E27FC236}">
                <a16:creationId xmlns:a16="http://schemas.microsoft.com/office/drawing/2014/main" id="{66A1FC41-4835-CA60-87C4-75638D83B9F4}"/>
              </a:ext>
            </a:extLst>
          </p:cNvPr>
          <p:cNvSpPr txBox="1">
            <a:spLocks noChangeArrowheads="1"/>
          </p:cNvSpPr>
          <p:nvPr/>
        </p:nvSpPr>
        <p:spPr bwMode="auto">
          <a:xfrm>
            <a:off x="1752600" y="1905001"/>
            <a:ext cx="480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a:t>4.  </a:t>
            </a:r>
            <a:r>
              <a:rPr lang="en-US" altLang="en-US" sz="2800" u="sng"/>
              <a:t>Governmental Theory</a:t>
            </a:r>
          </a:p>
        </p:txBody>
      </p:sp>
      <p:sp>
        <p:nvSpPr>
          <p:cNvPr id="24581" name="Cloud">
            <a:extLst>
              <a:ext uri="{FF2B5EF4-FFF2-40B4-BE49-F238E27FC236}">
                <a16:creationId xmlns:a16="http://schemas.microsoft.com/office/drawing/2014/main" id="{D0B3C89E-27E8-E788-2BCE-4478246F936D}"/>
              </a:ext>
            </a:extLst>
          </p:cNvPr>
          <p:cNvSpPr>
            <a:spLocks noChangeAspect="1" noEditPoints="1" noChangeArrowheads="1"/>
          </p:cNvSpPr>
          <p:nvPr/>
        </p:nvSpPr>
        <p:spPr bwMode="auto">
          <a:xfrm>
            <a:off x="6858000" y="1752601"/>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rgbClr val="F3FAFF"/>
              </a:gs>
              <a:gs pos="100000">
                <a:srgbClr val="D1EDFF"/>
              </a:gs>
            </a:gsLst>
            <a:lin ang="5400000" scaled="1"/>
          </a:gra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a:p>
            <a:pPr>
              <a:defRPr/>
            </a:pPr>
            <a:r>
              <a:rPr lang="en-US" sz="3200">
                <a:solidFill>
                  <a:srgbClr val="FF3300"/>
                </a:solidFill>
              </a:rPr>
              <a:t>GOD</a:t>
            </a:r>
          </a:p>
        </p:txBody>
      </p:sp>
      <p:pic>
        <p:nvPicPr>
          <p:cNvPr id="24582" name="Picture 6" descr="people">
            <a:extLst>
              <a:ext uri="{FF2B5EF4-FFF2-40B4-BE49-F238E27FC236}">
                <a16:creationId xmlns:a16="http://schemas.microsoft.com/office/drawing/2014/main" id="{AAE96FE8-7066-12FF-11B1-4E74E0981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02"/>
          <a:stretch>
            <a:fillRect/>
          </a:stretch>
        </p:blipFill>
        <p:spPr bwMode="auto">
          <a:xfrm>
            <a:off x="6934200" y="5181600"/>
            <a:ext cx="20653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a:extLst>
              <a:ext uri="{FF2B5EF4-FFF2-40B4-BE49-F238E27FC236}">
                <a16:creationId xmlns:a16="http://schemas.microsoft.com/office/drawing/2014/main" id="{2D6F413F-5721-D96C-82D9-E437BD4CC3D4}"/>
              </a:ext>
            </a:extLst>
          </p:cNvPr>
          <p:cNvGrpSpPr>
            <a:grpSpLocks/>
          </p:cNvGrpSpPr>
          <p:nvPr/>
        </p:nvGrpSpPr>
        <p:grpSpPr bwMode="auto">
          <a:xfrm>
            <a:off x="7010400" y="2895600"/>
            <a:ext cx="1905000" cy="2286000"/>
            <a:chOff x="3456" y="1824"/>
            <a:chExt cx="1200" cy="1440"/>
          </a:xfrm>
        </p:grpSpPr>
        <p:sp>
          <p:nvSpPr>
            <p:cNvPr id="7179" name="AutoShape 8">
              <a:extLst>
                <a:ext uri="{FF2B5EF4-FFF2-40B4-BE49-F238E27FC236}">
                  <a16:creationId xmlns:a16="http://schemas.microsoft.com/office/drawing/2014/main" id="{0E96AD4B-6434-F291-D8B8-A085BCE757D5}"/>
                </a:ext>
              </a:extLst>
            </p:cNvPr>
            <p:cNvSpPr>
              <a:spLocks noChangeArrowheads="1"/>
            </p:cNvSpPr>
            <p:nvPr/>
          </p:nvSpPr>
          <p:spPr bwMode="auto">
            <a:xfrm>
              <a:off x="3792" y="1824"/>
              <a:ext cx="450" cy="1200"/>
            </a:xfrm>
            <a:prstGeom prst="upArrow">
              <a:avLst>
                <a:gd name="adj1" fmla="val 50000"/>
                <a:gd name="adj2" fmla="val 66667"/>
              </a:avLst>
            </a:prstGeom>
            <a:solidFill>
              <a:schemeClr val="tx1"/>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180" name="Text Box 9">
              <a:extLst>
                <a:ext uri="{FF2B5EF4-FFF2-40B4-BE49-F238E27FC236}">
                  <a16:creationId xmlns:a16="http://schemas.microsoft.com/office/drawing/2014/main" id="{D1A9144B-FC78-F9B3-E3A5-1B16542F432C}"/>
                </a:ext>
              </a:extLst>
            </p:cNvPr>
            <p:cNvSpPr txBox="1">
              <a:spLocks noChangeArrowheads="1"/>
            </p:cNvSpPr>
            <p:nvPr/>
          </p:nvSpPr>
          <p:spPr bwMode="auto">
            <a:xfrm>
              <a:off x="3456" y="2976"/>
              <a:ext cx="12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Repentance</a:t>
              </a:r>
            </a:p>
          </p:txBody>
        </p:sp>
      </p:grpSp>
      <p:pic>
        <p:nvPicPr>
          <p:cNvPr id="24586" name="Picture 10" descr="cross">
            <a:hlinkClick r:id="rId4"/>
            <a:extLst>
              <a:ext uri="{FF2B5EF4-FFF2-40B4-BE49-F238E27FC236}">
                <a16:creationId xmlns:a16="http://schemas.microsoft.com/office/drawing/2014/main" id="{7A9C58CE-8C22-57FC-87AA-8529FFA4F7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2600" y="3276601"/>
            <a:ext cx="1138238"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Line 11">
            <a:extLst>
              <a:ext uri="{FF2B5EF4-FFF2-40B4-BE49-F238E27FC236}">
                <a16:creationId xmlns:a16="http://schemas.microsoft.com/office/drawing/2014/main" id="{8C905B27-A9F7-4964-F2B1-28CD446EBAB9}"/>
              </a:ext>
            </a:extLst>
          </p:cNvPr>
          <p:cNvSpPr>
            <a:spLocks noChangeShapeType="1"/>
          </p:cNvSpPr>
          <p:nvPr/>
        </p:nvSpPr>
        <p:spPr bwMode="auto">
          <a:xfrm flipV="1">
            <a:off x="8458200" y="4267200"/>
            <a:ext cx="1524000" cy="990600"/>
          </a:xfrm>
          <a:prstGeom prst="line">
            <a:avLst/>
          </a:prstGeom>
          <a:noFill/>
          <a:ln w="571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8" name="Text Box 12">
            <a:extLst>
              <a:ext uri="{FF2B5EF4-FFF2-40B4-BE49-F238E27FC236}">
                <a16:creationId xmlns:a16="http://schemas.microsoft.com/office/drawing/2014/main" id="{49C648A2-D46D-A7F4-9EB0-10666ED456BD}"/>
              </a:ext>
            </a:extLst>
          </p:cNvPr>
          <p:cNvSpPr txBox="1">
            <a:spLocks noChangeArrowheads="1"/>
          </p:cNvSpPr>
          <p:nvPr/>
        </p:nvSpPr>
        <p:spPr bwMode="auto">
          <a:xfrm>
            <a:off x="9372600" y="5076825"/>
            <a:ext cx="1143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Proof of God’s Anger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wipe(left)">
                                      <p:cBhvr>
                                        <p:cTn id="7" dur="500"/>
                                        <p:tgtEl>
                                          <p:spTgt spid="245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wipe(left)">
                                      <p:cBhvr>
                                        <p:cTn id="12" dur="500"/>
                                        <p:tgtEl>
                                          <p:spTgt spid="245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79">
                                            <p:txEl>
                                              <p:pRg st="1" end="1"/>
                                            </p:txEl>
                                          </p:spTgt>
                                        </p:tgtEl>
                                        <p:attrNameLst>
                                          <p:attrName>style.visibility</p:attrName>
                                        </p:attrNameLst>
                                      </p:cBhvr>
                                      <p:to>
                                        <p:strVal val="visible"/>
                                      </p:to>
                                    </p:set>
                                    <p:animEffect transition="in" filter="wipe(left)">
                                      <p:cBhvr>
                                        <p:cTn id="17" dur="500"/>
                                        <p:tgtEl>
                                          <p:spTgt spid="2457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579">
                                            <p:txEl>
                                              <p:pRg st="2" end="2"/>
                                            </p:txEl>
                                          </p:spTgt>
                                        </p:tgtEl>
                                        <p:attrNameLst>
                                          <p:attrName>style.visibility</p:attrName>
                                        </p:attrNameLst>
                                      </p:cBhvr>
                                      <p:to>
                                        <p:strVal val="visible"/>
                                      </p:to>
                                    </p:set>
                                    <p:animEffect transition="in" filter="wipe(left)">
                                      <p:cBhvr>
                                        <p:cTn id="22" dur="500"/>
                                        <p:tgtEl>
                                          <p:spTgt spid="2457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579">
                                            <p:txEl>
                                              <p:pRg st="3" end="3"/>
                                            </p:txEl>
                                          </p:spTgt>
                                        </p:tgtEl>
                                        <p:attrNameLst>
                                          <p:attrName>style.visibility</p:attrName>
                                        </p:attrNameLst>
                                      </p:cBhvr>
                                      <p:to>
                                        <p:strVal val="visible"/>
                                      </p:to>
                                    </p:set>
                                    <p:animEffect transition="in" filter="wipe(left)">
                                      <p:cBhvr>
                                        <p:cTn id="27" dur="500"/>
                                        <p:tgtEl>
                                          <p:spTgt spid="2457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4581"/>
                                        </p:tgtEl>
                                        <p:attrNameLst>
                                          <p:attrName>style.visibility</p:attrName>
                                        </p:attrNameLst>
                                      </p:cBhvr>
                                      <p:to>
                                        <p:strVal val="visible"/>
                                      </p:to>
                                    </p:set>
                                    <p:animEffect transition="in" filter="dissolve">
                                      <p:cBhvr>
                                        <p:cTn id="32" dur="500"/>
                                        <p:tgtEl>
                                          <p:spTgt spid="24581"/>
                                        </p:tgtEl>
                                      </p:cBhvr>
                                    </p:animEffect>
                                  </p:childTnLst>
                                </p:cTn>
                              </p:par>
                            </p:childTnLst>
                          </p:cTn>
                        </p:par>
                        <p:par>
                          <p:cTn id="33" fill="hold" nodeType="afterGroup">
                            <p:stCondLst>
                              <p:cond delay="500"/>
                            </p:stCondLst>
                            <p:childTnLst>
                              <p:par>
                                <p:cTn id="34" presetID="9" presetClass="entr" presetSubtype="0" fill="hold" nodeType="afterEffect">
                                  <p:stCondLst>
                                    <p:cond delay="0"/>
                                  </p:stCondLst>
                                  <p:childTnLst>
                                    <p:set>
                                      <p:cBhvr>
                                        <p:cTn id="35" dur="1" fill="hold">
                                          <p:stCondLst>
                                            <p:cond delay="0"/>
                                          </p:stCondLst>
                                        </p:cTn>
                                        <p:tgtEl>
                                          <p:spTgt spid="24582"/>
                                        </p:tgtEl>
                                        <p:attrNameLst>
                                          <p:attrName>style.visibility</p:attrName>
                                        </p:attrNameLst>
                                      </p:cBhvr>
                                      <p:to>
                                        <p:strVal val="visible"/>
                                      </p:to>
                                    </p:set>
                                    <p:animEffect transition="in" filter="dissolve">
                                      <p:cBhvr>
                                        <p:cTn id="36" dur="500"/>
                                        <p:tgtEl>
                                          <p:spTgt spid="2458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nodeType="clickEffect">
                                  <p:stCondLst>
                                    <p:cond delay="0"/>
                                  </p:stCondLst>
                                  <p:childTnLst>
                                    <p:set>
                                      <p:cBhvr>
                                        <p:cTn id="40" dur="1" fill="hold">
                                          <p:stCondLst>
                                            <p:cond delay="0"/>
                                          </p:stCondLst>
                                        </p:cTn>
                                        <p:tgtEl>
                                          <p:spTgt spid="24586"/>
                                        </p:tgtEl>
                                        <p:attrNameLst>
                                          <p:attrName>style.visibility</p:attrName>
                                        </p:attrNameLst>
                                      </p:cBhvr>
                                      <p:to>
                                        <p:strVal val="visible"/>
                                      </p:to>
                                    </p:set>
                                    <p:animEffect transition="in" filter="dissolve">
                                      <p:cBhvr>
                                        <p:cTn id="41" dur="500"/>
                                        <p:tgtEl>
                                          <p:spTgt spid="24586"/>
                                        </p:tgtEl>
                                      </p:cBhvr>
                                    </p:animEffect>
                                  </p:childTnLst>
                                </p:cTn>
                              </p:par>
                            </p:childTnLst>
                          </p:cTn>
                        </p:par>
                        <p:par>
                          <p:cTn id="42" fill="hold" nodeType="afterGroup">
                            <p:stCondLst>
                              <p:cond delay="500"/>
                            </p:stCondLst>
                            <p:childTnLst>
                              <p:par>
                                <p:cTn id="43" presetID="22" presetClass="entr" presetSubtype="8" fill="hold" nodeType="afterEffect">
                                  <p:stCondLst>
                                    <p:cond delay="0"/>
                                  </p:stCondLst>
                                  <p:childTnLst>
                                    <p:set>
                                      <p:cBhvr>
                                        <p:cTn id="44" dur="1" fill="hold">
                                          <p:stCondLst>
                                            <p:cond delay="0"/>
                                          </p:stCondLst>
                                        </p:cTn>
                                        <p:tgtEl>
                                          <p:spTgt spid="24587"/>
                                        </p:tgtEl>
                                        <p:attrNameLst>
                                          <p:attrName>style.visibility</p:attrName>
                                        </p:attrNameLst>
                                      </p:cBhvr>
                                      <p:to>
                                        <p:strVal val="visible"/>
                                      </p:to>
                                    </p:set>
                                    <p:animEffect transition="in" filter="wipe(left)">
                                      <p:cBhvr>
                                        <p:cTn id="45" dur="500"/>
                                        <p:tgtEl>
                                          <p:spTgt spid="24587"/>
                                        </p:tgtEl>
                                      </p:cBhvr>
                                    </p:animEffect>
                                  </p:childTnLst>
                                </p:cTn>
                              </p:par>
                            </p:childTnLst>
                          </p:cTn>
                        </p:par>
                        <p:par>
                          <p:cTn id="46" fill="hold" nodeType="afterGroup">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24588"/>
                                        </p:tgtEl>
                                        <p:attrNameLst>
                                          <p:attrName>style.visibility</p:attrName>
                                        </p:attrNameLst>
                                      </p:cBhvr>
                                      <p:to>
                                        <p:strVal val="visible"/>
                                      </p:to>
                                    </p:set>
                                    <p:animEffect transition="in" filter="wipe(left)">
                                      <p:cBhvr>
                                        <p:cTn id="49" dur="500"/>
                                        <p:tgtEl>
                                          <p:spTgt spid="2458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7" presetClass="entr" presetSubtype="4"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p:cTn id="54" dur="500" fill="hold"/>
                                        <p:tgtEl>
                                          <p:spTgt spid="2"/>
                                        </p:tgtEl>
                                        <p:attrNameLst>
                                          <p:attrName>ppt_x</p:attrName>
                                        </p:attrNameLst>
                                      </p:cBhvr>
                                      <p:tavLst>
                                        <p:tav tm="0">
                                          <p:val>
                                            <p:strVal val="#ppt_x"/>
                                          </p:val>
                                        </p:tav>
                                        <p:tav tm="100000">
                                          <p:val>
                                            <p:strVal val="#ppt_x"/>
                                          </p:val>
                                        </p:tav>
                                      </p:tavLst>
                                    </p:anim>
                                    <p:anim calcmode="lin" valueType="num">
                                      <p:cBhvr>
                                        <p:cTn id="55" dur="500" fill="hold"/>
                                        <p:tgtEl>
                                          <p:spTgt spid="2"/>
                                        </p:tgtEl>
                                        <p:attrNameLst>
                                          <p:attrName>ppt_y</p:attrName>
                                        </p:attrNameLst>
                                      </p:cBhvr>
                                      <p:tavLst>
                                        <p:tav tm="0">
                                          <p:val>
                                            <p:strVal val="#ppt_y+#ppt_h/2"/>
                                          </p:val>
                                        </p:tav>
                                        <p:tav tm="100000">
                                          <p:val>
                                            <p:strVal val="#ppt_y"/>
                                          </p:val>
                                        </p:tav>
                                      </p:tavLst>
                                    </p:anim>
                                    <p:anim calcmode="lin" valueType="num">
                                      <p:cBhvr>
                                        <p:cTn id="56" dur="500" fill="hold"/>
                                        <p:tgtEl>
                                          <p:spTgt spid="2"/>
                                        </p:tgtEl>
                                        <p:attrNameLst>
                                          <p:attrName>ppt_w</p:attrName>
                                        </p:attrNameLst>
                                      </p:cBhvr>
                                      <p:tavLst>
                                        <p:tav tm="0">
                                          <p:val>
                                            <p:strVal val="#ppt_w"/>
                                          </p:val>
                                        </p:tav>
                                        <p:tav tm="100000">
                                          <p:val>
                                            <p:strVal val="#ppt_w"/>
                                          </p:val>
                                        </p:tav>
                                      </p:tavLst>
                                    </p:anim>
                                    <p:anim calcmode="lin" valueType="num">
                                      <p:cBhvr>
                                        <p:cTn id="57"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P spid="24580" grpId="0" autoUpdateAnimBg="0"/>
      <p:bldP spid="24581" grpId="0" animBg="1" autoUpdateAnimBg="0"/>
      <p:bldP spid="24588"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2FEDD431-36FE-5E7D-742B-422060CDAA30}"/>
              </a:ext>
            </a:extLst>
          </p:cNvPr>
          <p:cNvSpPr>
            <a:spLocks noGrp="1" noChangeArrowheads="1"/>
          </p:cNvSpPr>
          <p:nvPr>
            <p:ph type="title"/>
          </p:nvPr>
        </p:nvSpPr>
        <p:spPr>
          <a:xfrm>
            <a:off x="1066800" y="936841"/>
            <a:ext cx="8886884" cy="519113"/>
          </a:xfrm>
          <a:solidFill>
            <a:schemeClr val="accent6">
              <a:lumMod val="40000"/>
              <a:lumOff val="60000"/>
            </a:schemeClr>
          </a:solidFill>
        </p:spPr>
        <p:txBody>
          <a:bodyPr>
            <a:normAutofit fontScale="90000"/>
          </a:bodyPr>
          <a:lstStyle/>
          <a:p>
            <a:pPr>
              <a:defRPr/>
            </a:pPr>
            <a:r>
              <a:rPr lang="en-US" i="0" dirty="0"/>
              <a:t>Views of the Atonement</a:t>
            </a:r>
          </a:p>
        </p:txBody>
      </p:sp>
      <p:sp>
        <p:nvSpPr>
          <p:cNvPr id="43011" name="Rectangle 3">
            <a:extLst>
              <a:ext uri="{FF2B5EF4-FFF2-40B4-BE49-F238E27FC236}">
                <a16:creationId xmlns:a16="http://schemas.microsoft.com/office/drawing/2014/main" id="{8B9398E4-1A9E-24D3-3F9B-149E22C12F77}"/>
              </a:ext>
            </a:extLst>
          </p:cNvPr>
          <p:cNvSpPr>
            <a:spLocks noGrp="1" noChangeArrowheads="1"/>
          </p:cNvSpPr>
          <p:nvPr>
            <p:ph type="body" idx="1"/>
          </p:nvPr>
        </p:nvSpPr>
        <p:spPr>
          <a:xfrm>
            <a:off x="1752600" y="4114800"/>
            <a:ext cx="5562600" cy="2743200"/>
          </a:xfrm>
        </p:spPr>
        <p:txBody>
          <a:bodyPr>
            <a:normAutofit fontScale="92500"/>
          </a:bodyPr>
          <a:lstStyle/>
          <a:p>
            <a:pPr marL="609600" indent="-609600">
              <a:lnSpc>
                <a:spcPct val="90000"/>
              </a:lnSpc>
            </a:pPr>
            <a:r>
              <a:rPr lang="en-US" altLang="en-US" sz="2800">
                <a:cs typeface="Times New Roman" panose="02020603050405020304" pitchFamily="18" charset="0"/>
              </a:rPr>
              <a:t>The doctrine is first clearly articulated by the Reformers.</a:t>
            </a:r>
          </a:p>
          <a:p>
            <a:pPr marL="609600" indent="-609600">
              <a:lnSpc>
                <a:spcPct val="90000"/>
              </a:lnSpc>
            </a:pPr>
            <a:r>
              <a:rPr lang="en-US" altLang="en-US" sz="2800">
                <a:cs typeface="Times New Roman" panose="02020603050405020304" pitchFamily="18" charset="0"/>
              </a:rPr>
              <a:t>Stands in the train of thought of St. Anselm.</a:t>
            </a:r>
          </a:p>
          <a:p>
            <a:pPr marL="609600" indent="-609600">
              <a:lnSpc>
                <a:spcPct val="90000"/>
              </a:lnSpc>
            </a:pPr>
            <a:r>
              <a:rPr lang="en-US" altLang="en-US" sz="2800">
                <a:cs typeface="Times New Roman" panose="02020603050405020304" pitchFamily="18" charset="0"/>
              </a:rPr>
              <a:t>This is the main “facet” of the biblical theology of atonement. </a:t>
            </a:r>
          </a:p>
        </p:txBody>
      </p:sp>
      <p:sp>
        <p:nvSpPr>
          <p:cNvPr id="43012" name="Text Box 4">
            <a:extLst>
              <a:ext uri="{FF2B5EF4-FFF2-40B4-BE49-F238E27FC236}">
                <a16:creationId xmlns:a16="http://schemas.microsoft.com/office/drawing/2014/main" id="{B215796F-5E77-0F2F-0FE6-FF9900E43E41}"/>
              </a:ext>
            </a:extLst>
          </p:cNvPr>
          <p:cNvSpPr txBox="1">
            <a:spLocks noChangeArrowheads="1"/>
          </p:cNvSpPr>
          <p:nvPr/>
        </p:nvSpPr>
        <p:spPr bwMode="auto">
          <a:xfrm>
            <a:off x="1752600" y="1905001"/>
            <a:ext cx="480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a:t>5.  </a:t>
            </a:r>
            <a:r>
              <a:rPr lang="en-US" altLang="en-US" sz="2800" u="sng"/>
              <a:t>Penal Substitution</a:t>
            </a:r>
          </a:p>
        </p:txBody>
      </p:sp>
      <p:sp>
        <p:nvSpPr>
          <p:cNvPr id="43013" name="Cloud">
            <a:extLst>
              <a:ext uri="{FF2B5EF4-FFF2-40B4-BE49-F238E27FC236}">
                <a16:creationId xmlns:a16="http://schemas.microsoft.com/office/drawing/2014/main" id="{211D3D35-265E-380F-6017-7A5E6D006DF0}"/>
              </a:ext>
            </a:extLst>
          </p:cNvPr>
          <p:cNvSpPr>
            <a:spLocks noChangeAspect="1" noEditPoints="1" noChangeArrowheads="1"/>
          </p:cNvSpPr>
          <p:nvPr/>
        </p:nvSpPr>
        <p:spPr bwMode="auto">
          <a:xfrm>
            <a:off x="7391400" y="1666876"/>
            <a:ext cx="2743200" cy="16097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rgbClr val="F3FAFF"/>
              </a:gs>
              <a:gs pos="100000">
                <a:srgbClr val="D1EDFF"/>
              </a:gs>
            </a:gsLst>
            <a:lin ang="5400000" scaled="1"/>
          </a:gra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a:p>
            <a:pPr>
              <a:defRPr/>
            </a:pPr>
            <a:r>
              <a:rPr lang="en-US" sz="3200">
                <a:solidFill>
                  <a:srgbClr val="FF3300"/>
                </a:solidFill>
              </a:rPr>
              <a:t>GOD</a:t>
            </a:r>
          </a:p>
        </p:txBody>
      </p:sp>
      <p:pic>
        <p:nvPicPr>
          <p:cNvPr id="43014" name="Picture 6" descr="people">
            <a:extLst>
              <a:ext uri="{FF2B5EF4-FFF2-40B4-BE49-F238E27FC236}">
                <a16:creationId xmlns:a16="http://schemas.microsoft.com/office/drawing/2014/main" id="{227C7A4D-6B51-A60F-9B52-F7A8EBED0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02"/>
          <a:stretch>
            <a:fillRect/>
          </a:stretch>
        </p:blipFill>
        <p:spPr bwMode="auto">
          <a:xfrm>
            <a:off x="7916864" y="5181600"/>
            <a:ext cx="20653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
            <a:extLst>
              <a:ext uri="{FF2B5EF4-FFF2-40B4-BE49-F238E27FC236}">
                <a16:creationId xmlns:a16="http://schemas.microsoft.com/office/drawing/2014/main" id="{280CCA3A-B21B-56BF-8281-07BF7E5009E0}"/>
              </a:ext>
            </a:extLst>
          </p:cNvPr>
          <p:cNvGrpSpPr>
            <a:grpSpLocks/>
          </p:cNvGrpSpPr>
          <p:nvPr/>
        </p:nvGrpSpPr>
        <p:grpSpPr bwMode="auto">
          <a:xfrm>
            <a:off x="6858000" y="3429000"/>
            <a:ext cx="3657600" cy="1200150"/>
            <a:chOff x="2352" y="960"/>
            <a:chExt cx="2112" cy="756"/>
          </a:xfrm>
        </p:grpSpPr>
        <p:grpSp>
          <p:nvGrpSpPr>
            <p:cNvPr id="8204" name="Group 9">
              <a:extLst>
                <a:ext uri="{FF2B5EF4-FFF2-40B4-BE49-F238E27FC236}">
                  <a16:creationId xmlns:a16="http://schemas.microsoft.com/office/drawing/2014/main" id="{E12D2BC4-0CB3-1224-14EF-650E64F16F4E}"/>
                </a:ext>
              </a:extLst>
            </p:cNvPr>
            <p:cNvGrpSpPr>
              <a:grpSpLocks/>
            </p:cNvGrpSpPr>
            <p:nvPr/>
          </p:nvGrpSpPr>
          <p:grpSpPr bwMode="auto">
            <a:xfrm>
              <a:off x="2352" y="960"/>
              <a:ext cx="480" cy="720"/>
              <a:chOff x="3744" y="2736"/>
              <a:chExt cx="480" cy="720"/>
            </a:xfrm>
          </p:grpSpPr>
          <p:sp>
            <p:nvSpPr>
              <p:cNvPr id="8206" name="Rectangle 10">
                <a:extLst>
                  <a:ext uri="{FF2B5EF4-FFF2-40B4-BE49-F238E27FC236}">
                    <a16:creationId xmlns:a16="http://schemas.microsoft.com/office/drawing/2014/main" id="{710C1C2B-25A7-4051-D6D3-D6A9FFE26A5D}"/>
                  </a:ext>
                </a:extLst>
              </p:cNvPr>
              <p:cNvSpPr>
                <a:spLocks noChangeArrowheads="1"/>
              </p:cNvSpPr>
              <p:nvPr/>
            </p:nvSpPr>
            <p:spPr bwMode="auto">
              <a:xfrm>
                <a:off x="3936" y="2736"/>
                <a:ext cx="96" cy="720"/>
              </a:xfrm>
              <a:prstGeom prst="rect">
                <a:avLst/>
              </a:prstGeom>
              <a:solidFill>
                <a:srgbClr val="993300"/>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207" name="Rectangle 11">
                <a:extLst>
                  <a:ext uri="{FF2B5EF4-FFF2-40B4-BE49-F238E27FC236}">
                    <a16:creationId xmlns:a16="http://schemas.microsoft.com/office/drawing/2014/main" id="{5E17E092-B6EF-5738-B6F6-12C3E50D23E5}"/>
                  </a:ext>
                </a:extLst>
              </p:cNvPr>
              <p:cNvSpPr>
                <a:spLocks noChangeArrowheads="1"/>
              </p:cNvSpPr>
              <p:nvPr/>
            </p:nvSpPr>
            <p:spPr bwMode="auto">
              <a:xfrm>
                <a:off x="3744" y="2928"/>
                <a:ext cx="480" cy="96"/>
              </a:xfrm>
              <a:prstGeom prst="rect">
                <a:avLst/>
              </a:prstGeom>
              <a:solidFill>
                <a:srgbClr val="993300"/>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
          <p:nvSpPr>
            <p:cNvPr id="8205" name="Text Box 12">
              <a:extLst>
                <a:ext uri="{FF2B5EF4-FFF2-40B4-BE49-F238E27FC236}">
                  <a16:creationId xmlns:a16="http://schemas.microsoft.com/office/drawing/2014/main" id="{7B1F8650-F37C-1DA8-30F5-E338CCD59229}"/>
                </a:ext>
              </a:extLst>
            </p:cNvPr>
            <p:cNvSpPr txBox="1">
              <a:spLocks noChangeArrowheads="1"/>
            </p:cNvSpPr>
            <p:nvPr/>
          </p:nvSpPr>
          <p:spPr bwMode="auto">
            <a:xfrm>
              <a:off x="2832" y="960"/>
              <a:ext cx="1632"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Punishment is meted out, but the Cross is a </a:t>
              </a:r>
              <a:r>
                <a:rPr lang="en-US" altLang="en-US" u="sng"/>
                <a:t>substitute</a:t>
              </a:r>
              <a:r>
                <a:rPr lang="en-US" altLang="en-US"/>
                <a:t>!</a:t>
              </a:r>
            </a:p>
          </p:txBody>
        </p:sp>
      </p:grpSp>
      <p:grpSp>
        <p:nvGrpSpPr>
          <p:cNvPr id="4" name="Group 15">
            <a:extLst>
              <a:ext uri="{FF2B5EF4-FFF2-40B4-BE49-F238E27FC236}">
                <a16:creationId xmlns:a16="http://schemas.microsoft.com/office/drawing/2014/main" id="{19A73484-1756-D7FE-5C8C-C9FCAA4CC23D}"/>
              </a:ext>
            </a:extLst>
          </p:cNvPr>
          <p:cNvGrpSpPr>
            <a:grpSpLocks/>
          </p:cNvGrpSpPr>
          <p:nvPr/>
        </p:nvGrpSpPr>
        <p:grpSpPr bwMode="auto">
          <a:xfrm>
            <a:off x="7620000" y="2971800"/>
            <a:ext cx="2743200" cy="2209800"/>
            <a:chOff x="3840" y="1872"/>
            <a:chExt cx="1728" cy="1392"/>
          </a:xfrm>
        </p:grpSpPr>
        <p:sp>
          <p:nvSpPr>
            <p:cNvPr id="8202" name="AutoShape 7">
              <a:extLst>
                <a:ext uri="{FF2B5EF4-FFF2-40B4-BE49-F238E27FC236}">
                  <a16:creationId xmlns:a16="http://schemas.microsoft.com/office/drawing/2014/main" id="{A2B8EE67-7456-C6A6-010D-7DE4F117BD26}"/>
                </a:ext>
              </a:extLst>
            </p:cNvPr>
            <p:cNvSpPr>
              <a:spLocks noChangeArrowheads="1"/>
            </p:cNvSpPr>
            <p:nvPr/>
          </p:nvSpPr>
          <p:spPr bwMode="auto">
            <a:xfrm>
              <a:off x="3984" y="1872"/>
              <a:ext cx="1248" cy="1200"/>
            </a:xfrm>
            <a:prstGeom prst="downArrow">
              <a:avLst>
                <a:gd name="adj1" fmla="val 46157"/>
                <a:gd name="adj2" fmla="val 28000"/>
              </a:avLst>
            </a:prstGeom>
            <a:solidFill>
              <a:schemeClr val="tx1"/>
            </a:solidFill>
            <a:ln w="9525">
              <a:solidFill>
                <a:srgbClr val="F3FAFF"/>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FF3300"/>
                  </a:solidFill>
                </a:rPr>
                <a:t>Wrath </a:t>
              </a:r>
            </a:p>
            <a:p>
              <a:endParaRPr lang="en-US" altLang="en-US">
                <a:solidFill>
                  <a:srgbClr val="FF3300"/>
                </a:solidFill>
              </a:endParaRPr>
            </a:p>
          </p:txBody>
        </p:sp>
        <p:sp>
          <p:nvSpPr>
            <p:cNvPr id="8203" name="Text Box 13">
              <a:extLst>
                <a:ext uri="{FF2B5EF4-FFF2-40B4-BE49-F238E27FC236}">
                  <a16:creationId xmlns:a16="http://schemas.microsoft.com/office/drawing/2014/main" id="{DCEA4185-30BB-6432-7BDC-D5383D227016}"/>
                </a:ext>
              </a:extLst>
            </p:cNvPr>
            <p:cNvSpPr txBox="1">
              <a:spLocks noChangeArrowheads="1"/>
            </p:cNvSpPr>
            <p:nvPr/>
          </p:nvSpPr>
          <p:spPr bwMode="auto">
            <a:xfrm>
              <a:off x="3840" y="2976"/>
              <a:ext cx="17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Just punishment</a:t>
              </a:r>
            </a:p>
          </p:txBody>
        </p:sp>
      </p:grpSp>
      <p:sp>
        <p:nvSpPr>
          <p:cNvPr id="43022" name="Text Box 14">
            <a:extLst>
              <a:ext uri="{FF2B5EF4-FFF2-40B4-BE49-F238E27FC236}">
                <a16:creationId xmlns:a16="http://schemas.microsoft.com/office/drawing/2014/main" id="{9DA35C6E-FC33-218B-B707-991111A632C6}"/>
              </a:ext>
            </a:extLst>
          </p:cNvPr>
          <p:cNvSpPr txBox="1">
            <a:spLocks noChangeArrowheads="1"/>
          </p:cNvSpPr>
          <p:nvPr/>
        </p:nvSpPr>
        <p:spPr bwMode="auto">
          <a:xfrm>
            <a:off x="1828800" y="2362201"/>
            <a:ext cx="5181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buFontTx/>
              <a:buChar char="•"/>
            </a:pPr>
            <a:r>
              <a:rPr lang="en-US" altLang="en-US" sz="2800"/>
              <a:t>    The Cross fulfills God’s just       </a:t>
            </a:r>
            <a:r>
              <a:rPr lang="en-US" altLang="en-US" sz="100">
                <a:solidFill>
                  <a:schemeClr val="bg1"/>
                </a:solidFill>
              </a:rPr>
              <a:t>.  </a:t>
            </a:r>
            <a:r>
              <a:rPr lang="en-US" altLang="en-US" sz="2800"/>
              <a:t>     demand for punishment, while             </a:t>
            </a:r>
            <a:r>
              <a:rPr lang="en-US" altLang="en-US" sz="100">
                <a:solidFill>
                  <a:schemeClr val="bg1"/>
                </a:solidFill>
              </a:rPr>
              <a:t> </a:t>
            </a:r>
            <a:r>
              <a:rPr lang="en-US" altLang="en-US" sz="2800"/>
              <a:t>      </a:t>
            </a:r>
            <a:r>
              <a:rPr lang="en-US" altLang="en-US" sz="100">
                <a:solidFill>
                  <a:schemeClr val="bg1"/>
                </a:solidFill>
              </a:rPr>
              <a:t>. </a:t>
            </a:r>
            <a:r>
              <a:rPr lang="en-US" altLang="en-US" sz="2800"/>
              <a:t>     mercifully providing a                      </a:t>
            </a:r>
            <a:r>
              <a:rPr lang="en-US" altLang="en-US" sz="100">
                <a:solidFill>
                  <a:schemeClr val="bg1"/>
                </a:solidFill>
              </a:rPr>
              <a:t>.    </a:t>
            </a:r>
            <a:r>
              <a:rPr lang="en-US" altLang="en-US" sz="2800"/>
              <a:t>     substitute for 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wipe(left)">
                                      <p:cBhvr>
                                        <p:cTn id="7" dur="500"/>
                                        <p:tgtEl>
                                          <p:spTgt spid="430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22"/>
                                        </p:tgtEl>
                                        <p:attrNameLst>
                                          <p:attrName>style.visibility</p:attrName>
                                        </p:attrNameLst>
                                      </p:cBhvr>
                                      <p:to>
                                        <p:strVal val="visible"/>
                                      </p:to>
                                    </p:set>
                                    <p:animEffect transition="in" filter="wipe(left)">
                                      <p:cBhvr>
                                        <p:cTn id="12" dur="500"/>
                                        <p:tgtEl>
                                          <p:spTgt spid="430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3013"/>
                                        </p:tgtEl>
                                        <p:attrNameLst>
                                          <p:attrName>style.visibility</p:attrName>
                                        </p:attrNameLst>
                                      </p:cBhvr>
                                      <p:to>
                                        <p:strVal val="visible"/>
                                      </p:to>
                                    </p:set>
                                    <p:animEffect transition="in" filter="dissolve">
                                      <p:cBhvr>
                                        <p:cTn id="17" dur="500"/>
                                        <p:tgtEl>
                                          <p:spTgt spid="43013"/>
                                        </p:tgtEl>
                                      </p:cBhvr>
                                    </p:animEffect>
                                  </p:childTnLst>
                                </p:cTn>
                              </p:par>
                            </p:childTnLst>
                          </p:cTn>
                        </p:par>
                        <p:par>
                          <p:cTn id="18" fill="hold" nodeType="afterGroup">
                            <p:stCondLst>
                              <p:cond delay="500"/>
                            </p:stCondLst>
                            <p:childTnLst>
                              <p:par>
                                <p:cTn id="19" presetID="9" presetClass="entr" presetSubtype="0" fill="hold" nodeType="afterEffect">
                                  <p:stCondLst>
                                    <p:cond delay="0"/>
                                  </p:stCondLst>
                                  <p:childTnLst>
                                    <p:set>
                                      <p:cBhvr>
                                        <p:cTn id="20" dur="1" fill="hold">
                                          <p:stCondLst>
                                            <p:cond delay="0"/>
                                          </p:stCondLst>
                                        </p:cTn>
                                        <p:tgtEl>
                                          <p:spTgt spid="43014"/>
                                        </p:tgtEl>
                                        <p:attrNameLst>
                                          <p:attrName>style.visibility</p:attrName>
                                        </p:attrNameLst>
                                      </p:cBhvr>
                                      <p:to>
                                        <p:strVal val="visible"/>
                                      </p:to>
                                    </p:set>
                                    <p:animEffect transition="in" filter="dissolve">
                                      <p:cBhvr>
                                        <p:cTn id="21" dur="500"/>
                                        <p:tgtEl>
                                          <p:spTgt spid="430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3011">
                                            <p:txEl>
                                              <p:pRg st="0" end="0"/>
                                            </p:txEl>
                                          </p:spTgt>
                                        </p:tgtEl>
                                        <p:attrNameLst>
                                          <p:attrName>style.visibility</p:attrName>
                                        </p:attrNameLst>
                                      </p:cBhvr>
                                      <p:to>
                                        <p:strVal val="visible"/>
                                      </p:to>
                                    </p:set>
                                    <p:animEffect transition="in" filter="wipe(left)">
                                      <p:cBhvr>
                                        <p:cTn id="35" dur="500"/>
                                        <p:tgtEl>
                                          <p:spTgt spid="43011">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3011">
                                            <p:txEl>
                                              <p:pRg st="1" end="1"/>
                                            </p:txEl>
                                          </p:spTgt>
                                        </p:tgtEl>
                                        <p:attrNameLst>
                                          <p:attrName>style.visibility</p:attrName>
                                        </p:attrNameLst>
                                      </p:cBhvr>
                                      <p:to>
                                        <p:strVal val="visible"/>
                                      </p:to>
                                    </p:set>
                                    <p:animEffect transition="in" filter="wipe(left)">
                                      <p:cBhvr>
                                        <p:cTn id="40" dur="500"/>
                                        <p:tgtEl>
                                          <p:spTgt spid="43011">
                                            <p:txEl>
                                              <p:pRg st="1" end="1"/>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3011">
                                            <p:txEl>
                                              <p:pRg st="2" end="2"/>
                                            </p:txEl>
                                          </p:spTgt>
                                        </p:tgtEl>
                                        <p:attrNameLst>
                                          <p:attrName>style.visibility</p:attrName>
                                        </p:attrNameLst>
                                      </p:cBhvr>
                                      <p:to>
                                        <p:strVal val="visible"/>
                                      </p:to>
                                    </p:set>
                                    <p:animEffect transition="in" filter="wipe(left)">
                                      <p:cBhvr>
                                        <p:cTn id="45" dur="500"/>
                                        <p:tgtEl>
                                          <p:spTgt spid="430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P spid="43012" grpId="0" autoUpdateAnimBg="0"/>
      <p:bldP spid="43013" grpId="0" animBg="1" autoUpdateAnimBg="0"/>
      <p:bldP spid="4302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300B1B-B85E-D514-C6B4-30126EBBCD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76B30C7-A5EB-62EB-4D41-ED75213FAE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23526" y="-55243"/>
            <a:ext cx="6407229" cy="3479258"/>
          </a:xfrm>
          <a:custGeom>
            <a:avLst/>
            <a:gdLst>
              <a:gd name="connsiteX0" fmla="*/ 53408 w 6407229"/>
              <a:gd name="connsiteY0" fmla="*/ 3479258 h 3479258"/>
              <a:gd name="connsiteX1" fmla="*/ 6407229 w 6407229"/>
              <a:gd name="connsiteY1" fmla="*/ 3368352 h 3479258"/>
              <a:gd name="connsiteX2" fmla="*/ 2513111 w 6407229"/>
              <a:gd name="connsiteY2" fmla="*/ 401274 h 3479258"/>
              <a:gd name="connsiteX3" fmla="*/ 2468202 w 6407229"/>
              <a:gd name="connsiteY3" fmla="*/ 369022 h 3479258"/>
              <a:gd name="connsiteX4" fmla="*/ 1321050 w 6407229"/>
              <a:gd name="connsiteY4" fmla="*/ 613 h 3479258"/>
              <a:gd name="connsiteX5" fmla="*/ 1196752 w 6407229"/>
              <a:gd name="connsiteY5" fmla="*/ 1245 h 3479258"/>
              <a:gd name="connsiteX6" fmla="*/ 56027 w 6407229"/>
              <a:gd name="connsiteY6" fmla="*/ 376720 h 3479258"/>
              <a:gd name="connsiteX7" fmla="*/ 0 w 6407229"/>
              <a:gd name="connsiteY7" fmla="*/ 419528 h 347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7229" h="3479258">
                <a:moveTo>
                  <a:pt x="53408" y="3479258"/>
                </a:moveTo>
                <a:lnTo>
                  <a:pt x="6407229" y="3368352"/>
                </a:lnTo>
                <a:lnTo>
                  <a:pt x="2513111" y="401274"/>
                </a:lnTo>
                <a:lnTo>
                  <a:pt x="2468202" y="369022"/>
                </a:lnTo>
                <a:cubicBezTo>
                  <a:pt x="2117855" y="130665"/>
                  <a:pt x="1719063" y="10130"/>
                  <a:pt x="1321050" y="613"/>
                </a:cubicBezTo>
                <a:cubicBezTo>
                  <a:pt x="1279590" y="-379"/>
                  <a:pt x="1238139" y="-165"/>
                  <a:pt x="1196752" y="1245"/>
                </a:cubicBezTo>
                <a:cubicBezTo>
                  <a:pt x="793227" y="14995"/>
                  <a:pt x="395796" y="142529"/>
                  <a:pt x="56027" y="376720"/>
                </a:cubicBezTo>
                <a:lnTo>
                  <a:pt x="0" y="419528"/>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CFC5FF0-D695-DB07-38ED-23F453C74A4B}"/>
              </a:ext>
            </a:extLst>
          </p:cNvPr>
          <p:cNvSpPr>
            <a:spLocks noGrp="1"/>
          </p:cNvSpPr>
          <p:nvPr>
            <p:ph type="title"/>
          </p:nvPr>
        </p:nvSpPr>
        <p:spPr>
          <a:xfrm>
            <a:off x="1066800" y="1335509"/>
            <a:ext cx="4766932" cy="3151535"/>
          </a:xfrm>
        </p:spPr>
        <p:txBody>
          <a:bodyPr anchor="t">
            <a:normAutofit/>
          </a:bodyPr>
          <a:lstStyle/>
          <a:p>
            <a:r>
              <a:rPr lang="en-US" sz="4800"/>
              <a:t>1 Corinthians 15:3–4</a:t>
            </a:r>
            <a:br>
              <a:rPr lang="en-US" sz="4800"/>
            </a:br>
            <a:endParaRPr lang="en-US" sz="4800"/>
          </a:p>
        </p:txBody>
      </p:sp>
      <p:sp>
        <p:nvSpPr>
          <p:cNvPr id="3" name="Content Placeholder 2">
            <a:extLst>
              <a:ext uri="{FF2B5EF4-FFF2-40B4-BE49-F238E27FC236}">
                <a16:creationId xmlns:a16="http://schemas.microsoft.com/office/drawing/2014/main" id="{EB20A440-DB3C-19CA-1EAC-6788C0F1E711}"/>
              </a:ext>
            </a:extLst>
          </p:cNvPr>
          <p:cNvSpPr>
            <a:spLocks noGrp="1"/>
          </p:cNvSpPr>
          <p:nvPr>
            <p:ph idx="1"/>
          </p:nvPr>
        </p:nvSpPr>
        <p:spPr>
          <a:xfrm>
            <a:off x="626301" y="2718148"/>
            <a:ext cx="10422699" cy="2996851"/>
          </a:xfrm>
        </p:spPr>
        <p:txBody>
          <a:bodyPr anchor="b">
            <a:normAutofit/>
          </a:bodyPr>
          <a:lstStyle/>
          <a:p>
            <a:pPr marL="0" indent="0">
              <a:buNone/>
            </a:pPr>
            <a:r>
              <a:rPr lang="en-US" sz="3200" dirty="0"/>
              <a:t>For I delivered to you as of first importance what I also received: that Christ died for our sins in accordance with the Scriptures, that he was buried, that he was raised on the third day in accordance with the Scriptures, </a:t>
            </a:r>
            <a:r>
              <a:rPr lang="en-US" dirty="0"/>
              <a:t>(ESV)</a:t>
            </a:r>
          </a:p>
        </p:txBody>
      </p:sp>
    </p:spTree>
    <p:extLst>
      <p:ext uri="{BB962C8B-B14F-4D97-AF65-F5344CB8AC3E}">
        <p14:creationId xmlns:p14="http://schemas.microsoft.com/office/powerpoint/2010/main" val="3188090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a:extLst>
              <a:ext uri="{FF2B5EF4-FFF2-40B4-BE49-F238E27FC236}">
                <a16:creationId xmlns:a16="http://schemas.microsoft.com/office/drawing/2014/main" id="{F939F071-D0BF-76CA-2253-7AB1044DA36E}"/>
              </a:ext>
            </a:extLst>
          </p:cNvPr>
          <p:cNvSpPr>
            <a:spLocks noGrp="1" noChangeArrowheads="1"/>
          </p:cNvSpPr>
          <p:nvPr>
            <p:ph type="title"/>
          </p:nvPr>
        </p:nvSpPr>
        <p:spPr>
          <a:xfrm>
            <a:off x="1066800" y="936841"/>
            <a:ext cx="8886884" cy="839573"/>
          </a:xfrm>
          <a:solidFill>
            <a:schemeClr val="accent6">
              <a:lumMod val="40000"/>
              <a:lumOff val="60000"/>
            </a:schemeClr>
          </a:solidFill>
        </p:spPr>
        <p:txBody>
          <a:bodyPr/>
          <a:lstStyle/>
          <a:p>
            <a:pPr>
              <a:defRPr/>
            </a:pPr>
            <a:r>
              <a:rPr lang="en-US" sz="4000" dirty="0">
                <a:cs typeface="Times New Roman" pitchFamily="18" charset="0"/>
              </a:rPr>
              <a:t>The Old Testament Background</a:t>
            </a:r>
          </a:p>
        </p:txBody>
      </p:sp>
      <p:grpSp>
        <p:nvGrpSpPr>
          <p:cNvPr id="2" name="Group 1031">
            <a:extLst>
              <a:ext uri="{FF2B5EF4-FFF2-40B4-BE49-F238E27FC236}">
                <a16:creationId xmlns:a16="http://schemas.microsoft.com/office/drawing/2014/main" id="{EE325E61-836B-B16F-B0C4-E371EF01EE5D}"/>
              </a:ext>
            </a:extLst>
          </p:cNvPr>
          <p:cNvGrpSpPr>
            <a:grpSpLocks/>
          </p:cNvGrpSpPr>
          <p:nvPr/>
        </p:nvGrpSpPr>
        <p:grpSpPr bwMode="auto">
          <a:xfrm>
            <a:off x="1905000" y="1776414"/>
            <a:ext cx="8686800" cy="5176837"/>
            <a:chOff x="240" y="1119"/>
            <a:chExt cx="5472" cy="3261"/>
          </a:xfrm>
        </p:grpSpPr>
        <p:pic>
          <p:nvPicPr>
            <p:cNvPr id="9220" name="Picture 1029" descr="tabernacle">
              <a:extLst>
                <a:ext uri="{FF2B5EF4-FFF2-40B4-BE49-F238E27FC236}">
                  <a16:creationId xmlns:a16="http://schemas.microsoft.com/office/drawing/2014/main" id="{AC92179B-219A-73DA-1058-CBDFA7F6F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 y="1152"/>
              <a:ext cx="3312"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1030">
              <a:extLst>
                <a:ext uri="{FF2B5EF4-FFF2-40B4-BE49-F238E27FC236}">
                  <a16:creationId xmlns:a16="http://schemas.microsoft.com/office/drawing/2014/main" id="{F8936CB6-7A39-E380-4B51-98AFEE2E2C40}"/>
                </a:ext>
              </a:extLst>
            </p:cNvPr>
            <p:cNvSpPr txBox="1">
              <a:spLocks noChangeArrowheads="1"/>
            </p:cNvSpPr>
            <p:nvPr/>
          </p:nvSpPr>
          <p:spPr bwMode="auto">
            <a:xfrm>
              <a:off x="240" y="1119"/>
              <a:ext cx="2160" cy="3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20000"/>
                </a:spcBef>
                <a:buSzPct val="100000"/>
              </a:pPr>
              <a:r>
                <a:rPr lang="en-US" altLang="en-US" sz="3200">
                  <a:cs typeface="Times New Roman" panose="02020603050405020304" pitchFamily="18" charset="0"/>
                </a:rPr>
                <a:t>1. </a:t>
              </a:r>
              <a:r>
                <a:rPr lang="en-US" altLang="en-US" sz="3200" u="sng">
                  <a:cs typeface="Times New Roman" panose="02020603050405020304" pitchFamily="18" charset="0"/>
                </a:rPr>
                <a:t>The Tabernacle</a:t>
              </a:r>
            </a:p>
            <a:p>
              <a:pPr algn="l">
                <a:spcBef>
                  <a:spcPct val="20000"/>
                </a:spcBef>
                <a:buSzPct val="100000"/>
              </a:pPr>
              <a:r>
                <a:rPr lang="en-US" altLang="en-US" sz="3200">
                  <a:cs typeface="Times New Roman" panose="02020603050405020304" pitchFamily="18" charset="0"/>
                </a:rPr>
                <a:t>Its layout says, “The Lord desires a relationship with His people, but sin must be dealt with before anyone can enter the Holy of Holies.”</a:t>
              </a:r>
            </a:p>
            <a:p>
              <a:pPr>
                <a:spcBef>
                  <a:spcPct val="50000"/>
                </a:spcBef>
              </a:pPr>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68E0AD8-C293-5BA8-AFAF-768081981557}"/>
              </a:ext>
            </a:extLst>
          </p:cNvPr>
          <p:cNvSpPr>
            <a:spLocks noGrp="1" noChangeArrowheads="1"/>
          </p:cNvSpPr>
          <p:nvPr>
            <p:ph type="title"/>
          </p:nvPr>
        </p:nvSpPr>
        <p:spPr>
          <a:xfrm>
            <a:off x="1066800" y="936841"/>
            <a:ext cx="8886884" cy="714159"/>
          </a:xfrm>
          <a:solidFill>
            <a:schemeClr val="accent6">
              <a:lumMod val="40000"/>
              <a:lumOff val="60000"/>
            </a:schemeClr>
          </a:solidFill>
        </p:spPr>
        <p:txBody>
          <a:bodyPr/>
          <a:lstStyle/>
          <a:p>
            <a:pPr>
              <a:defRPr/>
            </a:pPr>
            <a:r>
              <a:rPr lang="en-US" sz="4000" dirty="0">
                <a:cs typeface="Times New Roman" pitchFamily="18" charset="0"/>
              </a:rPr>
              <a:t>The Old Testament Background</a:t>
            </a:r>
          </a:p>
        </p:txBody>
      </p:sp>
      <p:sp>
        <p:nvSpPr>
          <p:cNvPr id="26627" name="Rectangle 3">
            <a:extLst>
              <a:ext uri="{FF2B5EF4-FFF2-40B4-BE49-F238E27FC236}">
                <a16:creationId xmlns:a16="http://schemas.microsoft.com/office/drawing/2014/main" id="{3B0725CD-36D8-FF9D-E24F-5D877A897463}"/>
              </a:ext>
            </a:extLst>
          </p:cNvPr>
          <p:cNvSpPr>
            <a:spLocks noGrp="1" noChangeArrowheads="1"/>
          </p:cNvSpPr>
          <p:nvPr>
            <p:ph type="body" idx="1"/>
          </p:nvPr>
        </p:nvSpPr>
        <p:spPr>
          <a:xfrm>
            <a:off x="1676400" y="2590800"/>
            <a:ext cx="3657600" cy="3886200"/>
          </a:xfrm>
        </p:spPr>
        <p:txBody>
          <a:bodyPr/>
          <a:lstStyle/>
          <a:p>
            <a:pPr>
              <a:buFontTx/>
              <a:buNone/>
            </a:pPr>
            <a:r>
              <a:rPr lang="en-US" altLang="en-US">
                <a:cs typeface="Times New Roman" panose="02020603050405020304" pitchFamily="18" charset="0"/>
              </a:rPr>
              <a:t>	These bloody sacrifices reminded the people to take sin seriously!</a:t>
            </a:r>
          </a:p>
        </p:txBody>
      </p:sp>
      <p:grpSp>
        <p:nvGrpSpPr>
          <p:cNvPr id="2" name="Group 7">
            <a:extLst>
              <a:ext uri="{FF2B5EF4-FFF2-40B4-BE49-F238E27FC236}">
                <a16:creationId xmlns:a16="http://schemas.microsoft.com/office/drawing/2014/main" id="{533B6B37-7EC8-0593-BEF7-33A6786E3125}"/>
              </a:ext>
            </a:extLst>
          </p:cNvPr>
          <p:cNvGrpSpPr>
            <a:grpSpLocks/>
          </p:cNvGrpSpPr>
          <p:nvPr/>
        </p:nvGrpSpPr>
        <p:grpSpPr bwMode="auto">
          <a:xfrm>
            <a:off x="1524000" y="1752600"/>
            <a:ext cx="8991600" cy="4572000"/>
            <a:chOff x="0" y="1104"/>
            <a:chExt cx="5664" cy="2880"/>
          </a:xfrm>
        </p:grpSpPr>
        <p:pic>
          <p:nvPicPr>
            <p:cNvPr id="10245" name="Picture 5" descr="ex30tmb">
              <a:extLst>
                <a:ext uri="{FF2B5EF4-FFF2-40B4-BE49-F238E27FC236}">
                  <a16:creationId xmlns:a16="http://schemas.microsoft.com/office/drawing/2014/main" id="{4B5B5739-7FA3-E27B-D1F9-F1A63AEE41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 y="1488"/>
              <a:ext cx="3216" cy="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6">
              <a:extLst>
                <a:ext uri="{FF2B5EF4-FFF2-40B4-BE49-F238E27FC236}">
                  <a16:creationId xmlns:a16="http://schemas.microsoft.com/office/drawing/2014/main" id="{314FBE57-3C03-2CCE-3A9C-6C16F62B5359}"/>
                </a:ext>
              </a:extLst>
            </p:cNvPr>
            <p:cNvSpPr txBox="1">
              <a:spLocks noChangeArrowheads="1"/>
            </p:cNvSpPr>
            <p:nvPr/>
          </p:nvSpPr>
          <p:spPr bwMode="auto">
            <a:xfrm>
              <a:off x="0" y="1104"/>
              <a:ext cx="3312"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20000"/>
                </a:spcBef>
                <a:buSzPct val="100000"/>
              </a:pPr>
              <a:r>
                <a:rPr lang="en-US" altLang="en-US" sz="3200">
                  <a:cs typeface="Times New Roman" panose="02020603050405020304" pitchFamily="18" charset="0"/>
                </a:rPr>
                <a:t>2. </a:t>
              </a:r>
              <a:r>
                <a:rPr lang="en-US" altLang="en-US" sz="3200" u="sng">
                  <a:cs typeface="Times New Roman" panose="02020603050405020304" pitchFamily="18" charset="0"/>
                </a:rPr>
                <a:t>The Animal Sacrifices</a:t>
              </a:r>
              <a:r>
                <a:rPr lang="en-US" altLang="en-US" sz="3200">
                  <a:cs typeface="Times New Roman" panose="02020603050405020304" pitchFamily="18" charset="0"/>
                </a:rPr>
                <a:t> </a:t>
              </a:r>
            </a:p>
            <a:p>
              <a:pPr>
                <a:spcBef>
                  <a:spcPct val="50000"/>
                </a:spcBef>
              </a:pPr>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Effect transition="in" filter="wipe(left)">
                                      <p:cBhvr>
                                        <p:cTn id="12" dur="500"/>
                                        <p:tgtEl>
                                          <p:spTgt spid="26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FB60C8C-3859-1D0A-4CB9-894D59303381}"/>
              </a:ext>
            </a:extLst>
          </p:cNvPr>
          <p:cNvSpPr>
            <a:spLocks noGrp="1" noChangeArrowheads="1"/>
          </p:cNvSpPr>
          <p:nvPr>
            <p:ph type="title"/>
          </p:nvPr>
        </p:nvSpPr>
        <p:spPr>
          <a:xfrm>
            <a:off x="1066800" y="936841"/>
            <a:ext cx="8886884" cy="815759"/>
          </a:xfrm>
          <a:solidFill>
            <a:schemeClr val="accent6">
              <a:lumMod val="40000"/>
              <a:lumOff val="60000"/>
            </a:schemeClr>
          </a:solidFill>
        </p:spPr>
        <p:txBody>
          <a:bodyPr/>
          <a:lstStyle/>
          <a:p>
            <a:pPr>
              <a:defRPr/>
            </a:pPr>
            <a:r>
              <a:rPr lang="en-US" sz="4000" dirty="0">
                <a:cs typeface="Times New Roman" pitchFamily="18" charset="0"/>
              </a:rPr>
              <a:t>The Old Testament Background</a:t>
            </a:r>
          </a:p>
        </p:txBody>
      </p:sp>
      <p:grpSp>
        <p:nvGrpSpPr>
          <p:cNvPr id="2" name="Group 11">
            <a:extLst>
              <a:ext uri="{FF2B5EF4-FFF2-40B4-BE49-F238E27FC236}">
                <a16:creationId xmlns:a16="http://schemas.microsoft.com/office/drawing/2014/main" id="{CC58FD04-74F4-D21D-0832-9790FB0F652E}"/>
              </a:ext>
            </a:extLst>
          </p:cNvPr>
          <p:cNvGrpSpPr>
            <a:grpSpLocks/>
          </p:cNvGrpSpPr>
          <p:nvPr/>
        </p:nvGrpSpPr>
        <p:grpSpPr bwMode="auto">
          <a:xfrm>
            <a:off x="1447800" y="1752600"/>
            <a:ext cx="8815388" cy="4979988"/>
            <a:chOff x="-76200" y="1752600"/>
            <a:chExt cx="8815388" cy="4979988"/>
          </a:xfrm>
        </p:grpSpPr>
        <p:pic>
          <p:nvPicPr>
            <p:cNvPr id="11269" name="Picture 5" descr="atone">
              <a:extLst>
                <a:ext uri="{FF2B5EF4-FFF2-40B4-BE49-F238E27FC236}">
                  <a16:creationId xmlns:a16="http://schemas.microsoft.com/office/drawing/2014/main" id="{4D8CF211-EE24-1E4E-5924-393D8D7CB2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828800"/>
              <a:ext cx="3938588"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6">
              <a:extLst>
                <a:ext uri="{FF2B5EF4-FFF2-40B4-BE49-F238E27FC236}">
                  <a16:creationId xmlns:a16="http://schemas.microsoft.com/office/drawing/2014/main" id="{909C034A-F293-689A-2C8D-21B5C2FFDD2F}"/>
                </a:ext>
              </a:extLst>
            </p:cNvPr>
            <p:cNvSpPr txBox="1">
              <a:spLocks noChangeArrowheads="1"/>
            </p:cNvSpPr>
            <p:nvPr/>
          </p:nvSpPr>
          <p:spPr bwMode="auto">
            <a:xfrm>
              <a:off x="-76200" y="1752600"/>
              <a:ext cx="480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a:cs typeface="Times New Roman" panose="02020603050405020304" pitchFamily="18" charset="0"/>
                </a:rPr>
                <a:t>3. </a:t>
              </a:r>
              <a:r>
                <a:rPr lang="en-US" altLang="en-US" sz="3200" u="sng">
                  <a:cs typeface="Times New Roman" panose="02020603050405020304" pitchFamily="18" charset="0"/>
                </a:rPr>
                <a:t>The Day of Atonement</a:t>
              </a:r>
            </a:p>
          </p:txBody>
        </p:sp>
      </p:grpSp>
      <p:sp>
        <p:nvSpPr>
          <p:cNvPr id="10" name="TextBox 9">
            <a:extLst>
              <a:ext uri="{FF2B5EF4-FFF2-40B4-BE49-F238E27FC236}">
                <a16:creationId xmlns:a16="http://schemas.microsoft.com/office/drawing/2014/main" id="{2D179BB1-E583-C707-5B76-9B642D262B06}"/>
              </a:ext>
            </a:extLst>
          </p:cNvPr>
          <p:cNvSpPr txBox="1">
            <a:spLocks noChangeArrowheads="1"/>
          </p:cNvSpPr>
          <p:nvPr/>
        </p:nvSpPr>
        <p:spPr bwMode="auto">
          <a:xfrm>
            <a:off x="2133600" y="2819401"/>
            <a:ext cx="37338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altLang="en-US" sz="3600">
                <a:cs typeface="Times New Roman" panose="02020603050405020304" pitchFamily="18" charset="0"/>
              </a:rPr>
              <a:t>The High Priest continually offered sacrifices year after year for the sins of the people.</a:t>
            </a:r>
            <a:endParaRPr lang="en-US" altLang="en-US" sz="3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41A3294-33C8-F16C-ACF4-7675939A0C86}"/>
              </a:ext>
            </a:extLst>
          </p:cNvPr>
          <p:cNvSpPr>
            <a:spLocks noGrp="1" noChangeArrowheads="1"/>
          </p:cNvSpPr>
          <p:nvPr>
            <p:ph type="title"/>
          </p:nvPr>
        </p:nvSpPr>
        <p:spPr>
          <a:xfrm>
            <a:off x="1066800" y="936841"/>
            <a:ext cx="8886884" cy="701459"/>
          </a:xfrm>
          <a:solidFill>
            <a:schemeClr val="accent6">
              <a:lumMod val="40000"/>
              <a:lumOff val="60000"/>
            </a:schemeClr>
          </a:solidFill>
        </p:spPr>
        <p:txBody>
          <a:bodyPr/>
          <a:lstStyle/>
          <a:p>
            <a:pPr>
              <a:defRPr/>
            </a:pPr>
            <a:r>
              <a:rPr lang="en-US" i="0" dirty="0"/>
              <a:t>The Old Testament Background</a:t>
            </a:r>
          </a:p>
        </p:txBody>
      </p:sp>
      <p:sp>
        <p:nvSpPr>
          <p:cNvPr id="6147" name="Rectangle 3">
            <a:extLst>
              <a:ext uri="{FF2B5EF4-FFF2-40B4-BE49-F238E27FC236}">
                <a16:creationId xmlns:a16="http://schemas.microsoft.com/office/drawing/2014/main" id="{6146E0E0-A905-2323-4CA3-36067DDD2E52}"/>
              </a:ext>
            </a:extLst>
          </p:cNvPr>
          <p:cNvSpPr>
            <a:spLocks noGrp="1" noChangeArrowheads="1"/>
          </p:cNvSpPr>
          <p:nvPr>
            <p:ph type="body" idx="1"/>
          </p:nvPr>
        </p:nvSpPr>
        <p:spPr>
          <a:xfrm>
            <a:off x="1295400" y="1752600"/>
            <a:ext cx="5638800" cy="4114800"/>
          </a:xfrm>
        </p:spPr>
        <p:txBody>
          <a:bodyPr>
            <a:normAutofit fontScale="92500" lnSpcReduction="10000"/>
          </a:bodyPr>
          <a:lstStyle/>
          <a:p>
            <a:pPr>
              <a:lnSpc>
                <a:spcPct val="90000"/>
              </a:lnSpc>
              <a:buFontTx/>
              <a:buNone/>
            </a:pPr>
            <a:r>
              <a:rPr lang="en-US" altLang="en-US" sz="2400"/>
              <a:t>	“Then Aaron shall lay both of his hands on the head of the live goat, and confess over it all the iniquities of the sons of Israel …and he shall lay them on the head of the goat and send it away into the wilderness .”  Lev. 16:21</a:t>
            </a:r>
          </a:p>
          <a:p>
            <a:pPr>
              <a:lnSpc>
                <a:spcPct val="90000"/>
              </a:lnSpc>
              <a:buFontTx/>
              <a:buNone/>
            </a:pPr>
            <a:r>
              <a:rPr lang="en-US" altLang="en-US" sz="2400"/>
              <a:t>	 “But when Christ appeared as a high priest of the good things to come, He entered through the greater and more perfect tabernacle… not through the blood of goats and calves, but through His own blood, He entered the holy place once for all, having obtained eternal redemption.”  Heb. 9:11-14</a:t>
            </a:r>
          </a:p>
        </p:txBody>
      </p:sp>
      <p:pic>
        <p:nvPicPr>
          <p:cNvPr id="12292" name="Picture 4" descr="ot priest">
            <a:extLst>
              <a:ext uri="{FF2B5EF4-FFF2-40B4-BE49-F238E27FC236}">
                <a16:creationId xmlns:a16="http://schemas.microsoft.com/office/drawing/2014/main" id="{A74F0A53-B3CE-50D9-F8EB-3D09F18137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12"/>
          <a:stretch>
            <a:fillRect/>
          </a:stretch>
        </p:blipFill>
        <p:spPr bwMode="auto">
          <a:xfrm>
            <a:off x="7000875" y="1752600"/>
            <a:ext cx="36131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599DAA5-9191-AF0D-4A8F-6CE18B8F6906}"/>
              </a:ext>
            </a:extLst>
          </p:cNvPr>
          <p:cNvSpPr>
            <a:spLocks noGrp="1" noChangeArrowheads="1"/>
          </p:cNvSpPr>
          <p:nvPr>
            <p:ph type="title"/>
          </p:nvPr>
        </p:nvSpPr>
        <p:spPr>
          <a:xfrm>
            <a:off x="2209800" y="304800"/>
            <a:ext cx="7772400" cy="1143000"/>
          </a:xfrm>
          <a:solidFill>
            <a:schemeClr val="accent6">
              <a:lumMod val="40000"/>
              <a:lumOff val="60000"/>
            </a:schemeClr>
          </a:solidFill>
        </p:spPr>
        <p:txBody>
          <a:bodyPr/>
          <a:lstStyle/>
          <a:p>
            <a:pPr>
              <a:defRPr/>
            </a:pPr>
            <a:r>
              <a:rPr lang="en-US" i="0" dirty="0"/>
              <a:t>The New Testament Meaning of the Cross</a:t>
            </a:r>
          </a:p>
        </p:txBody>
      </p:sp>
      <p:sp>
        <p:nvSpPr>
          <p:cNvPr id="31747" name="Rectangle 3">
            <a:extLst>
              <a:ext uri="{FF2B5EF4-FFF2-40B4-BE49-F238E27FC236}">
                <a16:creationId xmlns:a16="http://schemas.microsoft.com/office/drawing/2014/main" id="{4A4576E8-57BA-D17D-32B8-49742532CA13}"/>
              </a:ext>
            </a:extLst>
          </p:cNvPr>
          <p:cNvSpPr>
            <a:spLocks noGrp="1" noChangeArrowheads="1"/>
          </p:cNvSpPr>
          <p:nvPr>
            <p:ph type="body" idx="1"/>
          </p:nvPr>
        </p:nvSpPr>
        <p:spPr>
          <a:xfrm>
            <a:off x="1752600" y="2743200"/>
            <a:ext cx="3810000" cy="4495800"/>
          </a:xfrm>
        </p:spPr>
        <p:txBody>
          <a:bodyPr>
            <a:normAutofit fontScale="92500" lnSpcReduction="10000"/>
          </a:bodyPr>
          <a:lstStyle/>
          <a:p>
            <a:pPr>
              <a:buFontTx/>
              <a:buNone/>
            </a:pPr>
            <a:r>
              <a:rPr lang="en-US" altLang="en-US" sz="2200"/>
              <a:t>But God demonstrates His own love toward us, in that while we were yet sinners, Christ died for us.  Romans 5:8</a:t>
            </a:r>
          </a:p>
          <a:p>
            <a:pPr>
              <a:buFontTx/>
              <a:buNone/>
            </a:pPr>
            <a:r>
              <a:rPr lang="en-US" altLang="en-US" sz="2200"/>
              <a:t>For even the Son of Man did not come to be served, but to serve, and to give His life a ransom for many.  Mark 10:45</a:t>
            </a:r>
          </a:p>
          <a:p>
            <a:pPr>
              <a:buFontTx/>
              <a:buNone/>
            </a:pPr>
            <a:r>
              <a:rPr lang="en-US" altLang="en-US" sz="2200"/>
              <a:t>The LORD has laid on him the iniquity of us all. Isaiah 53:6</a:t>
            </a:r>
          </a:p>
        </p:txBody>
      </p:sp>
      <p:grpSp>
        <p:nvGrpSpPr>
          <p:cNvPr id="2" name="Group 11">
            <a:extLst>
              <a:ext uri="{FF2B5EF4-FFF2-40B4-BE49-F238E27FC236}">
                <a16:creationId xmlns:a16="http://schemas.microsoft.com/office/drawing/2014/main" id="{4A42FCFC-C225-EF21-0459-C91EC77FE6ED}"/>
              </a:ext>
            </a:extLst>
          </p:cNvPr>
          <p:cNvGrpSpPr>
            <a:grpSpLocks/>
          </p:cNvGrpSpPr>
          <p:nvPr/>
        </p:nvGrpSpPr>
        <p:grpSpPr bwMode="auto">
          <a:xfrm>
            <a:off x="1752600" y="1706564"/>
            <a:ext cx="7435850" cy="5075237"/>
            <a:chOff x="144" y="1075"/>
            <a:chExt cx="4684" cy="3197"/>
          </a:xfrm>
        </p:grpSpPr>
        <p:sp>
          <p:nvSpPr>
            <p:cNvPr id="14342" name="Text Box 4">
              <a:extLst>
                <a:ext uri="{FF2B5EF4-FFF2-40B4-BE49-F238E27FC236}">
                  <a16:creationId xmlns:a16="http://schemas.microsoft.com/office/drawing/2014/main" id="{C11FAD57-195D-4525-1CD8-5BFAB4BEA8E8}"/>
                </a:ext>
              </a:extLst>
            </p:cNvPr>
            <p:cNvSpPr txBox="1">
              <a:spLocks noChangeArrowheads="1"/>
            </p:cNvSpPr>
            <p:nvPr/>
          </p:nvSpPr>
          <p:spPr bwMode="auto">
            <a:xfrm>
              <a:off x="144" y="1075"/>
              <a:ext cx="2064"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3200"/>
                <a:t>It was a Sacrifice: a </a:t>
              </a:r>
              <a:r>
                <a:rPr lang="en-US" altLang="en-US" sz="3200" u="sng"/>
                <a:t>substitution</a:t>
              </a:r>
              <a:r>
                <a:rPr lang="en-US" altLang="en-US" sz="3200"/>
                <a:t>.</a:t>
              </a:r>
            </a:p>
          </p:txBody>
        </p:sp>
        <p:pic>
          <p:nvPicPr>
            <p:cNvPr id="14343" name="Picture 7" descr="mt121ful">
              <a:extLst>
                <a:ext uri="{FF2B5EF4-FFF2-40B4-BE49-F238E27FC236}">
                  <a16:creationId xmlns:a16="http://schemas.microsoft.com/office/drawing/2014/main" id="{081CBCAC-9104-B4CE-F288-7367B6786C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 y="1152"/>
              <a:ext cx="2284" cy="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54" name="Text Box 10">
            <a:extLst>
              <a:ext uri="{FF2B5EF4-FFF2-40B4-BE49-F238E27FC236}">
                <a16:creationId xmlns:a16="http://schemas.microsoft.com/office/drawing/2014/main" id="{A84AB68C-35CF-D6AD-C42A-D59A68F53A61}"/>
              </a:ext>
            </a:extLst>
          </p:cNvPr>
          <p:cNvSpPr txBox="1">
            <a:spLocks noChangeArrowheads="1"/>
          </p:cNvSpPr>
          <p:nvPr/>
        </p:nvSpPr>
        <p:spPr bwMode="auto">
          <a:xfrm>
            <a:off x="9144000" y="2209800"/>
            <a:ext cx="16002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Key  Word:</a:t>
            </a:r>
          </a:p>
          <a:p>
            <a:pPr>
              <a:spcBef>
                <a:spcPct val="50000"/>
              </a:spcBef>
            </a:pPr>
            <a:endParaRPr lang="en-US" altLang="en-US"/>
          </a:p>
          <a:p>
            <a:pPr>
              <a:spcBef>
                <a:spcPct val="50000"/>
              </a:spcBef>
            </a:pPr>
            <a:r>
              <a:rPr lang="en-US" altLang="en-US" b="1" u="sng"/>
              <a:t>Vicarious</a:t>
            </a:r>
          </a:p>
          <a:p>
            <a:pPr>
              <a:spcBef>
                <a:spcPct val="50000"/>
              </a:spcBef>
            </a:pPr>
            <a:r>
              <a:rPr lang="en-US" altLang="en-US"/>
              <a:t>In place   of another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Effect transition="in" filter="wipe(left)">
                                      <p:cBhvr>
                                        <p:cTn id="12" dur="500"/>
                                        <p:tgtEl>
                                          <p:spTgt spid="317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747">
                                            <p:txEl>
                                              <p:pRg st="1" end="1"/>
                                            </p:txEl>
                                          </p:spTgt>
                                        </p:tgtEl>
                                        <p:attrNameLst>
                                          <p:attrName>style.visibility</p:attrName>
                                        </p:attrNameLst>
                                      </p:cBhvr>
                                      <p:to>
                                        <p:strVal val="visible"/>
                                      </p:to>
                                    </p:set>
                                    <p:animEffect transition="in" filter="wipe(left)">
                                      <p:cBhvr>
                                        <p:cTn id="17" dur="500"/>
                                        <p:tgtEl>
                                          <p:spTgt spid="3174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747">
                                            <p:txEl>
                                              <p:pRg st="2" end="2"/>
                                            </p:txEl>
                                          </p:spTgt>
                                        </p:tgtEl>
                                        <p:attrNameLst>
                                          <p:attrName>style.visibility</p:attrName>
                                        </p:attrNameLst>
                                      </p:cBhvr>
                                      <p:to>
                                        <p:strVal val="visible"/>
                                      </p:to>
                                    </p:set>
                                    <p:animEffect transition="in" filter="wipe(left)">
                                      <p:cBhvr>
                                        <p:cTn id="22" dur="500"/>
                                        <p:tgtEl>
                                          <p:spTgt spid="3174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1754"/>
                                        </p:tgtEl>
                                        <p:attrNameLst>
                                          <p:attrName>style.visibility</p:attrName>
                                        </p:attrNameLst>
                                      </p:cBhvr>
                                      <p:to>
                                        <p:strVal val="visible"/>
                                      </p:to>
                                    </p:set>
                                    <p:animEffect transition="in" filter="wipe(up)">
                                      <p:cBhvr>
                                        <p:cTn id="27" dur="500"/>
                                        <p:tgtEl>
                                          <p:spTgt spid="31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P spid="31754"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8320CED-47E6-1924-D3AA-A3CA5A07443A}"/>
              </a:ext>
            </a:extLst>
          </p:cNvPr>
          <p:cNvSpPr>
            <a:spLocks noGrp="1" noChangeArrowheads="1"/>
          </p:cNvSpPr>
          <p:nvPr>
            <p:ph type="title"/>
          </p:nvPr>
        </p:nvSpPr>
        <p:spPr>
          <a:xfrm>
            <a:off x="2209800" y="304800"/>
            <a:ext cx="7772400" cy="1143000"/>
          </a:xfrm>
          <a:solidFill>
            <a:schemeClr val="accent6">
              <a:lumMod val="40000"/>
              <a:lumOff val="60000"/>
            </a:schemeClr>
          </a:solidFill>
        </p:spPr>
        <p:txBody>
          <a:bodyPr/>
          <a:lstStyle/>
          <a:p>
            <a:pPr>
              <a:defRPr/>
            </a:pPr>
            <a:r>
              <a:rPr lang="en-US" i="0" dirty="0"/>
              <a:t>The New Testament Meaning of the Cross</a:t>
            </a:r>
          </a:p>
        </p:txBody>
      </p:sp>
      <p:sp>
        <p:nvSpPr>
          <p:cNvPr id="7171" name="Rectangle 3">
            <a:extLst>
              <a:ext uri="{FF2B5EF4-FFF2-40B4-BE49-F238E27FC236}">
                <a16:creationId xmlns:a16="http://schemas.microsoft.com/office/drawing/2014/main" id="{0DEBDC76-65EE-F24C-19D9-3B7A761B3EAF}"/>
              </a:ext>
            </a:extLst>
          </p:cNvPr>
          <p:cNvSpPr>
            <a:spLocks noGrp="1" noChangeArrowheads="1"/>
          </p:cNvSpPr>
          <p:nvPr>
            <p:ph type="body" idx="1"/>
          </p:nvPr>
        </p:nvSpPr>
        <p:spPr>
          <a:xfrm>
            <a:off x="1752600" y="2362200"/>
            <a:ext cx="3810000" cy="4495800"/>
          </a:xfrm>
        </p:spPr>
        <p:txBody>
          <a:bodyPr>
            <a:normAutofit lnSpcReduction="10000"/>
          </a:bodyPr>
          <a:lstStyle/>
          <a:p>
            <a:pPr>
              <a:lnSpc>
                <a:spcPct val="90000"/>
              </a:lnSpc>
              <a:buFontTx/>
              <a:buNone/>
            </a:pPr>
            <a:r>
              <a:rPr lang="en-US" altLang="en-US" sz="2200"/>
              <a:t>[God] made him who knew no sin to be sin on our behalf… 2 Cor. 5:21</a:t>
            </a:r>
          </a:p>
          <a:p>
            <a:pPr>
              <a:lnSpc>
                <a:spcPct val="90000"/>
              </a:lnSpc>
              <a:buFontTx/>
              <a:buNone/>
            </a:pPr>
            <a:r>
              <a:rPr lang="en-US" altLang="en-US" sz="2200"/>
              <a:t>For the wages of sin is death, but the free gift of God is eternal life in Christ Jesus our Lord.  Romans 6:23</a:t>
            </a:r>
          </a:p>
          <a:p>
            <a:pPr>
              <a:lnSpc>
                <a:spcPct val="90000"/>
              </a:lnSpc>
              <a:buFontTx/>
              <a:buNone/>
            </a:pPr>
            <a:r>
              <a:rPr lang="en-US" altLang="en-US" sz="2200"/>
              <a:t>For Christ also died for sins once for all, the just for the unjust, so that He might bring us to God, having been put to death in the flesh…    1 Peter 3:18</a:t>
            </a:r>
          </a:p>
        </p:txBody>
      </p:sp>
      <p:grpSp>
        <p:nvGrpSpPr>
          <p:cNvPr id="2" name="Group 7">
            <a:extLst>
              <a:ext uri="{FF2B5EF4-FFF2-40B4-BE49-F238E27FC236}">
                <a16:creationId xmlns:a16="http://schemas.microsoft.com/office/drawing/2014/main" id="{027F225F-80C9-267C-E1B6-C2C573408466}"/>
              </a:ext>
            </a:extLst>
          </p:cNvPr>
          <p:cNvGrpSpPr>
            <a:grpSpLocks/>
          </p:cNvGrpSpPr>
          <p:nvPr/>
        </p:nvGrpSpPr>
        <p:grpSpPr bwMode="auto">
          <a:xfrm>
            <a:off x="1752600" y="1600201"/>
            <a:ext cx="8610600" cy="4881563"/>
            <a:chOff x="144" y="979"/>
            <a:chExt cx="5424" cy="3075"/>
          </a:xfrm>
        </p:grpSpPr>
        <p:sp>
          <p:nvSpPr>
            <p:cNvPr id="13317" name="Text Box 4">
              <a:extLst>
                <a:ext uri="{FF2B5EF4-FFF2-40B4-BE49-F238E27FC236}">
                  <a16:creationId xmlns:a16="http://schemas.microsoft.com/office/drawing/2014/main" id="{8417A5BA-F4AE-9AF8-2D6F-9D7D046F8B62}"/>
                </a:ext>
              </a:extLst>
            </p:cNvPr>
            <p:cNvSpPr txBox="1">
              <a:spLocks noChangeArrowheads="1"/>
            </p:cNvSpPr>
            <p:nvPr/>
          </p:nvSpPr>
          <p:spPr bwMode="auto">
            <a:xfrm>
              <a:off x="144" y="979"/>
              <a:ext cx="364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3200"/>
                <a:t>It was a Sacrifice: a </a:t>
              </a:r>
              <a:r>
                <a:rPr lang="en-US" altLang="en-US" sz="3200" u="sng"/>
                <a:t>penalty</a:t>
              </a:r>
              <a:r>
                <a:rPr lang="en-US" altLang="en-US" sz="3200"/>
                <a:t> paid.</a:t>
              </a:r>
            </a:p>
          </p:txBody>
        </p:sp>
        <p:pic>
          <p:nvPicPr>
            <p:cNvPr id="13318" name="Picture 6" descr="K072">
              <a:extLst>
                <a:ext uri="{FF2B5EF4-FFF2-40B4-BE49-F238E27FC236}">
                  <a16:creationId xmlns:a16="http://schemas.microsoft.com/office/drawing/2014/main" id="{0F0F3F50-77F1-4E41-D234-F68097EF23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 y="1440"/>
              <a:ext cx="3024" cy="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wipe(left)">
                                      <p:cBhvr>
                                        <p:cTn id="12" dur="500"/>
                                        <p:tgtEl>
                                          <p:spTgt spid="71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Effect transition="in" filter="wipe(left)">
                                      <p:cBhvr>
                                        <p:cTn id="17" dur="500"/>
                                        <p:tgtEl>
                                          <p:spTgt spid="717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71">
                                            <p:txEl>
                                              <p:pRg st="2" end="2"/>
                                            </p:txEl>
                                          </p:spTgt>
                                        </p:tgtEl>
                                        <p:attrNameLst>
                                          <p:attrName>style.visibility</p:attrName>
                                        </p:attrNameLst>
                                      </p:cBhvr>
                                      <p:to>
                                        <p:strVal val="visible"/>
                                      </p:to>
                                    </p:set>
                                    <p:animEffect transition="in" filter="wipe(left)">
                                      <p:cBhvr>
                                        <p:cTn id="22"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8">
            <a:extLst>
              <a:ext uri="{FF2B5EF4-FFF2-40B4-BE49-F238E27FC236}">
                <a16:creationId xmlns:a16="http://schemas.microsoft.com/office/drawing/2014/main" id="{E65A6959-AB46-736F-CA61-DFF5CD813EAF}"/>
              </a:ext>
            </a:extLst>
          </p:cNvPr>
          <p:cNvGrpSpPr>
            <a:grpSpLocks/>
          </p:cNvGrpSpPr>
          <p:nvPr/>
        </p:nvGrpSpPr>
        <p:grpSpPr bwMode="auto">
          <a:xfrm>
            <a:off x="3810000" y="5257801"/>
            <a:ext cx="3352800" cy="1527175"/>
            <a:chOff x="1440" y="3408"/>
            <a:chExt cx="2112" cy="962"/>
          </a:xfrm>
        </p:grpSpPr>
        <p:sp>
          <p:nvSpPr>
            <p:cNvPr id="15370" name="AutoShape 11">
              <a:extLst>
                <a:ext uri="{FF2B5EF4-FFF2-40B4-BE49-F238E27FC236}">
                  <a16:creationId xmlns:a16="http://schemas.microsoft.com/office/drawing/2014/main" id="{86450F51-02E4-2029-4B61-C34C3B5BA75E}"/>
                </a:ext>
              </a:extLst>
            </p:cNvPr>
            <p:cNvSpPr>
              <a:spLocks noChangeArrowheads="1"/>
            </p:cNvSpPr>
            <p:nvPr/>
          </p:nvSpPr>
          <p:spPr bwMode="auto">
            <a:xfrm rot="5387635">
              <a:off x="1799" y="3145"/>
              <a:ext cx="866" cy="158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17694720 60000 65536"/>
                <a:gd name="T11" fmla="*/ 5898240 60000 65536"/>
                <a:gd name="T12" fmla="*/ 5898240 60000 65536"/>
                <a:gd name="T13" fmla="*/ 5898240 60000 65536"/>
                <a:gd name="T14" fmla="*/ 0 60000 65536"/>
                <a:gd name="T15" fmla="*/ 0 w 21600"/>
                <a:gd name="T16" fmla="*/ 8310 h 21600"/>
                <a:gd name="T17" fmla="*/ 611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tx1"/>
            </a:solidFill>
            <a:ln w="9525">
              <a:solidFill>
                <a:srgbClr val="000000"/>
              </a:solidFill>
              <a:miter lim="800000"/>
              <a:headEnd/>
              <a:tailEnd/>
            </a:ln>
          </p:spPr>
          <p:txBody>
            <a:bodyPr rot="10800000"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FF3300"/>
                  </a:solidFill>
                </a:rPr>
                <a:t>    WRATH</a:t>
              </a:r>
            </a:p>
          </p:txBody>
        </p:sp>
        <p:grpSp>
          <p:nvGrpSpPr>
            <p:cNvPr id="15371" name="Group 13">
              <a:extLst>
                <a:ext uri="{FF2B5EF4-FFF2-40B4-BE49-F238E27FC236}">
                  <a16:creationId xmlns:a16="http://schemas.microsoft.com/office/drawing/2014/main" id="{D1A6E235-3376-9DD5-E2F9-5B2D383EE8E6}"/>
                </a:ext>
              </a:extLst>
            </p:cNvPr>
            <p:cNvGrpSpPr>
              <a:grpSpLocks/>
            </p:cNvGrpSpPr>
            <p:nvPr/>
          </p:nvGrpSpPr>
          <p:grpSpPr bwMode="auto">
            <a:xfrm>
              <a:off x="3072" y="3408"/>
              <a:ext cx="480" cy="720"/>
              <a:chOff x="3744" y="2736"/>
              <a:chExt cx="480" cy="720"/>
            </a:xfrm>
          </p:grpSpPr>
          <p:sp>
            <p:nvSpPr>
              <p:cNvPr id="15372" name="Rectangle 14">
                <a:extLst>
                  <a:ext uri="{FF2B5EF4-FFF2-40B4-BE49-F238E27FC236}">
                    <a16:creationId xmlns:a16="http://schemas.microsoft.com/office/drawing/2014/main" id="{84AA289B-68CA-77C5-8B27-04DBE7FEA6DE}"/>
                  </a:ext>
                </a:extLst>
              </p:cNvPr>
              <p:cNvSpPr>
                <a:spLocks noChangeArrowheads="1"/>
              </p:cNvSpPr>
              <p:nvPr/>
            </p:nvSpPr>
            <p:spPr bwMode="auto">
              <a:xfrm>
                <a:off x="3936" y="2736"/>
                <a:ext cx="96" cy="720"/>
              </a:xfrm>
              <a:prstGeom prst="rect">
                <a:avLst/>
              </a:prstGeom>
              <a:solidFill>
                <a:srgbClr val="993300"/>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5373" name="Rectangle 15">
                <a:extLst>
                  <a:ext uri="{FF2B5EF4-FFF2-40B4-BE49-F238E27FC236}">
                    <a16:creationId xmlns:a16="http://schemas.microsoft.com/office/drawing/2014/main" id="{45EACFF4-E6C4-867D-4B45-D40E60DA780A}"/>
                  </a:ext>
                </a:extLst>
              </p:cNvPr>
              <p:cNvSpPr>
                <a:spLocks noChangeArrowheads="1"/>
              </p:cNvSpPr>
              <p:nvPr/>
            </p:nvSpPr>
            <p:spPr bwMode="auto">
              <a:xfrm>
                <a:off x="3744" y="2928"/>
                <a:ext cx="480" cy="96"/>
              </a:xfrm>
              <a:prstGeom prst="rect">
                <a:avLst/>
              </a:prstGeom>
              <a:solidFill>
                <a:srgbClr val="993300"/>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grpSp>
      <p:sp>
        <p:nvSpPr>
          <p:cNvPr id="33794" name="Rectangle 2">
            <a:extLst>
              <a:ext uri="{FF2B5EF4-FFF2-40B4-BE49-F238E27FC236}">
                <a16:creationId xmlns:a16="http://schemas.microsoft.com/office/drawing/2014/main" id="{8CD2FCF0-5836-E519-CBFC-28BA70684771}"/>
              </a:ext>
            </a:extLst>
          </p:cNvPr>
          <p:cNvSpPr>
            <a:spLocks noGrp="1" noChangeArrowheads="1"/>
          </p:cNvSpPr>
          <p:nvPr>
            <p:ph type="title"/>
          </p:nvPr>
        </p:nvSpPr>
        <p:spPr>
          <a:xfrm>
            <a:off x="2209800" y="304800"/>
            <a:ext cx="7772400" cy="1143000"/>
          </a:xfrm>
          <a:solidFill>
            <a:schemeClr val="accent6">
              <a:lumMod val="40000"/>
              <a:lumOff val="60000"/>
            </a:schemeClr>
          </a:solidFill>
        </p:spPr>
        <p:txBody>
          <a:bodyPr/>
          <a:lstStyle/>
          <a:p>
            <a:pPr>
              <a:defRPr/>
            </a:pPr>
            <a:r>
              <a:rPr lang="en-US" i="0" dirty="0"/>
              <a:t>The Accomplishments</a:t>
            </a:r>
            <a:br>
              <a:rPr lang="en-US" i="0" dirty="0"/>
            </a:br>
            <a:r>
              <a:rPr lang="en-US" i="0" dirty="0"/>
              <a:t>of the Cross</a:t>
            </a:r>
          </a:p>
        </p:txBody>
      </p:sp>
      <p:sp>
        <p:nvSpPr>
          <p:cNvPr id="33795" name="Rectangle 3">
            <a:extLst>
              <a:ext uri="{FF2B5EF4-FFF2-40B4-BE49-F238E27FC236}">
                <a16:creationId xmlns:a16="http://schemas.microsoft.com/office/drawing/2014/main" id="{2AF402BA-0DFE-3011-88FD-4D6C067DE34F}"/>
              </a:ext>
            </a:extLst>
          </p:cNvPr>
          <p:cNvSpPr>
            <a:spLocks noGrp="1" noChangeArrowheads="1"/>
          </p:cNvSpPr>
          <p:nvPr>
            <p:ph type="body" idx="1"/>
          </p:nvPr>
        </p:nvSpPr>
        <p:spPr>
          <a:xfrm>
            <a:off x="1905000" y="2286000"/>
            <a:ext cx="8229600" cy="3124200"/>
          </a:xfrm>
        </p:spPr>
        <p:txBody>
          <a:bodyPr>
            <a:normAutofit fontScale="92500"/>
          </a:bodyPr>
          <a:lstStyle/>
          <a:p>
            <a:pPr>
              <a:lnSpc>
                <a:spcPct val="90000"/>
              </a:lnSpc>
              <a:buFontTx/>
              <a:buNone/>
            </a:pPr>
            <a:r>
              <a:rPr lang="en-US" altLang="en-US" sz="2400"/>
              <a:t>“whom God displayed publicly as a propitiation in His blood through faith. This was to demonstrate His righteousness, because in the forbearance of God He passed over the sins previously committed…” Romans 3:25</a:t>
            </a:r>
          </a:p>
          <a:p>
            <a:pPr>
              <a:lnSpc>
                <a:spcPct val="90000"/>
              </a:lnSpc>
              <a:buFontTx/>
              <a:buNone/>
            </a:pPr>
            <a:r>
              <a:rPr lang="en-US" altLang="en-US" sz="2400"/>
              <a:t>“and He Himself is the propitiation for our sins; and not for ours only, but also for those of the whole world.”  1 John 2:2</a:t>
            </a:r>
          </a:p>
          <a:p>
            <a:pPr>
              <a:lnSpc>
                <a:spcPct val="90000"/>
              </a:lnSpc>
              <a:buFontTx/>
              <a:buNone/>
            </a:pPr>
            <a:r>
              <a:rPr lang="en-US" altLang="en-US" sz="2400"/>
              <a:t>“In this is love, not that we loved God, but that He loved us and sent His Son to be the propitiation for our sins.”  1 John 4:10</a:t>
            </a:r>
            <a:endParaRPr lang="en-US" altLang="en-US" sz="2200"/>
          </a:p>
        </p:txBody>
      </p:sp>
      <p:sp>
        <p:nvSpPr>
          <p:cNvPr id="33797" name="Text Box 5">
            <a:extLst>
              <a:ext uri="{FF2B5EF4-FFF2-40B4-BE49-F238E27FC236}">
                <a16:creationId xmlns:a16="http://schemas.microsoft.com/office/drawing/2014/main" id="{0F945E7F-4879-DC1D-F425-878EB52E5245}"/>
              </a:ext>
            </a:extLst>
          </p:cNvPr>
          <p:cNvSpPr txBox="1">
            <a:spLocks noChangeArrowheads="1"/>
          </p:cNvSpPr>
          <p:nvPr/>
        </p:nvSpPr>
        <p:spPr bwMode="auto">
          <a:xfrm>
            <a:off x="1752600" y="1706564"/>
            <a:ext cx="7924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3200"/>
              <a:t>It turned away God’s wrath: </a:t>
            </a:r>
            <a:r>
              <a:rPr lang="en-US" altLang="en-US" sz="3200" u="sng"/>
              <a:t>propitiation</a:t>
            </a:r>
            <a:r>
              <a:rPr lang="en-US" altLang="en-US" sz="3200"/>
              <a:t>.</a:t>
            </a:r>
          </a:p>
        </p:txBody>
      </p:sp>
      <p:sp>
        <p:nvSpPr>
          <p:cNvPr id="33801" name="AutoShape 9">
            <a:extLst>
              <a:ext uri="{FF2B5EF4-FFF2-40B4-BE49-F238E27FC236}">
                <a16:creationId xmlns:a16="http://schemas.microsoft.com/office/drawing/2014/main" id="{038F8B15-8C52-B323-3BF2-019874C8EC2E}"/>
              </a:ext>
            </a:extLst>
          </p:cNvPr>
          <p:cNvSpPr>
            <a:spLocks noChangeArrowheads="1"/>
          </p:cNvSpPr>
          <p:nvPr/>
        </p:nvSpPr>
        <p:spPr bwMode="auto">
          <a:xfrm>
            <a:off x="3810000" y="5181600"/>
            <a:ext cx="3200400" cy="838200"/>
          </a:xfrm>
          <a:prstGeom prst="rightArrow">
            <a:avLst>
              <a:gd name="adj1" fmla="val 50000"/>
              <a:gd name="adj2" fmla="val 95455"/>
            </a:avLst>
          </a:prstGeom>
          <a:solidFill>
            <a:schemeClr val="tx1"/>
          </a:solidFill>
          <a:ln w="9525">
            <a:solidFill>
              <a:srgbClr val="000000"/>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rgbClr val="FF3300"/>
                </a:solidFill>
              </a:rPr>
              <a:t>WRATH</a:t>
            </a:r>
          </a:p>
        </p:txBody>
      </p:sp>
      <p:grpSp>
        <p:nvGrpSpPr>
          <p:cNvPr id="4" name="Group 17">
            <a:extLst>
              <a:ext uri="{FF2B5EF4-FFF2-40B4-BE49-F238E27FC236}">
                <a16:creationId xmlns:a16="http://schemas.microsoft.com/office/drawing/2014/main" id="{EDFCEE67-C314-5E96-0844-EF8A79388D2E}"/>
              </a:ext>
            </a:extLst>
          </p:cNvPr>
          <p:cNvGrpSpPr>
            <a:grpSpLocks/>
          </p:cNvGrpSpPr>
          <p:nvPr/>
        </p:nvGrpSpPr>
        <p:grpSpPr bwMode="auto">
          <a:xfrm>
            <a:off x="671513" y="5105400"/>
            <a:ext cx="8709025" cy="1752600"/>
            <a:chOff x="192" y="3216"/>
            <a:chExt cx="4757" cy="1104"/>
          </a:xfrm>
        </p:grpSpPr>
        <p:sp>
          <p:nvSpPr>
            <p:cNvPr id="33800" name="Cloud">
              <a:extLst>
                <a:ext uri="{FF2B5EF4-FFF2-40B4-BE49-F238E27FC236}">
                  <a16:creationId xmlns:a16="http://schemas.microsoft.com/office/drawing/2014/main" id="{071B3FC5-018A-868D-5A07-FC387CF195CA}"/>
                </a:ext>
              </a:extLst>
            </p:cNvPr>
            <p:cNvSpPr>
              <a:spLocks noChangeAspect="1" noEditPoints="1" noChangeArrowheads="1"/>
            </p:cNvSpPr>
            <p:nvPr/>
          </p:nvSpPr>
          <p:spPr bwMode="auto">
            <a:xfrm>
              <a:off x="192" y="3216"/>
              <a:ext cx="1586" cy="93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rgbClr val="F3FAFF"/>
                </a:gs>
                <a:gs pos="100000">
                  <a:srgbClr val="D1EDFF"/>
                </a:gs>
              </a:gsLst>
              <a:lin ang="5400000" scaled="1"/>
            </a:gradFill>
            <a:ln w="9525">
              <a:solidFill>
                <a:srgbClr val="000000"/>
              </a:solidFill>
              <a:miter lim="800000"/>
              <a:headEnd/>
              <a:tailEnd/>
            </a:ln>
            <a:effectLst>
              <a:outerShdw dist="107763" dir="2700000" algn="ctr" rotWithShape="0">
                <a:srgbClr val="808080"/>
              </a:outerShdw>
            </a:effectLst>
          </p:spPr>
          <p:txBody>
            <a:bodyPr/>
            <a:lstStyle/>
            <a:p>
              <a:pPr>
                <a:defRPr/>
              </a:pPr>
              <a:r>
                <a:rPr lang="en-US" sz="4400" dirty="0">
                  <a:solidFill>
                    <a:srgbClr val="FF3300"/>
                  </a:solidFill>
                </a:rPr>
                <a:t>GOD</a:t>
              </a:r>
            </a:p>
          </p:txBody>
        </p:sp>
        <p:pic>
          <p:nvPicPr>
            <p:cNvPr id="15369" name="Picture 10" descr="people">
              <a:extLst>
                <a:ext uri="{FF2B5EF4-FFF2-40B4-BE49-F238E27FC236}">
                  <a16:creationId xmlns:a16="http://schemas.microsoft.com/office/drawing/2014/main" id="{01E14F4C-0CC6-DE78-51BB-8B3FAADCD4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02"/>
            <a:stretch>
              <a:fillRect/>
            </a:stretch>
          </p:blipFill>
          <p:spPr bwMode="auto">
            <a:xfrm>
              <a:off x="3648" y="3264"/>
              <a:ext cx="1301"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wipe(left)">
                                      <p:cBhvr>
                                        <p:cTn id="7" dur="500"/>
                                        <p:tgtEl>
                                          <p:spTgt spid="337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wipe(left)">
                                      <p:cBhvr>
                                        <p:cTn id="12" dur="500"/>
                                        <p:tgtEl>
                                          <p:spTgt spid="337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795">
                                            <p:txEl>
                                              <p:pRg st="1" end="1"/>
                                            </p:txEl>
                                          </p:spTgt>
                                        </p:tgtEl>
                                        <p:attrNameLst>
                                          <p:attrName>style.visibility</p:attrName>
                                        </p:attrNameLst>
                                      </p:cBhvr>
                                      <p:to>
                                        <p:strVal val="visible"/>
                                      </p:to>
                                    </p:set>
                                    <p:animEffect transition="in" filter="wipe(left)">
                                      <p:cBhvr>
                                        <p:cTn id="17" dur="500"/>
                                        <p:tgtEl>
                                          <p:spTgt spid="3379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795">
                                            <p:txEl>
                                              <p:pRg st="2" end="2"/>
                                            </p:txEl>
                                          </p:spTgt>
                                        </p:tgtEl>
                                        <p:attrNameLst>
                                          <p:attrName>style.visibility</p:attrName>
                                        </p:attrNameLst>
                                      </p:cBhvr>
                                      <p:to>
                                        <p:strVal val="visible"/>
                                      </p:to>
                                    </p:set>
                                    <p:animEffect transition="in" filter="wipe(left)">
                                      <p:cBhvr>
                                        <p:cTn id="22" dur="500"/>
                                        <p:tgtEl>
                                          <p:spTgt spid="3379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7" presetClass="entr" presetSubtype="8" fill="hold" grpId="0" nodeType="clickEffect">
                                  <p:stCondLst>
                                    <p:cond delay="0"/>
                                  </p:stCondLst>
                                  <p:childTnLst>
                                    <p:set>
                                      <p:cBhvr>
                                        <p:cTn id="31" dur="1" fill="hold">
                                          <p:stCondLst>
                                            <p:cond delay="0"/>
                                          </p:stCondLst>
                                        </p:cTn>
                                        <p:tgtEl>
                                          <p:spTgt spid="33801"/>
                                        </p:tgtEl>
                                        <p:attrNameLst>
                                          <p:attrName>style.visibility</p:attrName>
                                        </p:attrNameLst>
                                      </p:cBhvr>
                                      <p:to>
                                        <p:strVal val="visible"/>
                                      </p:to>
                                    </p:set>
                                    <p:anim calcmode="lin" valueType="num">
                                      <p:cBhvr>
                                        <p:cTn id="32" dur="500" fill="hold"/>
                                        <p:tgtEl>
                                          <p:spTgt spid="33801"/>
                                        </p:tgtEl>
                                        <p:attrNameLst>
                                          <p:attrName>ppt_x</p:attrName>
                                        </p:attrNameLst>
                                      </p:cBhvr>
                                      <p:tavLst>
                                        <p:tav tm="0">
                                          <p:val>
                                            <p:strVal val="#ppt_x-#ppt_w/2"/>
                                          </p:val>
                                        </p:tav>
                                        <p:tav tm="100000">
                                          <p:val>
                                            <p:strVal val="#ppt_x"/>
                                          </p:val>
                                        </p:tav>
                                      </p:tavLst>
                                    </p:anim>
                                    <p:anim calcmode="lin" valueType="num">
                                      <p:cBhvr>
                                        <p:cTn id="33" dur="500" fill="hold"/>
                                        <p:tgtEl>
                                          <p:spTgt spid="33801"/>
                                        </p:tgtEl>
                                        <p:attrNameLst>
                                          <p:attrName>ppt_y</p:attrName>
                                        </p:attrNameLst>
                                      </p:cBhvr>
                                      <p:tavLst>
                                        <p:tav tm="0">
                                          <p:val>
                                            <p:strVal val="#ppt_y"/>
                                          </p:val>
                                        </p:tav>
                                        <p:tav tm="100000">
                                          <p:val>
                                            <p:strVal val="#ppt_y"/>
                                          </p:val>
                                        </p:tav>
                                      </p:tavLst>
                                    </p:anim>
                                    <p:anim calcmode="lin" valueType="num">
                                      <p:cBhvr>
                                        <p:cTn id="34" dur="500" fill="hold"/>
                                        <p:tgtEl>
                                          <p:spTgt spid="33801"/>
                                        </p:tgtEl>
                                        <p:attrNameLst>
                                          <p:attrName>ppt_w</p:attrName>
                                        </p:attrNameLst>
                                      </p:cBhvr>
                                      <p:tavLst>
                                        <p:tav tm="0">
                                          <p:val>
                                            <p:fltVal val="0"/>
                                          </p:val>
                                        </p:tav>
                                        <p:tav tm="100000">
                                          <p:val>
                                            <p:strVal val="#ppt_w"/>
                                          </p:val>
                                        </p:tav>
                                      </p:tavLst>
                                    </p:anim>
                                    <p:anim calcmode="lin" valueType="num">
                                      <p:cBhvr>
                                        <p:cTn id="35" dur="500" fill="hold"/>
                                        <p:tgtEl>
                                          <p:spTgt spid="33801"/>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33801"/>
                                        </p:tgtEl>
                                        <p:attrNameLst>
                                          <p:attrName>style.visibility</p:attrName>
                                        </p:attrNameLst>
                                      </p:cBhvr>
                                      <p:to>
                                        <p:strVal val="hidden"/>
                                      </p:to>
                                    </p:set>
                                  </p:sub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P spid="33797" grpId="0" autoUpdateAnimBg="0"/>
      <p:bldP spid="33801"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88BDF70-BA4F-47F7-965A-1A56C0A0467D}"/>
              </a:ext>
            </a:extLst>
          </p:cNvPr>
          <p:cNvSpPr>
            <a:spLocks noGrp="1" noChangeArrowheads="1"/>
          </p:cNvSpPr>
          <p:nvPr>
            <p:ph type="title"/>
          </p:nvPr>
        </p:nvSpPr>
        <p:spPr>
          <a:xfrm>
            <a:off x="2209800" y="304800"/>
            <a:ext cx="7772400" cy="1143000"/>
          </a:xfrm>
          <a:solidFill>
            <a:schemeClr val="accent6">
              <a:lumMod val="40000"/>
              <a:lumOff val="60000"/>
            </a:schemeClr>
          </a:solidFill>
        </p:spPr>
        <p:txBody>
          <a:bodyPr/>
          <a:lstStyle/>
          <a:p>
            <a:pPr>
              <a:defRPr/>
            </a:pPr>
            <a:r>
              <a:rPr lang="en-US" i="0"/>
              <a:t>The Accomplishments</a:t>
            </a:r>
            <a:br>
              <a:rPr lang="en-US" i="0"/>
            </a:br>
            <a:r>
              <a:rPr lang="en-US" i="0"/>
              <a:t>of the Cross</a:t>
            </a:r>
            <a:endParaRPr lang="en-US"/>
          </a:p>
        </p:txBody>
      </p:sp>
      <p:grpSp>
        <p:nvGrpSpPr>
          <p:cNvPr id="2" name="Group 19">
            <a:extLst>
              <a:ext uri="{FF2B5EF4-FFF2-40B4-BE49-F238E27FC236}">
                <a16:creationId xmlns:a16="http://schemas.microsoft.com/office/drawing/2014/main" id="{32C8E1DE-2BF7-5977-BDE7-19D0A7C7C3F7}"/>
              </a:ext>
            </a:extLst>
          </p:cNvPr>
          <p:cNvGrpSpPr>
            <a:grpSpLocks/>
          </p:cNvGrpSpPr>
          <p:nvPr/>
        </p:nvGrpSpPr>
        <p:grpSpPr bwMode="auto">
          <a:xfrm>
            <a:off x="1600200" y="2667000"/>
            <a:ext cx="8610600" cy="1557338"/>
            <a:chOff x="48" y="1680"/>
            <a:chExt cx="5424" cy="981"/>
          </a:xfrm>
        </p:grpSpPr>
        <p:sp>
          <p:nvSpPr>
            <p:cNvPr id="16397" name="Text Box 7">
              <a:extLst>
                <a:ext uri="{FF2B5EF4-FFF2-40B4-BE49-F238E27FC236}">
                  <a16:creationId xmlns:a16="http://schemas.microsoft.com/office/drawing/2014/main" id="{3DF4A112-491A-E06C-3BA5-A609E5B1E48A}"/>
                </a:ext>
              </a:extLst>
            </p:cNvPr>
            <p:cNvSpPr txBox="1">
              <a:spLocks noChangeArrowheads="1"/>
            </p:cNvSpPr>
            <p:nvPr/>
          </p:nvSpPr>
          <p:spPr bwMode="auto">
            <a:xfrm>
              <a:off x="48" y="1680"/>
              <a:ext cx="4512" cy="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a:t>It accomplished </a:t>
              </a:r>
              <a:r>
                <a:rPr lang="en-US" altLang="en-US" sz="2800" u="sng"/>
                <a:t>reconciliation</a:t>
              </a:r>
              <a:r>
                <a:rPr lang="en-US" altLang="en-US" sz="2800"/>
                <a:t>.</a:t>
              </a:r>
            </a:p>
            <a:p>
              <a:pPr algn="l">
                <a:spcBef>
                  <a:spcPct val="20000"/>
                </a:spcBef>
                <a:buSzPct val="100000"/>
              </a:pPr>
              <a:r>
                <a:rPr lang="en-US" altLang="en-US" sz="2000"/>
                <a:t>For if while we were enemies we were reconciled to God through the death of His Son, much more, having been reconciled, we shall be saved by His life.  Romans 5:10</a:t>
              </a:r>
            </a:p>
          </p:txBody>
        </p:sp>
        <p:pic>
          <p:nvPicPr>
            <p:cNvPr id="16398" name="Picture 11" descr="hands_co">
              <a:hlinkClick r:id="rId3"/>
              <a:extLst>
                <a:ext uri="{FF2B5EF4-FFF2-40B4-BE49-F238E27FC236}">
                  <a16:creationId xmlns:a16="http://schemas.microsoft.com/office/drawing/2014/main" id="{64BC3F98-2810-7EDF-D756-4D9226E0C7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 y="1872"/>
              <a:ext cx="864" cy="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8">
            <a:extLst>
              <a:ext uri="{FF2B5EF4-FFF2-40B4-BE49-F238E27FC236}">
                <a16:creationId xmlns:a16="http://schemas.microsoft.com/office/drawing/2014/main" id="{1286BD32-9EB9-1559-B6F4-FC55DA95B797}"/>
              </a:ext>
            </a:extLst>
          </p:cNvPr>
          <p:cNvGrpSpPr>
            <a:grpSpLocks/>
          </p:cNvGrpSpPr>
          <p:nvPr/>
        </p:nvGrpSpPr>
        <p:grpSpPr bwMode="auto">
          <a:xfrm>
            <a:off x="1600200" y="1600200"/>
            <a:ext cx="8610600" cy="1371600"/>
            <a:chOff x="48" y="1008"/>
            <a:chExt cx="5424" cy="864"/>
          </a:xfrm>
        </p:grpSpPr>
        <p:sp>
          <p:nvSpPr>
            <p:cNvPr id="16395" name="Text Box 4">
              <a:extLst>
                <a:ext uri="{FF2B5EF4-FFF2-40B4-BE49-F238E27FC236}">
                  <a16:creationId xmlns:a16="http://schemas.microsoft.com/office/drawing/2014/main" id="{38E5AAAB-DFCD-3D19-4D8D-32D612872D30}"/>
                </a:ext>
              </a:extLst>
            </p:cNvPr>
            <p:cNvSpPr txBox="1">
              <a:spLocks noChangeArrowheads="1"/>
            </p:cNvSpPr>
            <p:nvPr/>
          </p:nvSpPr>
          <p:spPr bwMode="auto">
            <a:xfrm>
              <a:off x="48" y="1008"/>
              <a:ext cx="4512"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a:t>It paid the price of sin: </a:t>
              </a:r>
              <a:r>
                <a:rPr lang="en-US" altLang="en-US" sz="2800" u="sng"/>
                <a:t>redemption</a:t>
              </a:r>
              <a:r>
                <a:rPr lang="en-US" altLang="en-US" sz="2800"/>
                <a:t>.</a:t>
              </a:r>
            </a:p>
            <a:p>
              <a:pPr algn="l">
                <a:spcBef>
                  <a:spcPct val="20000"/>
                </a:spcBef>
                <a:buSzPct val="100000"/>
              </a:pPr>
              <a:r>
                <a:rPr lang="en-US" altLang="en-US" sz="2000"/>
                <a:t>For you have been bought with a price: therefore glorify God in your body.  1 Corinthians 6:20</a:t>
              </a:r>
            </a:p>
          </p:txBody>
        </p:sp>
        <p:pic>
          <p:nvPicPr>
            <p:cNvPr id="16396" name="Picture 13" descr="money">
              <a:hlinkClick r:id="rId5"/>
              <a:extLst>
                <a:ext uri="{FF2B5EF4-FFF2-40B4-BE49-F238E27FC236}">
                  <a16:creationId xmlns:a16="http://schemas.microsoft.com/office/drawing/2014/main" id="{AF70E0A5-0D70-B2D3-6555-FC2FA8474E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470" t="9480" r="5766" b="9937"/>
            <a:stretch>
              <a:fillRect/>
            </a:stretch>
          </p:blipFill>
          <p:spPr bwMode="auto">
            <a:xfrm>
              <a:off x="4608" y="1056"/>
              <a:ext cx="864"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0">
            <a:extLst>
              <a:ext uri="{FF2B5EF4-FFF2-40B4-BE49-F238E27FC236}">
                <a16:creationId xmlns:a16="http://schemas.microsoft.com/office/drawing/2014/main" id="{BA78706D-D8E4-8326-246C-301C93A8B8B4}"/>
              </a:ext>
            </a:extLst>
          </p:cNvPr>
          <p:cNvGrpSpPr>
            <a:grpSpLocks/>
          </p:cNvGrpSpPr>
          <p:nvPr/>
        </p:nvGrpSpPr>
        <p:grpSpPr bwMode="auto">
          <a:xfrm>
            <a:off x="1600201" y="4114800"/>
            <a:ext cx="8588375" cy="1524000"/>
            <a:chOff x="48" y="2592"/>
            <a:chExt cx="5410" cy="960"/>
          </a:xfrm>
        </p:grpSpPr>
        <p:sp>
          <p:nvSpPr>
            <p:cNvPr id="16393" name="Text Box 8">
              <a:extLst>
                <a:ext uri="{FF2B5EF4-FFF2-40B4-BE49-F238E27FC236}">
                  <a16:creationId xmlns:a16="http://schemas.microsoft.com/office/drawing/2014/main" id="{33E908AC-50EA-51CA-E42D-0046BA446726}"/>
                </a:ext>
              </a:extLst>
            </p:cNvPr>
            <p:cNvSpPr txBox="1">
              <a:spLocks noChangeArrowheads="1"/>
            </p:cNvSpPr>
            <p:nvPr/>
          </p:nvSpPr>
          <p:spPr bwMode="auto">
            <a:xfrm>
              <a:off x="48" y="2592"/>
              <a:ext cx="4512"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a:t>It made </a:t>
              </a:r>
              <a:r>
                <a:rPr lang="en-US" altLang="en-US" sz="2800" u="sng"/>
                <a:t>forgiveness</a:t>
              </a:r>
              <a:r>
                <a:rPr lang="en-US" altLang="en-US" sz="2800"/>
                <a:t> possible.</a:t>
              </a:r>
            </a:p>
            <a:p>
              <a:pPr algn="l">
                <a:spcBef>
                  <a:spcPct val="20000"/>
                </a:spcBef>
                <a:buSzPct val="100000"/>
              </a:pPr>
              <a:r>
                <a:rPr lang="en-US" altLang="en-US" sz="2000"/>
                <a:t>In Him we have redemption through His blood, the forgiveness of our trespasses, according to the riches of His grace.  Eph. 1:7</a:t>
              </a:r>
            </a:p>
          </p:txBody>
        </p:sp>
        <p:pic>
          <p:nvPicPr>
            <p:cNvPr id="16394" name="Picture 15" descr="prayer">
              <a:extLst>
                <a:ext uri="{FF2B5EF4-FFF2-40B4-BE49-F238E27FC236}">
                  <a16:creationId xmlns:a16="http://schemas.microsoft.com/office/drawing/2014/main" id="{FFCA6C7D-7A5F-ECBF-5262-629CE461E5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6897" b="20689"/>
            <a:stretch>
              <a:fillRect/>
            </a:stretch>
          </p:blipFill>
          <p:spPr bwMode="auto">
            <a:xfrm>
              <a:off x="4608" y="2640"/>
              <a:ext cx="850"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1">
            <a:extLst>
              <a:ext uri="{FF2B5EF4-FFF2-40B4-BE49-F238E27FC236}">
                <a16:creationId xmlns:a16="http://schemas.microsoft.com/office/drawing/2014/main" id="{5BAE9795-41F1-C84E-A0A3-895E9E0CD001}"/>
              </a:ext>
            </a:extLst>
          </p:cNvPr>
          <p:cNvGrpSpPr>
            <a:grpSpLocks/>
          </p:cNvGrpSpPr>
          <p:nvPr/>
        </p:nvGrpSpPr>
        <p:grpSpPr bwMode="auto">
          <a:xfrm>
            <a:off x="1600200" y="5257800"/>
            <a:ext cx="8610600" cy="1600200"/>
            <a:chOff x="48" y="3312"/>
            <a:chExt cx="5424" cy="1008"/>
          </a:xfrm>
        </p:grpSpPr>
        <p:sp>
          <p:nvSpPr>
            <p:cNvPr id="16391" name="Text Box 9">
              <a:extLst>
                <a:ext uri="{FF2B5EF4-FFF2-40B4-BE49-F238E27FC236}">
                  <a16:creationId xmlns:a16="http://schemas.microsoft.com/office/drawing/2014/main" id="{C38A35B1-A50B-C072-A4F2-21DD4611642B}"/>
                </a:ext>
              </a:extLst>
            </p:cNvPr>
            <p:cNvSpPr txBox="1">
              <a:spLocks noChangeArrowheads="1"/>
            </p:cNvSpPr>
            <p:nvPr/>
          </p:nvSpPr>
          <p:spPr bwMode="auto">
            <a:xfrm>
              <a:off x="48" y="3312"/>
              <a:ext cx="4464"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a:t>It resulted in </a:t>
              </a:r>
              <a:r>
                <a:rPr lang="en-US" altLang="en-US" sz="2800" u="sng"/>
                <a:t>justification</a:t>
              </a:r>
              <a:r>
                <a:rPr lang="en-US" altLang="en-US" sz="2800"/>
                <a:t>.</a:t>
              </a:r>
            </a:p>
            <a:p>
              <a:pPr algn="l">
                <a:spcBef>
                  <a:spcPct val="20000"/>
                </a:spcBef>
                <a:buSzPct val="100000"/>
              </a:pPr>
              <a:r>
                <a:rPr lang="en-US" altLang="en-US" sz="2000"/>
                <a:t>Therefore, having been justified by faith, we have peace with God through our Lord Jesus Christ,  Romans 5:1; cf. 3:24</a:t>
              </a:r>
            </a:p>
          </p:txBody>
        </p:sp>
        <p:pic>
          <p:nvPicPr>
            <p:cNvPr id="16392" name="Picture 17" descr="gavel">
              <a:hlinkClick r:id="rId8"/>
              <a:extLst>
                <a:ext uri="{FF2B5EF4-FFF2-40B4-BE49-F238E27FC236}">
                  <a16:creationId xmlns:a16="http://schemas.microsoft.com/office/drawing/2014/main" id="{7F8E48D9-8BD6-1DBF-3568-EFD53218E4C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08" y="3552"/>
              <a:ext cx="86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1EEC8028-B673-4B2D-6833-10345D92C021}"/>
              </a:ext>
            </a:extLst>
          </p:cNvPr>
          <p:cNvSpPr>
            <a:spLocks noGrp="1" noChangeArrowheads="1"/>
          </p:cNvSpPr>
          <p:nvPr>
            <p:ph type="title"/>
          </p:nvPr>
        </p:nvSpPr>
        <p:spPr>
          <a:xfrm>
            <a:off x="1066800" y="936842"/>
            <a:ext cx="8886884" cy="673298"/>
          </a:xfrm>
          <a:solidFill>
            <a:srgbClr val="92D050"/>
          </a:solidFill>
        </p:spPr>
        <p:txBody>
          <a:bodyPr/>
          <a:lstStyle/>
          <a:p>
            <a:pPr>
              <a:defRPr/>
            </a:pPr>
            <a:r>
              <a:rPr lang="en-US" i="0" dirty="0"/>
              <a:t>The Resurrection</a:t>
            </a:r>
          </a:p>
        </p:txBody>
      </p:sp>
      <p:sp>
        <p:nvSpPr>
          <p:cNvPr id="17411" name="Rectangle 3">
            <a:extLst>
              <a:ext uri="{FF2B5EF4-FFF2-40B4-BE49-F238E27FC236}">
                <a16:creationId xmlns:a16="http://schemas.microsoft.com/office/drawing/2014/main" id="{55D75C9E-0517-327D-E481-7DD357039C18}"/>
              </a:ext>
            </a:extLst>
          </p:cNvPr>
          <p:cNvSpPr>
            <a:spLocks noGrp="1" noChangeArrowheads="1"/>
          </p:cNvSpPr>
          <p:nvPr>
            <p:ph type="body" idx="1"/>
          </p:nvPr>
        </p:nvSpPr>
        <p:spPr>
          <a:xfrm>
            <a:off x="1752600" y="1752600"/>
            <a:ext cx="8610600" cy="5029200"/>
          </a:xfrm>
        </p:spPr>
        <p:txBody>
          <a:bodyPr>
            <a:normAutofit lnSpcReduction="10000"/>
          </a:bodyPr>
          <a:lstStyle/>
          <a:p>
            <a:pPr>
              <a:lnSpc>
                <a:spcPct val="90000"/>
              </a:lnSpc>
              <a:buFontTx/>
              <a:buNone/>
            </a:pPr>
            <a:r>
              <a:rPr lang="en-US" altLang="en-US" sz="2400"/>
              <a:t>	</a:t>
            </a:r>
            <a:r>
              <a:rPr lang="en-US" altLang="en-US" sz="4000">
                <a:latin typeface="BibleScrT" pitchFamily="34" charset="0"/>
              </a:rPr>
              <a:t>“If Christ has not been raised, your faith is worthless; you are still in your sins. Then those also who have fallen asleep in Christ have perished. If we have hoped in Christ in this life only, we are of all men most to be pitied. But now Christ has been raised from the dead, the first fruits of those who are asleep.”  											-- 1 Corinthians 15</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8006A0C-859C-A9E2-C503-467678E37F1F}"/>
              </a:ext>
            </a:extLst>
          </p:cNvPr>
          <p:cNvSpPr>
            <a:spLocks noGrp="1" noChangeArrowheads="1"/>
          </p:cNvSpPr>
          <p:nvPr>
            <p:ph type="title"/>
          </p:nvPr>
        </p:nvSpPr>
        <p:spPr>
          <a:xfrm>
            <a:off x="2211389" y="76200"/>
            <a:ext cx="7769225" cy="773112"/>
          </a:xfrm>
          <a:solidFill>
            <a:srgbClr val="92D050"/>
          </a:solidFill>
        </p:spPr>
        <p:txBody>
          <a:bodyPr/>
          <a:lstStyle/>
          <a:p>
            <a:pPr>
              <a:defRPr/>
            </a:pPr>
            <a:r>
              <a:rPr lang="en-US" i="0" dirty="0"/>
              <a:t>The Nature of the Resurrection</a:t>
            </a:r>
          </a:p>
        </p:txBody>
      </p:sp>
      <p:sp>
        <p:nvSpPr>
          <p:cNvPr id="38917" name="Text Box 5">
            <a:extLst>
              <a:ext uri="{FF2B5EF4-FFF2-40B4-BE49-F238E27FC236}">
                <a16:creationId xmlns:a16="http://schemas.microsoft.com/office/drawing/2014/main" id="{5DBCE1BF-773F-FAD7-4C8A-C3B0C2048912}"/>
              </a:ext>
            </a:extLst>
          </p:cNvPr>
          <p:cNvSpPr txBox="1">
            <a:spLocks noChangeArrowheads="1"/>
          </p:cNvSpPr>
          <p:nvPr/>
        </p:nvSpPr>
        <p:spPr bwMode="auto">
          <a:xfrm>
            <a:off x="3962400" y="3048000"/>
            <a:ext cx="44196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SzPct val="100000"/>
            </a:pPr>
            <a:r>
              <a:rPr lang="en-US" altLang="en-US"/>
              <a:t>It is a </a:t>
            </a:r>
            <a:r>
              <a:rPr lang="en-US" altLang="en-US" u="sng"/>
              <a:t>fact</a:t>
            </a:r>
            <a:r>
              <a:rPr lang="en-US" altLang="en-US"/>
              <a:t> attested by the Gospels.</a:t>
            </a:r>
          </a:p>
          <a:p>
            <a:pPr>
              <a:spcBef>
                <a:spcPct val="20000"/>
              </a:spcBef>
              <a:buSzPct val="100000"/>
            </a:pPr>
            <a:r>
              <a:rPr lang="en-US" altLang="en-US"/>
              <a:t>It is an </a:t>
            </a:r>
            <a:r>
              <a:rPr lang="en-US" altLang="en-US" u="sng"/>
              <a:t>actual</a:t>
            </a:r>
            <a:r>
              <a:rPr lang="en-US" altLang="en-US"/>
              <a:t> resurrection from the dead.</a:t>
            </a:r>
          </a:p>
          <a:p>
            <a:pPr>
              <a:spcBef>
                <a:spcPct val="20000"/>
              </a:spcBef>
              <a:buSzPct val="100000"/>
            </a:pPr>
            <a:r>
              <a:rPr lang="en-US" altLang="en-US"/>
              <a:t>It is a </a:t>
            </a:r>
            <a:r>
              <a:rPr lang="en-US" altLang="en-US" u="sng"/>
              <a:t>bodily</a:t>
            </a:r>
            <a:r>
              <a:rPr lang="en-US" altLang="en-US"/>
              <a:t> resurrection.</a:t>
            </a:r>
          </a:p>
          <a:p>
            <a:pPr>
              <a:spcBef>
                <a:spcPct val="20000"/>
              </a:spcBef>
              <a:buSzPct val="100000"/>
            </a:pPr>
            <a:r>
              <a:rPr lang="en-US" altLang="en-US"/>
              <a:t>It is a </a:t>
            </a:r>
            <a:r>
              <a:rPr lang="en-US" altLang="en-US" u="sng"/>
              <a:t>firstfruits</a:t>
            </a:r>
            <a:r>
              <a:rPr lang="en-US" altLang="en-US"/>
              <a:t> resurrection.</a:t>
            </a:r>
          </a:p>
        </p:txBody>
      </p:sp>
      <p:pic>
        <p:nvPicPr>
          <p:cNvPr id="18436" name="Picture 8" descr="l%20tomb">
            <a:extLst>
              <a:ext uri="{FF2B5EF4-FFF2-40B4-BE49-F238E27FC236}">
                <a16:creationId xmlns:a16="http://schemas.microsoft.com/office/drawing/2014/main" id="{8F2E21D6-965E-5FAA-B62A-2044A87E15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066800"/>
            <a:ext cx="19240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0" descr="02">
            <a:extLst>
              <a:ext uri="{FF2B5EF4-FFF2-40B4-BE49-F238E27FC236}">
                <a16:creationId xmlns:a16="http://schemas.microsoft.com/office/drawing/2014/main" id="{58AAC979-5BE2-3997-E4A1-68A79ABF47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824"/>
          <a:stretch>
            <a:fillRect/>
          </a:stretch>
        </p:blipFill>
        <p:spPr bwMode="auto">
          <a:xfrm>
            <a:off x="8458200" y="1066800"/>
            <a:ext cx="18986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6" descr="resurrection">
            <a:extLst>
              <a:ext uri="{FF2B5EF4-FFF2-40B4-BE49-F238E27FC236}">
                <a16:creationId xmlns:a16="http://schemas.microsoft.com/office/drawing/2014/main" id="{40BC06B7-6991-D568-4E15-6BAFC22931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1219200"/>
            <a:ext cx="3352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1">
            <a:extLst>
              <a:ext uri="{FF2B5EF4-FFF2-40B4-BE49-F238E27FC236}">
                <a16:creationId xmlns:a16="http://schemas.microsoft.com/office/drawing/2014/main" id="{D4CF0025-EC56-4B85-2E6D-1FC44878ADA1}"/>
              </a:ext>
            </a:extLst>
          </p:cNvPr>
          <p:cNvGrpSpPr>
            <a:grpSpLocks/>
          </p:cNvGrpSpPr>
          <p:nvPr/>
        </p:nvGrpSpPr>
        <p:grpSpPr bwMode="auto">
          <a:xfrm>
            <a:off x="3962401" y="5486400"/>
            <a:ext cx="4092575" cy="1219200"/>
            <a:chOff x="1680" y="3456"/>
            <a:chExt cx="2434" cy="768"/>
          </a:xfrm>
        </p:grpSpPr>
        <p:pic>
          <p:nvPicPr>
            <p:cNvPr id="18442" name="Picture 19" descr="Sunrise,Clouds,Rays%20">
              <a:extLst>
                <a:ext uri="{FF2B5EF4-FFF2-40B4-BE49-F238E27FC236}">
                  <a16:creationId xmlns:a16="http://schemas.microsoft.com/office/drawing/2014/main" id="{718C4F0D-A00A-7F04-867A-133ED852D1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47408" b="5185"/>
            <a:stretch>
              <a:fillRect/>
            </a:stretch>
          </p:blipFill>
          <p:spPr bwMode="auto">
            <a:xfrm>
              <a:off x="1680" y="3456"/>
              <a:ext cx="243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WordArt 20">
              <a:extLst>
                <a:ext uri="{FF2B5EF4-FFF2-40B4-BE49-F238E27FC236}">
                  <a16:creationId xmlns:a16="http://schemas.microsoft.com/office/drawing/2014/main" id="{FC28E0AD-DCA1-E29D-CE9E-4BE36F7D5C3E}"/>
                </a:ext>
              </a:extLst>
            </p:cNvPr>
            <p:cNvSpPr>
              <a:spLocks noChangeArrowheads="1" noChangeShapeType="1" noTextEdit="1"/>
            </p:cNvSpPr>
            <p:nvPr/>
          </p:nvSpPr>
          <p:spPr bwMode="auto">
            <a:xfrm>
              <a:off x="1680" y="3984"/>
              <a:ext cx="2400" cy="19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He is Risen Indeed!</a:t>
              </a:r>
            </a:p>
          </p:txBody>
        </p:sp>
      </p:grpSp>
      <p:pic>
        <p:nvPicPr>
          <p:cNvPr id="18440" name="Picture 2" descr="http://www.breadonthewaters.com/add/0871_Jesus_resurrection_christian_clipart.jpg">
            <a:extLst>
              <a:ext uri="{FF2B5EF4-FFF2-40B4-BE49-F238E27FC236}">
                <a16:creationId xmlns:a16="http://schemas.microsoft.com/office/drawing/2014/main" id="{EEE4D01D-5C42-4EB6-B9C8-CF9B82553B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3400" y="3646488"/>
            <a:ext cx="2224088" cy="313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4" descr="http://oneyearbibleimages.com/easter2.jpg">
            <a:extLst>
              <a:ext uri="{FF2B5EF4-FFF2-40B4-BE49-F238E27FC236}">
                <a16:creationId xmlns:a16="http://schemas.microsoft.com/office/drawing/2014/main" id="{509E7609-6B6C-04DD-1AA6-C8DC507246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3657600"/>
            <a:ext cx="220980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917">
                                            <p:txEl>
                                              <p:pRg st="0" end="0"/>
                                            </p:txEl>
                                          </p:spTgt>
                                        </p:tgtEl>
                                        <p:attrNameLst>
                                          <p:attrName>style.visibility</p:attrName>
                                        </p:attrNameLst>
                                      </p:cBhvr>
                                      <p:to>
                                        <p:strVal val="visible"/>
                                      </p:to>
                                    </p:set>
                                    <p:animEffect transition="in" filter="wipe(left)">
                                      <p:cBhvr>
                                        <p:cTn id="7" dur="500"/>
                                        <p:tgtEl>
                                          <p:spTgt spid="3891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917">
                                            <p:txEl>
                                              <p:pRg st="1" end="1"/>
                                            </p:txEl>
                                          </p:spTgt>
                                        </p:tgtEl>
                                        <p:attrNameLst>
                                          <p:attrName>style.visibility</p:attrName>
                                        </p:attrNameLst>
                                      </p:cBhvr>
                                      <p:to>
                                        <p:strVal val="visible"/>
                                      </p:to>
                                    </p:set>
                                    <p:animEffect transition="in" filter="wipe(left)">
                                      <p:cBhvr>
                                        <p:cTn id="12" dur="500"/>
                                        <p:tgtEl>
                                          <p:spTgt spid="3891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917">
                                            <p:txEl>
                                              <p:pRg st="2" end="2"/>
                                            </p:txEl>
                                          </p:spTgt>
                                        </p:tgtEl>
                                        <p:attrNameLst>
                                          <p:attrName>style.visibility</p:attrName>
                                        </p:attrNameLst>
                                      </p:cBhvr>
                                      <p:to>
                                        <p:strVal val="visible"/>
                                      </p:to>
                                    </p:set>
                                    <p:animEffect transition="in" filter="wipe(left)">
                                      <p:cBhvr>
                                        <p:cTn id="17" dur="500"/>
                                        <p:tgtEl>
                                          <p:spTgt spid="3891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917">
                                            <p:txEl>
                                              <p:pRg st="3" end="3"/>
                                            </p:txEl>
                                          </p:spTgt>
                                        </p:tgtEl>
                                        <p:attrNameLst>
                                          <p:attrName>style.visibility</p:attrName>
                                        </p:attrNameLst>
                                      </p:cBhvr>
                                      <p:to>
                                        <p:strVal val="visible"/>
                                      </p:to>
                                    </p:set>
                                    <p:animEffect transition="in" filter="wipe(left)">
                                      <p:cBhvr>
                                        <p:cTn id="22" dur="500"/>
                                        <p:tgtEl>
                                          <p:spTgt spid="3891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3401E61-323D-BDCA-A52D-8AE84337E8B6}"/>
              </a:ext>
            </a:extLst>
          </p:cNvPr>
          <p:cNvSpPr>
            <a:spLocks noGrp="1"/>
          </p:cNvSpPr>
          <p:nvPr>
            <p:ph type="title"/>
          </p:nvPr>
        </p:nvSpPr>
        <p:spPr>
          <a:xfrm>
            <a:off x="1066800" y="1030311"/>
            <a:ext cx="8905141" cy="1359356"/>
          </a:xfrm>
        </p:spPr>
        <p:txBody>
          <a:bodyPr anchor="ctr">
            <a:normAutofit/>
          </a:bodyPr>
          <a:lstStyle/>
          <a:p>
            <a:r>
              <a:rPr lang="en-US" sz="4400"/>
              <a:t>Acts 4:10–12</a:t>
            </a:r>
            <a:br>
              <a:rPr lang="en-US" sz="4400"/>
            </a:br>
            <a:endParaRPr lang="en-US" sz="4400"/>
          </a:p>
        </p:txBody>
      </p:sp>
      <p:sp>
        <p:nvSpPr>
          <p:cNvPr id="3" name="Content Placeholder 2">
            <a:extLst>
              <a:ext uri="{FF2B5EF4-FFF2-40B4-BE49-F238E27FC236}">
                <a16:creationId xmlns:a16="http://schemas.microsoft.com/office/drawing/2014/main" id="{E104C4F2-2385-9FAA-508B-D8E02F3CF320}"/>
              </a:ext>
            </a:extLst>
          </p:cNvPr>
          <p:cNvSpPr>
            <a:spLocks noGrp="1"/>
          </p:cNvSpPr>
          <p:nvPr>
            <p:ph idx="1"/>
          </p:nvPr>
        </p:nvSpPr>
        <p:spPr>
          <a:xfrm>
            <a:off x="508001" y="1930401"/>
            <a:ext cx="9463942" cy="3784600"/>
          </a:xfrm>
        </p:spPr>
        <p:txBody>
          <a:bodyPr>
            <a:normAutofit lnSpcReduction="10000"/>
          </a:bodyPr>
          <a:lstStyle/>
          <a:p>
            <a:pPr marL="0" indent="0">
              <a:lnSpc>
                <a:spcPct val="110000"/>
              </a:lnSpc>
              <a:buNone/>
            </a:pPr>
            <a:r>
              <a:rPr lang="en-US" sz="2800" dirty="0"/>
              <a:t>let it be known to all of you and to all the people of Israel that by the name of Jesus Christ of Nazareth, whom you crucified, whom God raised from the dead—by him this man is standing before you well. This Jesus is the stone that was rejected by you, the builders, which has become the cornerstone. And there is salvation in no one else, for there is no other name under heaven given among men by which we must be saved.” </a:t>
            </a:r>
            <a:r>
              <a:rPr lang="en-US" dirty="0"/>
              <a:t>(ESV)</a:t>
            </a:r>
          </a:p>
        </p:txBody>
      </p:sp>
    </p:spTree>
    <p:extLst>
      <p:ext uri="{BB962C8B-B14F-4D97-AF65-F5344CB8AC3E}">
        <p14:creationId xmlns:p14="http://schemas.microsoft.com/office/powerpoint/2010/main" val="29969681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110BA01-8798-D640-C7DD-78DBE72D9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3890FC-F00B-CA26-DE87-86CE459AB2DB}"/>
              </a:ext>
            </a:extLst>
          </p:cNvPr>
          <p:cNvSpPr>
            <a:spLocks noGrp="1"/>
          </p:cNvSpPr>
          <p:nvPr>
            <p:ph type="title"/>
          </p:nvPr>
        </p:nvSpPr>
        <p:spPr>
          <a:xfrm>
            <a:off x="3459637" y="1132368"/>
            <a:ext cx="7703663" cy="1257300"/>
          </a:xfrm>
          <a:solidFill>
            <a:srgbClr val="FFC000"/>
          </a:solidFill>
        </p:spPr>
        <p:txBody>
          <a:bodyPr anchor="ctr">
            <a:normAutofit/>
          </a:bodyPr>
          <a:lstStyle/>
          <a:p>
            <a:pPr algn="r"/>
            <a:r>
              <a:rPr lang="en-US" sz="4800" dirty="0"/>
              <a:t>Salvation</a:t>
            </a:r>
          </a:p>
        </p:txBody>
      </p:sp>
      <p:sp>
        <p:nvSpPr>
          <p:cNvPr id="10" name="Freeform: Shape 9">
            <a:extLst>
              <a:ext uri="{FF2B5EF4-FFF2-40B4-BE49-F238E27FC236}">
                <a16:creationId xmlns:a16="http://schemas.microsoft.com/office/drawing/2014/main" id="{8598B132-658A-928F-C688-90609E4EA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2923855" cy="1479128"/>
          </a:xfrm>
          <a:custGeom>
            <a:avLst/>
            <a:gdLst>
              <a:gd name="connsiteX0" fmla="*/ 2923855 w 2923855"/>
              <a:gd name="connsiteY0" fmla="*/ 1479128 h 1479128"/>
              <a:gd name="connsiteX1" fmla="*/ 0 w 2923855"/>
              <a:gd name="connsiteY1" fmla="*/ 1479128 h 1479128"/>
              <a:gd name="connsiteX2" fmla="*/ 1368245 w 2923855"/>
              <a:gd name="connsiteY2" fmla="*/ 405504 h 1479128"/>
              <a:gd name="connsiteX3" fmla="*/ 1410727 w 2923855"/>
              <a:gd name="connsiteY3" fmla="*/ 373857 h 1479128"/>
              <a:gd name="connsiteX4" fmla="*/ 2503486 w 2923855"/>
              <a:gd name="connsiteY4" fmla="*/ 1756 h 1479128"/>
              <a:gd name="connsiteX5" fmla="*/ 2622568 w 2923855"/>
              <a:gd name="connsiteY5" fmla="*/ 284 h 1479128"/>
              <a:gd name="connsiteX6" fmla="*/ 2785835 w 2923855"/>
              <a:gd name="connsiteY6" fmla="*/ 9494 h 1479128"/>
              <a:gd name="connsiteX7" fmla="*/ 2923855 w 2923855"/>
              <a:gd name="connsiteY7" fmla="*/ 28352 h 14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3855" h="1479128">
                <a:moveTo>
                  <a:pt x="2923855" y="1479128"/>
                </a:moveTo>
                <a:lnTo>
                  <a:pt x="0" y="1479128"/>
                </a:lnTo>
                <a:lnTo>
                  <a:pt x="1368245" y="405504"/>
                </a:lnTo>
                <a:lnTo>
                  <a:pt x="1410727" y="373857"/>
                </a:lnTo>
                <a:cubicBezTo>
                  <a:pt x="1742357" y="139664"/>
                  <a:pt x="2122368" y="17528"/>
                  <a:pt x="2503486" y="1756"/>
                </a:cubicBezTo>
                <a:cubicBezTo>
                  <a:pt x="2543187" y="114"/>
                  <a:pt x="2582898" y="-375"/>
                  <a:pt x="2622568" y="284"/>
                </a:cubicBezTo>
                <a:cubicBezTo>
                  <a:pt x="2677115" y="1190"/>
                  <a:pt x="2731584" y="4266"/>
                  <a:pt x="2785835" y="9494"/>
                </a:cubicBezTo>
                <a:lnTo>
                  <a:pt x="2923855" y="28352"/>
                </a:lnTo>
                <a:close/>
              </a:path>
            </a:pathLst>
          </a:custGeom>
          <a:gradFill>
            <a:gsLst>
              <a:gs pos="33000">
                <a:schemeClr val="bg2"/>
              </a:gs>
              <a:gs pos="100000">
                <a:schemeClr val="accent1">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98DEF9A-AA5C-89EE-0811-C2F72D93C0D8}"/>
              </a:ext>
            </a:extLst>
          </p:cNvPr>
          <p:cNvSpPr>
            <a:spLocks noGrp="1"/>
          </p:cNvSpPr>
          <p:nvPr>
            <p:ph idx="1"/>
          </p:nvPr>
        </p:nvSpPr>
        <p:spPr>
          <a:xfrm>
            <a:off x="1066800" y="2701636"/>
            <a:ext cx="7105650" cy="3104524"/>
          </a:xfrm>
        </p:spPr>
        <p:txBody>
          <a:bodyPr>
            <a:noAutofit/>
          </a:bodyPr>
          <a:lstStyle/>
          <a:p>
            <a:pPr marL="0" indent="0">
              <a:buNone/>
            </a:pPr>
            <a:r>
              <a:rPr lang="en-US" sz="3200" dirty="0"/>
              <a:t>Article 4 says , “</a:t>
            </a:r>
            <a:r>
              <a:rPr lang="en-US" sz="3200" b="0" i="0" dirty="0">
                <a:effectLst/>
                <a:latin typeface="Open Sans" panose="020B0606030504020204" pitchFamily="34" charset="0"/>
              </a:rPr>
              <a:t>the Incarnation, death, and bodily resurrection of the Son of God”  make “salvation” possible. What do we mean by “Salvation?”</a:t>
            </a:r>
            <a:endParaRPr lang="en-US" sz="3200" dirty="0"/>
          </a:p>
        </p:txBody>
      </p:sp>
      <p:sp>
        <p:nvSpPr>
          <p:cNvPr id="12" name="Freeform: Shape 11">
            <a:extLst>
              <a:ext uri="{FF2B5EF4-FFF2-40B4-BE49-F238E27FC236}">
                <a16:creationId xmlns:a16="http://schemas.microsoft.com/office/drawing/2014/main" id="{14AD37D4-765C-FCFF-FC09-2E36C2A2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4115" y="3378954"/>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23000">
                <a:schemeClr val="bg2"/>
              </a:gs>
              <a:gs pos="100000">
                <a:schemeClr val="accent1">
                  <a:lumMod val="60000"/>
                  <a:lumOff val="4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424212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DF3D-4077-F332-6BCF-DE93B31D6028}"/>
              </a:ext>
            </a:extLst>
          </p:cNvPr>
          <p:cNvSpPr>
            <a:spLocks noGrp="1"/>
          </p:cNvSpPr>
          <p:nvPr>
            <p:ph type="title"/>
          </p:nvPr>
        </p:nvSpPr>
        <p:spPr>
          <a:solidFill>
            <a:srgbClr val="FFC000"/>
          </a:solidFill>
        </p:spPr>
        <p:txBody>
          <a:bodyPr>
            <a:normAutofit/>
          </a:bodyPr>
          <a:lstStyle/>
          <a:p>
            <a:r>
              <a:rPr lang="en-US" sz="4000" dirty="0"/>
              <a:t>Salvation includes:</a:t>
            </a:r>
          </a:p>
        </p:txBody>
      </p:sp>
      <p:sp>
        <p:nvSpPr>
          <p:cNvPr id="3" name="Content Placeholder 2">
            <a:extLst>
              <a:ext uri="{FF2B5EF4-FFF2-40B4-BE49-F238E27FC236}">
                <a16:creationId xmlns:a16="http://schemas.microsoft.com/office/drawing/2014/main" id="{E86AB4BF-6A6B-B786-9D2C-089124533F7C}"/>
              </a:ext>
            </a:extLst>
          </p:cNvPr>
          <p:cNvSpPr>
            <a:spLocks noGrp="1"/>
          </p:cNvSpPr>
          <p:nvPr>
            <p:ph idx="1"/>
          </p:nvPr>
        </p:nvSpPr>
        <p:spPr/>
        <p:txBody>
          <a:bodyPr>
            <a:normAutofit/>
          </a:bodyPr>
          <a:lstStyle/>
          <a:p>
            <a:pPr marL="342900" indent="-342900">
              <a:buAutoNum type="arabicPeriod"/>
            </a:pPr>
            <a:r>
              <a:rPr lang="en-US" sz="2400" dirty="0"/>
              <a:t>Regeneration (also in Article #5)</a:t>
            </a:r>
          </a:p>
          <a:p>
            <a:pPr marL="342900" indent="-342900">
              <a:buAutoNum type="arabicPeriod"/>
            </a:pPr>
            <a:r>
              <a:rPr lang="en-US" sz="2400" dirty="0"/>
              <a:t>Justification</a:t>
            </a:r>
          </a:p>
          <a:p>
            <a:pPr marL="342900" indent="-342900">
              <a:buAutoNum type="arabicPeriod"/>
            </a:pPr>
            <a:r>
              <a:rPr lang="en-US" sz="2400" dirty="0"/>
              <a:t>Sanctification (Article #6)</a:t>
            </a:r>
          </a:p>
          <a:p>
            <a:pPr marL="342900" indent="-342900">
              <a:buAutoNum type="arabicPeriod"/>
            </a:pPr>
            <a:r>
              <a:rPr lang="en-US" sz="2400" dirty="0"/>
              <a:t>Glorification (Article #9 and 10)</a:t>
            </a:r>
          </a:p>
        </p:txBody>
      </p:sp>
    </p:spTree>
    <p:extLst>
      <p:ext uri="{BB962C8B-B14F-4D97-AF65-F5344CB8AC3E}">
        <p14:creationId xmlns:p14="http://schemas.microsoft.com/office/powerpoint/2010/main" val="13169022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12848-A27C-AFDE-2F0C-6AB61C27F594}"/>
              </a:ext>
            </a:extLst>
          </p:cNvPr>
          <p:cNvSpPr>
            <a:spLocks noGrp="1"/>
          </p:cNvSpPr>
          <p:nvPr>
            <p:ph type="title"/>
          </p:nvPr>
        </p:nvSpPr>
        <p:spPr>
          <a:solidFill>
            <a:srgbClr val="FFC000"/>
          </a:solidFill>
        </p:spPr>
        <p:txBody>
          <a:bodyPr>
            <a:normAutofit/>
          </a:bodyPr>
          <a:lstStyle/>
          <a:p>
            <a:r>
              <a:rPr lang="en-US" sz="4000" dirty="0"/>
              <a:t>Regeneration</a:t>
            </a:r>
          </a:p>
        </p:txBody>
      </p:sp>
      <p:sp>
        <p:nvSpPr>
          <p:cNvPr id="3" name="Content Placeholder 2">
            <a:extLst>
              <a:ext uri="{FF2B5EF4-FFF2-40B4-BE49-F238E27FC236}">
                <a16:creationId xmlns:a16="http://schemas.microsoft.com/office/drawing/2014/main" id="{3AD6E2EC-C7A2-D016-0C79-9E6EF397A72F}"/>
              </a:ext>
            </a:extLst>
          </p:cNvPr>
          <p:cNvSpPr>
            <a:spLocks noGrp="1"/>
          </p:cNvSpPr>
          <p:nvPr>
            <p:ph idx="1"/>
          </p:nvPr>
        </p:nvSpPr>
        <p:spPr/>
        <p:txBody>
          <a:bodyPr>
            <a:normAutofit fontScale="92500" lnSpcReduction="20000"/>
          </a:bodyPr>
          <a:lstStyle/>
          <a:p>
            <a:pPr marL="0" indent="0">
              <a:buNone/>
            </a:pPr>
            <a:r>
              <a:rPr lang="en-US" sz="3000" dirty="0"/>
              <a:t>Salvation involves being made alive.</a:t>
            </a:r>
          </a:p>
          <a:p>
            <a:pPr marL="0" indent="0">
              <a:buNone/>
            </a:pPr>
            <a:r>
              <a:rPr lang="en-US" b="0" i="0" u="none" strike="noStrike" dirty="0">
                <a:solidFill>
                  <a:srgbClr val="001320"/>
                </a:solidFill>
                <a:effectLst/>
                <a:latin typeface="Roboto" panose="02000000000000000000" pitchFamily="2" charset="0"/>
              </a:rPr>
              <a:t>And you were </a:t>
            </a:r>
            <a:r>
              <a:rPr lang="en-US" b="1" i="0" u="none" strike="noStrike" dirty="0">
                <a:solidFill>
                  <a:srgbClr val="001320"/>
                </a:solidFill>
                <a:effectLst/>
                <a:latin typeface="Roboto" panose="02000000000000000000" pitchFamily="2" charset="0"/>
              </a:rPr>
              <a:t>dead</a:t>
            </a:r>
            <a:r>
              <a:rPr lang="en-US" b="0" i="0" u="none" strike="noStrike" dirty="0">
                <a:solidFill>
                  <a:srgbClr val="001320"/>
                </a:solidFill>
                <a:effectLst/>
                <a:latin typeface="Roboto" panose="02000000000000000000" pitchFamily="2" charset="0"/>
              </a:rPr>
              <a:t> in the trespasses and sins in which you once walked, following the course of this world, following the prince of the power of the air, the spirit that is now at work in the sons of disobedience— among whom we all once lived in the passions of our flesh, carrying out the desires of the body and the mind, and were by nature children of wrath, like the rest of mankind. But God, being rich in mercy, because of the great love with which he loved us, even when </a:t>
            </a:r>
            <a:r>
              <a:rPr lang="en-US" b="1" i="0" u="none" strike="noStrike" dirty="0">
                <a:solidFill>
                  <a:srgbClr val="001320"/>
                </a:solidFill>
                <a:effectLst/>
                <a:latin typeface="Roboto" panose="02000000000000000000" pitchFamily="2" charset="0"/>
              </a:rPr>
              <a:t>we were dead </a:t>
            </a:r>
            <a:r>
              <a:rPr lang="en-US" b="0" i="0" u="none" strike="noStrike" dirty="0">
                <a:solidFill>
                  <a:srgbClr val="001320"/>
                </a:solidFill>
                <a:effectLst/>
                <a:latin typeface="Roboto" panose="02000000000000000000" pitchFamily="2" charset="0"/>
              </a:rPr>
              <a:t>in our trespasses, </a:t>
            </a:r>
            <a:r>
              <a:rPr lang="en-US" b="1" i="0" u="none" strike="noStrike" dirty="0">
                <a:solidFill>
                  <a:srgbClr val="001320"/>
                </a:solidFill>
                <a:effectLst/>
                <a:latin typeface="Roboto" panose="02000000000000000000" pitchFamily="2" charset="0"/>
              </a:rPr>
              <a:t>made us alive </a:t>
            </a:r>
            <a:r>
              <a:rPr lang="en-US" b="0" i="0" u="none" strike="noStrike" dirty="0">
                <a:solidFill>
                  <a:srgbClr val="001320"/>
                </a:solidFill>
                <a:effectLst/>
                <a:latin typeface="Roboto" panose="02000000000000000000" pitchFamily="2" charset="0"/>
              </a:rPr>
              <a:t>together with Christ—by </a:t>
            </a:r>
            <a:r>
              <a:rPr lang="en-US" b="1" i="0" u="none" strike="noStrike" dirty="0">
                <a:solidFill>
                  <a:srgbClr val="001320"/>
                </a:solidFill>
                <a:effectLst/>
                <a:latin typeface="Roboto" panose="02000000000000000000" pitchFamily="2" charset="0"/>
              </a:rPr>
              <a:t>grace</a:t>
            </a:r>
            <a:r>
              <a:rPr lang="en-US" b="0" i="0" u="none" strike="noStrike" dirty="0">
                <a:solidFill>
                  <a:srgbClr val="001320"/>
                </a:solidFill>
                <a:effectLst/>
                <a:latin typeface="Roboto" panose="02000000000000000000" pitchFamily="2" charset="0"/>
              </a:rPr>
              <a:t> you have been saved— and raised us up with him and seated us with him in the heavenly places in Christ Jesus, so that in the coming ages he might show the immeasurable riches of his grace in kindness toward us in Christ Jesus. For by </a:t>
            </a:r>
            <a:r>
              <a:rPr lang="en-US" b="1" i="0" u="none" strike="noStrike" dirty="0">
                <a:solidFill>
                  <a:srgbClr val="001320"/>
                </a:solidFill>
                <a:effectLst/>
                <a:latin typeface="Roboto" panose="02000000000000000000" pitchFamily="2" charset="0"/>
              </a:rPr>
              <a:t>grace</a:t>
            </a:r>
            <a:r>
              <a:rPr lang="en-US" b="0" i="0" u="none" strike="noStrike" dirty="0">
                <a:solidFill>
                  <a:srgbClr val="001320"/>
                </a:solidFill>
                <a:effectLst/>
                <a:latin typeface="Roboto" panose="02000000000000000000" pitchFamily="2" charset="0"/>
              </a:rPr>
              <a:t> you have been saved through faith. And this is not your own doing; it is the gift of God, not a result of works, so that no one may boast. Eph 2: 1-9</a:t>
            </a:r>
            <a:endParaRPr lang="en-US" dirty="0"/>
          </a:p>
        </p:txBody>
      </p:sp>
    </p:spTree>
    <p:extLst>
      <p:ext uri="{BB962C8B-B14F-4D97-AF65-F5344CB8AC3E}">
        <p14:creationId xmlns:p14="http://schemas.microsoft.com/office/powerpoint/2010/main" val="32793957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2026DF6-AB6D-C778-D7DC-B1C0C7C46596}"/>
              </a:ext>
            </a:extLst>
          </p:cNvPr>
          <p:cNvSpPr>
            <a:spLocks noGrp="1" noChangeArrowheads="1"/>
          </p:cNvSpPr>
          <p:nvPr>
            <p:ph type="title"/>
          </p:nvPr>
        </p:nvSpPr>
        <p:spPr>
          <a:xfrm>
            <a:off x="2209800" y="381000"/>
            <a:ext cx="7772400" cy="457200"/>
          </a:xfrm>
        </p:spPr>
        <p:txBody>
          <a:bodyPr>
            <a:normAutofit fontScale="90000"/>
          </a:bodyPr>
          <a:lstStyle/>
          <a:p>
            <a:r>
              <a:rPr lang="en-US" altLang="en-US"/>
              <a:t>What is Regeneration?</a:t>
            </a:r>
          </a:p>
        </p:txBody>
      </p:sp>
      <p:sp>
        <p:nvSpPr>
          <p:cNvPr id="13315" name="Rectangle 3">
            <a:extLst>
              <a:ext uri="{FF2B5EF4-FFF2-40B4-BE49-F238E27FC236}">
                <a16:creationId xmlns:a16="http://schemas.microsoft.com/office/drawing/2014/main" id="{4FBFDE4A-AC79-25FD-064A-D632C917C319}"/>
              </a:ext>
            </a:extLst>
          </p:cNvPr>
          <p:cNvSpPr>
            <a:spLocks noGrp="1" noChangeArrowheads="1"/>
          </p:cNvSpPr>
          <p:nvPr>
            <p:ph type="body" idx="1"/>
          </p:nvPr>
        </p:nvSpPr>
        <p:spPr>
          <a:xfrm>
            <a:off x="1981200" y="1066800"/>
            <a:ext cx="8382000" cy="990600"/>
          </a:xfrm>
        </p:spPr>
        <p:txBody>
          <a:bodyPr>
            <a:normAutofit fontScale="85000" lnSpcReduction="10000"/>
          </a:bodyPr>
          <a:lstStyle/>
          <a:p>
            <a:pPr>
              <a:lnSpc>
                <a:spcPct val="90000"/>
              </a:lnSpc>
            </a:pPr>
            <a:r>
              <a:rPr lang="en-US" altLang="en-US" sz="2800"/>
              <a:t>“You must be born again!” John 3:7</a:t>
            </a:r>
          </a:p>
          <a:p>
            <a:pPr>
              <a:lnSpc>
                <a:spcPct val="90000"/>
              </a:lnSpc>
            </a:pPr>
            <a:r>
              <a:rPr lang="en-US" altLang="en-US" sz="2800"/>
              <a:t>Greek </a:t>
            </a:r>
            <a:r>
              <a:rPr lang="en-US" altLang="en-US" sz="2800" i="1"/>
              <a:t>palingenesia</a:t>
            </a:r>
            <a:r>
              <a:rPr lang="en-US" altLang="en-US" sz="2800"/>
              <a:t> from </a:t>
            </a:r>
            <a:r>
              <a:rPr lang="en-US" altLang="en-US" sz="2800" i="1"/>
              <a:t>palin</a:t>
            </a:r>
            <a:r>
              <a:rPr lang="en-US" altLang="en-US" sz="2800"/>
              <a:t> = again + </a:t>
            </a:r>
            <a:r>
              <a:rPr lang="en-US" altLang="en-US" sz="2800" i="1"/>
              <a:t>genesis</a:t>
            </a:r>
            <a:r>
              <a:rPr lang="en-US" altLang="en-US" sz="2800"/>
              <a:t>, birth</a:t>
            </a:r>
          </a:p>
        </p:txBody>
      </p:sp>
      <p:grpSp>
        <p:nvGrpSpPr>
          <p:cNvPr id="2" name="Group 14">
            <a:extLst>
              <a:ext uri="{FF2B5EF4-FFF2-40B4-BE49-F238E27FC236}">
                <a16:creationId xmlns:a16="http://schemas.microsoft.com/office/drawing/2014/main" id="{89371637-01EF-3392-3A65-CA5B2CBF163A}"/>
              </a:ext>
            </a:extLst>
          </p:cNvPr>
          <p:cNvGrpSpPr>
            <a:grpSpLocks/>
          </p:cNvGrpSpPr>
          <p:nvPr/>
        </p:nvGrpSpPr>
        <p:grpSpPr bwMode="auto">
          <a:xfrm>
            <a:off x="1974850" y="2057400"/>
            <a:ext cx="2597150" cy="4573588"/>
            <a:chOff x="2112" y="1296"/>
            <a:chExt cx="1636" cy="2881"/>
          </a:xfrm>
        </p:grpSpPr>
        <p:pic>
          <p:nvPicPr>
            <p:cNvPr id="9227" name="Picture 6" descr="photo_private_ldr">
              <a:extLst>
                <a:ext uri="{FF2B5EF4-FFF2-40B4-BE49-F238E27FC236}">
                  <a16:creationId xmlns:a16="http://schemas.microsoft.com/office/drawing/2014/main" id="{185E16A9-56D4-8381-284F-5598EE8DCD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453" t="5090" r="8305" b="15343"/>
            <a:stretch>
              <a:fillRect/>
            </a:stretch>
          </p:blipFill>
          <p:spPr bwMode="auto">
            <a:xfrm>
              <a:off x="2256" y="1296"/>
              <a:ext cx="1492"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Text Box 7">
              <a:extLst>
                <a:ext uri="{FF2B5EF4-FFF2-40B4-BE49-F238E27FC236}">
                  <a16:creationId xmlns:a16="http://schemas.microsoft.com/office/drawing/2014/main" id="{1D95A9B9-9A8F-75BF-374B-56975EA988C1}"/>
                </a:ext>
              </a:extLst>
            </p:cNvPr>
            <p:cNvSpPr txBox="1">
              <a:spLocks noChangeArrowheads="1"/>
            </p:cNvSpPr>
            <p:nvPr/>
          </p:nvSpPr>
          <p:spPr bwMode="auto">
            <a:xfrm>
              <a:off x="2112" y="3072"/>
              <a:ext cx="1632"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NO</a:t>
              </a:r>
            </a:p>
            <a:p>
              <a:pPr>
                <a:spcBef>
                  <a:spcPct val="50000"/>
                </a:spcBef>
              </a:pPr>
              <a:r>
                <a:rPr lang="en-US" altLang="en-US"/>
                <a:t>It is not something that occurs in the physical realm.</a:t>
              </a:r>
            </a:p>
          </p:txBody>
        </p:sp>
      </p:grpSp>
      <p:grpSp>
        <p:nvGrpSpPr>
          <p:cNvPr id="3" name="Group 13">
            <a:extLst>
              <a:ext uri="{FF2B5EF4-FFF2-40B4-BE49-F238E27FC236}">
                <a16:creationId xmlns:a16="http://schemas.microsoft.com/office/drawing/2014/main" id="{370A3A40-9EAF-2F5C-C049-3A7D80AC7678}"/>
              </a:ext>
            </a:extLst>
          </p:cNvPr>
          <p:cNvGrpSpPr>
            <a:grpSpLocks/>
          </p:cNvGrpSpPr>
          <p:nvPr/>
        </p:nvGrpSpPr>
        <p:grpSpPr bwMode="auto">
          <a:xfrm>
            <a:off x="4724400" y="2057400"/>
            <a:ext cx="2819400" cy="4573588"/>
            <a:chOff x="336" y="1296"/>
            <a:chExt cx="1776" cy="2881"/>
          </a:xfrm>
        </p:grpSpPr>
        <p:sp>
          <p:nvSpPr>
            <p:cNvPr id="9225" name="Text Box 4">
              <a:extLst>
                <a:ext uri="{FF2B5EF4-FFF2-40B4-BE49-F238E27FC236}">
                  <a16:creationId xmlns:a16="http://schemas.microsoft.com/office/drawing/2014/main" id="{7AF6CDAA-7C57-068B-319C-3214D3C42C9D}"/>
                </a:ext>
              </a:extLst>
            </p:cNvPr>
            <p:cNvSpPr txBox="1">
              <a:spLocks noChangeArrowheads="1"/>
            </p:cNvSpPr>
            <p:nvPr/>
          </p:nvSpPr>
          <p:spPr bwMode="auto">
            <a:xfrm>
              <a:off x="384" y="3072"/>
              <a:ext cx="1632"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NO</a:t>
              </a:r>
            </a:p>
            <a:p>
              <a:pPr>
                <a:spcBef>
                  <a:spcPct val="50000"/>
                </a:spcBef>
              </a:pPr>
              <a:r>
                <a:rPr lang="en-US" altLang="en-US"/>
                <a:t>It is not simply “fixing” something slightly broken.</a:t>
              </a:r>
            </a:p>
          </p:txBody>
        </p:sp>
        <p:pic>
          <p:nvPicPr>
            <p:cNvPr id="9226" name="Picture 9" descr="mechanic">
              <a:extLst>
                <a:ext uri="{FF2B5EF4-FFF2-40B4-BE49-F238E27FC236}">
                  <a16:creationId xmlns:a16="http://schemas.microsoft.com/office/drawing/2014/main" id="{8D385B5E-B976-9EF3-22D7-A233A40891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200" r="11626"/>
            <a:stretch>
              <a:fillRect/>
            </a:stretch>
          </p:blipFill>
          <p:spPr bwMode="auto">
            <a:xfrm>
              <a:off x="336" y="1296"/>
              <a:ext cx="1776" cy="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5">
            <a:extLst>
              <a:ext uri="{FF2B5EF4-FFF2-40B4-BE49-F238E27FC236}">
                <a16:creationId xmlns:a16="http://schemas.microsoft.com/office/drawing/2014/main" id="{D73FF267-65A5-A0A4-6AA0-7301E4CDAE2F}"/>
              </a:ext>
            </a:extLst>
          </p:cNvPr>
          <p:cNvGrpSpPr>
            <a:grpSpLocks/>
          </p:cNvGrpSpPr>
          <p:nvPr/>
        </p:nvGrpSpPr>
        <p:grpSpPr bwMode="auto">
          <a:xfrm>
            <a:off x="7315200" y="2057400"/>
            <a:ext cx="3276600" cy="4573588"/>
            <a:chOff x="3648" y="1296"/>
            <a:chExt cx="2064" cy="2881"/>
          </a:xfrm>
        </p:grpSpPr>
        <p:pic>
          <p:nvPicPr>
            <p:cNvPr id="9223" name="Picture 11" descr="P7180009-Regrowth">
              <a:extLst>
                <a:ext uri="{FF2B5EF4-FFF2-40B4-BE49-F238E27FC236}">
                  <a16:creationId xmlns:a16="http://schemas.microsoft.com/office/drawing/2014/main" id="{F1F90CCF-26FE-7685-11FB-7F1C0F1855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7026" r="48666" b="10001"/>
            <a:stretch>
              <a:fillRect/>
            </a:stretch>
          </p:blipFill>
          <p:spPr bwMode="auto">
            <a:xfrm>
              <a:off x="3857" y="1296"/>
              <a:ext cx="1519"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 Box 12">
              <a:extLst>
                <a:ext uri="{FF2B5EF4-FFF2-40B4-BE49-F238E27FC236}">
                  <a16:creationId xmlns:a16="http://schemas.microsoft.com/office/drawing/2014/main" id="{6FC7684B-7287-C02A-3979-A1B592D3B84B}"/>
                </a:ext>
              </a:extLst>
            </p:cNvPr>
            <p:cNvSpPr txBox="1">
              <a:spLocks noChangeArrowheads="1"/>
            </p:cNvSpPr>
            <p:nvPr/>
          </p:nvSpPr>
          <p:spPr bwMode="auto">
            <a:xfrm>
              <a:off x="3648" y="3072"/>
              <a:ext cx="2064"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t>YES</a:t>
              </a:r>
            </a:p>
            <a:p>
              <a:pPr>
                <a:spcBef>
                  <a:spcPct val="50000"/>
                </a:spcBef>
              </a:pPr>
              <a:r>
                <a:rPr lang="en-US" altLang="en-US"/>
                <a:t>It is God’s gift of new life to those who were spiritually dead.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wipe(left)">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wipe(left)">
                                      <p:cBhvr>
                                        <p:cTn id="12" dur="500"/>
                                        <p:tgtEl>
                                          <p:spTgt spid="1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D25D5C5-8E68-A220-10A2-0977E282EFDC}"/>
              </a:ext>
            </a:extLst>
          </p:cNvPr>
          <p:cNvSpPr>
            <a:spLocks noGrp="1" noChangeArrowheads="1"/>
          </p:cNvSpPr>
          <p:nvPr>
            <p:ph type="title"/>
          </p:nvPr>
        </p:nvSpPr>
        <p:spPr>
          <a:xfrm>
            <a:off x="2209800" y="304800"/>
            <a:ext cx="7772400" cy="685800"/>
          </a:xfrm>
        </p:spPr>
        <p:txBody>
          <a:bodyPr/>
          <a:lstStyle/>
          <a:p>
            <a:r>
              <a:rPr lang="en-US" altLang="en-US"/>
              <a:t>Regeneration</a:t>
            </a:r>
          </a:p>
        </p:txBody>
      </p:sp>
      <p:sp>
        <p:nvSpPr>
          <p:cNvPr id="14339" name="Rectangle 3">
            <a:extLst>
              <a:ext uri="{FF2B5EF4-FFF2-40B4-BE49-F238E27FC236}">
                <a16:creationId xmlns:a16="http://schemas.microsoft.com/office/drawing/2014/main" id="{A7A42D5C-4DB4-8D4F-4102-BB164F5BA85C}"/>
              </a:ext>
            </a:extLst>
          </p:cNvPr>
          <p:cNvSpPr>
            <a:spLocks noGrp="1" noChangeArrowheads="1"/>
          </p:cNvSpPr>
          <p:nvPr>
            <p:ph type="body" idx="1"/>
          </p:nvPr>
        </p:nvSpPr>
        <p:spPr>
          <a:xfrm>
            <a:off x="1905000" y="3733800"/>
            <a:ext cx="8305800" cy="3048000"/>
          </a:xfrm>
        </p:spPr>
        <p:txBody>
          <a:bodyPr/>
          <a:lstStyle/>
          <a:p>
            <a:pPr>
              <a:lnSpc>
                <a:spcPct val="90000"/>
              </a:lnSpc>
            </a:pPr>
            <a:r>
              <a:rPr lang="en-US" altLang="en-US" sz="2800"/>
              <a:t>It is instantaneous and below our              consciousness.</a:t>
            </a:r>
          </a:p>
          <a:p>
            <a:pPr>
              <a:lnSpc>
                <a:spcPct val="90000"/>
              </a:lnSpc>
              <a:buFontTx/>
              <a:buNone/>
            </a:pPr>
            <a:endParaRPr lang="en-US" altLang="en-US" sz="2800"/>
          </a:p>
          <a:p>
            <a:pPr>
              <a:lnSpc>
                <a:spcPct val="90000"/>
              </a:lnSpc>
            </a:pPr>
            <a:r>
              <a:rPr lang="en-US" altLang="en-US" sz="2800"/>
              <a:t>It makes us “new creatures.”</a:t>
            </a:r>
          </a:p>
          <a:p>
            <a:pPr lvl="1">
              <a:lnSpc>
                <a:spcPct val="90000"/>
              </a:lnSpc>
            </a:pPr>
            <a:r>
              <a:rPr lang="en-US" altLang="en-US" sz="2400" i="1"/>
              <a:t>“If any man is in Christ, he is a new creature; the old things have passed away; behold, new things have come.”             </a:t>
            </a:r>
            <a:r>
              <a:rPr lang="en-US" altLang="en-US" sz="2400"/>
              <a:t>2 Cor. 5:17</a:t>
            </a:r>
          </a:p>
        </p:txBody>
      </p:sp>
      <p:pic>
        <p:nvPicPr>
          <p:cNvPr id="10244" name="Picture 5" descr="practice_graphic">
            <a:extLst>
              <a:ext uri="{FF2B5EF4-FFF2-40B4-BE49-F238E27FC236}">
                <a16:creationId xmlns:a16="http://schemas.microsoft.com/office/drawing/2014/main" id="{8A6F33CB-7F6E-D671-14C0-0772B460B1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0" y="1284288"/>
            <a:ext cx="2857500" cy="321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6">
            <a:extLst>
              <a:ext uri="{FF2B5EF4-FFF2-40B4-BE49-F238E27FC236}">
                <a16:creationId xmlns:a16="http://schemas.microsoft.com/office/drawing/2014/main" id="{89807ABD-83AD-C4EC-3C0F-729D9410EE3B}"/>
              </a:ext>
            </a:extLst>
          </p:cNvPr>
          <p:cNvSpPr txBox="1">
            <a:spLocks noChangeArrowheads="1"/>
          </p:cNvSpPr>
          <p:nvPr/>
        </p:nvSpPr>
        <p:spPr bwMode="auto">
          <a:xfrm>
            <a:off x="2057400" y="1046163"/>
            <a:ext cx="5791200" cy="31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90000"/>
              </a:lnSpc>
              <a:spcBef>
                <a:spcPct val="20000"/>
              </a:spcBef>
              <a:buSzPct val="100000"/>
              <a:buFontTx/>
              <a:buChar char="•"/>
            </a:pPr>
            <a:r>
              <a:rPr lang="en-US" altLang="en-US" sz="2800"/>
              <a:t>  It is completely a work of God.</a:t>
            </a:r>
          </a:p>
          <a:p>
            <a:pPr lvl="1" algn="l">
              <a:lnSpc>
                <a:spcPct val="90000"/>
              </a:lnSpc>
              <a:spcBef>
                <a:spcPct val="20000"/>
              </a:spcBef>
              <a:buSzPct val="100000"/>
              <a:buFontTx/>
              <a:buChar char="–"/>
            </a:pPr>
            <a:r>
              <a:rPr lang="en-US" altLang="en-US"/>
              <a:t>  </a:t>
            </a:r>
            <a:r>
              <a:rPr lang="en-US" altLang="en-US" i="1"/>
              <a:t>“But as many as received Him, to them He gave the right to become children of God, even to those who believe in His name, who were born, not of blood nor of the will of the flesh nor of the will of man, </a:t>
            </a:r>
            <a:r>
              <a:rPr lang="en-US" altLang="en-US" i="1" u="sng"/>
              <a:t>but of God</a:t>
            </a:r>
            <a:r>
              <a:rPr lang="en-US" altLang="en-US" i="1"/>
              <a:t>.” Jn. 1:12-13</a:t>
            </a:r>
          </a:p>
          <a:p>
            <a:pPr algn="l">
              <a:spcBef>
                <a:spcPct val="50000"/>
              </a:spcBef>
            </a:pPr>
            <a:endParaRPr lang="en-US" altLang="en-US"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wipe(left)">
                                      <p:cBhvr>
                                        <p:cTn id="7" dur="500"/>
                                        <p:tgtEl>
                                          <p:spTgt spid="143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wipe(left)">
                                      <p:cBhvr>
                                        <p:cTn id="12" dur="500"/>
                                        <p:tgtEl>
                                          <p:spTgt spid="143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wipe(left)">
                                      <p:cBhvr>
                                        <p:cTn id="17" dur="500"/>
                                        <p:tgtEl>
                                          <p:spTgt spid="14339">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339">
                                            <p:txEl>
                                              <p:pRg st="3" end="3"/>
                                            </p:txEl>
                                          </p:spTgt>
                                        </p:tgtEl>
                                        <p:attrNameLst>
                                          <p:attrName>style.visibility</p:attrName>
                                        </p:attrNameLst>
                                      </p:cBhvr>
                                      <p:to>
                                        <p:strVal val="visible"/>
                                      </p:to>
                                    </p:set>
                                    <p:animEffect transition="in" filter="wipe(left)">
                                      <p:cBhvr>
                                        <p:cTn id="20"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P spid="14342"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9B68A3C-B214-7CEF-EE4D-6EFEEDA3F69F}"/>
              </a:ext>
            </a:extLst>
          </p:cNvPr>
          <p:cNvSpPr>
            <a:spLocks noGrp="1" noChangeArrowheads="1"/>
          </p:cNvSpPr>
          <p:nvPr>
            <p:ph type="ctrTitle"/>
          </p:nvPr>
        </p:nvSpPr>
        <p:spPr>
          <a:xfrm>
            <a:off x="2209800" y="2286000"/>
            <a:ext cx="7772400" cy="1143000"/>
          </a:xfrm>
        </p:spPr>
        <p:txBody>
          <a:bodyPr/>
          <a:lstStyle/>
          <a:p>
            <a:r>
              <a:rPr lang="en-US" altLang="en-US"/>
              <a:t>The Components of Salvation</a:t>
            </a:r>
          </a:p>
        </p:txBody>
      </p:sp>
      <p:sp>
        <p:nvSpPr>
          <p:cNvPr id="2051" name="Rectangle 3">
            <a:extLst>
              <a:ext uri="{FF2B5EF4-FFF2-40B4-BE49-F238E27FC236}">
                <a16:creationId xmlns:a16="http://schemas.microsoft.com/office/drawing/2014/main" id="{60F58C28-E840-3A38-303C-233BE46E7A40}"/>
              </a:ext>
            </a:extLst>
          </p:cNvPr>
          <p:cNvSpPr>
            <a:spLocks noGrp="1" noChangeArrowheads="1"/>
          </p:cNvSpPr>
          <p:nvPr>
            <p:ph type="subTitle" idx="1"/>
          </p:nvPr>
        </p:nvSpPr>
        <p:spPr/>
        <p:txBody>
          <a:bodyPr/>
          <a:lstStyle/>
          <a:p>
            <a:r>
              <a:rPr lang="en-US" altLang="en-US" sz="3200" dirty="0"/>
              <a:t>Arminianism and Calvinism</a:t>
            </a:r>
          </a:p>
          <a:p>
            <a:endParaRPr lang="en-US" altLang="en-US"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1632F59-D5C7-EDCC-39CB-35CB19BAEA67}"/>
              </a:ext>
            </a:extLst>
          </p:cNvPr>
          <p:cNvSpPr>
            <a:spLocks noGrp="1" noChangeArrowheads="1"/>
          </p:cNvSpPr>
          <p:nvPr>
            <p:ph type="title"/>
          </p:nvPr>
        </p:nvSpPr>
        <p:spPr>
          <a:xfrm>
            <a:off x="2209800" y="0"/>
            <a:ext cx="7772400" cy="1143000"/>
          </a:xfrm>
          <a:gradFill>
            <a:gsLst>
              <a:gs pos="0">
                <a:srgbClr val="0070C0"/>
              </a:gs>
              <a:gs pos="35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dirty="0"/>
              <a:t>Arminianism</a:t>
            </a:r>
          </a:p>
        </p:txBody>
      </p:sp>
      <p:grpSp>
        <p:nvGrpSpPr>
          <p:cNvPr id="2" name="Group 17">
            <a:extLst>
              <a:ext uri="{FF2B5EF4-FFF2-40B4-BE49-F238E27FC236}">
                <a16:creationId xmlns:a16="http://schemas.microsoft.com/office/drawing/2014/main" id="{A1895FB0-BCC9-ACC0-9C69-37DA0E76740D}"/>
              </a:ext>
            </a:extLst>
          </p:cNvPr>
          <p:cNvGrpSpPr>
            <a:grpSpLocks/>
          </p:cNvGrpSpPr>
          <p:nvPr/>
        </p:nvGrpSpPr>
        <p:grpSpPr bwMode="auto">
          <a:xfrm>
            <a:off x="1981200" y="990600"/>
            <a:ext cx="3581400" cy="3200400"/>
            <a:chOff x="288" y="624"/>
            <a:chExt cx="2256" cy="2016"/>
          </a:xfrm>
        </p:grpSpPr>
        <p:pic>
          <p:nvPicPr>
            <p:cNvPr id="3089" name="Picture 5" descr="Arminius">
              <a:extLst>
                <a:ext uri="{FF2B5EF4-FFF2-40B4-BE49-F238E27FC236}">
                  <a16:creationId xmlns:a16="http://schemas.microsoft.com/office/drawing/2014/main" id="{2F35D542-D229-38A6-A763-5B7D7C1C5F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672"/>
              <a:ext cx="2064"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0" name="Text Box 7">
              <a:extLst>
                <a:ext uri="{FF2B5EF4-FFF2-40B4-BE49-F238E27FC236}">
                  <a16:creationId xmlns:a16="http://schemas.microsoft.com/office/drawing/2014/main" id="{2D443D51-A883-1C04-5624-C2AF49121751}"/>
                </a:ext>
              </a:extLst>
            </p:cNvPr>
            <p:cNvSpPr txBox="1">
              <a:spLocks noChangeArrowheads="1"/>
            </p:cNvSpPr>
            <p:nvPr/>
          </p:nvSpPr>
          <p:spPr bwMode="auto">
            <a:xfrm>
              <a:off x="288" y="624"/>
              <a:ext cx="22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a:solidFill>
                    <a:schemeClr val="bg1"/>
                  </a:solidFill>
                </a:rPr>
                <a:t>  This is Jacob </a:t>
              </a:r>
              <a:r>
                <a:rPr lang="en-US" altLang="en-US" b="1">
                  <a:solidFill>
                    <a:schemeClr val="bg1"/>
                  </a:solidFill>
                </a:rPr>
                <a:t>Arminius.</a:t>
              </a:r>
            </a:p>
          </p:txBody>
        </p:sp>
      </p:grpSp>
      <p:grpSp>
        <p:nvGrpSpPr>
          <p:cNvPr id="3" name="Group 19">
            <a:extLst>
              <a:ext uri="{FF2B5EF4-FFF2-40B4-BE49-F238E27FC236}">
                <a16:creationId xmlns:a16="http://schemas.microsoft.com/office/drawing/2014/main" id="{BE86EBE3-4394-5C7C-AB71-ADED43F7459B}"/>
              </a:ext>
            </a:extLst>
          </p:cNvPr>
          <p:cNvGrpSpPr>
            <a:grpSpLocks/>
          </p:cNvGrpSpPr>
          <p:nvPr/>
        </p:nvGrpSpPr>
        <p:grpSpPr bwMode="auto">
          <a:xfrm>
            <a:off x="7086600" y="990600"/>
            <a:ext cx="3581400" cy="3200400"/>
            <a:chOff x="3504" y="624"/>
            <a:chExt cx="2256" cy="2016"/>
          </a:xfrm>
        </p:grpSpPr>
        <p:grpSp>
          <p:nvGrpSpPr>
            <p:cNvPr id="3085" name="Group 18">
              <a:extLst>
                <a:ext uri="{FF2B5EF4-FFF2-40B4-BE49-F238E27FC236}">
                  <a16:creationId xmlns:a16="http://schemas.microsoft.com/office/drawing/2014/main" id="{E68E56D0-C702-C338-E9BC-3C857B4B1052}"/>
                </a:ext>
              </a:extLst>
            </p:cNvPr>
            <p:cNvGrpSpPr>
              <a:grpSpLocks/>
            </p:cNvGrpSpPr>
            <p:nvPr/>
          </p:nvGrpSpPr>
          <p:grpSpPr bwMode="auto">
            <a:xfrm>
              <a:off x="3504" y="624"/>
              <a:ext cx="2256" cy="2016"/>
              <a:chOff x="3504" y="624"/>
              <a:chExt cx="2256" cy="2016"/>
            </a:xfrm>
          </p:grpSpPr>
          <p:sp>
            <p:nvSpPr>
              <p:cNvPr id="3087" name="Rectangle 10">
                <a:extLst>
                  <a:ext uri="{FF2B5EF4-FFF2-40B4-BE49-F238E27FC236}">
                    <a16:creationId xmlns:a16="http://schemas.microsoft.com/office/drawing/2014/main" id="{4DC4C8AE-63F5-80CB-9B0E-3E6E8C5C0A90}"/>
                  </a:ext>
                </a:extLst>
              </p:cNvPr>
              <p:cNvSpPr>
                <a:spLocks noChangeArrowheads="1"/>
              </p:cNvSpPr>
              <p:nvPr/>
            </p:nvSpPr>
            <p:spPr bwMode="auto">
              <a:xfrm>
                <a:off x="3504" y="672"/>
                <a:ext cx="1872" cy="1968"/>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3088" name="Text Box 11">
                <a:extLst>
                  <a:ext uri="{FF2B5EF4-FFF2-40B4-BE49-F238E27FC236}">
                    <a16:creationId xmlns:a16="http://schemas.microsoft.com/office/drawing/2014/main" id="{5C639717-132B-FE14-5F52-3C34026655A9}"/>
                  </a:ext>
                </a:extLst>
              </p:cNvPr>
              <p:cNvSpPr txBox="1">
                <a:spLocks noChangeArrowheads="1"/>
              </p:cNvSpPr>
              <p:nvPr/>
            </p:nvSpPr>
            <p:spPr bwMode="auto">
              <a:xfrm>
                <a:off x="3600" y="624"/>
                <a:ext cx="21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a:solidFill>
                      <a:schemeClr val="bg1"/>
                    </a:solidFill>
                  </a:rPr>
                  <a:t>This is an </a:t>
                </a:r>
                <a:r>
                  <a:rPr lang="en-US" altLang="en-US" b="1">
                    <a:solidFill>
                      <a:schemeClr val="bg1"/>
                    </a:solidFill>
                  </a:rPr>
                  <a:t>Armenian.</a:t>
                </a:r>
              </a:p>
            </p:txBody>
          </p:sp>
        </p:grpSp>
        <p:pic>
          <p:nvPicPr>
            <p:cNvPr id="3086" name="Picture 9" descr="Armenian%20Man">
              <a:extLst>
                <a:ext uri="{FF2B5EF4-FFF2-40B4-BE49-F238E27FC236}">
                  <a16:creationId xmlns:a16="http://schemas.microsoft.com/office/drawing/2014/main" id="{515B75D5-F4D8-45D1-F7DD-475C8F9B2215}"/>
                </a:ext>
              </a:extLst>
            </p:cNvPr>
            <p:cNvPicPr>
              <a:picLocks noChangeAspect="1" noChangeArrowheads="1"/>
            </p:cNvPicPr>
            <p:nvPr/>
          </p:nvPicPr>
          <p:blipFill>
            <a:blip r:embed="rId4">
              <a:lum contrast="30000"/>
              <a:extLst>
                <a:ext uri="{28A0092B-C50C-407E-A947-70E740481C1C}">
                  <a14:useLocalDpi xmlns:a14="http://schemas.microsoft.com/office/drawing/2010/main" val="0"/>
                </a:ext>
              </a:extLst>
            </a:blip>
            <a:srcRect l="6290" t="2426" r="7861" b="17868"/>
            <a:stretch>
              <a:fillRect/>
            </a:stretch>
          </p:blipFill>
          <p:spPr bwMode="auto">
            <a:xfrm>
              <a:off x="3744" y="913"/>
              <a:ext cx="1440" cy="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64" name="AutoShape 20">
            <a:extLst>
              <a:ext uri="{FF2B5EF4-FFF2-40B4-BE49-F238E27FC236}">
                <a16:creationId xmlns:a16="http://schemas.microsoft.com/office/drawing/2014/main" id="{008D3E7C-E3DA-C455-F345-F176047960C9}"/>
              </a:ext>
            </a:extLst>
          </p:cNvPr>
          <p:cNvSpPr>
            <a:spLocks noChangeArrowheads="1"/>
          </p:cNvSpPr>
          <p:nvPr/>
        </p:nvSpPr>
        <p:spPr bwMode="auto">
          <a:xfrm>
            <a:off x="4953000" y="2209800"/>
            <a:ext cx="2362200" cy="1371600"/>
          </a:xfrm>
          <a:prstGeom prst="leftRightArrow">
            <a:avLst>
              <a:gd name="adj1" fmla="val 50000"/>
              <a:gd name="adj2" fmla="val 34444"/>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Not the same</a:t>
            </a:r>
          </a:p>
        </p:txBody>
      </p:sp>
      <p:sp>
        <p:nvSpPr>
          <p:cNvPr id="6165" name="AutoShape 21">
            <a:extLst>
              <a:ext uri="{FF2B5EF4-FFF2-40B4-BE49-F238E27FC236}">
                <a16:creationId xmlns:a16="http://schemas.microsoft.com/office/drawing/2014/main" id="{A6E3991E-9D15-0B23-EEE2-63C01ACEA6E7}"/>
              </a:ext>
            </a:extLst>
          </p:cNvPr>
          <p:cNvSpPr>
            <a:spLocks noChangeArrowheads="1"/>
          </p:cNvSpPr>
          <p:nvPr/>
        </p:nvSpPr>
        <p:spPr bwMode="auto">
          <a:xfrm>
            <a:off x="4953000" y="4648200"/>
            <a:ext cx="2362200" cy="1371600"/>
          </a:xfrm>
          <a:prstGeom prst="leftRightArrow">
            <a:avLst>
              <a:gd name="adj1" fmla="val 50000"/>
              <a:gd name="adj2" fmla="val 34444"/>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Not the same</a:t>
            </a:r>
          </a:p>
        </p:txBody>
      </p:sp>
      <p:grpSp>
        <p:nvGrpSpPr>
          <p:cNvPr id="5" name="Group 24">
            <a:extLst>
              <a:ext uri="{FF2B5EF4-FFF2-40B4-BE49-F238E27FC236}">
                <a16:creationId xmlns:a16="http://schemas.microsoft.com/office/drawing/2014/main" id="{22B87E9A-6F77-04E9-5556-DE52D0542D3F}"/>
              </a:ext>
            </a:extLst>
          </p:cNvPr>
          <p:cNvGrpSpPr>
            <a:grpSpLocks/>
          </p:cNvGrpSpPr>
          <p:nvPr/>
        </p:nvGrpSpPr>
        <p:grpSpPr bwMode="auto">
          <a:xfrm>
            <a:off x="2590800" y="4191000"/>
            <a:ext cx="3048000" cy="2667000"/>
            <a:chOff x="672" y="2640"/>
            <a:chExt cx="1920" cy="1680"/>
          </a:xfrm>
        </p:grpSpPr>
        <p:pic>
          <p:nvPicPr>
            <p:cNvPr id="3083" name="Picture 13" descr="holland">
              <a:extLst>
                <a:ext uri="{FF2B5EF4-FFF2-40B4-BE49-F238E27FC236}">
                  <a16:creationId xmlns:a16="http://schemas.microsoft.com/office/drawing/2014/main" id="{5A5FFE5B-7B5C-C879-23A8-FB282CBF57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2880"/>
              <a:ext cx="1481"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Text Box 22">
              <a:extLst>
                <a:ext uri="{FF2B5EF4-FFF2-40B4-BE49-F238E27FC236}">
                  <a16:creationId xmlns:a16="http://schemas.microsoft.com/office/drawing/2014/main" id="{A4A19A23-371E-7E31-596F-58ECBA58E31D}"/>
                </a:ext>
              </a:extLst>
            </p:cNvPr>
            <p:cNvSpPr txBox="1">
              <a:spLocks noChangeArrowheads="1"/>
            </p:cNvSpPr>
            <p:nvPr/>
          </p:nvSpPr>
          <p:spPr bwMode="auto">
            <a:xfrm>
              <a:off x="768" y="2640"/>
              <a:ext cx="18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a:t>This is Holland.</a:t>
              </a:r>
            </a:p>
          </p:txBody>
        </p:sp>
      </p:grpSp>
      <p:grpSp>
        <p:nvGrpSpPr>
          <p:cNvPr id="6" name="Group 26">
            <a:extLst>
              <a:ext uri="{FF2B5EF4-FFF2-40B4-BE49-F238E27FC236}">
                <a16:creationId xmlns:a16="http://schemas.microsoft.com/office/drawing/2014/main" id="{43F8B1FA-6D15-D059-7662-C11B78F6190C}"/>
              </a:ext>
            </a:extLst>
          </p:cNvPr>
          <p:cNvGrpSpPr>
            <a:grpSpLocks/>
          </p:cNvGrpSpPr>
          <p:nvPr/>
        </p:nvGrpSpPr>
        <p:grpSpPr bwMode="auto">
          <a:xfrm>
            <a:off x="7391400" y="4191000"/>
            <a:ext cx="3048000" cy="2667000"/>
            <a:chOff x="3696" y="2640"/>
            <a:chExt cx="1920" cy="1680"/>
          </a:xfrm>
        </p:grpSpPr>
        <p:pic>
          <p:nvPicPr>
            <p:cNvPr id="3081" name="Picture 15" descr="map">
              <a:extLst>
                <a:ext uri="{FF2B5EF4-FFF2-40B4-BE49-F238E27FC236}">
                  <a16:creationId xmlns:a16="http://schemas.microsoft.com/office/drawing/2014/main" id="{5E8BD613-6F4D-A801-CE85-698080323D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8847" r="13786"/>
            <a:stretch>
              <a:fillRect/>
            </a:stretch>
          </p:blipFill>
          <p:spPr bwMode="auto">
            <a:xfrm>
              <a:off x="3696" y="2880"/>
              <a:ext cx="156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Text Box 23">
              <a:extLst>
                <a:ext uri="{FF2B5EF4-FFF2-40B4-BE49-F238E27FC236}">
                  <a16:creationId xmlns:a16="http://schemas.microsoft.com/office/drawing/2014/main" id="{1874117B-4529-D825-B49A-F359C6FAC117}"/>
                </a:ext>
              </a:extLst>
            </p:cNvPr>
            <p:cNvSpPr txBox="1">
              <a:spLocks noChangeArrowheads="1"/>
            </p:cNvSpPr>
            <p:nvPr/>
          </p:nvSpPr>
          <p:spPr bwMode="auto">
            <a:xfrm>
              <a:off x="3792" y="2640"/>
              <a:ext cx="18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a:t>This is Armenia.</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64"/>
                                        </p:tgtEl>
                                        <p:attrNameLst>
                                          <p:attrName>style.visibility</p:attrName>
                                        </p:attrNameLst>
                                      </p:cBhvr>
                                      <p:to>
                                        <p:strVal val="visible"/>
                                      </p:to>
                                    </p:set>
                                    <p:animEffect transition="in" filter="dissolve">
                                      <p:cBhvr>
                                        <p:cTn id="17" dur="500"/>
                                        <p:tgtEl>
                                          <p:spTgt spid="61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165"/>
                                        </p:tgtEl>
                                        <p:attrNameLst>
                                          <p:attrName>style.visibility</p:attrName>
                                        </p:attrNameLst>
                                      </p:cBhvr>
                                      <p:to>
                                        <p:strVal val="visible"/>
                                      </p:to>
                                    </p:set>
                                    <p:animEffect transition="in" filter="dissolve">
                                      <p:cBhvr>
                                        <p:cTn id="32" dur="500"/>
                                        <p:tgtEl>
                                          <p:spTgt spid="6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 grpId="0" animBg="1" autoUpdateAnimBg="0"/>
      <p:bldP spid="6165"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145BE6E-73FF-F46A-4FEF-E2FBA370301E}"/>
              </a:ext>
            </a:extLst>
          </p:cNvPr>
          <p:cNvSpPr>
            <a:spLocks noGrp="1" noChangeArrowheads="1"/>
          </p:cNvSpPr>
          <p:nvPr>
            <p:ph type="title"/>
          </p:nvPr>
        </p:nvSpPr>
        <p:spPr>
          <a:xfrm>
            <a:off x="2209800" y="0"/>
            <a:ext cx="7772400" cy="1143000"/>
          </a:xfrm>
          <a:gradFill>
            <a:gsLst>
              <a:gs pos="0">
                <a:srgbClr val="0070C0"/>
              </a:gs>
              <a:gs pos="35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dirty="0"/>
              <a:t>Arminianism and Calvinism</a:t>
            </a:r>
          </a:p>
        </p:txBody>
      </p:sp>
      <p:sp>
        <p:nvSpPr>
          <p:cNvPr id="7183" name="Rectangle 15">
            <a:extLst>
              <a:ext uri="{FF2B5EF4-FFF2-40B4-BE49-F238E27FC236}">
                <a16:creationId xmlns:a16="http://schemas.microsoft.com/office/drawing/2014/main" id="{4ECA9E9C-EC9F-0A6F-EF34-A43C6686FBBC}"/>
              </a:ext>
            </a:extLst>
          </p:cNvPr>
          <p:cNvSpPr>
            <a:spLocks noGrp="1" noChangeArrowheads="1"/>
          </p:cNvSpPr>
          <p:nvPr>
            <p:ph type="body" idx="1"/>
          </p:nvPr>
        </p:nvSpPr>
        <p:spPr>
          <a:xfrm>
            <a:off x="2133600" y="1219200"/>
            <a:ext cx="5257800" cy="5181600"/>
          </a:xfrm>
        </p:spPr>
        <p:txBody>
          <a:bodyPr>
            <a:normAutofit lnSpcReduction="10000"/>
          </a:bodyPr>
          <a:lstStyle/>
          <a:p>
            <a:pPr>
              <a:lnSpc>
                <a:spcPct val="90000"/>
              </a:lnSpc>
            </a:pPr>
            <a:r>
              <a:rPr lang="en-US" altLang="en-US" sz="2800"/>
              <a:t>The Protestant Reformation spread to the Netherlands, and the Dutch Church became Calvinist.</a:t>
            </a:r>
          </a:p>
          <a:p>
            <a:pPr>
              <a:lnSpc>
                <a:spcPct val="90000"/>
              </a:lnSpc>
            </a:pPr>
            <a:r>
              <a:rPr lang="en-US" altLang="en-US" sz="2800"/>
              <a:t>Arminius’ followers presented a “Remonstrance” (protest) to Dutch church authorities in 1610.</a:t>
            </a:r>
          </a:p>
          <a:p>
            <a:pPr>
              <a:lnSpc>
                <a:spcPct val="90000"/>
              </a:lnSpc>
            </a:pPr>
            <a:r>
              <a:rPr lang="en-US" altLang="en-US" sz="2800"/>
              <a:t>The Calvinists held a Synod in the city of Dort in 1618.  They refuted the Remonstrance on five key points.</a:t>
            </a:r>
          </a:p>
        </p:txBody>
      </p:sp>
      <p:grpSp>
        <p:nvGrpSpPr>
          <p:cNvPr id="4100" name="Group 22">
            <a:extLst>
              <a:ext uri="{FF2B5EF4-FFF2-40B4-BE49-F238E27FC236}">
                <a16:creationId xmlns:a16="http://schemas.microsoft.com/office/drawing/2014/main" id="{729021FA-22F0-8D15-3C55-E1CCA25C4027}"/>
              </a:ext>
            </a:extLst>
          </p:cNvPr>
          <p:cNvGrpSpPr>
            <a:grpSpLocks/>
          </p:cNvGrpSpPr>
          <p:nvPr/>
        </p:nvGrpSpPr>
        <p:grpSpPr bwMode="auto">
          <a:xfrm>
            <a:off x="7391400" y="3886200"/>
            <a:ext cx="3276600" cy="2971800"/>
            <a:chOff x="3696" y="2448"/>
            <a:chExt cx="2064" cy="1872"/>
          </a:xfrm>
        </p:grpSpPr>
        <p:pic>
          <p:nvPicPr>
            <p:cNvPr id="4105" name="Picture 4" descr="Arminius">
              <a:extLst>
                <a:ext uri="{FF2B5EF4-FFF2-40B4-BE49-F238E27FC236}">
                  <a16:creationId xmlns:a16="http://schemas.microsoft.com/office/drawing/2014/main" id="{4019F154-CDA8-C933-FBC2-4442E0725D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877"/>
            <a:stretch>
              <a:fillRect/>
            </a:stretch>
          </p:blipFill>
          <p:spPr bwMode="auto">
            <a:xfrm>
              <a:off x="3696" y="2448"/>
              <a:ext cx="2064"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Text Box 19">
              <a:extLst>
                <a:ext uri="{FF2B5EF4-FFF2-40B4-BE49-F238E27FC236}">
                  <a16:creationId xmlns:a16="http://schemas.microsoft.com/office/drawing/2014/main" id="{95FAE222-1BA0-CCA7-150A-8A4A80A7255F}"/>
                </a:ext>
              </a:extLst>
            </p:cNvPr>
            <p:cNvSpPr txBox="1">
              <a:spLocks noChangeArrowheads="1"/>
            </p:cNvSpPr>
            <p:nvPr/>
          </p:nvSpPr>
          <p:spPr bwMode="auto">
            <a:xfrm>
              <a:off x="3744" y="2448"/>
              <a:ext cx="2016" cy="288"/>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rPr>
                <a:t>J. Arminius (d. 1609)</a:t>
              </a:r>
            </a:p>
          </p:txBody>
        </p:sp>
      </p:grpSp>
      <p:grpSp>
        <p:nvGrpSpPr>
          <p:cNvPr id="4101" name="Group 21">
            <a:extLst>
              <a:ext uri="{FF2B5EF4-FFF2-40B4-BE49-F238E27FC236}">
                <a16:creationId xmlns:a16="http://schemas.microsoft.com/office/drawing/2014/main" id="{F3B15C8B-DB3B-83E4-E3C0-1444553666C2}"/>
              </a:ext>
            </a:extLst>
          </p:cNvPr>
          <p:cNvGrpSpPr>
            <a:grpSpLocks/>
          </p:cNvGrpSpPr>
          <p:nvPr/>
        </p:nvGrpSpPr>
        <p:grpSpPr bwMode="auto">
          <a:xfrm>
            <a:off x="8027505" y="798443"/>
            <a:ext cx="3276600" cy="2971800"/>
            <a:chOff x="3696" y="528"/>
            <a:chExt cx="2064" cy="1872"/>
          </a:xfrm>
        </p:grpSpPr>
        <p:sp>
          <p:nvSpPr>
            <p:cNvPr id="4102" name="Rectangle 18">
              <a:extLst>
                <a:ext uri="{FF2B5EF4-FFF2-40B4-BE49-F238E27FC236}">
                  <a16:creationId xmlns:a16="http://schemas.microsoft.com/office/drawing/2014/main" id="{15C559EB-855A-8005-4843-C0F21B0A4FD9}"/>
                </a:ext>
              </a:extLst>
            </p:cNvPr>
            <p:cNvSpPr>
              <a:spLocks noChangeArrowheads="1"/>
            </p:cNvSpPr>
            <p:nvPr/>
          </p:nvSpPr>
          <p:spPr bwMode="auto">
            <a:xfrm>
              <a:off x="3696" y="528"/>
              <a:ext cx="2064" cy="1872"/>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pic>
          <p:nvPicPr>
            <p:cNvPr id="4103" name="Picture 17" descr="calvinweb">
              <a:extLst>
                <a:ext uri="{FF2B5EF4-FFF2-40B4-BE49-F238E27FC236}">
                  <a16:creationId xmlns:a16="http://schemas.microsoft.com/office/drawing/2014/main" id="{1EE21875-D234-1039-EBB8-57C51C2B9A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32780"/>
            <a:stretch>
              <a:fillRect/>
            </a:stretch>
          </p:blipFill>
          <p:spPr bwMode="auto">
            <a:xfrm>
              <a:off x="3984" y="576"/>
              <a:ext cx="1468"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 Box 20">
              <a:extLst>
                <a:ext uri="{FF2B5EF4-FFF2-40B4-BE49-F238E27FC236}">
                  <a16:creationId xmlns:a16="http://schemas.microsoft.com/office/drawing/2014/main" id="{97955BF8-3D4B-0882-0D21-73F43440D7BD}"/>
                </a:ext>
              </a:extLst>
            </p:cNvPr>
            <p:cNvSpPr txBox="1">
              <a:spLocks noChangeArrowheads="1"/>
            </p:cNvSpPr>
            <p:nvPr/>
          </p:nvSpPr>
          <p:spPr bwMode="auto">
            <a:xfrm>
              <a:off x="3792" y="2112"/>
              <a:ext cx="19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a:solidFill>
                    <a:schemeClr val="bg1"/>
                  </a:solidFill>
                </a:rPr>
                <a:t>John Calvin (d. 1564)</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83">
                                            <p:txEl>
                                              <p:pRg st="0" end="0"/>
                                            </p:txEl>
                                          </p:spTgt>
                                        </p:tgtEl>
                                        <p:attrNameLst>
                                          <p:attrName>style.visibility</p:attrName>
                                        </p:attrNameLst>
                                      </p:cBhvr>
                                      <p:to>
                                        <p:strVal val="visible"/>
                                      </p:to>
                                    </p:set>
                                    <p:animEffect transition="in" filter="wipe(left)">
                                      <p:cBhvr>
                                        <p:cTn id="7" dur="500"/>
                                        <p:tgtEl>
                                          <p:spTgt spid="71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83">
                                            <p:txEl>
                                              <p:pRg st="1" end="1"/>
                                            </p:txEl>
                                          </p:spTgt>
                                        </p:tgtEl>
                                        <p:attrNameLst>
                                          <p:attrName>style.visibility</p:attrName>
                                        </p:attrNameLst>
                                      </p:cBhvr>
                                      <p:to>
                                        <p:strVal val="visible"/>
                                      </p:to>
                                    </p:set>
                                    <p:animEffect transition="in" filter="wipe(left)">
                                      <p:cBhvr>
                                        <p:cTn id="12" dur="500"/>
                                        <p:tgtEl>
                                          <p:spTgt spid="71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83">
                                            <p:txEl>
                                              <p:pRg st="2" end="2"/>
                                            </p:txEl>
                                          </p:spTgt>
                                        </p:tgtEl>
                                        <p:attrNameLst>
                                          <p:attrName>style.visibility</p:attrName>
                                        </p:attrNameLst>
                                      </p:cBhvr>
                                      <p:to>
                                        <p:strVal val="visible"/>
                                      </p:to>
                                    </p:set>
                                    <p:animEffect transition="in" filter="wipe(left)">
                                      <p:cBhvr>
                                        <p:cTn id="17" dur="500"/>
                                        <p:tgtEl>
                                          <p:spTgt spid="71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3"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FCE5EB6-17CF-B000-5EF6-5CDD3CEBBD25}"/>
              </a:ext>
            </a:extLst>
          </p:cNvPr>
          <p:cNvSpPr>
            <a:spLocks noGrp="1" noChangeArrowheads="1"/>
          </p:cNvSpPr>
          <p:nvPr>
            <p:ph type="title"/>
          </p:nvPr>
        </p:nvSpPr>
        <p:spPr>
          <a:xfrm>
            <a:off x="2209800" y="381000"/>
            <a:ext cx="7772400" cy="1143000"/>
          </a:xfrm>
          <a:gradFill>
            <a:gsLst>
              <a:gs pos="0">
                <a:srgbClr val="0070C0"/>
              </a:gs>
              <a:gs pos="35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sz="4000" dirty="0"/>
              <a:t>Arminian Theology</a:t>
            </a:r>
            <a:br>
              <a:rPr lang="en-US" altLang="en-US" dirty="0"/>
            </a:br>
            <a:r>
              <a:rPr lang="en-US" altLang="en-US" sz="2800" dirty="0"/>
              <a:t>Remonstrance of 1610</a:t>
            </a:r>
          </a:p>
        </p:txBody>
      </p:sp>
      <p:sp>
        <p:nvSpPr>
          <p:cNvPr id="9219" name="Rectangle 3">
            <a:extLst>
              <a:ext uri="{FF2B5EF4-FFF2-40B4-BE49-F238E27FC236}">
                <a16:creationId xmlns:a16="http://schemas.microsoft.com/office/drawing/2014/main" id="{1F4F44DA-B54B-8EEB-6212-CBBCCAAD7B40}"/>
              </a:ext>
            </a:extLst>
          </p:cNvPr>
          <p:cNvSpPr>
            <a:spLocks noGrp="1" noChangeArrowheads="1"/>
          </p:cNvSpPr>
          <p:nvPr>
            <p:ph type="body" idx="1"/>
          </p:nvPr>
        </p:nvSpPr>
        <p:spPr>
          <a:xfrm>
            <a:off x="1905000" y="1600200"/>
            <a:ext cx="4648200" cy="4876800"/>
          </a:xfrm>
        </p:spPr>
        <p:txBody>
          <a:bodyPr>
            <a:normAutofit fontScale="92500" lnSpcReduction="20000"/>
          </a:bodyPr>
          <a:lstStyle/>
          <a:p>
            <a:r>
              <a:rPr lang="en-US" altLang="en-US" sz="2400"/>
              <a:t>Election (or reprobation) is based on foreseen faith (or unbelief).</a:t>
            </a:r>
          </a:p>
          <a:p>
            <a:r>
              <a:rPr lang="en-US" altLang="en-US" sz="2400"/>
              <a:t>Christ’s death obtained salvation for everyone. </a:t>
            </a:r>
          </a:p>
          <a:p>
            <a:r>
              <a:rPr lang="en-US" altLang="en-US" sz="2400"/>
              <a:t>Fallen man cannot achieve saving faith without God’s  grace.</a:t>
            </a:r>
          </a:p>
          <a:p>
            <a:r>
              <a:rPr lang="en-US" altLang="en-US" sz="2400"/>
              <a:t>Grace is necessary for all good works, but is not irresistible.</a:t>
            </a:r>
          </a:p>
          <a:p>
            <a:r>
              <a:rPr lang="en-US" altLang="en-US" sz="2400"/>
              <a:t>Grace can preserve the faithful, but it can also be lost.</a:t>
            </a:r>
          </a:p>
        </p:txBody>
      </p:sp>
      <p:grpSp>
        <p:nvGrpSpPr>
          <p:cNvPr id="2" name="Group 15">
            <a:extLst>
              <a:ext uri="{FF2B5EF4-FFF2-40B4-BE49-F238E27FC236}">
                <a16:creationId xmlns:a16="http://schemas.microsoft.com/office/drawing/2014/main" id="{4647C66D-426C-A3A6-2E47-9E4C00DDB919}"/>
              </a:ext>
            </a:extLst>
          </p:cNvPr>
          <p:cNvGrpSpPr>
            <a:grpSpLocks/>
          </p:cNvGrpSpPr>
          <p:nvPr/>
        </p:nvGrpSpPr>
        <p:grpSpPr bwMode="auto">
          <a:xfrm>
            <a:off x="5673726" y="1752600"/>
            <a:ext cx="4956175" cy="1905000"/>
            <a:chOff x="2666" y="1104"/>
            <a:chExt cx="3021" cy="960"/>
          </a:xfrm>
        </p:grpSpPr>
        <p:sp>
          <p:nvSpPr>
            <p:cNvPr id="5137" name="Text Box 4">
              <a:extLst>
                <a:ext uri="{FF2B5EF4-FFF2-40B4-BE49-F238E27FC236}">
                  <a16:creationId xmlns:a16="http://schemas.microsoft.com/office/drawing/2014/main" id="{C7DAC746-D810-B565-2317-7BA399C3700D}"/>
                </a:ext>
              </a:extLst>
            </p:cNvPr>
            <p:cNvSpPr txBox="1">
              <a:spLocks noChangeArrowheads="1"/>
            </p:cNvSpPr>
            <p:nvPr/>
          </p:nvSpPr>
          <p:spPr bwMode="auto">
            <a:xfrm>
              <a:off x="3527" y="1104"/>
              <a:ext cx="216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b="1"/>
                <a:t>1.</a:t>
              </a:r>
              <a:r>
                <a:rPr lang="en-US" altLang="en-US" b="1"/>
                <a:t>  </a:t>
              </a:r>
              <a:r>
                <a:rPr lang="en-US" altLang="en-US"/>
                <a:t>Free Will &amp; Human Ability (because of grace)</a:t>
              </a:r>
            </a:p>
          </p:txBody>
        </p:sp>
        <p:sp>
          <p:nvSpPr>
            <p:cNvPr id="5138" name="Line 10">
              <a:extLst>
                <a:ext uri="{FF2B5EF4-FFF2-40B4-BE49-F238E27FC236}">
                  <a16:creationId xmlns:a16="http://schemas.microsoft.com/office/drawing/2014/main" id="{CF651523-C6D0-1DF0-D02B-AB5DDBBD4979}"/>
                </a:ext>
              </a:extLst>
            </p:cNvPr>
            <p:cNvSpPr>
              <a:spLocks noChangeShapeType="1"/>
            </p:cNvSpPr>
            <p:nvPr/>
          </p:nvSpPr>
          <p:spPr bwMode="auto">
            <a:xfrm flipV="1">
              <a:off x="2666" y="1411"/>
              <a:ext cx="861" cy="653"/>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20">
            <a:extLst>
              <a:ext uri="{FF2B5EF4-FFF2-40B4-BE49-F238E27FC236}">
                <a16:creationId xmlns:a16="http://schemas.microsoft.com/office/drawing/2014/main" id="{D4CD90C8-2344-FDCF-6B26-D8FA8AEB0EAF}"/>
              </a:ext>
            </a:extLst>
          </p:cNvPr>
          <p:cNvGrpSpPr>
            <a:grpSpLocks/>
          </p:cNvGrpSpPr>
          <p:nvPr/>
        </p:nvGrpSpPr>
        <p:grpSpPr bwMode="auto">
          <a:xfrm>
            <a:off x="6096000" y="2209801"/>
            <a:ext cx="4419600" cy="1128713"/>
            <a:chOff x="2880" y="1392"/>
            <a:chExt cx="2784" cy="711"/>
          </a:xfrm>
        </p:grpSpPr>
        <p:sp>
          <p:nvSpPr>
            <p:cNvPr id="5135" name="Text Box 5">
              <a:extLst>
                <a:ext uri="{FF2B5EF4-FFF2-40B4-BE49-F238E27FC236}">
                  <a16:creationId xmlns:a16="http://schemas.microsoft.com/office/drawing/2014/main" id="{AF19A68A-213C-9664-3E58-16D44078EAEB}"/>
                </a:ext>
              </a:extLst>
            </p:cNvPr>
            <p:cNvSpPr txBox="1">
              <a:spLocks noChangeArrowheads="1"/>
            </p:cNvSpPr>
            <p:nvPr/>
          </p:nvSpPr>
          <p:spPr bwMode="auto">
            <a:xfrm>
              <a:off x="3504" y="1776"/>
              <a:ext cx="216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b="1"/>
                <a:t>2.</a:t>
              </a:r>
              <a:r>
                <a:rPr lang="en-US" altLang="en-US" b="1"/>
                <a:t>  </a:t>
              </a:r>
              <a:r>
                <a:rPr lang="en-US" altLang="en-US"/>
                <a:t>Conditional Election</a:t>
              </a:r>
            </a:p>
          </p:txBody>
        </p:sp>
        <p:sp>
          <p:nvSpPr>
            <p:cNvPr id="5136" name="Line 11">
              <a:extLst>
                <a:ext uri="{FF2B5EF4-FFF2-40B4-BE49-F238E27FC236}">
                  <a16:creationId xmlns:a16="http://schemas.microsoft.com/office/drawing/2014/main" id="{2BB963E5-C459-1D54-C70E-D7E0E6270941}"/>
                </a:ext>
              </a:extLst>
            </p:cNvPr>
            <p:cNvSpPr>
              <a:spLocks noChangeShapeType="1"/>
            </p:cNvSpPr>
            <p:nvPr/>
          </p:nvSpPr>
          <p:spPr bwMode="auto">
            <a:xfrm>
              <a:off x="2880" y="1392"/>
              <a:ext cx="624" cy="528"/>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17">
            <a:extLst>
              <a:ext uri="{FF2B5EF4-FFF2-40B4-BE49-F238E27FC236}">
                <a16:creationId xmlns:a16="http://schemas.microsoft.com/office/drawing/2014/main" id="{B28C4AD9-9402-D87E-FDA2-1CB10E130CB4}"/>
              </a:ext>
            </a:extLst>
          </p:cNvPr>
          <p:cNvGrpSpPr>
            <a:grpSpLocks/>
          </p:cNvGrpSpPr>
          <p:nvPr/>
        </p:nvGrpSpPr>
        <p:grpSpPr bwMode="auto">
          <a:xfrm>
            <a:off x="6019800" y="2895601"/>
            <a:ext cx="4495800" cy="1281113"/>
            <a:chOff x="2832" y="1824"/>
            <a:chExt cx="2832" cy="807"/>
          </a:xfrm>
        </p:grpSpPr>
        <p:sp>
          <p:nvSpPr>
            <p:cNvPr id="5133" name="Text Box 6">
              <a:extLst>
                <a:ext uri="{FF2B5EF4-FFF2-40B4-BE49-F238E27FC236}">
                  <a16:creationId xmlns:a16="http://schemas.microsoft.com/office/drawing/2014/main" id="{D5684C18-97D4-F0AE-CD12-3D5C3FFD9D1E}"/>
                </a:ext>
              </a:extLst>
            </p:cNvPr>
            <p:cNvSpPr txBox="1">
              <a:spLocks noChangeArrowheads="1"/>
            </p:cNvSpPr>
            <p:nvPr/>
          </p:nvSpPr>
          <p:spPr bwMode="auto">
            <a:xfrm>
              <a:off x="3504" y="2304"/>
              <a:ext cx="216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b="1"/>
                <a:t>3.</a:t>
              </a:r>
              <a:r>
                <a:rPr lang="en-US" altLang="en-US" b="1"/>
                <a:t>  </a:t>
              </a:r>
              <a:r>
                <a:rPr lang="en-US" altLang="en-US"/>
                <a:t>General Atonement</a:t>
              </a:r>
            </a:p>
          </p:txBody>
        </p:sp>
        <p:sp>
          <p:nvSpPr>
            <p:cNvPr id="5134" name="Line 12">
              <a:extLst>
                <a:ext uri="{FF2B5EF4-FFF2-40B4-BE49-F238E27FC236}">
                  <a16:creationId xmlns:a16="http://schemas.microsoft.com/office/drawing/2014/main" id="{56008C31-03C0-B283-BD73-716738740F36}"/>
                </a:ext>
              </a:extLst>
            </p:cNvPr>
            <p:cNvSpPr>
              <a:spLocks noChangeShapeType="1"/>
            </p:cNvSpPr>
            <p:nvPr/>
          </p:nvSpPr>
          <p:spPr bwMode="auto">
            <a:xfrm>
              <a:off x="2832" y="1824"/>
              <a:ext cx="672" cy="528"/>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24">
            <a:extLst>
              <a:ext uri="{FF2B5EF4-FFF2-40B4-BE49-F238E27FC236}">
                <a16:creationId xmlns:a16="http://schemas.microsoft.com/office/drawing/2014/main" id="{37429225-1E9B-8BCD-90A1-210556DA9B1B}"/>
              </a:ext>
            </a:extLst>
          </p:cNvPr>
          <p:cNvGrpSpPr>
            <a:grpSpLocks/>
          </p:cNvGrpSpPr>
          <p:nvPr/>
        </p:nvGrpSpPr>
        <p:grpSpPr bwMode="auto">
          <a:xfrm>
            <a:off x="5791200" y="4648201"/>
            <a:ext cx="4724400" cy="519113"/>
            <a:chOff x="4267200" y="4648200"/>
            <a:chExt cx="4724400" cy="519113"/>
          </a:xfrm>
        </p:grpSpPr>
        <p:sp>
          <p:nvSpPr>
            <p:cNvPr id="5131" name="Text Box 8">
              <a:extLst>
                <a:ext uri="{FF2B5EF4-FFF2-40B4-BE49-F238E27FC236}">
                  <a16:creationId xmlns:a16="http://schemas.microsoft.com/office/drawing/2014/main" id="{62CB3D49-27E8-FDFA-5B46-B707DDAD555E}"/>
                </a:ext>
              </a:extLst>
            </p:cNvPr>
            <p:cNvSpPr txBox="1">
              <a:spLocks noChangeArrowheads="1"/>
            </p:cNvSpPr>
            <p:nvPr/>
          </p:nvSpPr>
          <p:spPr bwMode="auto">
            <a:xfrm>
              <a:off x="5562600" y="4648200"/>
              <a:ext cx="342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b="1"/>
                <a:t>4.</a:t>
              </a:r>
              <a:r>
                <a:rPr lang="en-US" altLang="en-US" b="1"/>
                <a:t>  </a:t>
              </a:r>
              <a:r>
                <a:rPr lang="en-US" altLang="en-US"/>
                <a:t>Resistible Grace</a:t>
              </a:r>
            </a:p>
          </p:txBody>
        </p:sp>
        <p:cxnSp>
          <p:nvCxnSpPr>
            <p:cNvPr id="5132" name="Straight Arrow Connector 19">
              <a:extLst>
                <a:ext uri="{FF2B5EF4-FFF2-40B4-BE49-F238E27FC236}">
                  <a16:creationId xmlns:a16="http://schemas.microsoft.com/office/drawing/2014/main" id="{E5DB9C76-BAD5-09C3-5DC0-251D03B82FB3}"/>
                </a:ext>
              </a:extLst>
            </p:cNvPr>
            <p:cNvCxnSpPr>
              <a:cxnSpLocks noChangeShapeType="1"/>
            </p:cNvCxnSpPr>
            <p:nvPr/>
          </p:nvCxnSpPr>
          <p:spPr bwMode="auto">
            <a:xfrm>
              <a:off x="4267200" y="4953000"/>
              <a:ext cx="1371600" cy="1588"/>
            </a:xfrm>
            <a:prstGeom prst="straightConnector1">
              <a:avLst/>
            </a:prstGeom>
            <a:noFill/>
            <a:ln w="38100" algn="ctr">
              <a:solidFill>
                <a:schemeClr val="hlink"/>
              </a:solidFill>
              <a:round/>
              <a:headEnd/>
              <a:tailEnd type="triangle" w="med" len="med"/>
            </a:ln>
            <a:extLst>
              <a:ext uri="{909E8E84-426E-40DD-AFC4-6F175D3DCCD1}">
                <a14:hiddenFill xmlns:a14="http://schemas.microsoft.com/office/drawing/2010/main">
                  <a:noFill/>
                </a14:hiddenFill>
              </a:ext>
            </a:extLst>
          </p:spPr>
        </p:cxnSp>
      </p:grpSp>
      <p:grpSp>
        <p:nvGrpSpPr>
          <p:cNvPr id="6" name="Group 25">
            <a:extLst>
              <a:ext uri="{FF2B5EF4-FFF2-40B4-BE49-F238E27FC236}">
                <a16:creationId xmlns:a16="http://schemas.microsoft.com/office/drawing/2014/main" id="{B274A3EF-3F06-A3DF-6BDC-9A119F08BD20}"/>
              </a:ext>
            </a:extLst>
          </p:cNvPr>
          <p:cNvGrpSpPr>
            <a:grpSpLocks/>
          </p:cNvGrpSpPr>
          <p:nvPr/>
        </p:nvGrpSpPr>
        <p:grpSpPr bwMode="auto">
          <a:xfrm>
            <a:off x="5257800" y="5562600"/>
            <a:ext cx="5257800" cy="884238"/>
            <a:chOff x="3733800" y="5562600"/>
            <a:chExt cx="5257800" cy="884238"/>
          </a:xfrm>
        </p:grpSpPr>
        <p:sp>
          <p:nvSpPr>
            <p:cNvPr id="5129" name="Text Box 9">
              <a:extLst>
                <a:ext uri="{FF2B5EF4-FFF2-40B4-BE49-F238E27FC236}">
                  <a16:creationId xmlns:a16="http://schemas.microsoft.com/office/drawing/2014/main" id="{46E06C44-5E49-50B7-DE74-C92096FEDFAB}"/>
                </a:ext>
              </a:extLst>
            </p:cNvPr>
            <p:cNvSpPr txBox="1">
              <a:spLocks noChangeArrowheads="1"/>
            </p:cNvSpPr>
            <p:nvPr/>
          </p:nvSpPr>
          <p:spPr bwMode="auto">
            <a:xfrm>
              <a:off x="5562600" y="5562600"/>
              <a:ext cx="3429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sz="2800" b="1"/>
                <a:t>5.</a:t>
              </a:r>
              <a:r>
                <a:rPr lang="en-US" altLang="en-US" b="1"/>
                <a:t>  </a:t>
              </a:r>
              <a:r>
                <a:rPr lang="en-US" altLang="en-US"/>
                <a:t>Falling from Grace (loss of salvation)</a:t>
              </a:r>
            </a:p>
          </p:txBody>
        </p:sp>
        <p:cxnSp>
          <p:nvCxnSpPr>
            <p:cNvPr id="5130" name="Straight Arrow Connector 23">
              <a:extLst>
                <a:ext uri="{FF2B5EF4-FFF2-40B4-BE49-F238E27FC236}">
                  <a16:creationId xmlns:a16="http://schemas.microsoft.com/office/drawing/2014/main" id="{2B03837C-7C7D-233A-4F42-39D1DC305995}"/>
                </a:ext>
              </a:extLst>
            </p:cNvPr>
            <p:cNvCxnSpPr>
              <a:cxnSpLocks noChangeShapeType="1"/>
            </p:cNvCxnSpPr>
            <p:nvPr/>
          </p:nvCxnSpPr>
          <p:spPr bwMode="auto">
            <a:xfrm>
              <a:off x="3733800" y="5867400"/>
              <a:ext cx="1828800" cy="1588"/>
            </a:xfrm>
            <a:prstGeom prst="straightConnector1">
              <a:avLst/>
            </a:prstGeom>
            <a:noFill/>
            <a:ln w="38100" algn="ctr">
              <a:solidFill>
                <a:schemeClr val="hlink"/>
              </a:solidFill>
              <a:round/>
              <a:headEnd/>
              <a:tailEnd type="triangle" w="med" len="me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left)">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wipe(left)">
                                      <p:cBhvr>
                                        <p:cTn id="12" dur="500"/>
                                        <p:tgtEl>
                                          <p:spTgt spid="9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wipe(left)">
                                      <p:cBhvr>
                                        <p:cTn id="17" dur="500"/>
                                        <p:tgtEl>
                                          <p:spTgt spid="92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wipe(left)">
                                      <p:cBhvr>
                                        <p:cTn id="22" dur="500"/>
                                        <p:tgtEl>
                                          <p:spTgt spid="92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wipe(left)">
                                      <p:cBhvr>
                                        <p:cTn id="27" dur="500"/>
                                        <p:tgtEl>
                                          <p:spTgt spid="921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FEB8F-FDB4-E010-F4C8-D04F17E9CBC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BFC5112-E7C8-CD28-973D-29A875A5C99E}"/>
              </a:ext>
            </a:extLst>
          </p:cNvPr>
          <p:cNvSpPr txBox="1"/>
          <p:nvPr/>
        </p:nvSpPr>
        <p:spPr>
          <a:xfrm>
            <a:off x="2074702" y="1600200"/>
            <a:ext cx="9525000" cy="4708981"/>
          </a:xfrm>
          <a:prstGeom prst="rect">
            <a:avLst/>
          </a:prstGeom>
          <a:noFill/>
        </p:spPr>
        <p:txBody>
          <a:bodyPr wrap="square" rtlCol="0">
            <a:spAutoFit/>
          </a:bodyPr>
          <a:lstStyle/>
          <a:p>
            <a:r>
              <a:rPr lang="en-US" sz="6000" b="1" dirty="0">
                <a:latin typeface="Museo Sans 900" panose="02000000000000000000" pitchFamily="2" charset="77"/>
              </a:rPr>
              <a:t>T</a:t>
            </a:r>
            <a:r>
              <a:rPr lang="en-US" sz="6000" dirty="0">
                <a:latin typeface="Museo Sans 500" panose="02000000000000000000" pitchFamily="2" charset="77"/>
              </a:rPr>
              <a:t>otal</a:t>
            </a:r>
            <a:r>
              <a:rPr lang="en-US" sz="6000" b="1" dirty="0">
                <a:latin typeface="Museo Sans 900" panose="02000000000000000000" pitchFamily="2" charset="77"/>
              </a:rPr>
              <a:t> </a:t>
            </a:r>
            <a:r>
              <a:rPr lang="en-US" sz="6000" dirty="0">
                <a:latin typeface="Museo Sans 500" panose="02000000000000000000" pitchFamily="2" charset="77"/>
              </a:rPr>
              <a:t>Depravity</a:t>
            </a:r>
          </a:p>
          <a:p>
            <a:r>
              <a:rPr lang="en-US" sz="6000" b="1" dirty="0">
                <a:latin typeface="Museo Sans 900" panose="02000000000000000000" pitchFamily="2" charset="77"/>
              </a:rPr>
              <a:t>U</a:t>
            </a:r>
            <a:r>
              <a:rPr lang="en-US" sz="6000" dirty="0">
                <a:latin typeface="Museo Sans 500" panose="02000000000000000000" pitchFamily="2" charset="77"/>
              </a:rPr>
              <a:t>nconditional Election</a:t>
            </a:r>
          </a:p>
          <a:p>
            <a:r>
              <a:rPr lang="en-US" sz="6000" b="1" dirty="0">
                <a:latin typeface="Museo Sans 900" panose="02000000000000000000" pitchFamily="2" charset="77"/>
              </a:rPr>
              <a:t>L</a:t>
            </a:r>
            <a:r>
              <a:rPr lang="en-US" sz="6000" dirty="0">
                <a:latin typeface="Museo Sans 500" panose="02000000000000000000" pitchFamily="2" charset="77"/>
              </a:rPr>
              <a:t>imited Atonement</a:t>
            </a:r>
            <a:br>
              <a:rPr lang="en-US" sz="6000" b="1" dirty="0">
                <a:latin typeface="Museo Sans 900" panose="02000000000000000000" pitchFamily="2" charset="77"/>
              </a:rPr>
            </a:br>
            <a:r>
              <a:rPr lang="en-US" sz="6000" b="1" dirty="0">
                <a:latin typeface="Museo Sans 900" panose="02000000000000000000" pitchFamily="2" charset="77"/>
              </a:rPr>
              <a:t>I</a:t>
            </a:r>
            <a:r>
              <a:rPr lang="en-US" sz="6000" dirty="0">
                <a:latin typeface="Museo Sans 500" panose="02000000000000000000" pitchFamily="2" charset="77"/>
              </a:rPr>
              <a:t>rresistible GRACE</a:t>
            </a:r>
            <a:br>
              <a:rPr lang="en-US" sz="6000" b="1" dirty="0">
                <a:latin typeface="Museo Sans 900" panose="02000000000000000000" pitchFamily="2" charset="77"/>
              </a:rPr>
            </a:br>
            <a:r>
              <a:rPr lang="en-US" sz="6000" b="1" dirty="0">
                <a:latin typeface="Museo Sans 900" panose="02000000000000000000" pitchFamily="2" charset="77"/>
              </a:rPr>
              <a:t>P</a:t>
            </a:r>
            <a:r>
              <a:rPr lang="en-US" sz="6000" dirty="0">
                <a:latin typeface="Museo Sans 500" panose="02000000000000000000" pitchFamily="2" charset="77"/>
              </a:rPr>
              <a:t>erseverance of the Saints</a:t>
            </a:r>
          </a:p>
        </p:txBody>
      </p:sp>
      <p:sp>
        <p:nvSpPr>
          <p:cNvPr id="2" name="TextBox 1">
            <a:extLst>
              <a:ext uri="{FF2B5EF4-FFF2-40B4-BE49-F238E27FC236}">
                <a16:creationId xmlns:a16="http://schemas.microsoft.com/office/drawing/2014/main" id="{3D6D212C-8CB8-CA19-25AE-1F49180D5D0B}"/>
              </a:ext>
            </a:extLst>
          </p:cNvPr>
          <p:cNvSpPr txBox="1"/>
          <p:nvPr/>
        </p:nvSpPr>
        <p:spPr>
          <a:xfrm>
            <a:off x="609600" y="304800"/>
            <a:ext cx="7127272" cy="830997"/>
          </a:xfrm>
          <a:prstGeom prst="rect">
            <a:avLst/>
          </a:prstGeom>
          <a:gradFill>
            <a:gsLst>
              <a:gs pos="0">
                <a:srgbClr val="FF0000"/>
              </a:gs>
              <a:gs pos="55000">
                <a:schemeClr val="accent6">
                  <a:lumMod val="0"/>
                  <a:lumOff val="100000"/>
                </a:schemeClr>
              </a:gs>
              <a:gs pos="100000">
                <a:schemeClr val="accent6">
                  <a:lumMod val="100000"/>
                </a:schemeClr>
              </a:gs>
            </a:gsLst>
            <a:path path="circle">
              <a:fillToRect l="50000" t="-80000" r="50000" b="180000"/>
            </a:path>
          </a:gradFill>
        </p:spPr>
        <p:txBody>
          <a:bodyPr wrap="none" rtlCol="0">
            <a:spAutoFit/>
          </a:bodyPr>
          <a:lstStyle/>
          <a:p>
            <a:pPr algn="ctr"/>
            <a:r>
              <a:rPr lang="en-US" sz="4800" b="1" i="1" dirty="0">
                <a:latin typeface="Museo Sans 700" panose="02000000000000000000" pitchFamily="2" charset="77"/>
              </a:rPr>
              <a:t>The 5 steps of Calvinism</a:t>
            </a:r>
          </a:p>
        </p:txBody>
      </p:sp>
      <p:sp>
        <p:nvSpPr>
          <p:cNvPr id="3" name="TextBox 2">
            <a:extLst>
              <a:ext uri="{FF2B5EF4-FFF2-40B4-BE49-F238E27FC236}">
                <a16:creationId xmlns:a16="http://schemas.microsoft.com/office/drawing/2014/main" id="{DADB2A71-7500-7240-68F5-147F6DA3FCAB}"/>
              </a:ext>
            </a:extLst>
          </p:cNvPr>
          <p:cNvSpPr txBox="1"/>
          <p:nvPr/>
        </p:nvSpPr>
        <p:spPr>
          <a:xfrm rot="19615100">
            <a:off x="396376" y="2056464"/>
            <a:ext cx="1469874" cy="1200329"/>
          </a:xfrm>
          <a:prstGeom prst="rect">
            <a:avLst/>
          </a:prstGeom>
          <a:noFill/>
        </p:spPr>
        <p:txBody>
          <a:bodyPr wrap="square" rtlCol="0">
            <a:spAutoFit/>
          </a:bodyPr>
          <a:lstStyle/>
          <a:p>
            <a:r>
              <a:rPr lang="en-US" sz="3600" b="1" dirty="0">
                <a:latin typeface="Museo Sans 700" panose="02000000000000000000" pitchFamily="2" charset="77"/>
              </a:rPr>
              <a:t>Dordt 1618</a:t>
            </a:r>
          </a:p>
        </p:txBody>
      </p:sp>
      <p:sp>
        <p:nvSpPr>
          <p:cNvPr id="4" name="5-Point Star 3">
            <a:extLst>
              <a:ext uri="{FF2B5EF4-FFF2-40B4-BE49-F238E27FC236}">
                <a16:creationId xmlns:a16="http://schemas.microsoft.com/office/drawing/2014/main" id="{5168E5C1-3A13-7F72-43A3-B933EA255A4A}"/>
              </a:ext>
            </a:extLst>
          </p:cNvPr>
          <p:cNvSpPr/>
          <p:nvPr/>
        </p:nvSpPr>
        <p:spPr>
          <a:xfrm>
            <a:off x="9753600" y="3459126"/>
            <a:ext cx="914400" cy="9144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C587EFD-50D2-AFBD-C402-F2ADB05E1F87}"/>
              </a:ext>
            </a:extLst>
          </p:cNvPr>
          <p:cNvSpPr txBox="1"/>
          <p:nvPr/>
        </p:nvSpPr>
        <p:spPr>
          <a:xfrm>
            <a:off x="7736872" y="1219200"/>
            <a:ext cx="4074128" cy="369332"/>
          </a:xfrm>
          <a:prstGeom prst="rect">
            <a:avLst/>
          </a:prstGeom>
          <a:noFill/>
        </p:spPr>
        <p:txBody>
          <a:bodyPr wrap="square" rtlCol="0">
            <a:spAutoFit/>
          </a:bodyPr>
          <a:lstStyle/>
          <a:p>
            <a:r>
              <a:rPr lang="en-US" dirty="0">
                <a:latin typeface="Museo Sans 500" panose="02000000000000000000" pitchFamily="2" charset="77"/>
              </a:rPr>
              <a:t>Justification            </a:t>
            </a:r>
            <a:r>
              <a:rPr lang="en-US" dirty="0" err="1">
                <a:latin typeface="Museo Sans 500" panose="02000000000000000000" pitchFamily="2" charset="77"/>
              </a:rPr>
              <a:t>Sanctificatation</a:t>
            </a:r>
            <a:endParaRPr lang="en-US" dirty="0">
              <a:latin typeface="Museo Sans 500" panose="02000000000000000000" pitchFamily="2" charset="77"/>
            </a:endParaRPr>
          </a:p>
        </p:txBody>
      </p:sp>
      <p:sp>
        <p:nvSpPr>
          <p:cNvPr id="8" name="Striped Right Arrow 7">
            <a:extLst>
              <a:ext uri="{FF2B5EF4-FFF2-40B4-BE49-F238E27FC236}">
                <a16:creationId xmlns:a16="http://schemas.microsoft.com/office/drawing/2014/main" id="{AE380082-D0AD-C748-B85C-BB846A18FE96}"/>
              </a:ext>
            </a:extLst>
          </p:cNvPr>
          <p:cNvSpPr/>
          <p:nvPr/>
        </p:nvSpPr>
        <p:spPr>
          <a:xfrm>
            <a:off x="9296400" y="1290634"/>
            <a:ext cx="457200" cy="226464"/>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C2367EF0-3200-9C9A-53C6-AD2E98F0A36C}"/>
                  </a:ext>
                </a:extLst>
              </p14:cNvPr>
              <p14:cNvContentPartPr/>
              <p14:nvPr/>
            </p14:nvContentPartPr>
            <p14:xfrm>
              <a:off x="7532824" y="982331"/>
              <a:ext cx="1732680" cy="990720"/>
            </p14:xfrm>
          </p:contentPart>
        </mc:Choice>
        <mc:Fallback xmlns="">
          <p:pic>
            <p:nvPicPr>
              <p:cNvPr id="9" name="Ink 8">
                <a:extLst>
                  <a:ext uri="{FF2B5EF4-FFF2-40B4-BE49-F238E27FC236}">
                    <a16:creationId xmlns:a16="http://schemas.microsoft.com/office/drawing/2014/main" id="{C2367EF0-3200-9C9A-53C6-AD2E98F0A36C}"/>
                  </a:ext>
                </a:extLst>
              </p:cNvPr>
              <p:cNvPicPr/>
              <p:nvPr/>
            </p:nvPicPr>
            <p:blipFill>
              <a:blip r:embed="rId3"/>
              <a:stretch>
                <a:fillRect/>
              </a:stretch>
            </p:blipFill>
            <p:spPr>
              <a:xfrm>
                <a:off x="7478824" y="874691"/>
                <a:ext cx="1840320" cy="1206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F3783C1F-1DE6-5F9A-CCC8-F55F9865AA3D}"/>
                  </a:ext>
                </a:extLst>
              </p14:cNvPr>
              <p14:cNvContentPartPr/>
              <p14:nvPr/>
            </p14:nvContentPartPr>
            <p14:xfrm>
              <a:off x="8273704" y="1592531"/>
              <a:ext cx="2296800" cy="597960"/>
            </p14:xfrm>
          </p:contentPart>
        </mc:Choice>
        <mc:Fallback xmlns="">
          <p:pic>
            <p:nvPicPr>
              <p:cNvPr id="10" name="Ink 9">
                <a:extLst>
                  <a:ext uri="{FF2B5EF4-FFF2-40B4-BE49-F238E27FC236}">
                    <a16:creationId xmlns:a16="http://schemas.microsoft.com/office/drawing/2014/main" id="{F3783C1F-1DE6-5F9A-CCC8-F55F9865AA3D}"/>
                  </a:ext>
                </a:extLst>
              </p:cNvPr>
              <p:cNvPicPr/>
              <p:nvPr/>
            </p:nvPicPr>
            <p:blipFill>
              <a:blip r:embed="rId5"/>
              <a:stretch>
                <a:fillRect/>
              </a:stretch>
            </p:blipFill>
            <p:spPr>
              <a:xfrm>
                <a:off x="8256064" y="1574891"/>
                <a:ext cx="2332440" cy="633600"/>
              </a:xfrm>
              <a:prstGeom prst="rect">
                <a:avLst/>
              </a:prstGeom>
            </p:spPr>
          </p:pic>
        </mc:Fallback>
      </mc:AlternateContent>
    </p:spTree>
    <p:extLst>
      <p:ext uri="{BB962C8B-B14F-4D97-AF65-F5344CB8AC3E}">
        <p14:creationId xmlns:p14="http://schemas.microsoft.com/office/powerpoint/2010/main" val="427894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7"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49C977D-3250-E4C4-F4BB-D6074DF2837B}"/>
              </a:ext>
            </a:extLst>
          </p:cNvPr>
          <p:cNvSpPr>
            <a:spLocks noGrp="1"/>
          </p:cNvSpPr>
          <p:nvPr>
            <p:ph type="title"/>
          </p:nvPr>
        </p:nvSpPr>
        <p:spPr>
          <a:xfrm>
            <a:off x="1066800" y="1030311"/>
            <a:ext cx="8905141" cy="1359356"/>
          </a:xfrm>
        </p:spPr>
        <p:txBody>
          <a:bodyPr anchor="ctr">
            <a:normAutofit/>
          </a:bodyPr>
          <a:lstStyle/>
          <a:p>
            <a:r>
              <a:rPr lang="en-US" sz="4800"/>
              <a:t>Christology</a:t>
            </a:r>
          </a:p>
        </p:txBody>
      </p:sp>
      <p:sp>
        <p:nvSpPr>
          <p:cNvPr id="3" name="Content Placeholder 2">
            <a:extLst>
              <a:ext uri="{FF2B5EF4-FFF2-40B4-BE49-F238E27FC236}">
                <a16:creationId xmlns:a16="http://schemas.microsoft.com/office/drawing/2014/main" id="{8B68780D-9864-2A8A-15E0-6EEAB9B6413A}"/>
              </a:ext>
            </a:extLst>
          </p:cNvPr>
          <p:cNvSpPr>
            <a:spLocks noGrp="1"/>
          </p:cNvSpPr>
          <p:nvPr>
            <p:ph idx="1"/>
          </p:nvPr>
        </p:nvSpPr>
        <p:spPr>
          <a:xfrm>
            <a:off x="1335315" y="2389667"/>
            <a:ext cx="8636628" cy="3325333"/>
          </a:xfrm>
        </p:spPr>
        <p:txBody>
          <a:bodyPr>
            <a:normAutofit/>
          </a:bodyPr>
          <a:lstStyle/>
          <a:p>
            <a:pPr marL="0" indent="0">
              <a:buNone/>
            </a:pPr>
            <a:r>
              <a:rPr lang="en-US" sz="3200" u="sng" dirty="0"/>
              <a:t>Three ideas</a:t>
            </a:r>
          </a:p>
          <a:p>
            <a:pPr marL="342900" indent="-342900">
              <a:buAutoNum type="arabicPeriod"/>
            </a:pPr>
            <a:r>
              <a:rPr lang="en-US" sz="2800" dirty="0"/>
              <a:t>Incarnation</a:t>
            </a:r>
          </a:p>
          <a:p>
            <a:pPr marL="342900" indent="-342900">
              <a:buAutoNum type="arabicPeriod"/>
            </a:pPr>
            <a:r>
              <a:rPr lang="en-US" sz="2800" dirty="0"/>
              <a:t>Death</a:t>
            </a:r>
          </a:p>
          <a:p>
            <a:pPr marL="342900" indent="-342900">
              <a:buAutoNum type="arabicPeriod"/>
            </a:pPr>
            <a:r>
              <a:rPr lang="en-US" sz="2800" dirty="0"/>
              <a:t>Resurrection</a:t>
            </a:r>
          </a:p>
          <a:p>
            <a:pPr marL="342900" indent="-342900">
              <a:buAutoNum type="arabicPeriod"/>
            </a:pPr>
            <a:endParaRPr lang="en-US" dirty="0"/>
          </a:p>
        </p:txBody>
      </p:sp>
    </p:spTree>
    <p:extLst>
      <p:ext uri="{BB962C8B-B14F-4D97-AF65-F5344CB8AC3E}">
        <p14:creationId xmlns:p14="http://schemas.microsoft.com/office/powerpoint/2010/main" val="14964328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35000">
              <a:schemeClr val="accent6">
                <a:lumMod val="0"/>
                <a:lumOff val="100000"/>
              </a:schemeClr>
            </a:gs>
            <a:gs pos="100000">
              <a:schemeClr val="accent6">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385BB984-E86C-341B-40E0-BB7B8FBC5ABF}"/>
              </a:ext>
            </a:extLst>
          </p:cNvPr>
          <p:cNvSpPr>
            <a:spLocks noGrp="1" noChangeArrowheads="1"/>
          </p:cNvSpPr>
          <p:nvPr>
            <p:ph type="title"/>
          </p:nvPr>
        </p:nvSpPr>
        <p:spPr>
          <a:xfrm>
            <a:off x="2209800" y="76200"/>
            <a:ext cx="7772400" cy="1143000"/>
          </a:xfrm>
        </p:spPr>
        <p:txBody>
          <a:bodyPr/>
          <a:lstStyle/>
          <a:p>
            <a:r>
              <a:rPr lang="en-US" altLang="en-US"/>
              <a:t>Verses Used in the Debate</a:t>
            </a:r>
          </a:p>
        </p:txBody>
      </p:sp>
      <p:sp>
        <p:nvSpPr>
          <p:cNvPr id="7171" name="Line 1027">
            <a:extLst>
              <a:ext uri="{FF2B5EF4-FFF2-40B4-BE49-F238E27FC236}">
                <a16:creationId xmlns:a16="http://schemas.microsoft.com/office/drawing/2014/main" id="{F7F959AA-A7BA-B274-6381-B580585F811A}"/>
              </a:ext>
            </a:extLst>
          </p:cNvPr>
          <p:cNvSpPr>
            <a:spLocks noChangeShapeType="1"/>
          </p:cNvSpPr>
          <p:nvPr/>
        </p:nvSpPr>
        <p:spPr bwMode="auto">
          <a:xfrm>
            <a:off x="6019800" y="990600"/>
            <a:ext cx="0" cy="548640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28" name="Text Box 1028">
            <a:extLst>
              <a:ext uri="{FF2B5EF4-FFF2-40B4-BE49-F238E27FC236}">
                <a16:creationId xmlns:a16="http://schemas.microsoft.com/office/drawing/2014/main" id="{70C050AC-ABF1-B131-4B6D-E7F17B416ED6}"/>
              </a:ext>
            </a:extLst>
          </p:cNvPr>
          <p:cNvSpPr txBox="1">
            <a:spLocks noChangeArrowheads="1"/>
          </p:cNvSpPr>
          <p:nvPr/>
        </p:nvSpPr>
        <p:spPr bwMode="auto">
          <a:xfrm>
            <a:off x="1905000" y="1104901"/>
            <a:ext cx="41148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a:t>“…not wishing for any to perish but for all to come to repentance.”  2 Peter 3:9</a:t>
            </a:r>
          </a:p>
          <a:p>
            <a:pPr algn="l">
              <a:spcBef>
                <a:spcPct val="50000"/>
              </a:spcBef>
            </a:pPr>
            <a:endParaRPr lang="en-US" altLang="en-US"/>
          </a:p>
          <a:p>
            <a:pPr algn="l">
              <a:spcBef>
                <a:spcPct val="50000"/>
              </a:spcBef>
            </a:pPr>
            <a:r>
              <a:rPr lang="en-US" altLang="en-US"/>
              <a:t>“Come to Me, all who are weary and heavy-laden, and I will give you rest.” Mt. 11:28</a:t>
            </a:r>
          </a:p>
          <a:p>
            <a:pPr algn="l">
              <a:spcBef>
                <a:spcPct val="50000"/>
              </a:spcBef>
            </a:pPr>
            <a:endParaRPr lang="en-US" altLang="en-US"/>
          </a:p>
          <a:p>
            <a:pPr algn="l">
              <a:spcBef>
                <a:spcPct val="50000"/>
              </a:spcBef>
            </a:pPr>
            <a:r>
              <a:rPr lang="en-US" altLang="en-US"/>
              <a:t>“…whoever believes in Him shall not perish, but have eternal life.” John 3:16</a:t>
            </a:r>
          </a:p>
        </p:txBody>
      </p:sp>
      <p:sp>
        <p:nvSpPr>
          <p:cNvPr id="26629" name="Text Box 1029">
            <a:extLst>
              <a:ext uri="{FF2B5EF4-FFF2-40B4-BE49-F238E27FC236}">
                <a16:creationId xmlns:a16="http://schemas.microsoft.com/office/drawing/2014/main" id="{1B2D509A-8E1B-6A56-AC0C-05F018980743}"/>
              </a:ext>
            </a:extLst>
          </p:cNvPr>
          <p:cNvSpPr txBox="1">
            <a:spLocks noChangeArrowheads="1"/>
          </p:cNvSpPr>
          <p:nvPr/>
        </p:nvSpPr>
        <p:spPr bwMode="auto">
          <a:xfrm>
            <a:off x="6172200" y="1060451"/>
            <a:ext cx="41148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a:t>“No one can come to Me unless the Father who sent Me draws him.”  John 6:44</a:t>
            </a:r>
          </a:p>
          <a:p>
            <a:pPr algn="l">
              <a:spcBef>
                <a:spcPct val="50000"/>
              </a:spcBef>
            </a:pPr>
            <a:endParaRPr lang="en-US" altLang="en-US"/>
          </a:p>
          <a:p>
            <a:pPr algn="l">
              <a:spcBef>
                <a:spcPct val="50000"/>
              </a:spcBef>
            </a:pPr>
            <a:r>
              <a:rPr lang="en-US" altLang="en-US"/>
              <a:t>“He chose us in Him before the foundation of the world ... He predestined us to adoption as sons through Jesus Christ” Eph. 1:4-5</a:t>
            </a:r>
          </a:p>
          <a:p>
            <a:pPr algn="l">
              <a:spcBef>
                <a:spcPct val="50000"/>
              </a:spcBef>
            </a:pPr>
            <a:r>
              <a:rPr lang="en-US" altLang="en-US"/>
              <a:t>“as many as had been appointed to eternal life believed.” Acts 13:48 </a:t>
            </a:r>
          </a:p>
          <a:p>
            <a:pPr algn="l">
              <a:spcBef>
                <a:spcPct val="50000"/>
              </a:spcBef>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wipe(left)">
                                      <p:cBhvr>
                                        <p:cTn id="7" dur="500"/>
                                        <p:tgtEl>
                                          <p:spTgt spid="266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9"/>
                                        </p:tgtEl>
                                        <p:attrNameLst>
                                          <p:attrName>style.visibility</p:attrName>
                                        </p:attrNameLst>
                                      </p:cBhvr>
                                      <p:to>
                                        <p:strVal val="visible"/>
                                      </p:to>
                                    </p:set>
                                    <p:animEffect transition="in" filter="wipe(left)">
                                      <p:cBhvr>
                                        <p:cTn id="12" dur="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utoUpdateAnimBg="0"/>
      <p:bldP spid="26629"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C9D2B0C-C4A1-13DA-EFBD-9DD029C6962B}"/>
              </a:ext>
            </a:extLst>
          </p:cNvPr>
          <p:cNvSpPr>
            <a:spLocks noGrp="1" noChangeArrowheads="1"/>
          </p:cNvSpPr>
          <p:nvPr>
            <p:ph type="title"/>
          </p:nvPr>
        </p:nvSpPr>
        <p:spPr>
          <a:xfrm>
            <a:off x="2209800" y="0"/>
            <a:ext cx="7772400" cy="1143000"/>
          </a:xfrm>
          <a:gradFill>
            <a:gsLst>
              <a:gs pos="0">
                <a:srgbClr val="0070C0"/>
              </a:gs>
              <a:gs pos="35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dirty="0"/>
              <a:t>The Order of Salvation: This is a typical “Reformed” model</a:t>
            </a:r>
          </a:p>
        </p:txBody>
      </p:sp>
      <p:grpSp>
        <p:nvGrpSpPr>
          <p:cNvPr id="2" name="Group 10">
            <a:extLst>
              <a:ext uri="{FF2B5EF4-FFF2-40B4-BE49-F238E27FC236}">
                <a16:creationId xmlns:a16="http://schemas.microsoft.com/office/drawing/2014/main" id="{B0FBC9A7-6A5E-6E21-C2A6-3728AEEB796D}"/>
              </a:ext>
            </a:extLst>
          </p:cNvPr>
          <p:cNvGrpSpPr>
            <a:grpSpLocks/>
          </p:cNvGrpSpPr>
          <p:nvPr/>
        </p:nvGrpSpPr>
        <p:grpSpPr bwMode="auto">
          <a:xfrm>
            <a:off x="902321" y="1032670"/>
            <a:ext cx="4876800" cy="3116263"/>
            <a:chOff x="432" y="576"/>
            <a:chExt cx="3072" cy="1963"/>
          </a:xfrm>
        </p:grpSpPr>
        <p:pic>
          <p:nvPicPr>
            <p:cNvPr id="8202" name="Picture 5" descr="stopwatch-rev3">
              <a:extLst>
                <a:ext uri="{FF2B5EF4-FFF2-40B4-BE49-F238E27FC236}">
                  <a16:creationId xmlns:a16="http://schemas.microsoft.com/office/drawing/2014/main" id="{3B83D59F-68BB-854B-A4F7-7703DFDF80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 y="576"/>
              <a:ext cx="1656" cy="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Text Box 6">
              <a:extLst>
                <a:ext uri="{FF2B5EF4-FFF2-40B4-BE49-F238E27FC236}">
                  <a16:creationId xmlns:a16="http://schemas.microsoft.com/office/drawing/2014/main" id="{BAC4FADA-FE3A-C08F-31EC-78D9AF24E6B7}"/>
                </a:ext>
              </a:extLst>
            </p:cNvPr>
            <p:cNvSpPr txBox="1">
              <a:spLocks noChangeArrowheads="1"/>
            </p:cNvSpPr>
            <p:nvPr/>
          </p:nvSpPr>
          <p:spPr bwMode="auto">
            <a:xfrm>
              <a:off x="2112" y="624"/>
              <a:ext cx="1392"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a:t>It’s not a series of distinct </a:t>
              </a:r>
              <a:r>
                <a:rPr lang="en-US" altLang="en-US" b="1"/>
                <a:t>stages</a:t>
              </a:r>
              <a:r>
                <a:rPr lang="en-US" altLang="en-US"/>
                <a:t> … </a:t>
              </a:r>
            </a:p>
          </p:txBody>
        </p:sp>
      </p:grpSp>
      <p:grpSp>
        <p:nvGrpSpPr>
          <p:cNvPr id="3" name="Group 11">
            <a:extLst>
              <a:ext uri="{FF2B5EF4-FFF2-40B4-BE49-F238E27FC236}">
                <a16:creationId xmlns:a16="http://schemas.microsoft.com/office/drawing/2014/main" id="{68B7ED9D-CE4A-A471-E86F-471CB6645788}"/>
              </a:ext>
            </a:extLst>
          </p:cNvPr>
          <p:cNvGrpSpPr>
            <a:grpSpLocks/>
          </p:cNvGrpSpPr>
          <p:nvPr/>
        </p:nvGrpSpPr>
        <p:grpSpPr bwMode="auto">
          <a:xfrm>
            <a:off x="4876801" y="914400"/>
            <a:ext cx="5368925" cy="3200400"/>
            <a:chOff x="1968" y="576"/>
            <a:chExt cx="3382" cy="2016"/>
          </a:xfrm>
        </p:grpSpPr>
        <p:sp>
          <p:nvSpPr>
            <p:cNvPr id="8200" name="Text Box 7">
              <a:extLst>
                <a:ext uri="{FF2B5EF4-FFF2-40B4-BE49-F238E27FC236}">
                  <a16:creationId xmlns:a16="http://schemas.microsoft.com/office/drawing/2014/main" id="{7B44FA7A-CA63-EC17-88B9-16C3BF27FC02}"/>
                </a:ext>
              </a:extLst>
            </p:cNvPr>
            <p:cNvSpPr txBox="1">
              <a:spLocks noChangeArrowheads="1"/>
            </p:cNvSpPr>
            <p:nvPr/>
          </p:nvSpPr>
          <p:spPr bwMode="auto">
            <a:xfrm>
              <a:off x="1968" y="1728"/>
              <a:ext cx="1872"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a:t>…but </a:t>
              </a:r>
              <a:r>
                <a:rPr lang="en-US" altLang="en-US" b="1"/>
                <a:t>divine movement</a:t>
              </a:r>
              <a:r>
                <a:rPr lang="en-US" altLang="en-US"/>
                <a:t> </a:t>
              </a:r>
              <a:r>
                <a:rPr lang="en-US" altLang="en-US" b="1"/>
                <a:t>and</a:t>
              </a:r>
              <a:r>
                <a:rPr lang="en-US" altLang="en-US"/>
                <a:t> </a:t>
              </a:r>
              <a:r>
                <a:rPr lang="en-US" altLang="en-US" b="1"/>
                <a:t>human response</a:t>
              </a:r>
              <a:r>
                <a:rPr lang="en-US" altLang="en-US"/>
                <a:t>.</a:t>
              </a:r>
              <a:endParaRPr lang="en-US" altLang="en-US" b="1"/>
            </a:p>
          </p:txBody>
        </p:sp>
        <p:pic>
          <p:nvPicPr>
            <p:cNvPr id="8201" name="Picture 9" descr="waltz">
              <a:extLst>
                <a:ext uri="{FF2B5EF4-FFF2-40B4-BE49-F238E27FC236}">
                  <a16:creationId xmlns:a16="http://schemas.microsoft.com/office/drawing/2014/main" id="{37BC73B8-371A-20F9-1A89-966C15A825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 y="576"/>
              <a:ext cx="1510"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6">
            <a:extLst>
              <a:ext uri="{FF2B5EF4-FFF2-40B4-BE49-F238E27FC236}">
                <a16:creationId xmlns:a16="http://schemas.microsoft.com/office/drawing/2014/main" id="{3E91E767-77AF-0F55-1A52-ED4F425F7266}"/>
              </a:ext>
            </a:extLst>
          </p:cNvPr>
          <p:cNvGrpSpPr>
            <a:grpSpLocks/>
          </p:cNvGrpSpPr>
          <p:nvPr/>
        </p:nvGrpSpPr>
        <p:grpSpPr bwMode="auto">
          <a:xfrm>
            <a:off x="1905000" y="4038602"/>
            <a:ext cx="8229600" cy="3046413"/>
            <a:chOff x="240" y="2544"/>
            <a:chExt cx="5184" cy="1919"/>
          </a:xfrm>
        </p:grpSpPr>
        <p:sp>
          <p:nvSpPr>
            <p:cNvPr id="8198" name="Text Box 13">
              <a:extLst>
                <a:ext uri="{FF2B5EF4-FFF2-40B4-BE49-F238E27FC236}">
                  <a16:creationId xmlns:a16="http://schemas.microsoft.com/office/drawing/2014/main" id="{59C869CE-20D4-8DC6-8958-6079516C64C6}"/>
                </a:ext>
              </a:extLst>
            </p:cNvPr>
            <p:cNvSpPr txBox="1">
              <a:spLocks noChangeArrowheads="1"/>
            </p:cNvSpPr>
            <p:nvPr/>
          </p:nvSpPr>
          <p:spPr bwMode="auto">
            <a:xfrm>
              <a:off x="240" y="2544"/>
              <a:ext cx="5184" cy="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pPr>
              <a:r>
                <a:rPr lang="en-US" altLang="en-US">
                  <a:latin typeface="ArabBruD" pitchFamily="2" charset="0"/>
                </a:rPr>
                <a:t>Though it’s not entirely temporal, we can list the order this way:</a:t>
              </a:r>
            </a:p>
            <a:p>
              <a:pPr lvl="1" algn="l">
                <a:spcBef>
                  <a:spcPct val="50000"/>
                </a:spcBef>
                <a:buFontTx/>
                <a:buAutoNum type="arabicPeriod"/>
              </a:pPr>
              <a:r>
                <a:rPr lang="en-US" altLang="en-US"/>
                <a:t>Election</a:t>
              </a:r>
            </a:p>
            <a:p>
              <a:pPr lvl="1" algn="l">
                <a:spcBef>
                  <a:spcPct val="50000"/>
                </a:spcBef>
                <a:buFontTx/>
                <a:buAutoNum type="arabicPeriod"/>
              </a:pPr>
              <a:r>
                <a:rPr lang="en-US" altLang="en-US"/>
                <a:t>Effectual Calling</a:t>
              </a:r>
            </a:p>
            <a:p>
              <a:pPr lvl="1" algn="l">
                <a:spcBef>
                  <a:spcPct val="50000"/>
                </a:spcBef>
                <a:buFontTx/>
                <a:buAutoNum type="arabicPeriod"/>
              </a:pPr>
              <a:r>
                <a:rPr lang="en-US" altLang="en-US"/>
                <a:t>Regeneration</a:t>
              </a:r>
            </a:p>
            <a:p>
              <a:pPr lvl="1" algn="l">
                <a:spcBef>
                  <a:spcPct val="50000"/>
                </a:spcBef>
                <a:buFontTx/>
                <a:buAutoNum type="arabicPeriod"/>
              </a:pPr>
              <a:r>
                <a:rPr lang="en-US" altLang="en-US"/>
                <a:t>Conversion (Faith + Repentance) 				</a:t>
              </a:r>
            </a:p>
          </p:txBody>
        </p:sp>
        <p:sp>
          <p:nvSpPr>
            <p:cNvPr id="8199" name="Text Box 14">
              <a:extLst>
                <a:ext uri="{FF2B5EF4-FFF2-40B4-BE49-F238E27FC236}">
                  <a16:creationId xmlns:a16="http://schemas.microsoft.com/office/drawing/2014/main" id="{A429C0CA-3CFB-A793-8F68-CDCA0F0253A7}"/>
                </a:ext>
              </a:extLst>
            </p:cNvPr>
            <p:cNvSpPr txBox="1">
              <a:spLocks noChangeArrowheads="1"/>
            </p:cNvSpPr>
            <p:nvPr/>
          </p:nvSpPr>
          <p:spPr bwMode="auto">
            <a:xfrm>
              <a:off x="3600" y="2880"/>
              <a:ext cx="1645" cy="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spcBef>
                  <a:spcPct val="50000"/>
                </a:spcBef>
                <a:buFontTx/>
                <a:buAutoNum type="arabicPeriod" startAt="5"/>
              </a:pPr>
              <a:r>
                <a:rPr lang="en-US" altLang="en-US"/>
                <a:t>Justification</a:t>
              </a:r>
            </a:p>
            <a:p>
              <a:pPr algn="l">
                <a:spcBef>
                  <a:spcPct val="50000"/>
                </a:spcBef>
                <a:buFontTx/>
                <a:buAutoNum type="arabicPeriod" startAt="5"/>
              </a:pPr>
              <a:r>
                <a:rPr lang="en-US" altLang="en-US"/>
                <a:t>Adoption</a:t>
              </a:r>
            </a:p>
            <a:p>
              <a:pPr algn="l">
                <a:spcBef>
                  <a:spcPct val="50000"/>
                </a:spcBef>
                <a:buFontTx/>
                <a:buAutoNum type="arabicPeriod" startAt="5"/>
              </a:pPr>
              <a:r>
                <a:rPr lang="en-US" altLang="en-US"/>
                <a:t>Sanctification</a:t>
              </a:r>
            </a:p>
            <a:p>
              <a:pPr algn="l">
                <a:spcBef>
                  <a:spcPct val="50000"/>
                </a:spcBef>
                <a:buFontTx/>
                <a:buAutoNum type="arabicPeriod" startAt="5"/>
              </a:pPr>
              <a:r>
                <a:rPr lang="en-US" altLang="en-US"/>
                <a:t>Glorification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70B2A-2932-30E3-7436-95CF24FD74B8}"/>
              </a:ext>
            </a:extLst>
          </p:cNvPr>
          <p:cNvSpPr>
            <a:spLocks noGrp="1"/>
          </p:cNvSpPr>
          <p:nvPr>
            <p:ph type="title"/>
          </p:nvPr>
        </p:nvSpPr>
        <p:spPr>
          <a:solidFill>
            <a:schemeClr val="accent2"/>
          </a:solidFill>
        </p:spPr>
        <p:txBody>
          <a:bodyPr/>
          <a:lstStyle/>
          <a:p>
            <a:r>
              <a:rPr lang="en-US" dirty="0"/>
              <a:t>Other Models</a:t>
            </a:r>
          </a:p>
        </p:txBody>
      </p:sp>
      <p:sp>
        <p:nvSpPr>
          <p:cNvPr id="3" name="Content Placeholder 2">
            <a:extLst>
              <a:ext uri="{FF2B5EF4-FFF2-40B4-BE49-F238E27FC236}">
                <a16:creationId xmlns:a16="http://schemas.microsoft.com/office/drawing/2014/main" id="{AD337254-852A-A279-95AE-725A45EC00AE}"/>
              </a:ext>
            </a:extLst>
          </p:cNvPr>
          <p:cNvSpPr>
            <a:spLocks noGrp="1"/>
          </p:cNvSpPr>
          <p:nvPr>
            <p:ph idx="1"/>
          </p:nvPr>
        </p:nvSpPr>
        <p:spPr/>
        <p:txBody>
          <a:bodyPr/>
          <a:lstStyle/>
          <a:p>
            <a:pPr marL="0" indent="0">
              <a:buNone/>
            </a:pPr>
            <a:r>
              <a:rPr lang="en-US" sz="2800" dirty="0"/>
              <a:t>There are MULTIPLE models and variations in terms. There are disagreements within the models. What follows is a broad generalization of the major traditions. The following slides contain three Protestant traditions and the Roman Catholic teaching.</a:t>
            </a:r>
            <a:endParaRPr lang="en-US" dirty="0"/>
          </a:p>
        </p:txBody>
      </p:sp>
    </p:spTree>
    <p:extLst>
      <p:ext uri="{BB962C8B-B14F-4D97-AF65-F5344CB8AC3E}">
        <p14:creationId xmlns:p14="http://schemas.microsoft.com/office/powerpoint/2010/main" val="10996227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6284799-FE11-E30D-E190-1D70B7B58D83}"/>
              </a:ext>
            </a:extLst>
          </p:cNvPr>
          <p:cNvGraphicFramePr>
            <a:graphicFrameLocks noGrp="1"/>
          </p:cNvGraphicFramePr>
          <p:nvPr>
            <p:extLst>
              <p:ext uri="{D42A27DB-BD31-4B8C-83A1-F6EECF244321}">
                <p14:modId xmlns:p14="http://schemas.microsoft.com/office/powerpoint/2010/main" val="2357040769"/>
              </p:ext>
            </p:extLst>
          </p:nvPr>
        </p:nvGraphicFramePr>
        <p:xfrm>
          <a:off x="681925" y="216998"/>
          <a:ext cx="10755823" cy="6187672"/>
        </p:xfrm>
        <a:graphic>
          <a:graphicData uri="http://schemas.openxmlformats.org/drawingml/2006/table">
            <a:tbl>
              <a:tblPr firstRow="1" firstCol="1" bandRow="1">
                <a:tableStyleId>{5C22544A-7EE6-4342-B048-85BDC9FD1C3A}</a:tableStyleId>
              </a:tblPr>
              <a:tblGrid>
                <a:gridCol w="3492926">
                  <a:extLst>
                    <a:ext uri="{9D8B030D-6E8A-4147-A177-3AD203B41FA5}">
                      <a16:colId xmlns:a16="http://schemas.microsoft.com/office/drawing/2014/main" val="3757186096"/>
                    </a:ext>
                  </a:extLst>
                </a:gridCol>
                <a:gridCol w="3492926">
                  <a:extLst>
                    <a:ext uri="{9D8B030D-6E8A-4147-A177-3AD203B41FA5}">
                      <a16:colId xmlns:a16="http://schemas.microsoft.com/office/drawing/2014/main" val="3323647156"/>
                    </a:ext>
                  </a:extLst>
                </a:gridCol>
                <a:gridCol w="3769971">
                  <a:extLst>
                    <a:ext uri="{9D8B030D-6E8A-4147-A177-3AD203B41FA5}">
                      <a16:colId xmlns:a16="http://schemas.microsoft.com/office/drawing/2014/main" val="703607916"/>
                    </a:ext>
                  </a:extLst>
                </a:gridCol>
              </a:tblGrid>
              <a:tr h="6187672">
                <a:tc>
                  <a:txBody>
                    <a:bodyPr/>
                    <a:lstStyle/>
                    <a:p>
                      <a:pPr marL="0" marR="0"/>
                      <a:r>
                        <a:rPr lang="en-US" sz="2800" u="sng" kern="100" dirty="0">
                          <a:effectLst/>
                          <a:hlinkClick r:id="rId2" tooltip="Calvinist"/>
                        </a:rPr>
                        <a:t>Calvinist</a:t>
                      </a:r>
                      <a:r>
                        <a:rPr lang="en-US" sz="2800" kern="100" dirty="0">
                          <a:effectLst/>
                        </a:rPr>
                        <a:t>:</a:t>
                      </a:r>
                      <a:r>
                        <a:rPr lang="en-US" sz="1200" kern="100" dirty="0">
                          <a:effectLst/>
                        </a:rPr>
                        <a:t> 1</a:t>
                      </a:r>
                      <a:endParaRPr lang="en-US" sz="12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3" tooltip="Effectual calling">
                            <a:extLst>
                              <a:ext uri="{A12FA001-AC4F-418D-AE19-62706E023703}">
                                <ahyp:hlinkClr xmlns:ahyp="http://schemas.microsoft.com/office/drawing/2018/hyperlinkcolor" val="tx"/>
                              </a:ext>
                            </a:extLst>
                          </a:hlinkClick>
                        </a:rPr>
                        <a:t>Calling</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4" tooltip="Regeneration (theology)">
                            <a:extLst>
                              <a:ext uri="{A12FA001-AC4F-418D-AE19-62706E023703}">
                                <ahyp:hlinkClr xmlns:ahyp="http://schemas.microsoft.com/office/drawing/2018/hyperlinkcolor" val="tx"/>
                              </a:ext>
                            </a:extLst>
                          </a:hlinkClick>
                        </a:rPr>
                        <a:t>Regeneration</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5" tooltip="Faith in Christianity">
                            <a:extLst>
                              <a:ext uri="{A12FA001-AC4F-418D-AE19-62706E023703}">
                                <ahyp:hlinkClr xmlns:ahyp="http://schemas.microsoft.com/office/drawing/2018/hyperlinkcolor" val="tx"/>
                              </a:ext>
                            </a:extLst>
                          </a:hlinkClick>
                        </a:rPr>
                        <a:t>Faith</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6" tooltip="Repentance (theology)">
                            <a:extLst>
                              <a:ext uri="{A12FA001-AC4F-418D-AE19-62706E023703}">
                                <ahyp:hlinkClr xmlns:ahyp="http://schemas.microsoft.com/office/drawing/2018/hyperlinkcolor" val="tx"/>
                              </a:ext>
                            </a:extLst>
                          </a:hlinkClick>
                        </a:rPr>
                        <a:t>Repentance</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7" tooltip="Justification (theology)">
                            <a:extLst>
                              <a:ext uri="{A12FA001-AC4F-418D-AE19-62706E023703}">
                                <ahyp:hlinkClr xmlns:ahyp="http://schemas.microsoft.com/office/drawing/2018/hyperlinkcolor" val="tx"/>
                              </a:ext>
                            </a:extLst>
                          </a:hlinkClick>
                        </a:rPr>
                        <a:t>Justification</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8" tooltip="Sanctification">
                            <a:extLst>
                              <a:ext uri="{A12FA001-AC4F-418D-AE19-62706E023703}">
                                <ahyp:hlinkClr xmlns:ahyp="http://schemas.microsoft.com/office/drawing/2018/hyperlinkcolor" val="tx"/>
                              </a:ext>
                            </a:extLst>
                          </a:hlinkClick>
                        </a:rPr>
                        <a:t>Sanctification</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9" tooltip="Perseverance of the saints">
                            <a:extLst>
                              <a:ext uri="{A12FA001-AC4F-418D-AE19-62706E023703}">
                                <ahyp:hlinkClr xmlns:ahyp="http://schemas.microsoft.com/office/drawing/2018/hyperlinkcolor" val="tx"/>
                              </a:ext>
                            </a:extLst>
                          </a:hlinkClick>
                        </a:rPr>
                        <a:t>Perseverance</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10" tooltip="Glorification (theology)">
                            <a:extLst>
                              <a:ext uri="{A12FA001-AC4F-418D-AE19-62706E023703}">
                                <ahyp:hlinkClr xmlns:ahyp="http://schemas.microsoft.com/office/drawing/2018/hyperlinkcolor" val="tx"/>
                              </a:ext>
                            </a:extLst>
                          </a:hlinkClick>
                        </a:rPr>
                        <a:t>Glorification</a:t>
                      </a:r>
                      <a:endParaRPr lang="en-US" sz="2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tc>
                  <a:txBody>
                    <a:bodyPr/>
                    <a:lstStyle/>
                    <a:p>
                      <a:pPr marL="0" marR="0"/>
                      <a:r>
                        <a:rPr lang="en-US" sz="2800" u="sng" kern="100" dirty="0">
                          <a:effectLst/>
                          <a:hlinkClick r:id="rId11" tooltip="Lutheran"/>
                        </a:rPr>
                        <a:t>Lutheran</a:t>
                      </a:r>
                      <a:r>
                        <a:rPr lang="en-US" sz="2800" kern="100" dirty="0">
                          <a:effectLst/>
                        </a:rPr>
                        <a:t>:</a:t>
                      </a:r>
                      <a:r>
                        <a:rPr lang="en-US" sz="1200" kern="100" dirty="0">
                          <a:effectLst/>
                        </a:rPr>
                        <a:t>2 </a:t>
                      </a:r>
                      <a:endParaRPr lang="en-US" sz="12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3" tooltip="Effectual calling">
                            <a:extLst>
                              <a:ext uri="{A12FA001-AC4F-418D-AE19-62706E023703}">
                                <ahyp:hlinkClr xmlns:ahyp="http://schemas.microsoft.com/office/drawing/2018/hyperlinkcolor" val="tx"/>
                              </a:ext>
                            </a:extLst>
                          </a:hlinkClick>
                        </a:rPr>
                        <a:t>Calling</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rPr>
                        <a:t>Illumination</a:t>
                      </a:r>
                    </a:p>
                    <a:p>
                      <a:pPr marL="342900" marR="0" lvl="0" indent="-342900">
                        <a:buSzPts val="1000"/>
                        <a:buFont typeface="Symbol" pitchFamily="2" charset="2"/>
                        <a:buChar char=""/>
                        <a:tabLst>
                          <a:tab pos="457200" algn="l"/>
                        </a:tabLst>
                      </a:pPr>
                      <a:r>
                        <a:rPr lang="en-US" sz="2800" u="sng" kern="100" dirty="0">
                          <a:solidFill>
                            <a:schemeClr val="tx1"/>
                          </a:solidFill>
                          <a:effectLst/>
                          <a:hlinkClick r:id="rId6" tooltip="Repentance (theology)">
                            <a:extLst>
                              <a:ext uri="{A12FA001-AC4F-418D-AE19-62706E023703}">
                                <ahyp:hlinkClr xmlns:ahyp="http://schemas.microsoft.com/office/drawing/2018/hyperlinkcolor" val="tx"/>
                              </a:ext>
                            </a:extLst>
                          </a:hlinkClick>
                        </a:rPr>
                        <a:t>Repentance</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4" tooltip="Regeneration (theology)">
                            <a:extLst>
                              <a:ext uri="{A12FA001-AC4F-418D-AE19-62706E023703}">
                                <ahyp:hlinkClr xmlns:ahyp="http://schemas.microsoft.com/office/drawing/2018/hyperlinkcolor" val="tx"/>
                              </a:ext>
                            </a:extLst>
                          </a:hlinkClick>
                        </a:rPr>
                        <a:t>Regeneration</a:t>
                      </a:r>
                      <a:endParaRPr lang="en-US" sz="2800" u="sng"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rPr>
                        <a:t>Faith</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7" tooltip="Justification (theology)">
                            <a:extLst>
                              <a:ext uri="{A12FA001-AC4F-418D-AE19-62706E023703}">
                                <ahyp:hlinkClr xmlns:ahyp="http://schemas.microsoft.com/office/drawing/2018/hyperlinkcolor" val="tx"/>
                              </a:ext>
                            </a:extLst>
                          </a:hlinkClick>
                        </a:rPr>
                        <a:t>Justification</a:t>
                      </a:r>
                      <a:r>
                        <a:rPr lang="en-US" sz="2800" u="sng" kern="100" dirty="0">
                          <a:solidFill>
                            <a:schemeClr val="tx1"/>
                          </a:solidFill>
                          <a:effectLst/>
                        </a:rPr>
                        <a:t> </a:t>
                      </a:r>
                      <a:r>
                        <a:rPr lang="en-US" sz="1400" b="0" u="none" kern="100" dirty="0">
                          <a:solidFill>
                            <a:schemeClr val="tx1"/>
                          </a:solidFill>
                          <a:effectLst/>
                        </a:rPr>
                        <a:t>(</a:t>
                      </a:r>
                      <a:r>
                        <a:rPr lang="en-US" sz="1400" b="0" i="0" dirty="0">
                          <a:solidFill>
                            <a:srgbClr val="333333"/>
                          </a:solidFill>
                          <a:effectLst/>
                          <a:latin typeface="Helvetica Neue" panose="02000503000000020004" pitchFamily="2" charset="0"/>
                        </a:rPr>
                        <a:t>Apparently simultaneous with justification are also adoption, mystical union, and sanctification, though sanctification also continues as long as faith continues)</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3200" u="sng"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Glorification</a:t>
                      </a:r>
                    </a:p>
                  </a:txBody>
                  <a:tcPr marL="9525" marR="9525" marT="9525" marB="9525"/>
                </a:tc>
                <a:tc>
                  <a:txBody>
                    <a:bodyPr/>
                    <a:lstStyle/>
                    <a:p>
                      <a:pPr marL="0" marR="0"/>
                      <a:r>
                        <a:rPr lang="en-US" sz="2800" u="sng" kern="100" dirty="0">
                          <a:effectLst/>
                          <a:hlinkClick r:id="rId12" tooltip="Arminianism"/>
                        </a:rPr>
                        <a:t>Arminian</a:t>
                      </a:r>
                      <a:r>
                        <a:rPr lang="en-US" sz="2800" kern="100" dirty="0">
                          <a:effectLst/>
                        </a:rPr>
                        <a:t>/</a:t>
                      </a:r>
                      <a:r>
                        <a:rPr lang="en-US" sz="2800" u="sng" kern="100" dirty="0">
                          <a:effectLst/>
                          <a:hlinkClick r:id="rId13" tooltip="Wesleyan theology"/>
                        </a:rPr>
                        <a:t>Wesleyan</a:t>
                      </a:r>
                      <a:r>
                        <a:rPr lang="en-US" sz="2800" kern="100" dirty="0">
                          <a:effectLst/>
                        </a:rPr>
                        <a:t>:</a:t>
                      </a:r>
                      <a:r>
                        <a:rPr lang="en-US" sz="1200" kern="100" dirty="0">
                          <a:effectLst/>
                        </a:rPr>
                        <a:t>3</a:t>
                      </a:r>
                      <a:r>
                        <a:rPr lang="en-US" sz="2800" kern="100" dirty="0">
                          <a:effectLst/>
                        </a:rPr>
                        <a:t> </a:t>
                      </a:r>
                    </a:p>
                    <a:p>
                      <a:pPr marL="342900" marR="0" lvl="0" indent="-342900">
                        <a:buSzPts val="1000"/>
                        <a:buFont typeface="Symbol" pitchFamily="2" charset="2"/>
                        <a:buChar char=""/>
                        <a:tabLst>
                          <a:tab pos="457200" algn="l"/>
                        </a:tabLst>
                      </a:pPr>
                      <a:r>
                        <a:rPr lang="en-US" sz="2800" u="sng" kern="100" dirty="0">
                          <a:solidFill>
                            <a:schemeClr val="tx1"/>
                          </a:solidFill>
                          <a:effectLst/>
                          <a:hlinkClick r:id="rId14" tooltip="Prevenient Grace">
                            <a:extLst>
                              <a:ext uri="{A12FA001-AC4F-418D-AE19-62706E023703}">
                                <ahyp:hlinkClr xmlns:ahyp="http://schemas.microsoft.com/office/drawing/2018/hyperlinkcolor" val="tx"/>
                              </a:ext>
                            </a:extLst>
                          </a:hlinkClick>
                        </a:rPr>
                        <a:t>Calling</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6" tooltip="Repentance (theology)">
                            <a:extLst>
                              <a:ext uri="{A12FA001-AC4F-418D-AE19-62706E023703}">
                                <ahyp:hlinkClr xmlns:ahyp="http://schemas.microsoft.com/office/drawing/2018/hyperlinkcolor" val="tx"/>
                              </a:ext>
                            </a:extLst>
                          </a:hlinkClick>
                        </a:rPr>
                        <a:t>Repentance</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5" tooltip="Faith in Christianity">
                            <a:extLst>
                              <a:ext uri="{A12FA001-AC4F-418D-AE19-62706E023703}">
                                <ahyp:hlinkClr xmlns:ahyp="http://schemas.microsoft.com/office/drawing/2018/hyperlinkcolor" val="tx"/>
                              </a:ext>
                            </a:extLst>
                          </a:hlinkClick>
                        </a:rPr>
                        <a:t>Faith</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7" tooltip="Justification (theology)">
                            <a:extLst>
                              <a:ext uri="{A12FA001-AC4F-418D-AE19-62706E023703}">
                                <ahyp:hlinkClr xmlns:ahyp="http://schemas.microsoft.com/office/drawing/2018/hyperlinkcolor" val="tx"/>
                              </a:ext>
                            </a:extLst>
                          </a:hlinkClick>
                        </a:rPr>
                        <a:t>Justification</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4" tooltip="Regeneration (theology)">
                            <a:extLst>
                              <a:ext uri="{A12FA001-AC4F-418D-AE19-62706E023703}">
                                <ahyp:hlinkClr xmlns:ahyp="http://schemas.microsoft.com/office/drawing/2018/hyperlinkcolor" val="tx"/>
                              </a:ext>
                            </a:extLst>
                          </a:hlinkClick>
                        </a:rPr>
                        <a:t>Regeneration</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8" tooltip="Sanctification">
                            <a:extLst>
                              <a:ext uri="{A12FA001-AC4F-418D-AE19-62706E023703}">
                                <ahyp:hlinkClr xmlns:ahyp="http://schemas.microsoft.com/office/drawing/2018/hyperlinkcolor" val="tx"/>
                              </a:ext>
                            </a:extLst>
                          </a:hlinkClick>
                        </a:rPr>
                        <a:t>Sanctification</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15" tooltip="Conditional preservation of the saints">
                            <a:extLst>
                              <a:ext uri="{A12FA001-AC4F-418D-AE19-62706E023703}">
                                <ahyp:hlinkClr xmlns:ahyp="http://schemas.microsoft.com/office/drawing/2018/hyperlinkcolor" val="tx"/>
                              </a:ext>
                            </a:extLst>
                          </a:hlinkClick>
                        </a:rPr>
                        <a:t>Preservation</a:t>
                      </a:r>
                      <a:endParaRPr lang="en-US" sz="2800" kern="100" dirty="0">
                        <a:solidFill>
                          <a:schemeClr val="tx1"/>
                        </a:solidFill>
                        <a:effectLst/>
                      </a:endParaRPr>
                    </a:p>
                    <a:p>
                      <a:pPr marL="342900" marR="0" lvl="0" indent="-342900">
                        <a:buSzPts val="1000"/>
                        <a:buFont typeface="Symbol" pitchFamily="2" charset="2"/>
                        <a:buChar char=""/>
                        <a:tabLst>
                          <a:tab pos="457200" algn="l"/>
                        </a:tabLst>
                      </a:pPr>
                      <a:r>
                        <a:rPr lang="en-US" sz="2800" u="sng" kern="100" dirty="0">
                          <a:solidFill>
                            <a:schemeClr val="tx1"/>
                          </a:solidFill>
                          <a:effectLst/>
                          <a:hlinkClick r:id="rId10" tooltip="Glorification (theology)">
                            <a:extLst>
                              <a:ext uri="{A12FA001-AC4F-418D-AE19-62706E023703}">
                                <ahyp:hlinkClr xmlns:ahyp="http://schemas.microsoft.com/office/drawing/2018/hyperlinkcolor" val="tx"/>
                              </a:ext>
                            </a:extLst>
                          </a:hlinkClick>
                        </a:rPr>
                        <a:t>Glorification</a:t>
                      </a:r>
                      <a:endParaRPr lang="en-US" sz="2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8578353"/>
                  </a:ext>
                </a:extLst>
              </a:tr>
            </a:tbl>
          </a:graphicData>
        </a:graphic>
      </p:graphicFrame>
      <p:sp>
        <p:nvSpPr>
          <p:cNvPr id="5" name="Rectangle 1">
            <a:extLst>
              <a:ext uri="{FF2B5EF4-FFF2-40B4-BE49-F238E27FC236}">
                <a16:creationId xmlns:a16="http://schemas.microsoft.com/office/drawing/2014/main" id="{CE27109D-67A9-EF09-93D8-849673D9B0AC}"/>
              </a:ext>
            </a:extLst>
          </p:cNvPr>
          <p:cNvSpPr>
            <a:spLocks noChangeArrowheads="1"/>
          </p:cNvSpPr>
          <p:nvPr/>
        </p:nvSpPr>
        <p:spPr bwMode="auto">
          <a:xfrm>
            <a:off x="2654300" y="3146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29305E75-8A1A-59D8-4621-5D3E53A74DBC}"/>
              </a:ext>
            </a:extLst>
          </p:cNvPr>
          <p:cNvSpPr>
            <a:spLocks noChangeArrowheads="1"/>
          </p:cNvSpPr>
          <p:nvPr/>
        </p:nvSpPr>
        <p:spPr bwMode="auto">
          <a:xfrm>
            <a:off x="1642820" y="4949785"/>
            <a:ext cx="9267987" cy="19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30000" dirty="0">
                <a:ln>
                  <a:noFill/>
                </a:ln>
                <a:solidFill>
                  <a:srgbClr val="96607D"/>
                </a:solidFill>
                <a:effectLst/>
                <a:latin typeface="Aptos" panose="020B0004020202020204" pitchFamily="34" charset="0"/>
                <a:ea typeface="Aptos" panose="020B0004020202020204" pitchFamily="34" charset="0"/>
                <a:cs typeface="Times New Roman" panose="02020603050405020304" pitchFamily="18" charset="0"/>
              </a:rPr>
              <a:t>1.</a:t>
            </a:r>
            <a:r>
              <a:rPr kumimoji="0" lang="en-US" altLang="en-US" sz="1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Demarest, Bruce (2006). </a:t>
            </a:r>
            <a:r>
              <a:rPr kumimoji="0" lang="en-US" altLang="en-US" sz="1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hlinkClick r:id="rId16"/>
              </a:rPr>
              <a:t>"The 'Order of Salvation'"</a:t>
            </a:r>
            <a:r>
              <a:rPr kumimoji="0" lang="en-US" altLang="en-US" sz="1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In Feinberg, John S. (ed.). </a:t>
            </a:r>
            <a:r>
              <a:rPr kumimoji="0" lang="en-US" altLang="en-US" sz="1400" b="0" i="1"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The Cross and Salvation: The Doctrine of Salvation</a:t>
            </a:r>
            <a:r>
              <a:rPr kumimoji="0" lang="en-US" altLang="en-US" sz="1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Wheaton: Good News Publishers. pp. 36–44.</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sng" strike="noStrike" cap="none" normalizeH="0" baseline="30000" dirty="0">
                <a:ln>
                  <a:noFill/>
                </a:ln>
                <a:solidFill>
                  <a:srgbClr val="96607D"/>
                </a:solidFill>
                <a:effectLst/>
                <a:latin typeface="Aptos" panose="020B0004020202020204" pitchFamily="34" charset="0"/>
                <a:ea typeface="Aptos" panose="020B0004020202020204" pitchFamily="34" charset="0"/>
                <a:cs typeface="Times New Roman" panose="02020603050405020304" pitchFamily="18" charset="0"/>
                <a:hlinkClick r:id="rId17"/>
              </a:rPr>
              <a:t>[</a:t>
            </a:r>
            <a:r>
              <a:rPr kumimoji="0" lang="en-US" altLang="en-US" sz="1400" b="0" i="0" u="sng" strike="noStrike" cap="none" normalizeH="0" baseline="30000" dirty="0">
                <a:ln>
                  <a:noFill/>
                </a:ln>
                <a:solidFill>
                  <a:srgbClr val="96607D"/>
                </a:solidFill>
                <a:effectLst/>
                <a:latin typeface="Aptos" panose="020B0004020202020204" pitchFamily="34" charset="0"/>
                <a:ea typeface="Aptos" panose="020B0004020202020204" pitchFamily="34" charset="0"/>
                <a:cs typeface="Times New Roman" panose="02020603050405020304" pitchFamily="18" charset="0"/>
              </a:rPr>
              <a:t>2. </a:t>
            </a:r>
            <a:r>
              <a:rPr kumimoji="0" lang="en-US" altLang="en-US" sz="1400" b="0" i="0" u="sng" strike="noStrike" cap="none" normalizeH="0" baseline="30000" dirty="0">
                <a:ln>
                  <a:noFill/>
                </a:ln>
                <a:solidFill>
                  <a:srgbClr val="96607D"/>
                </a:solidFill>
                <a:effectLst/>
                <a:latin typeface="Aptos" panose="020B0004020202020204" pitchFamily="34" charset="0"/>
                <a:ea typeface="Aptos" panose="020B0004020202020204" pitchFamily="34" charset="0"/>
                <a:cs typeface="Times New Roman" panose="02020603050405020304" pitchFamily="18" charset="0"/>
                <a:hlinkClick r:id="rId18"/>
              </a:rPr>
              <a:t>https://reformedanswers.org/answer.asp/file/40371</a:t>
            </a:r>
            <a:r>
              <a:rPr kumimoji="0" lang="en-US" altLang="en-US" sz="1400" b="0" i="0" u="sng" strike="noStrike" cap="none" normalizeH="0" baseline="30000" dirty="0">
                <a:ln>
                  <a:noFill/>
                </a:ln>
                <a:solidFill>
                  <a:srgbClr val="96607D"/>
                </a:solidFill>
                <a:effectLst/>
                <a:latin typeface="Aptos" panose="020B0004020202020204" pitchFamily="34" charset="0"/>
                <a:ea typeface="Aptos" panose="020B0004020202020204" pitchFamily="34" charset="0"/>
                <a:cs typeface="Times New Roman" panose="02020603050405020304" pitchFamily="18" charset="0"/>
              </a:rPr>
              <a:t>. accessed 2/3/2025.</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u="sng" baseline="30000" dirty="0">
                <a:solidFill>
                  <a:srgbClr val="96607D"/>
                </a:solidFill>
                <a:latin typeface="Aptos" panose="020B0004020202020204" pitchFamily="34" charset="0"/>
                <a:ea typeface="Aptos" panose="020B0004020202020204" pitchFamily="34" charset="0"/>
                <a:cs typeface="Times New Roman" panose="02020603050405020304" pitchFamily="18" charset="0"/>
              </a:rPr>
              <a:t>3. </a:t>
            </a:r>
            <a:r>
              <a:rPr kumimoji="0" lang="en-US" altLang="en-US" sz="1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Olson, Roger E. (2013). </a:t>
            </a:r>
            <a:r>
              <a:rPr kumimoji="0" lang="en-US" altLang="en-US" sz="1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hlinkClick r:id="rId19"/>
              </a:rPr>
              <a:t>"An Arminian Ordo Salutis (Order of Salvation)"</a:t>
            </a:r>
            <a:r>
              <a:rPr kumimoji="0" lang="en-US" altLang="en-US" sz="1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kumimoji="0" lang="en-US" altLang="en-US" sz="1400" b="0" i="1"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Roger E. Olson: My evangelical, Arminian theological musings</a:t>
            </a:r>
            <a:r>
              <a:rPr kumimoji="0" lang="en-US" altLang="en-US" sz="14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Patheos</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br>
            <a:br>
              <a:rPr kumimoji="0" lang="en-US" altLang="en-US" sz="1000" b="0"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b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301118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5FB48-5ACA-D394-2144-93C5CDDED949}"/>
              </a:ext>
            </a:extLst>
          </p:cNvPr>
          <p:cNvSpPr>
            <a:spLocks noGrp="1"/>
          </p:cNvSpPr>
          <p:nvPr>
            <p:ph type="title"/>
          </p:nvPr>
        </p:nvSpPr>
        <p:spPr>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p:spPr>
        <p:txBody>
          <a:bodyPr/>
          <a:lstStyle/>
          <a:p>
            <a:r>
              <a:rPr lang="en-US" dirty="0"/>
              <a:t>Roman Catholic Order of Salvation</a:t>
            </a:r>
          </a:p>
        </p:txBody>
      </p:sp>
      <p:sp>
        <p:nvSpPr>
          <p:cNvPr id="3" name="Content Placeholder 2">
            <a:extLst>
              <a:ext uri="{FF2B5EF4-FFF2-40B4-BE49-F238E27FC236}">
                <a16:creationId xmlns:a16="http://schemas.microsoft.com/office/drawing/2014/main" id="{22BC4A0C-610C-1F2D-C235-614095A7893E}"/>
              </a:ext>
            </a:extLst>
          </p:cNvPr>
          <p:cNvSpPr>
            <a:spLocks noGrp="1"/>
          </p:cNvSpPr>
          <p:nvPr>
            <p:ph idx="1"/>
          </p:nvPr>
        </p:nvSpPr>
        <p:spPr>
          <a:xfrm>
            <a:off x="1069848" y="1890510"/>
            <a:ext cx="8883836" cy="4479293"/>
          </a:xfrm>
        </p:spPr>
        <p:txBody>
          <a:bodyPr>
            <a:normAutofit fontScale="92500"/>
          </a:bodyPr>
          <a:lstStyle/>
          <a:p>
            <a:pPr marL="0" indent="0">
              <a:buNone/>
            </a:pPr>
            <a:r>
              <a:rPr lang="en-US" b="0" i="0" dirty="0">
                <a:solidFill>
                  <a:srgbClr val="333333"/>
                </a:solidFill>
                <a:effectLst/>
                <a:latin typeface="Helvetica Neue" panose="02000503000000020004" pitchFamily="2" charset="0"/>
              </a:rPr>
              <a:t>“The Roman Catholic Church defines "justification" and "sanctification" differently than do most Protestant denominations, so it is a bit harder to compare their order. According to them, "justification" is the act by which God transforms a person from being actually unrighteous to being actually righteous. Because a person may slip in and out of justification, it is a repeatable event. "Justification is also used to refer to the continuing state of possessing "sanctifying grace." Their order begins with the Church and baptism, which affects regeneration, followed by sufficient grace which strengthens the will and illumines the mind. Assuming the person in question assents to this illumination, cooperating grace prepares man for justification through various stages which include belief, repentance, and love of God. Once prepared, the person receives infused grace, supernatural virtues, forgiveness, justification, and the beginning of sanctification (if we may call it that). Thereafter, good works ensure the completion/preservation of justification/sanctification, and finally culminate in glorification.” </a:t>
            </a:r>
            <a:r>
              <a:rPr lang="en-US" b="1" i="0" dirty="0">
                <a:solidFill>
                  <a:srgbClr val="333333"/>
                </a:solidFill>
                <a:effectLst/>
                <a:latin typeface="Helvetica Neue" panose="02000503000000020004" pitchFamily="2" charset="0"/>
              </a:rPr>
              <a:t>Taken from - </a:t>
            </a:r>
            <a:r>
              <a:rPr lang="en-US" b="1" i="0" dirty="0">
                <a:solidFill>
                  <a:srgbClr val="333333"/>
                </a:solidFill>
                <a:effectLst/>
                <a:latin typeface="Helvetica Neue" panose="02000503000000020004" pitchFamily="2" charset="0"/>
                <a:hlinkClick r:id="rId2"/>
              </a:rPr>
              <a:t>https://reformedanswers.org/answer.asp/file/40371</a:t>
            </a:r>
            <a:r>
              <a:rPr lang="en-US" b="1" i="0" dirty="0">
                <a:solidFill>
                  <a:srgbClr val="333333"/>
                </a:solidFill>
                <a:effectLst/>
                <a:latin typeface="Helvetica Neue" panose="02000503000000020004" pitchFamily="2" charset="0"/>
              </a:rPr>
              <a:t>. accessed 2/3/2025. </a:t>
            </a:r>
            <a:endParaRPr lang="en-US" b="0" i="0" dirty="0">
              <a:solidFill>
                <a:srgbClr val="333333"/>
              </a:solidFill>
              <a:effectLst/>
              <a:latin typeface="Helvetica Neue" panose="02000503000000020004" pitchFamily="2" charset="0"/>
            </a:endParaRPr>
          </a:p>
          <a:p>
            <a:pPr marL="0" indent="0">
              <a:buNone/>
            </a:pPr>
            <a:endParaRPr lang="en-US" b="0" i="0" dirty="0">
              <a:solidFill>
                <a:srgbClr val="333333"/>
              </a:solidFill>
              <a:effectLst/>
              <a:latin typeface="Helvetica Neue" panose="02000503000000020004" pitchFamily="2" charset="0"/>
            </a:endParaRPr>
          </a:p>
          <a:p>
            <a:pPr marL="0" indent="0">
              <a:buNone/>
            </a:pPr>
            <a:endParaRPr lang="en-US" dirty="0"/>
          </a:p>
        </p:txBody>
      </p:sp>
    </p:spTree>
    <p:extLst>
      <p:ext uri="{BB962C8B-B14F-4D97-AF65-F5344CB8AC3E}">
        <p14:creationId xmlns:p14="http://schemas.microsoft.com/office/powerpoint/2010/main" val="27375008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50F4C4E1-5BB1-BBCF-1271-3A9F57254765}"/>
              </a:ext>
            </a:extLst>
          </p:cNvPr>
          <p:cNvSpPr>
            <a:spLocks noGrp="1" noChangeArrowheads="1"/>
          </p:cNvSpPr>
          <p:nvPr>
            <p:ph type="title"/>
          </p:nvPr>
        </p:nvSpPr>
        <p:spPr>
          <a:xfrm>
            <a:off x="2235200" y="228600"/>
            <a:ext cx="7721600" cy="1143000"/>
          </a:xfrm>
          <a:gradFill flip="none" rotWithShape="1">
            <a:gsLst>
              <a:gs pos="0">
                <a:srgbClr val="FFFF00"/>
              </a:gs>
              <a:gs pos="71000">
                <a:schemeClr val="accent6">
                  <a:lumMod val="0"/>
                  <a:lumOff val="100000"/>
                </a:schemeClr>
              </a:gs>
              <a:gs pos="100000">
                <a:schemeClr val="accent6">
                  <a:lumMod val="100000"/>
                </a:schemeClr>
              </a:gs>
            </a:gsLst>
            <a:path path="circle">
              <a:fillToRect l="50000" t="-80000" r="50000" b="180000"/>
            </a:path>
            <a:tileRect/>
          </a:gradFill>
        </p:spPr>
        <p:txBody>
          <a:bodyPr/>
          <a:lstStyle/>
          <a:p>
            <a:r>
              <a:rPr lang="en-US" altLang="en-US" sz="4000" dirty="0"/>
              <a:t>Justification</a:t>
            </a:r>
            <a:br>
              <a:rPr lang="en-US" altLang="en-US" dirty="0"/>
            </a:br>
            <a:endParaRPr lang="en-US" altLang="en-US" dirty="0"/>
          </a:p>
        </p:txBody>
      </p:sp>
      <p:grpSp>
        <p:nvGrpSpPr>
          <p:cNvPr id="2" name="Group 25">
            <a:extLst>
              <a:ext uri="{FF2B5EF4-FFF2-40B4-BE49-F238E27FC236}">
                <a16:creationId xmlns:a16="http://schemas.microsoft.com/office/drawing/2014/main" id="{FEB25C27-F1BE-7E3E-E224-B8ED07B84A28}"/>
              </a:ext>
            </a:extLst>
          </p:cNvPr>
          <p:cNvGrpSpPr>
            <a:grpSpLocks/>
          </p:cNvGrpSpPr>
          <p:nvPr/>
        </p:nvGrpSpPr>
        <p:grpSpPr bwMode="auto">
          <a:xfrm>
            <a:off x="1524000" y="1833564"/>
            <a:ext cx="2895600" cy="4710113"/>
            <a:chOff x="0" y="1155"/>
            <a:chExt cx="1824" cy="2967"/>
          </a:xfrm>
        </p:grpSpPr>
        <p:sp>
          <p:nvSpPr>
            <p:cNvPr id="7178" name="Text Box 10">
              <a:extLst>
                <a:ext uri="{FF2B5EF4-FFF2-40B4-BE49-F238E27FC236}">
                  <a16:creationId xmlns:a16="http://schemas.microsoft.com/office/drawing/2014/main" id="{6FFC634C-CF71-E560-2363-6B227AA73CAF}"/>
                </a:ext>
              </a:extLst>
            </p:cNvPr>
            <p:cNvSpPr txBox="1">
              <a:spLocks noChangeArrowheads="1"/>
            </p:cNvSpPr>
            <p:nvPr/>
          </p:nvSpPr>
          <p:spPr bwMode="auto">
            <a:xfrm>
              <a:off x="0" y="2784"/>
              <a:ext cx="1824" cy="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buSzTx/>
                <a:buFontTx/>
                <a:buNone/>
              </a:pPr>
              <a:r>
                <a:rPr lang="en-US" altLang="en-US" sz="2400" dirty="0"/>
                <a:t>NO</a:t>
              </a:r>
            </a:p>
            <a:p>
              <a:pPr algn="ctr">
                <a:spcBef>
                  <a:spcPct val="50000"/>
                </a:spcBef>
                <a:buSzTx/>
                <a:buFontTx/>
                <a:buNone/>
              </a:pPr>
              <a:r>
                <a:rPr lang="en-US" altLang="en-US" sz="2400" dirty="0"/>
                <a:t>It is not having a “clean slate” from never having committed  sin.</a:t>
              </a:r>
            </a:p>
          </p:txBody>
        </p:sp>
        <p:pic>
          <p:nvPicPr>
            <p:cNvPr id="7179" name="Picture 14" descr="chalkboard">
              <a:extLst>
                <a:ext uri="{FF2B5EF4-FFF2-40B4-BE49-F238E27FC236}">
                  <a16:creationId xmlns:a16="http://schemas.microsoft.com/office/drawing/2014/main" id="{B92720BC-C057-379C-1102-3B67590389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1155"/>
              <a:ext cx="1632" cy="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8">
            <a:extLst>
              <a:ext uri="{FF2B5EF4-FFF2-40B4-BE49-F238E27FC236}">
                <a16:creationId xmlns:a16="http://schemas.microsoft.com/office/drawing/2014/main" id="{9A00A8F6-CF09-DA4A-B003-89CE81612C99}"/>
              </a:ext>
            </a:extLst>
          </p:cNvPr>
          <p:cNvGrpSpPr>
            <a:grpSpLocks/>
          </p:cNvGrpSpPr>
          <p:nvPr/>
        </p:nvGrpSpPr>
        <p:grpSpPr bwMode="auto">
          <a:xfrm>
            <a:off x="4572000" y="1828800"/>
            <a:ext cx="2895600" cy="4714876"/>
            <a:chOff x="1920" y="1152"/>
            <a:chExt cx="1824" cy="2970"/>
          </a:xfrm>
        </p:grpSpPr>
        <p:sp>
          <p:nvSpPr>
            <p:cNvPr id="7176" name="Text Box 11">
              <a:extLst>
                <a:ext uri="{FF2B5EF4-FFF2-40B4-BE49-F238E27FC236}">
                  <a16:creationId xmlns:a16="http://schemas.microsoft.com/office/drawing/2014/main" id="{D75E6306-CAC5-9DB9-E102-5D4BCD9B7C04}"/>
                </a:ext>
              </a:extLst>
            </p:cNvPr>
            <p:cNvSpPr txBox="1">
              <a:spLocks noChangeArrowheads="1"/>
            </p:cNvSpPr>
            <p:nvPr/>
          </p:nvSpPr>
          <p:spPr bwMode="auto">
            <a:xfrm>
              <a:off x="1920" y="2784"/>
              <a:ext cx="1824" cy="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buSzTx/>
                <a:buFontTx/>
                <a:buNone/>
              </a:pPr>
              <a:r>
                <a:rPr lang="en-US" altLang="en-US" sz="2400"/>
                <a:t>NO</a:t>
              </a:r>
            </a:p>
            <a:p>
              <a:pPr algn="ctr">
                <a:spcBef>
                  <a:spcPct val="50000"/>
                </a:spcBef>
                <a:buSzTx/>
                <a:buFontTx/>
                <a:buNone/>
              </a:pPr>
              <a:r>
                <a:rPr lang="en-US" altLang="en-US" sz="2400"/>
                <a:t>It is not being given the strength to wipe our own slates clean of sin.</a:t>
              </a:r>
            </a:p>
          </p:txBody>
        </p:sp>
        <p:pic>
          <p:nvPicPr>
            <p:cNvPr id="7177" name="Picture 16" descr="armstrong_95">
              <a:extLst>
                <a:ext uri="{FF2B5EF4-FFF2-40B4-BE49-F238E27FC236}">
                  <a16:creationId xmlns:a16="http://schemas.microsoft.com/office/drawing/2014/main" id="{5B4BAC92-2F6C-201A-3C27-22CEC22FE616}"/>
                </a:ext>
              </a:extLst>
            </p:cNvPr>
            <p:cNvPicPr>
              <a:picLocks noChangeAspect="1" noChangeArrowheads="1"/>
            </p:cNvPicPr>
            <p:nvPr/>
          </p:nvPicPr>
          <p:blipFill>
            <a:blip r:embed="rId4">
              <a:lum bright="20000" contrast="10000"/>
              <a:extLst>
                <a:ext uri="{28A0092B-C50C-407E-A947-70E740481C1C}">
                  <a14:useLocalDpi xmlns:a14="http://schemas.microsoft.com/office/drawing/2010/main" val="0"/>
                </a:ext>
              </a:extLst>
            </a:blip>
            <a:srcRect l="7111" r="13867"/>
            <a:stretch>
              <a:fillRect/>
            </a:stretch>
          </p:blipFill>
          <p:spPr bwMode="auto">
            <a:xfrm>
              <a:off x="2063" y="1152"/>
              <a:ext cx="1633" cy="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9">
            <a:extLst>
              <a:ext uri="{FF2B5EF4-FFF2-40B4-BE49-F238E27FC236}">
                <a16:creationId xmlns:a16="http://schemas.microsoft.com/office/drawing/2014/main" id="{BC3A0AD7-FE80-7528-FC6B-31A5B2A13E79}"/>
              </a:ext>
            </a:extLst>
          </p:cNvPr>
          <p:cNvGrpSpPr>
            <a:grpSpLocks/>
          </p:cNvGrpSpPr>
          <p:nvPr/>
        </p:nvGrpSpPr>
        <p:grpSpPr bwMode="auto">
          <a:xfrm>
            <a:off x="7467600" y="1371601"/>
            <a:ext cx="3200400" cy="5205413"/>
            <a:chOff x="5943600" y="1371600"/>
            <a:chExt cx="3200400" cy="5204996"/>
          </a:xfrm>
        </p:grpSpPr>
        <p:sp>
          <p:nvSpPr>
            <p:cNvPr id="7173" name="Text Box 12">
              <a:extLst>
                <a:ext uri="{FF2B5EF4-FFF2-40B4-BE49-F238E27FC236}">
                  <a16:creationId xmlns:a16="http://schemas.microsoft.com/office/drawing/2014/main" id="{F6C145F4-108F-E966-E60B-32FE59315508}"/>
                </a:ext>
              </a:extLst>
            </p:cNvPr>
            <p:cNvSpPr txBox="1">
              <a:spLocks noChangeArrowheads="1"/>
            </p:cNvSpPr>
            <p:nvPr/>
          </p:nvSpPr>
          <p:spPr bwMode="auto">
            <a:xfrm>
              <a:off x="5943600" y="4452938"/>
              <a:ext cx="32004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buSzTx/>
                <a:buFontTx/>
                <a:buNone/>
              </a:pPr>
              <a:r>
                <a:rPr lang="en-US" altLang="en-US" sz="2400"/>
                <a:t>YES</a:t>
              </a:r>
            </a:p>
            <a:p>
              <a:pPr algn="ctr">
                <a:spcBef>
                  <a:spcPct val="50000"/>
                </a:spcBef>
                <a:buSzTx/>
                <a:buFontTx/>
                <a:buNone/>
              </a:pPr>
              <a:r>
                <a:rPr lang="en-US" altLang="en-US" sz="2400"/>
                <a:t>It is the legal declaration that in Christ, God has wiped our slates clean for us.</a:t>
              </a:r>
            </a:p>
          </p:txBody>
        </p:sp>
        <p:pic>
          <p:nvPicPr>
            <p:cNvPr id="18" name="Picture 2" descr="http://pro.corbis.com/images/CB052888.jpg?size=572&amp;uid=%7BB14552B9-B87B-418B-AA56-F728A59D98E4%7D">
              <a:extLst>
                <a:ext uri="{FF2B5EF4-FFF2-40B4-BE49-F238E27FC236}">
                  <a16:creationId xmlns:a16="http://schemas.microsoft.com/office/drawing/2014/main" id="{9DB5E003-455A-FED5-226C-552D773819F4}"/>
                </a:ext>
              </a:extLst>
            </p:cNvPr>
            <p:cNvPicPr>
              <a:picLocks noChangeAspect="1" noChangeArrowheads="1"/>
            </p:cNvPicPr>
            <p:nvPr/>
          </p:nvPicPr>
          <p:blipFill>
            <a:blip r:embed="rId5"/>
            <a:srcRect r="18000"/>
            <a:stretch>
              <a:fillRect/>
            </a:stretch>
          </p:blipFill>
          <p:spPr bwMode="auto">
            <a:xfrm>
              <a:off x="6096000" y="1897021"/>
              <a:ext cx="2667000" cy="2395345"/>
            </a:xfrm>
            <a:prstGeom prst="rect">
              <a:avLst/>
            </a:prstGeom>
            <a:ln>
              <a:noFill/>
            </a:ln>
            <a:effectLst>
              <a:outerShdw blurRad="292100" dist="139700" dir="2700000" algn="tl" rotWithShape="0">
                <a:srgbClr val="333333">
                  <a:alpha val="65000"/>
                </a:srgbClr>
              </a:outerShdw>
            </a:effectLst>
          </p:spPr>
        </p:pic>
        <p:sp>
          <p:nvSpPr>
            <p:cNvPr id="7175" name="AutoShape 23">
              <a:extLst>
                <a:ext uri="{FF2B5EF4-FFF2-40B4-BE49-F238E27FC236}">
                  <a16:creationId xmlns:a16="http://schemas.microsoft.com/office/drawing/2014/main" id="{F6F8C2BA-EBA2-079B-54C9-70A4A1F0F80F}"/>
                </a:ext>
              </a:extLst>
            </p:cNvPr>
            <p:cNvSpPr>
              <a:spLocks noChangeArrowheads="1"/>
            </p:cNvSpPr>
            <p:nvPr/>
          </p:nvSpPr>
          <p:spPr bwMode="auto">
            <a:xfrm flipH="1">
              <a:off x="5943600" y="1371600"/>
              <a:ext cx="1567294" cy="990600"/>
            </a:xfrm>
            <a:prstGeom prst="wedgeEllipseCallout">
              <a:avLst>
                <a:gd name="adj1" fmla="val -72981"/>
                <a:gd name="adj2" fmla="val 34361"/>
              </a:avLst>
            </a:prstGeom>
            <a:solidFill>
              <a:schemeClr val="tx1"/>
            </a:solidFill>
            <a:ln w="28575">
              <a:solidFill>
                <a:schemeClr val="bg1"/>
              </a:solidFill>
              <a:miter lim="800000"/>
              <a:headEnd/>
              <a:tailEnd/>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2400" b="1">
                  <a:solidFill>
                    <a:schemeClr val="bg1"/>
                  </a:solidFill>
                </a:rPr>
                <a:t>Not guilty!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A4C3C4D2-216E-B529-9676-22AECDD973D2}"/>
              </a:ext>
            </a:extLst>
          </p:cNvPr>
          <p:cNvSpPr>
            <a:spLocks noGrp="1" noChangeArrowheads="1"/>
          </p:cNvSpPr>
          <p:nvPr>
            <p:ph type="title"/>
          </p:nvPr>
        </p:nvSpPr>
        <p:spPr>
          <a:xfrm>
            <a:off x="2235200" y="0"/>
            <a:ext cx="7975600" cy="1143000"/>
          </a:xfrm>
          <a:gradFill>
            <a:gsLst>
              <a:gs pos="0">
                <a:srgbClr val="FFFF00"/>
              </a:gs>
              <a:gs pos="71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a:t>The Importance of Justification</a:t>
            </a:r>
          </a:p>
        </p:txBody>
      </p:sp>
      <p:sp>
        <p:nvSpPr>
          <p:cNvPr id="4100" name="Text Box 4">
            <a:extLst>
              <a:ext uri="{FF2B5EF4-FFF2-40B4-BE49-F238E27FC236}">
                <a16:creationId xmlns:a16="http://schemas.microsoft.com/office/drawing/2014/main" id="{48F9741B-1673-BE21-0273-0133A4BF48AD}"/>
              </a:ext>
            </a:extLst>
          </p:cNvPr>
          <p:cNvSpPr txBox="1">
            <a:spLocks noChangeArrowheads="1"/>
          </p:cNvSpPr>
          <p:nvPr/>
        </p:nvSpPr>
        <p:spPr bwMode="auto">
          <a:xfrm>
            <a:off x="1752600" y="5229225"/>
            <a:ext cx="8763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Tx/>
              <a:buNone/>
            </a:pPr>
            <a:r>
              <a:rPr lang="en-US" altLang="en-US" sz="2400">
                <a:cs typeface="Times New Roman" panose="02020603050405020304" pitchFamily="18" charset="0"/>
              </a:rPr>
              <a:t>“The primary issue in the Protestant Reformation was a dispute with the Roman Catholic church over justification. If we are to safeguard the truth of the gospel for future generations, we must understand the truth of justification.”  </a:t>
            </a:r>
            <a:r>
              <a:rPr lang="en-US" altLang="en-US" sz="2000">
                <a:cs typeface="Times New Roman" panose="02020603050405020304" pitchFamily="18" charset="0"/>
              </a:rPr>
              <a:t>(Grudem, </a:t>
            </a:r>
            <a:r>
              <a:rPr lang="en-US" altLang="en-US" sz="2000" u="sng">
                <a:cs typeface="Times New Roman" panose="02020603050405020304" pitchFamily="18" charset="0"/>
              </a:rPr>
              <a:t>ST</a:t>
            </a:r>
            <a:r>
              <a:rPr lang="en-US" altLang="en-US" sz="2000">
                <a:cs typeface="Times New Roman" panose="02020603050405020304" pitchFamily="18" charset="0"/>
              </a:rPr>
              <a:t>, 722)</a:t>
            </a:r>
            <a:endParaRPr lang="en-US" altLang="en-US" sz="2000" b="1">
              <a:solidFill>
                <a:schemeClr val="bg1"/>
              </a:solidFill>
            </a:endParaRPr>
          </a:p>
        </p:txBody>
      </p:sp>
      <p:grpSp>
        <p:nvGrpSpPr>
          <p:cNvPr id="2" name="Group 12">
            <a:extLst>
              <a:ext uri="{FF2B5EF4-FFF2-40B4-BE49-F238E27FC236}">
                <a16:creationId xmlns:a16="http://schemas.microsoft.com/office/drawing/2014/main" id="{2563EEA7-EACF-0AB3-E354-179E3DE1BE76}"/>
              </a:ext>
            </a:extLst>
          </p:cNvPr>
          <p:cNvGrpSpPr>
            <a:grpSpLocks/>
          </p:cNvGrpSpPr>
          <p:nvPr/>
        </p:nvGrpSpPr>
        <p:grpSpPr bwMode="auto">
          <a:xfrm>
            <a:off x="1752601" y="3048000"/>
            <a:ext cx="8302625" cy="2133600"/>
            <a:chOff x="144" y="1920"/>
            <a:chExt cx="5230" cy="1344"/>
          </a:xfrm>
        </p:grpSpPr>
        <p:pic>
          <p:nvPicPr>
            <p:cNvPr id="5127" name="Picture 10" descr="calvinweb">
              <a:extLst>
                <a:ext uri="{FF2B5EF4-FFF2-40B4-BE49-F238E27FC236}">
                  <a16:creationId xmlns:a16="http://schemas.microsoft.com/office/drawing/2014/main" id="{ABB6128E-0A64-D101-5459-69AC1C429807}"/>
                </a:ext>
              </a:extLst>
            </p:cNvPr>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b="35291"/>
            <a:stretch>
              <a:fillRect/>
            </a:stretch>
          </p:blipFill>
          <p:spPr bwMode="auto">
            <a:xfrm>
              <a:off x="4080" y="1920"/>
              <a:ext cx="1294"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 Box 5">
              <a:extLst>
                <a:ext uri="{FF2B5EF4-FFF2-40B4-BE49-F238E27FC236}">
                  <a16:creationId xmlns:a16="http://schemas.microsoft.com/office/drawing/2014/main" id="{D1D009FA-D6D1-7B7A-FFCC-CC8A511BEB14}"/>
                </a:ext>
              </a:extLst>
            </p:cNvPr>
            <p:cNvSpPr txBox="1">
              <a:spLocks noChangeArrowheads="1"/>
            </p:cNvSpPr>
            <p:nvPr/>
          </p:nvSpPr>
          <p:spPr bwMode="auto">
            <a:xfrm>
              <a:off x="144" y="2208"/>
              <a:ext cx="3792"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r>
                <a:rPr lang="en-US" altLang="en-US" sz="2400">
                  <a:cs typeface="Times New Roman" panose="02020603050405020304" pitchFamily="18" charset="0"/>
                </a:rPr>
                <a:t>  </a:t>
              </a:r>
              <a:r>
                <a:rPr lang="en-US" altLang="en-US" sz="2400" b="1">
                  <a:cs typeface="Times New Roman" panose="02020603050405020304" pitchFamily="18" charset="0"/>
                </a:rPr>
                <a:t>John Calvin</a:t>
              </a:r>
              <a:r>
                <a:rPr lang="en-US" altLang="en-US" sz="2400">
                  <a:cs typeface="Times New Roman" panose="02020603050405020304" pitchFamily="18" charset="0"/>
                </a:rPr>
                <a:t> wrote in the </a:t>
              </a:r>
              <a:r>
                <a:rPr lang="en-US" altLang="en-US" sz="2400" i="1">
                  <a:cs typeface="Times New Roman" panose="02020603050405020304" pitchFamily="18" charset="0"/>
                </a:rPr>
                <a:t>Institutes</a:t>
              </a:r>
              <a:r>
                <a:rPr lang="en-US" altLang="en-US" sz="2400">
                  <a:cs typeface="Times New Roman" panose="02020603050405020304" pitchFamily="18" charset="0"/>
                </a:rPr>
                <a:t> that the doctrine of justification by faith is “the main hinge on which [true] religion turns.” </a:t>
              </a:r>
              <a:endParaRPr lang="en-US" altLang="en-US" sz="2400" b="1">
                <a:solidFill>
                  <a:schemeClr val="bg1"/>
                </a:solidFill>
              </a:endParaRPr>
            </a:p>
          </p:txBody>
        </p:sp>
      </p:grpSp>
      <p:grpSp>
        <p:nvGrpSpPr>
          <p:cNvPr id="3" name="Group 11">
            <a:extLst>
              <a:ext uri="{FF2B5EF4-FFF2-40B4-BE49-F238E27FC236}">
                <a16:creationId xmlns:a16="http://schemas.microsoft.com/office/drawing/2014/main" id="{45E3466A-4B03-742C-D2E3-F079855073B5}"/>
              </a:ext>
            </a:extLst>
          </p:cNvPr>
          <p:cNvGrpSpPr>
            <a:grpSpLocks/>
          </p:cNvGrpSpPr>
          <p:nvPr/>
        </p:nvGrpSpPr>
        <p:grpSpPr bwMode="auto">
          <a:xfrm>
            <a:off x="2667001" y="990600"/>
            <a:ext cx="8296275" cy="2057400"/>
            <a:chOff x="144" y="576"/>
            <a:chExt cx="5226" cy="1296"/>
          </a:xfrm>
        </p:grpSpPr>
        <p:sp>
          <p:nvSpPr>
            <p:cNvPr id="5125" name="Text Box 6">
              <a:extLst>
                <a:ext uri="{FF2B5EF4-FFF2-40B4-BE49-F238E27FC236}">
                  <a16:creationId xmlns:a16="http://schemas.microsoft.com/office/drawing/2014/main" id="{315B63B2-3A14-0A2A-4786-3312D9F7536B}"/>
                </a:ext>
              </a:extLst>
            </p:cNvPr>
            <p:cNvSpPr txBox="1">
              <a:spLocks noChangeArrowheads="1"/>
            </p:cNvSpPr>
            <p:nvPr/>
          </p:nvSpPr>
          <p:spPr bwMode="auto">
            <a:xfrm>
              <a:off x="144" y="1056"/>
              <a:ext cx="393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r>
                <a:rPr lang="en-US" altLang="en-US" sz="2400">
                  <a:cs typeface="Times New Roman" panose="02020603050405020304" pitchFamily="18" charset="0"/>
                </a:rPr>
                <a:t>  </a:t>
              </a:r>
              <a:r>
                <a:rPr lang="en-US" altLang="en-US" sz="2400" b="1">
                  <a:cs typeface="Times New Roman" panose="02020603050405020304" pitchFamily="18" charset="0"/>
                </a:rPr>
                <a:t>Martin Luther</a:t>
              </a:r>
              <a:r>
                <a:rPr lang="en-US" altLang="en-US" sz="2400">
                  <a:cs typeface="Times New Roman" panose="02020603050405020304" pitchFamily="18" charset="0"/>
                </a:rPr>
                <a:t> said that this doctrine was the article upon which the church stands or falls.</a:t>
              </a:r>
            </a:p>
          </p:txBody>
        </p:sp>
        <p:pic>
          <p:nvPicPr>
            <p:cNvPr id="5126" name="Picture 8" descr="luther">
              <a:hlinkClick r:id="rId4"/>
              <a:extLst>
                <a:ext uri="{FF2B5EF4-FFF2-40B4-BE49-F238E27FC236}">
                  <a16:creationId xmlns:a16="http://schemas.microsoft.com/office/drawing/2014/main" id="{4B14A4B1-FF6C-D089-7099-F9F2D3345F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3572"/>
            <a:stretch>
              <a:fillRect/>
            </a:stretch>
          </p:blipFill>
          <p:spPr bwMode="auto">
            <a:xfrm>
              <a:off x="4080" y="576"/>
              <a:ext cx="1290"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wipe(left)">
                                      <p:cBhvr>
                                        <p:cTn id="1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CF71F-CAA2-20DF-D6E9-540CF838B73D}"/>
              </a:ext>
            </a:extLst>
          </p:cNvPr>
          <p:cNvSpPr>
            <a:spLocks noGrp="1"/>
          </p:cNvSpPr>
          <p:nvPr>
            <p:ph type="title"/>
          </p:nvPr>
        </p:nvSpPr>
        <p:spPr>
          <a:xfrm>
            <a:off x="1066800" y="936841"/>
            <a:ext cx="8886884" cy="619243"/>
          </a:xfrm>
          <a:gradFill>
            <a:gsLst>
              <a:gs pos="0">
                <a:srgbClr val="0070C0"/>
              </a:gs>
              <a:gs pos="35000">
                <a:schemeClr val="accent6">
                  <a:lumMod val="0"/>
                  <a:lumOff val="100000"/>
                </a:schemeClr>
              </a:gs>
              <a:gs pos="100000">
                <a:schemeClr val="accent6">
                  <a:lumMod val="100000"/>
                </a:schemeClr>
              </a:gs>
            </a:gsLst>
            <a:path path="circle">
              <a:fillToRect l="50000" t="-80000" r="50000" b="180000"/>
            </a:path>
          </a:gradFill>
        </p:spPr>
        <p:txBody>
          <a:bodyPr/>
          <a:lstStyle/>
          <a:p>
            <a:r>
              <a:rPr lang="en-US" dirty="0"/>
              <a:t>Romans 3:21-28</a:t>
            </a:r>
          </a:p>
        </p:txBody>
      </p:sp>
      <p:sp>
        <p:nvSpPr>
          <p:cNvPr id="3" name="Content Placeholder 2">
            <a:extLst>
              <a:ext uri="{FF2B5EF4-FFF2-40B4-BE49-F238E27FC236}">
                <a16:creationId xmlns:a16="http://schemas.microsoft.com/office/drawing/2014/main" id="{6BC0F6FD-079F-4041-601D-D2D2E09FFF7C}"/>
              </a:ext>
            </a:extLst>
          </p:cNvPr>
          <p:cNvSpPr>
            <a:spLocks noGrp="1"/>
          </p:cNvSpPr>
          <p:nvPr>
            <p:ph idx="1"/>
          </p:nvPr>
        </p:nvSpPr>
        <p:spPr>
          <a:xfrm>
            <a:off x="1069848" y="1556084"/>
            <a:ext cx="8883836" cy="4555958"/>
          </a:xfrm>
        </p:spPr>
        <p:txBody>
          <a:bodyPr>
            <a:normAutofit fontScale="92500"/>
          </a:bodyPr>
          <a:lstStyle/>
          <a:p>
            <a:pPr marL="0" indent="0" algn="l">
              <a:buNone/>
            </a:pPr>
            <a:r>
              <a:rPr lang="en-US" sz="2000" b="1" i="0" baseline="30000" dirty="0">
                <a:solidFill>
                  <a:srgbClr val="000000"/>
                </a:solidFill>
                <a:effectLst/>
                <a:latin typeface="system-ui"/>
              </a:rPr>
              <a:t>21 </a:t>
            </a:r>
            <a:r>
              <a:rPr lang="en-US" sz="2000" b="0" i="0" dirty="0">
                <a:solidFill>
                  <a:srgbClr val="000000"/>
                </a:solidFill>
                <a:effectLst/>
                <a:latin typeface="system-ui"/>
              </a:rPr>
              <a:t>But now apart from the law the righteousness of God has been made known, to which the Law and the Prophets testify. </a:t>
            </a:r>
            <a:r>
              <a:rPr lang="en-US" sz="2000" b="1" i="0" baseline="30000" dirty="0">
                <a:solidFill>
                  <a:srgbClr val="000000"/>
                </a:solidFill>
                <a:effectLst/>
                <a:latin typeface="system-ui"/>
              </a:rPr>
              <a:t>22 </a:t>
            </a:r>
            <a:r>
              <a:rPr lang="en-US" sz="2000" b="0" i="0" dirty="0">
                <a:solidFill>
                  <a:srgbClr val="000000"/>
                </a:solidFill>
                <a:effectLst/>
                <a:latin typeface="system-ui"/>
              </a:rPr>
              <a:t>This righteousness is given through faith in Jesus Christ to all who believe. There is no difference between Jew and Gentile, </a:t>
            </a:r>
            <a:r>
              <a:rPr lang="en-US" sz="2000" b="1" i="0" baseline="30000" dirty="0">
                <a:solidFill>
                  <a:srgbClr val="000000"/>
                </a:solidFill>
                <a:effectLst/>
                <a:latin typeface="system-ui"/>
              </a:rPr>
              <a:t>23 </a:t>
            </a:r>
            <a:r>
              <a:rPr lang="en-US" sz="2000" b="0" i="0" dirty="0">
                <a:solidFill>
                  <a:srgbClr val="000000"/>
                </a:solidFill>
                <a:effectLst/>
                <a:latin typeface="system-ui"/>
              </a:rPr>
              <a:t>for all have sinned and fall short of the glory of God, </a:t>
            </a:r>
            <a:r>
              <a:rPr lang="en-US" sz="2000" b="1" i="0" baseline="30000" dirty="0">
                <a:solidFill>
                  <a:srgbClr val="000000"/>
                </a:solidFill>
                <a:effectLst/>
                <a:latin typeface="system-ui"/>
              </a:rPr>
              <a:t>24 </a:t>
            </a:r>
            <a:r>
              <a:rPr lang="en-US" sz="2000" b="0" i="0" dirty="0">
                <a:solidFill>
                  <a:srgbClr val="000000"/>
                </a:solidFill>
                <a:effectLst/>
                <a:latin typeface="system-ui"/>
              </a:rPr>
              <a:t>and all are justified freely by his grace through the redemption that came by Christ Jesus. </a:t>
            </a:r>
            <a:r>
              <a:rPr lang="en-US" sz="2000" b="1" i="0" baseline="30000" dirty="0">
                <a:solidFill>
                  <a:srgbClr val="000000"/>
                </a:solidFill>
                <a:effectLst/>
                <a:latin typeface="system-ui"/>
              </a:rPr>
              <a:t>25 </a:t>
            </a:r>
            <a:r>
              <a:rPr lang="en-US" sz="2000" b="0" i="0" dirty="0">
                <a:solidFill>
                  <a:srgbClr val="000000"/>
                </a:solidFill>
                <a:effectLst/>
                <a:latin typeface="system-ui"/>
              </a:rPr>
              <a:t>God presented Christ as a sacrifice of atonement, through the shedding of his blood—to be received by faith. He did this to demonstrate his righteousness, because in his forbearance he had left the sins committed beforehand unpunished— </a:t>
            </a:r>
            <a:r>
              <a:rPr lang="en-US" sz="2000" b="1" i="0" baseline="30000" dirty="0">
                <a:solidFill>
                  <a:srgbClr val="000000"/>
                </a:solidFill>
                <a:effectLst/>
                <a:latin typeface="system-ui"/>
              </a:rPr>
              <a:t>26 </a:t>
            </a:r>
            <a:r>
              <a:rPr lang="en-US" sz="2000" b="0" i="0" dirty="0">
                <a:solidFill>
                  <a:srgbClr val="000000"/>
                </a:solidFill>
                <a:effectLst/>
                <a:latin typeface="system-ui"/>
              </a:rPr>
              <a:t>he did it to demonstrate his righteousness at the present time, so as to be just and the one who justifies those who have faith in Jesus.</a:t>
            </a:r>
          </a:p>
          <a:p>
            <a:pPr marL="0" indent="0" algn="l">
              <a:buNone/>
            </a:pPr>
            <a:r>
              <a:rPr lang="en-US" sz="2000" b="1" i="0" baseline="30000" dirty="0">
                <a:solidFill>
                  <a:srgbClr val="000000"/>
                </a:solidFill>
                <a:effectLst/>
                <a:latin typeface="system-ui"/>
              </a:rPr>
              <a:t>27 </a:t>
            </a:r>
            <a:r>
              <a:rPr lang="en-US" sz="2000" b="0" i="0" dirty="0">
                <a:solidFill>
                  <a:srgbClr val="000000"/>
                </a:solidFill>
                <a:effectLst/>
                <a:latin typeface="system-ui"/>
              </a:rPr>
              <a:t>Where, then, is boasting? It is excluded. Because of what law? The law that requires works? No, because of the law that requires faith. </a:t>
            </a:r>
            <a:r>
              <a:rPr lang="en-US" sz="2000" b="1" i="0" baseline="30000" dirty="0">
                <a:solidFill>
                  <a:srgbClr val="000000"/>
                </a:solidFill>
                <a:effectLst/>
                <a:latin typeface="system-ui"/>
              </a:rPr>
              <a:t>28 </a:t>
            </a:r>
            <a:r>
              <a:rPr lang="en-US" sz="2000" b="0" i="0" dirty="0">
                <a:solidFill>
                  <a:srgbClr val="000000"/>
                </a:solidFill>
                <a:effectLst/>
                <a:latin typeface="system-ui"/>
              </a:rPr>
              <a:t>For we maintain that a person is justified by faith apart from the works of the law.  </a:t>
            </a:r>
            <a:r>
              <a:rPr lang="en-US" sz="2000" b="0" i="0">
                <a:solidFill>
                  <a:srgbClr val="000000"/>
                </a:solidFill>
                <a:effectLst/>
                <a:latin typeface="system-ui"/>
              </a:rPr>
              <a:t>(NIV)</a:t>
            </a:r>
            <a:endParaRPr lang="en-US" sz="2000" b="0" i="0" dirty="0">
              <a:solidFill>
                <a:srgbClr val="000000"/>
              </a:solidFill>
              <a:effectLst/>
              <a:latin typeface="system-ui"/>
            </a:endParaRPr>
          </a:p>
          <a:p>
            <a:pPr marL="0" indent="0">
              <a:buNone/>
            </a:pPr>
            <a:endParaRPr lang="en-US" dirty="0"/>
          </a:p>
        </p:txBody>
      </p:sp>
    </p:spTree>
    <p:extLst>
      <p:ext uri="{BB962C8B-B14F-4D97-AF65-F5344CB8AC3E}">
        <p14:creationId xmlns:p14="http://schemas.microsoft.com/office/powerpoint/2010/main" val="23176719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7" name="Rectangle 2">
            <a:extLst>
              <a:ext uri="{FF2B5EF4-FFF2-40B4-BE49-F238E27FC236}">
                <a16:creationId xmlns:a16="http://schemas.microsoft.com/office/drawing/2014/main" id="{F41B8000-8531-E4D5-F6A0-90075E52CC8F}"/>
              </a:ext>
            </a:extLst>
          </p:cNvPr>
          <p:cNvSpPr>
            <a:spLocks noGrp="1" noChangeArrowheads="1"/>
          </p:cNvSpPr>
          <p:nvPr>
            <p:ph type="title"/>
          </p:nvPr>
        </p:nvSpPr>
        <p:spPr>
          <a:xfrm>
            <a:off x="2057400" y="152400"/>
            <a:ext cx="7899400" cy="1295400"/>
          </a:xfrm>
          <a:gradFill>
            <a:gsLst>
              <a:gs pos="0">
                <a:srgbClr val="FFFF00"/>
              </a:gs>
              <a:gs pos="71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a:t>The New Testament Teaching: Romans 3:21-28</a:t>
            </a:r>
          </a:p>
        </p:txBody>
      </p:sp>
      <p:sp>
        <p:nvSpPr>
          <p:cNvPr id="7171" name="Rectangle 3">
            <a:extLst>
              <a:ext uri="{FF2B5EF4-FFF2-40B4-BE49-F238E27FC236}">
                <a16:creationId xmlns:a16="http://schemas.microsoft.com/office/drawing/2014/main" id="{245FA186-8D7B-8E6A-1BEB-23C9629D35C8}"/>
              </a:ext>
            </a:extLst>
          </p:cNvPr>
          <p:cNvSpPr>
            <a:spLocks noGrp="1" noChangeArrowheads="1"/>
          </p:cNvSpPr>
          <p:nvPr>
            <p:ph type="body" idx="1"/>
          </p:nvPr>
        </p:nvSpPr>
        <p:spPr>
          <a:xfrm>
            <a:off x="1219200" y="1524000"/>
            <a:ext cx="9448800" cy="1371600"/>
          </a:xfrm>
        </p:spPr>
        <p:txBody>
          <a:bodyPr>
            <a:normAutofit fontScale="77500" lnSpcReduction="20000"/>
          </a:bodyPr>
          <a:lstStyle/>
          <a:p>
            <a:pPr>
              <a:buFontTx/>
              <a:buNone/>
            </a:pPr>
            <a:r>
              <a:rPr lang="en-US" altLang="en-US" sz="2800"/>
              <a:t>	 “But now apart from the Law the righteousness of God has  been manifested, being witnessed by the Law and the Prophets,” </a:t>
            </a:r>
            <a:br>
              <a:rPr lang="en-US" altLang="en-US" sz="2800"/>
            </a:br>
            <a:endParaRPr lang="en-US" altLang="en-US" sz="2800"/>
          </a:p>
        </p:txBody>
      </p:sp>
      <p:sp>
        <p:nvSpPr>
          <p:cNvPr id="7173" name="Text Box 5">
            <a:extLst>
              <a:ext uri="{FF2B5EF4-FFF2-40B4-BE49-F238E27FC236}">
                <a16:creationId xmlns:a16="http://schemas.microsoft.com/office/drawing/2014/main" id="{6BC70A84-107E-5BF9-59D3-22BAEDA0ED05}"/>
              </a:ext>
            </a:extLst>
          </p:cNvPr>
          <p:cNvSpPr txBox="1">
            <a:spLocks noChangeArrowheads="1"/>
          </p:cNvSpPr>
          <p:nvPr/>
        </p:nvSpPr>
        <p:spPr bwMode="auto">
          <a:xfrm>
            <a:off x="1524000" y="3124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roots</a:t>
            </a:r>
            <a:r>
              <a:rPr lang="en-US" altLang="en-US" sz="2400"/>
              <a:t> of justification are in the Old Testament (v. 21).</a:t>
            </a:r>
          </a:p>
        </p:txBody>
      </p:sp>
      <p:sp>
        <p:nvSpPr>
          <p:cNvPr id="7174" name="Text Box 6">
            <a:extLst>
              <a:ext uri="{FF2B5EF4-FFF2-40B4-BE49-F238E27FC236}">
                <a16:creationId xmlns:a16="http://schemas.microsoft.com/office/drawing/2014/main" id="{3A861BA1-BB83-48E8-4F8F-CF4414C722C1}"/>
              </a:ext>
            </a:extLst>
          </p:cNvPr>
          <p:cNvSpPr txBox="1">
            <a:spLocks noChangeArrowheads="1"/>
          </p:cNvSpPr>
          <p:nvPr/>
        </p:nvSpPr>
        <p:spPr bwMode="auto">
          <a:xfrm>
            <a:off x="2438400" y="4038600"/>
            <a:ext cx="74676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pPr>
            <a:r>
              <a:rPr lang="en-US" altLang="en-US" sz="2400"/>
              <a:t>  </a:t>
            </a:r>
            <a:r>
              <a:rPr lang="en-US" altLang="en-US" sz="2400" i="1"/>
              <a:t>“Then [Abraham] believed in the LORD; and He reckoned it to him as righteousness.”  Genesis 15:6</a:t>
            </a:r>
          </a:p>
          <a:p>
            <a:pPr>
              <a:spcBef>
                <a:spcPct val="50000"/>
              </a:spcBef>
              <a:buSzTx/>
            </a:pPr>
            <a:r>
              <a:rPr lang="en-US" altLang="en-US" sz="2400" i="1"/>
              <a:t>  “If there is a dispute between men, and they go to court … the judges decide their case, and they </a:t>
            </a:r>
            <a:r>
              <a:rPr lang="en-US" altLang="en-US" sz="2400" i="1" u="sng"/>
              <a:t>justify</a:t>
            </a:r>
            <a:r>
              <a:rPr lang="en-US" altLang="en-US" sz="2400" i="1"/>
              <a:t> the righteous and condemn the wicked.”  Deut. 25:1</a:t>
            </a: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left)">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wipe(left)">
                                      <p:cBhvr>
                                        <p:cTn id="12" dur="500"/>
                                        <p:tgtEl>
                                          <p:spTgt spid="71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4">
                                            <p:txEl>
                                              <p:pRg st="0" end="0"/>
                                            </p:txEl>
                                          </p:spTgt>
                                        </p:tgtEl>
                                        <p:attrNameLst>
                                          <p:attrName>style.visibility</p:attrName>
                                        </p:attrNameLst>
                                      </p:cBhvr>
                                      <p:to>
                                        <p:strVal val="visible"/>
                                      </p:to>
                                    </p:set>
                                    <p:animEffect transition="in" filter="wipe(left)">
                                      <p:cBhvr>
                                        <p:cTn id="17" dur="500"/>
                                        <p:tgtEl>
                                          <p:spTgt spid="717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74">
                                            <p:txEl>
                                              <p:pRg st="1" end="1"/>
                                            </p:txEl>
                                          </p:spTgt>
                                        </p:tgtEl>
                                        <p:attrNameLst>
                                          <p:attrName>style.visibility</p:attrName>
                                        </p:attrNameLst>
                                      </p:cBhvr>
                                      <p:to>
                                        <p:strVal val="visible"/>
                                      </p:to>
                                    </p:set>
                                    <p:animEffect transition="in" filter="wipe(left)">
                                      <p:cBhvr>
                                        <p:cTn id="22" dur="500"/>
                                        <p:tgtEl>
                                          <p:spTgt spid="71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2" autoUpdateAnimBg="0"/>
      <p:bldP spid="7173" grpId="0" autoUpdateAnimBg="0"/>
      <p:bldP spid="7174"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E8C19F4E-3F16-472F-9593-9020C5497974}"/>
              </a:ext>
            </a:extLst>
          </p:cNvPr>
          <p:cNvSpPr>
            <a:spLocks noGrp="1" noChangeArrowheads="1"/>
          </p:cNvSpPr>
          <p:nvPr>
            <p:ph type="title"/>
          </p:nvPr>
        </p:nvSpPr>
        <p:spPr>
          <a:xfrm>
            <a:off x="2057400" y="152400"/>
            <a:ext cx="7899400" cy="1295400"/>
          </a:xfrm>
          <a:gradFill>
            <a:gsLst>
              <a:gs pos="0">
                <a:srgbClr val="FFFF00"/>
              </a:gs>
              <a:gs pos="71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dirty="0"/>
              <a:t>The New Testament Teaching: Romans 3:21-28</a:t>
            </a:r>
          </a:p>
        </p:txBody>
      </p:sp>
      <p:sp>
        <p:nvSpPr>
          <p:cNvPr id="11266" name="Rectangle 3">
            <a:extLst>
              <a:ext uri="{FF2B5EF4-FFF2-40B4-BE49-F238E27FC236}">
                <a16:creationId xmlns:a16="http://schemas.microsoft.com/office/drawing/2014/main" id="{A72B3315-C6A6-32B3-5343-25A4E5F8B94E}"/>
              </a:ext>
            </a:extLst>
          </p:cNvPr>
          <p:cNvSpPr>
            <a:spLocks noGrp="1" noChangeArrowheads="1"/>
          </p:cNvSpPr>
          <p:nvPr>
            <p:ph type="body" idx="1"/>
          </p:nvPr>
        </p:nvSpPr>
        <p:spPr>
          <a:xfrm>
            <a:off x="1219200" y="1524000"/>
            <a:ext cx="9448800" cy="1371600"/>
          </a:xfrm>
        </p:spPr>
        <p:txBody>
          <a:bodyPr>
            <a:normAutofit fontScale="92500" lnSpcReduction="10000"/>
          </a:bodyPr>
          <a:lstStyle/>
          <a:p>
            <a:pPr>
              <a:buFontTx/>
              <a:buNone/>
            </a:pPr>
            <a:r>
              <a:rPr lang="en-US" altLang="en-US" sz="2800"/>
              <a:t>	 “…even the righteousness of God through faith in Jesus Christ for all those who believe.” </a:t>
            </a:r>
            <a:br>
              <a:rPr lang="en-US" altLang="en-US" sz="2800"/>
            </a:br>
            <a:endParaRPr lang="en-US" altLang="en-US" sz="2800"/>
          </a:p>
        </p:txBody>
      </p:sp>
      <p:sp>
        <p:nvSpPr>
          <p:cNvPr id="11267" name="Text Box 4">
            <a:extLst>
              <a:ext uri="{FF2B5EF4-FFF2-40B4-BE49-F238E27FC236}">
                <a16:creationId xmlns:a16="http://schemas.microsoft.com/office/drawing/2014/main" id="{8EB263FE-0942-19EB-A04E-6973A3CF5D5E}"/>
              </a:ext>
            </a:extLst>
          </p:cNvPr>
          <p:cNvSpPr txBox="1">
            <a:spLocks noChangeArrowheads="1"/>
          </p:cNvSpPr>
          <p:nvPr/>
        </p:nvSpPr>
        <p:spPr bwMode="auto">
          <a:xfrm>
            <a:off x="1524000" y="3124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roots</a:t>
            </a:r>
            <a:r>
              <a:rPr lang="en-US" altLang="en-US" sz="2400"/>
              <a:t> of justification are in the Old Testament (v. 21).</a:t>
            </a:r>
          </a:p>
        </p:txBody>
      </p:sp>
      <p:sp>
        <p:nvSpPr>
          <p:cNvPr id="9221" name="Text Box 5">
            <a:extLst>
              <a:ext uri="{FF2B5EF4-FFF2-40B4-BE49-F238E27FC236}">
                <a16:creationId xmlns:a16="http://schemas.microsoft.com/office/drawing/2014/main" id="{EDAE72B2-BB90-103E-7C2C-888B6175EC42}"/>
              </a:ext>
            </a:extLst>
          </p:cNvPr>
          <p:cNvSpPr txBox="1">
            <a:spLocks noChangeArrowheads="1"/>
          </p:cNvSpPr>
          <p:nvPr/>
        </p:nvSpPr>
        <p:spPr bwMode="auto">
          <a:xfrm>
            <a:off x="1524000" y="3581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appropriation</a:t>
            </a:r>
            <a:r>
              <a:rPr lang="en-US" altLang="en-US" sz="2400"/>
              <a:t> of justification is by faith </a:t>
            </a:r>
            <a:r>
              <a:rPr lang="en-US" altLang="en-US" sz="2400" b="1" u="sng"/>
              <a:t>alone</a:t>
            </a:r>
            <a:r>
              <a:rPr lang="en-US" altLang="en-US" sz="2400"/>
              <a:t> (v. 22).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wipe(left)">
                                      <p:cBhvr>
                                        <p:cTn id="7"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D9E8E41-A3BB-F7B1-DB87-01E2E12A7586}"/>
              </a:ext>
            </a:extLst>
          </p:cNvPr>
          <p:cNvSpPr>
            <a:spLocks noGrp="1"/>
          </p:cNvSpPr>
          <p:nvPr>
            <p:ph type="title"/>
          </p:nvPr>
        </p:nvSpPr>
        <p:spPr>
          <a:xfrm>
            <a:off x="1066800" y="1030311"/>
            <a:ext cx="8905141" cy="1359356"/>
          </a:xfrm>
        </p:spPr>
        <p:txBody>
          <a:bodyPr anchor="ctr">
            <a:normAutofit/>
          </a:bodyPr>
          <a:lstStyle/>
          <a:p>
            <a:r>
              <a:rPr lang="en-US" sz="4800" dirty="0"/>
              <a:t>Incarnation</a:t>
            </a:r>
          </a:p>
        </p:txBody>
      </p:sp>
      <p:sp>
        <p:nvSpPr>
          <p:cNvPr id="3" name="Content Placeholder 2">
            <a:extLst>
              <a:ext uri="{FF2B5EF4-FFF2-40B4-BE49-F238E27FC236}">
                <a16:creationId xmlns:a16="http://schemas.microsoft.com/office/drawing/2014/main" id="{C89014CA-2738-B6A1-F90B-2C70C33EBB91}"/>
              </a:ext>
            </a:extLst>
          </p:cNvPr>
          <p:cNvSpPr>
            <a:spLocks noGrp="1"/>
          </p:cNvSpPr>
          <p:nvPr>
            <p:ph idx="1"/>
          </p:nvPr>
        </p:nvSpPr>
        <p:spPr>
          <a:xfrm>
            <a:off x="1457739" y="2750127"/>
            <a:ext cx="8514203" cy="2964873"/>
          </a:xfrm>
        </p:spPr>
        <p:txBody>
          <a:bodyPr>
            <a:normAutofit/>
          </a:bodyPr>
          <a:lstStyle/>
          <a:p>
            <a:pPr marL="0" indent="0">
              <a:buNone/>
            </a:pPr>
            <a:r>
              <a:rPr lang="en-US" sz="3600" b="0" i="0" dirty="0">
                <a:effectLst/>
                <a:latin typeface="Google Sans"/>
              </a:rPr>
              <a:t>Incarnation literally means 'to take on flesh'. For Christians, the incarnation shows that Jesus was fully God and fully human. </a:t>
            </a:r>
            <a:endParaRPr lang="en-US" sz="3600" dirty="0"/>
          </a:p>
        </p:txBody>
      </p:sp>
    </p:spTree>
    <p:extLst>
      <p:ext uri="{BB962C8B-B14F-4D97-AF65-F5344CB8AC3E}">
        <p14:creationId xmlns:p14="http://schemas.microsoft.com/office/powerpoint/2010/main" val="7047965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88EBAF4F-6ADE-5A82-ED26-0CE681A937CD}"/>
              </a:ext>
            </a:extLst>
          </p:cNvPr>
          <p:cNvSpPr>
            <a:spLocks noGrp="1" noChangeArrowheads="1"/>
          </p:cNvSpPr>
          <p:nvPr>
            <p:ph type="title"/>
          </p:nvPr>
        </p:nvSpPr>
        <p:spPr>
          <a:xfrm>
            <a:off x="2057400" y="152400"/>
            <a:ext cx="7899400" cy="1295400"/>
          </a:xfrm>
          <a:gradFill>
            <a:gsLst>
              <a:gs pos="0">
                <a:srgbClr val="FFFF00"/>
              </a:gs>
              <a:gs pos="71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dirty="0"/>
              <a:t>The New Testament Teaching: Romans 3:21-28</a:t>
            </a:r>
          </a:p>
        </p:txBody>
      </p:sp>
      <p:sp>
        <p:nvSpPr>
          <p:cNvPr id="13314" name="Rectangle 3">
            <a:extLst>
              <a:ext uri="{FF2B5EF4-FFF2-40B4-BE49-F238E27FC236}">
                <a16:creationId xmlns:a16="http://schemas.microsoft.com/office/drawing/2014/main" id="{B15DFB02-3D9B-C941-24F6-8FC8C826A6C1}"/>
              </a:ext>
            </a:extLst>
          </p:cNvPr>
          <p:cNvSpPr>
            <a:spLocks noGrp="1" noChangeArrowheads="1"/>
          </p:cNvSpPr>
          <p:nvPr>
            <p:ph type="body" idx="1"/>
          </p:nvPr>
        </p:nvSpPr>
        <p:spPr>
          <a:xfrm>
            <a:off x="1219200" y="1524000"/>
            <a:ext cx="9448800" cy="1371600"/>
          </a:xfrm>
        </p:spPr>
        <p:txBody>
          <a:bodyPr/>
          <a:lstStyle/>
          <a:p>
            <a:pPr>
              <a:buFontTx/>
              <a:buNone/>
            </a:pPr>
            <a:r>
              <a:rPr lang="en-US" altLang="en-US" sz="2700"/>
              <a:t>	 “for there is no distinction; for all have sinned and fall short of the glory of God,” </a:t>
            </a:r>
          </a:p>
        </p:txBody>
      </p:sp>
      <p:sp>
        <p:nvSpPr>
          <p:cNvPr id="13315" name="Text Box 4">
            <a:extLst>
              <a:ext uri="{FF2B5EF4-FFF2-40B4-BE49-F238E27FC236}">
                <a16:creationId xmlns:a16="http://schemas.microsoft.com/office/drawing/2014/main" id="{6DEF7CCC-C39A-F5D2-7DB6-C5A93E8271EF}"/>
              </a:ext>
            </a:extLst>
          </p:cNvPr>
          <p:cNvSpPr txBox="1">
            <a:spLocks noChangeArrowheads="1"/>
          </p:cNvSpPr>
          <p:nvPr/>
        </p:nvSpPr>
        <p:spPr bwMode="auto">
          <a:xfrm>
            <a:off x="1524000" y="3124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roots</a:t>
            </a:r>
            <a:r>
              <a:rPr lang="en-US" altLang="en-US" sz="2400"/>
              <a:t> of justification are in the Old Testament (v. 21).</a:t>
            </a:r>
          </a:p>
        </p:txBody>
      </p:sp>
      <p:sp>
        <p:nvSpPr>
          <p:cNvPr id="13316" name="Text Box 5">
            <a:extLst>
              <a:ext uri="{FF2B5EF4-FFF2-40B4-BE49-F238E27FC236}">
                <a16:creationId xmlns:a16="http://schemas.microsoft.com/office/drawing/2014/main" id="{ADADCBE0-696E-ABB5-A23E-7DA22F0D152B}"/>
              </a:ext>
            </a:extLst>
          </p:cNvPr>
          <p:cNvSpPr txBox="1">
            <a:spLocks noChangeArrowheads="1"/>
          </p:cNvSpPr>
          <p:nvPr/>
        </p:nvSpPr>
        <p:spPr bwMode="auto">
          <a:xfrm>
            <a:off x="1524000" y="3581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appropriation</a:t>
            </a:r>
            <a:r>
              <a:rPr lang="en-US" altLang="en-US" sz="2400"/>
              <a:t> of justification is by faith </a:t>
            </a:r>
            <a:r>
              <a:rPr lang="en-US" altLang="en-US" sz="2400" b="1" u="sng"/>
              <a:t>alone</a:t>
            </a:r>
            <a:r>
              <a:rPr lang="en-US" altLang="en-US" sz="2400"/>
              <a:t> (v. 22).</a:t>
            </a:r>
          </a:p>
        </p:txBody>
      </p:sp>
      <p:sp>
        <p:nvSpPr>
          <p:cNvPr id="10246" name="Text Box 6">
            <a:extLst>
              <a:ext uri="{FF2B5EF4-FFF2-40B4-BE49-F238E27FC236}">
                <a16:creationId xmlns:a16="http://schemas.microsoft.com/office/drawing/2014/main" id="{6D0B85B6-F041-43CF-F918-9F3D766699BD}"/>
              </a:ext>
            </a:extLst>
          </p:cNvPr>
          <p:cNvSpPr txBox="1">
            <a:spLocks noChangeArrowheads="1"/>
          </p:cNvSpPr>
          <p:nvPr/>
        </p:nvSpPr>
        <p:spPr bwMode="auto">
          <a:xfrm>
            <a:off x="1524000" y="4038600"/>
            <a:ext cx="937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necessity</a:t>
            </a:r>
            <a:r>
              <a:rPr lang="en-US" altLang="en-US" sz="2400"/>
              <a:t> of justification is based on the universality of sin (v. 23).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wipe(left)">
                                      <p:cBhvr>
                                        <p:cTn id="7"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4198682E-CD0A-71EE-22F6-4593D3C82F90}"/>
              </a:ext>
            </a:extLst>
          </p:cNvPr>
          <p:cNvSpPr>
            <a:spLocks noGrp="1" noChangeArrowheads="1"/>
          </p:cNvSpPr>
          <p:nvPr>
            <p:ph type="title"/>
          </p:nvPr>
        </p:nvSpPr>
        <p:spPr>
          <a:xfrm>
            <a:off x="2057400" y="152400"/>
            <a:ext cx="7899400" cy="1295400"/>
          </a:xfrm>
          <a:gradFill>
            <a:gsLst>
              <a:gs pos="0">
                <a:srgbClr val="FFFF00"/>
              </a:gs>
              <a:gs pos="71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a:t>The New Testament Teaching: Romans 3:21-28</a:t>
            </a:r>
          </a:p>
        </p:txBody>
      </p:sp>
      <p:sp>
        <p:nvSpPr>
          <p:cNvPr id="15362" name="Rectangle 3">
            <a:extLst>
              <a:ext uri="{FF2B5EF4-FFF2-40B4-BE49-F238E27FC236}">
                <a16:creationId xmlns:a16="http://schemas.microsoft.com/office/drawing/2014/main" id="{BEF3CD65-9D12-A42D-3009-74138C03CC9A}"/>
              </a:ext>
            </a:extLst>
          </p:cNvPr>
          <p:cNvSpPr>
            <a:spLocks noGrp="1" noChangeArrowheads="1"/>
          </p:cNvSpPr>
          <p:nvPr>
            <p:ph type="body" idx="1"/>
          </p:nvPr>
        </p:nvSpPr>
        <p:spPr>
          <a:xfrm>
            <a:off x="1219200" y="1524000"/>
            <a:ext cx="9448800" cy="1371600"/>
          </a:xfrm>
        </p:spPr>
        <p:txBody>
          <a:bodyPr>
            <a:normAutofit lnSpcReduction="10000"/>
          </a:bodyPr>
          <a:lstStyle/>
          <a:p>
            <a:pPr>
              <a:lnSpc>
                <a:spcPct val="85000"/>
              </a:lnSpc>
              <a:buFontTx/>
              <a:buNone/>
            </a:pPr>
            <a:r>
              <a:rPr lang="en-US" altLang="en-US" sz="2700"/>
              <a:t>	 “being justified as a gift by His grace through the redemption which is in Christ Jesus; whom God displayed publicly as a propitiation in His blood through faith.” </a:t>
            </a:r>
          </a:p>
        </p:txBody>
      </p:sp>
      <p:sp>
        <p:nvSpPr>
          <p:cNvPr id="15363" name="Text Box 4">
            <a:extLst>
              <a:ext uri="{FF2B5EF4-FFF2-40B4-BE49-F238E27FC236}">
                <a16:creationId xmlns:a16="http://schemas.microsoft.com/office/drawing/2014/main" id="{C0CB3A84-6C0E-CD31-B945-07D42A9C2454}"/>
              </a:ext>
            </a:extLst>
          </p:cNvPr>
          <p:cNvSpPr txBox="1">
            <a:spLocks noChangeArrowheads="1"/>
          </p:cNvSpPr>
          <p:nvPr/>
        </p:nvSpPr>
        <p:spPr bwMode="auto">
          <a:xfrm>
            <a:off x="1524000" y="3124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roots</a:t>
            </a:r>
            <a:r>
              <a:rPr lang="en-US" altLang="en-US" sz="2400"/>
              <a:t> of justification are in the Old Testament (v. 21).</a:t>
            </a:r>
          </a:p>
        </p:txBody>
      </p:sp>
      <p:sp>
        <p:nvSpPr>
          <p:cNvPr id="15364" name="Text Box 5">
            <a:extLst>
              <a:ext uri="{FF2B5EF4-FFF2-40B4-BE49-F238E27FC236}">
                <a16:creationId xmlns:a16="http://schemas.microsoft.com/office/drawing/2014/main" id="{78929CF4-5353-DFE9-345C-E923D8F2E1A8}"/>
              </a:ext>
            </a:extLst>
          </p:cNvPr>
          <p:cNvSpPr txBox="1">
            <a:spLocks noChangeArrowheads="1"/>
          </p:cNvSpPr>
          <p:nvPr/>
        </p:nvSpPr>
        <p:spPr bwMode="auto">
          <a:xfrm>
            <a:off x="1524000" y="3581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appropriation</a:t>
            </a:r>
            <a:r>
              <a:rPr lang="en-US" altLang="en-US" sz="2400"/>
              <a:t> of justification is by faith </a:t>
            </a:r>
            <a:r>
              <a:rPr lang="en-US" altLang="en-US" sz="2400" b="1" u="sng"/>
              <a:t>alone</a:t>
            </a:r>
            <a:r>
              <a:rPr lang="en-US" altLang="en-US" sz="2400"/>
              <a:t> (v. 22).</a:t>
            </a:r>
          </a:p>
        </p:txBody>
      </p:sp>
      <p:sp>
        <p:nvSpPr>
          <p:cNvPr id="15365" name="Text Box 6">
            <a:extLst>
              <a:ext uri="{FF2B5EF4-FFF2-40B4-BE49-F238E27FC236}">
                <a16:creationId xmlns:a16="http://schemas.microsoft.com/office/drawing/2014/main" id="{33FA5A6A-DF91-A5D0-1353-E4BA51AFB0C8}"/>
              </a:ext>
            </a:extLst>
          </p:cNvPr>
          <p:cNvSpPr txBox="1">
            <a:spLocks noChangeArrowheads="1"/>
          </p:cNvSpPr>
          <p:nvPr/>
        </p:nvSpPr>
        <p:spPr bwMode="auto">
          <a:xfrm>
            <a:off x="1524000" y="4038600"/>
            <a:ext cx="937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necessity</a:t>
            </a:r>
            <a:r>
              <a:rPr lang="en-US" altLang="en-US" sz="2400"/>
              <a:t> of justification is based on the universality of sin (v. 23).</a:t>
            </a:r>
          </a:p>
        </p:txBody>
      </p:sp>
      <p:sp>
        <p:nvSpPr>
          <p:cNvPr id="11271" name="Text Box 7">
            <a:extLst>
              <a:ext uri="{FF2B5EF4-FFF2-40B4-BE49-F238E27FC236}">
                <a16:creationId xmlns:a16="http://schemas.microsoft.com/office/drawing/2014/main" id="{E1C03135-2B98-968E-7585-24D125FDBF0E}"/>
              </a:ext>
            </a:extLst>
          </p:cNvPr>
          <p:cNvSpPr txBox="1">
            <a:spLocks noChangeArrowheads="1"/>
          </p:cNvSpPr>
          <p:nvPr/>
        </p:nvSpPr>
        <p:spPr bwMode="auto">
          <a:xfrm>
            <a:off x="1524000" y="4495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basis</a:t>
            </a:r>
            <a:r>
              <a:rPr lang="en-US" altLang="en-US" sz="2400"/>
              <a:t> of justification is Christ’s atoning work. (v. 24-25).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wipe(left)">
                                      <p:cBhvr>
                                        <p:cTn id="7"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9721AF64-417B-D65E-22F2-3FAFED73968C}"/>
              </a:ext>
            </a:extLst>
          </p:cNvPr>
          <p:cNvSpPr>
            <a:spLocks noGrp="1" noChangeArrowheads="1"/>
          </p:cNvSpPr>
          <p:nvPr>
            <p:ph type="title"/>
          </p:nvPr>
        </p:nvSpPr>
        <p:spPr>
          <a:xfrm>
            <a:off x="2057400" y="152400"/>
            <a:ext cx="7899400" cy="1295400"/>
          </a:xfrm>
          <a:gradFill>
            <a:gsLst>
              <a:gs pos="0">
                <a:srgbClr val="FFFF00"/>
              </a:gs>
              <a:gs pos="71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a:t>The New Testament Teaching: Romans 3:21-28</a:t>
            </a:r>
          </a:p>
        </p:txBody>
      </p:sp>
      <p:sp>
        <p:nvSpPr>
          <p:cNvPr id="17410" name="Rectangle 3">
            <a:extLst>
              <a:ext uri="{FF2B5EF4-FFF2-40B4-BE49-F238E27FC236}">
                <a16:creationId xmlns:a16="http://schemas.microsoft.com/office/drawing/2014/main" id="{983D4018-2B71-7ADD-CFD7-BD0B646EC5A3}"/>
              </a:ext>
            </a:extLst>
          </p:cNvPr>
          <p:cNvSpPr>
            <a:spLocks noGrp="1" noChangeArrowheads="1"/>
          </p:cNvSpPr>
          <p:nvPr>
            <p:ph type="body" idx="1"/>
          </p:nvPr>
        </p:nvSpPr>
        <p:spPr>
          <a:xfrm>
            <a:off x="1219200" y="1524000"/>
            <a:ext cx="9448800" cy="1371600"/>
          </a:xfrm>
        </p:spPr>
        <p:txBody>
          <a:bodyPr>
            <a:normAutofit fontScale="92500" lnSpcReduction="10000"/>
          </a:bodyPr>
          <a:lstStyle/>
          <a:p>
            <a:pPr>
              <a:buFontTx/>
              <a:buNone/>
            </a:pPr>
            <a:r>
              <a:rPr lang="en-US" altLang="en-US" sz="2800"/>
              <a:t>	 “This was to demonstrate His righteousness…so that He would be just and the Justifier of the one who has faith in Jesus.”</a:t>
            </a:r>
          </a:p>
        </p:txBody>
      </p:sp>
      <p:sp>
        <p:nvSpPr>
          <p:cNvPr id="17411" name="Text Box 4">
            <a:extLst>
              <a:ext uri="{FF2B5EF4-FFF2-40B4-BE49-F238E27FC236}">
                <a16:creationId xmlns:a16="http://schemas.microsoft.com/office/drawing/2014/main" id="{6C311749-AAD4-9EE8-59A6-B1908857271C}"/>
              </a:ext>
            </a:extLst>
          </p:cNvPr>
          <p:cNvSpPr txBox="1">
            <a:spLocks noChangeArrowheads="1"/>
          </p:cNvSpPr>
          <p:nvPr/>
        </p:nvSpPr>
        <p:spPr bwMode="auto">
          <a:xfrm>
            <a:off x="1524000" y="3124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roots</a:t>
            </a:r>
            <a:r>
              <a:rPr lang="en-US" altLang="en-US" sz="2400"/>
              <a:t> of justification are in the Old Testament (v. 21).</a:t>
            </a:r>
          </a:p>
        </p:txBody>
      </p:sp>
      <p:sp>
        <p:nvSpPr>
          <p:cNvPr id="17412" name="Text Box 5">
            <a:extLst>
              <a:ext uri="{FF2B5EF4-FFF2-40B4-BE49-F238E27FC236}">
                <a16:creationId xmlns:a16="http://schemas.microsoft.com/office/drawing/2014/main" id="{9346E2C2-74A8-4DA0-B15F-B604C6219F99}"/>
              </a:ext>
            </a:extLst>
          </p:cNvPr>
          <p:cNvSpPr txBox="1">
            <a:spLocks noChangeArrowheads="1"/>
          </p:cNvSpPr>
          <p:nvPr/>
        </p:nvSpPr>
        <p:spPr bwMode="auto">
          <a:xfrm>
            <a:off x="1524000" y="3581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appropriation</a:t>
            </a:r>
            <a:r>
              <a:rPr lang="en-US" altLang="en-US" sz="2400"/>
              <a:t> of justification is by faith </a:t>
            </a:r>
            <a:r>
              <a:rPr lang="en-US" altLang="en-US" sz="2400" b="1" u="sng"/>
              <a:t>alone</a:t>
            </a:r>
            <a:r>
              <a:rPr lang="en-US" altLang="en-US" sz="2400"/>
              <a:t> (v. 22).</a:t>
            </a:r>
          </a:p>
        </p:txBody>
      </p:sp>
      <p:sp>
        <p:nvSpPr>
          <p:cNvPr id="17413" name="Text Box 6">
            <a:extLst>
              <a:ext uri="{FF2B5EF4-FFF2-40B4-BE49-F238E27FC236}">
                <a16:creationId xmlns:a16="http://schemas.microsoft.com/office/drawing/2014/main" id="{04EDEE63-3022-561C-9503-FEF033327837}"/>
              </a:ext>
            </a:extLst>
          </p:cNvPr>
          <p:cNvSpPr txBox="1">
            <a:spLocks noChangeArrowheads="1"/>
          </p:cNvSpPr>
          <p:nvPr/>
        </p:nvSpPr>
        <p:spPr bwMode="auto">
          <a:xfrm>
            <a:off x="1524000" y="4038600"/>
            <a:ext cx="937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necessity</a:t>
            </a:r>
            <a:r>
              <a:rPr lang="en-US" altLang="en-US" sz="2400"/>
              <a:t> of justification is based on the universality of sin (v. 23).</a:t>
            </a:r>
          </a:p>
        </p:txBody>
      </p:sp>
      <p:sp>
        <p:nvSpPr>
          <p:cNvPr id="17414" name="Text Box 7">
            <a:extLst>
              <a:ext uri="{FF2B5EF4-FFF2-40B4-BE49-F238E27FC236}">
                <a16:creationId xmlns:a16="http://schemas.microsoft.com/office/drawing/2014/main" id="{B6138DE5-E7E4-E66A-CBE2-A7375629DBA3}"/>
              </a:ext>
            </a:extLst>
          </p:cNvPr>
          <p:cNvSpPr txBox="1">
            <a:spLocks noChangeArrowheads="1"/>
          </p:cNvSpPr>
          <p:nvPr/>
        </p:nvSpPr>
        <p:spPr bwMode="auto">
          <a:xfrm>
            <a:off x="1524000" y="4495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basis</a:t>
            </a:r>
            <a:r>
              <a:rPr lang="en-US" altLang="en-US" sz="2400"/>
              <a:t> of justification is Christ’s atoning work. (v. 24-25).</a:t>
            </a:r>
          </a:p>
        </p:txBody>
      </p:sp>
      <p:sp>
        <p:nvSpPr>
          <p:cNvPr id="12296" name="Text Box 8">
            <a:extLst>
              <a:ext uri="{FF2B5EF4-FFF2-40B4-BE49-F238E27FC236}">
                <a16:creationId xmlns:a16="http://schemas.microsoft.com/office/drawing/2014/main" id="{13E47730-C079-9851-4AC9-9E7FFBCA07CB}"/>
              </a:ext>
            </a:extLst>
          </p:cNvPr>
          <p:cNvSpPr txBox="1">
            <a:spLocks noChangeArrowheads="1"/>
          </p:cNvSpPr>
          <p:nvPr/>
        </p:nvSpPr>
        <p:spPr bwMode="auto">
          <a:xfrm>
            <a:off x="1524000" y="5029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legitimacy</a:t>
            </a:r>
            <a:r>
              <a:rPr lang="en-US" altLang="en-US" sz="2400"/>
              <a:t> of justification is based on God’s character. (v. 26).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6"/>
                                        </p:tgtEl>
                                        <p:attrNameLst>
                                          <p:attrName>style.visibility</p:attrName>
                                        </p:attrNameLst>
                                      </p:cBhvr>
                                      <p:to>
                                        <p:strVal val="visible"/>
                                      </p:to>
                                    </p:set>
                                    <p:animEffect transition="in" filter="wipe(left)">
                                      <p:cBhvr>
                                        <p:cTn id="7" dur="5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65571142-C1E2-6592-41DA-58DAB9412C4B}"/>
              </a:ext>
            </a:extLst>
          </p:cNvPr>
          <p:cNvSpPr>
            <a:spLocks noGrp="1" noChangeArrowheads="1"/>
          </p:cNvSpPr>
          <p:nvPr>
            <p:ph type="title"/>
          </p:nvPr>
        </p:nvSpPr>
        <p:spPr>
          <a:xfrm>
            <a:off x="2057400" y="152400"/>
            <a:ext cx="7899400" cy="1295400"/>
          </a:xfrm>
          <a:gradFill>
            <a:gsLst>
              <a:gs pos="0">
                <a:srgbClr val="FFFF00"/>
              </a:gs>
              <a:gs pos="71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a:t>The New Testament Teaching: Romans 3:21-28</a:t>
            </a:r>
          </a:p>
        </p:txBody>
      </p:sp>
      <p:sp>
        <p:nvSpPr>
          <p:cNvPr id="19458" name="Rectangle 3">
            <a:extLst>
              <a:ext uri="{FF2B5EF4-FFF2-40B4-BE49-F238E27FC236}">
                <a16:creationId xmlns:a16="http://schemas.microsoft.com/office/drawing/2014/main" id="{5DFB2CA1-B881-3786-7A8A-7714BB35C815}"/>
              </a:ext>
            </a:extLst>
          </p:cNvPr>
          <p:cNvSpPr>
            <a:spLocks noGrp="1" noChangeArrowheads="1"/>
          </p:cNvSpPr>
          <p:nvPr>
            <p:ph type="body" idx="1"/>
          </p:nvPr>
        </p:nvSpPr>
        <p:spPr>
          <a:xfrm>
            <a:off x="1219200" y="1524000"/>
            <a:ext cx="9448800" cy="1371600"/>
          </a:xfrm>
        </p:spPr>
        <p:txBody>
          <a:bodyPr>
            <a:normAutofit lnSpcReduction="10000"/>
          </a:bodyPr>
          <a:lstStyle/>
          <a:p>
            <a:pPr>
              <a:lnSpc>
                <a:spcPct val="85000"/>
              </a:lnSpc>
              <a:buFontTx/>
              <a:buNone/>
            </a:pPr>
            <a:r>
              <a:rPr lang="en-US" altLang="en-US" sz="2700"/>
              <a:t>	 “Where then is boasting? It is excluded. By what kind of law? Of works? No, but by a law of faith. For we maintain that a man is justified by faith apart from works of the Law.”</a:t>
            </a:r>
          </a:p>
        </p:txBody>
      </p:sp>
      <p:sp>
        <p:nvSpPr>
          <p:cNvPr id="19459" name="Text Box 4">
            <a:extLst>
              <a:ext uri="{FF2B5EF4-FFF2-40B4-BE49-F238E27FC236}">
                <a16:creationId xmlns:a16="http://schemas.microsoft.com/office/drawing/2014/main" id="{AF44BAEB-3457-426E-E91C-F51D39B86ED7}"/>
              </a:ext>
            </a:extLst>
          </p:cNvPr>
          <p:cNvSpPr txBox="1">
            <a:spLocks noChangeArrowheads="1"/>
          </p:cNvSpPr>
          <p:nvPr/>
        </p:nvSpPr>
        <p:spPr bwMode="auto">
          <a:xfrm>
            <a:off x="1524000" y="3124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roots</a:t>
            </a:r>
            <a:r>
              <a:rPr lang="en-US" altLang="en-US" sz="2400"/>
              <a:t> of justification are in the Old Testament (v. 21).</a:t>
            </a:r>
          </a:p>
        </p:txBody>
      </p:sp>
      <p:sp>
        <p:nvSpPr>
          <p:cNvPr id="19460" name="Text Box 5">
            <a:extLst>
              <a:ext uri="{FF2B5EF4-FFF2-40B4-BE49-F238E27FC236}">
                <a16:creationId xmlns:a16="http://schemas.microsoft.com/office/drawing/2014/main" id="{3FC5F39F-2E7B-054C-9E84-106EEE8337D7}"/>
              </a:ext>
            </a:extLst>
          </p:cNvPr>
          <p:cNvSpPr txBox="1">
            <a:spLocks noChangeArrowheads="1"/>
          </p:cNvSpPr>
          <p:nvPr/>
        </p:nvSpPr>
        <p:spPr bwMode="auto">
          <a:xfrm>
            <a:off x="1524000" y="3581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appropriation</a:t>
            </a:r>
            <a:r>
              <a:rPr lang="en-US" altLang="en-US" sz="2400"/>
              <a:t> of justification is by faith </a:t>
            </a:r>
            <a:r>
              <a:rPr lang="en-US" altLang="en-US" sz="2400" b="1" u="sng"/>
              <a:t>alone</a:t>
            </a:r>
            <a:r>
              <a:rPr lang="en-US" altLang="en-US" sz="2400"/>
              <a:t> (v. 22).</a:t>
            </a:r>
          </a:p>
        </p:txBody>
      </p:sp>
      <p:sp>
        <p:nvSpPr>
          <p:cNvPr id="19461" name="Text Box 6">
            <a:extLst>
              <a:ext uri="{FF2B5EF4-FFF2-40B4-BE49-F238E27FC236}">
                <a16:creationId xmlns:a16="http://schemas.microsoft.com/office/drawing/2014/main" id="{E5F3B158-0293-FB3F-C9BB-B910FAEFF5DB}"/>
              </a:ext>
            </a:extLst>
          </p:cNvPr>
          <p:cNvSpPr txBox="1">
            <a:spLocks noChangeArrowheads="1"/>
          </p:cNvSpPr>
          <p:nvPr/>
        </p:nvSpPr>
        <p:spPr bwMode="auto">
          <a:xfrm>
            <a:off x="1524000" y="4038600"/>
            <a:ext cx="937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necessity</a:t>
            </a:r>
            <a:r>
              <a:rPr lang="en-US" altLang="en-US" sz="2400"/>
              <a:t> of justification is based on the universality of sin (v. 23).</a:t>
            </a:r>
          </a:p>
        </p:txBody>
      </p:sp>
      <p:sp>
        <p:nvSpPr>
          <p:cNvPr id="19462" name="Text Box 7">
            <a:extLst>
              <a:ext uri="{FF2B5EF4-FFF2-40B4-BE49-F238E27FC236}">
                <a16:creationId xmlns:a16="http://schemas.microsoft.com/office/drawing/2014/main" id="{002B22C1-E1D5-9E49-5B06-5F23B84867D2}"/>
              </a:ext>
            </a:extLst>
          </p:cNvPr>
          <p:cNvSpPr txBox="1">
            <a:spLocks noChangeArrowheads="1"/>
          </p:cNvSpPr>
          <p:nvPr/>
        </p:nvSpPr>
        <p:spPr bwMode="auto">
          <a:xfrm>
            <a:off x="1524000" y="4495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basis</a:t>
            </a:r>
            <a:r>
              <a:rPr lang="en-US" altLang="en-US" sz="2400"/>
              <a:t> of justification is Christ’s atoning work. (v. 24-25).</a:t>
            </a:r>
          </a:p>
        </p:txBody>
      </p:sp>
      <p:sp>
        <p:nvSpPr>
          <p:cNvPr id="19463" name="Text Box 8">
            <a:extLst>
              <a:ext uri="{FF2B5EF4-FFF2-40B4-BE49-F238E27FC236}">
                <a16:creationId xmlns:a16="http://schemas.microsoft.com/office/drawing/2014/main" id="{60F6D993-EFBA-15BD-361D-3088516712C2}"/>
              </a:ext>
            </a:extLst>
          </p:cNvPr>
          <p:cNvSpPr txBox="1">
            <a:spLocks noChangeArrowheads="1"/>
          </p:cNvSpPr>
          <p:nvPr/>
        </p:nvSpPr>
        <p:spPr bwMode="auto">
          <a:xfrm>
            <a:off x="1524000" y="5029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legitimacy</a:t>
            </a:r>
            <a:r>
              <a:rPr lang="en-US" altLang="en-US" sz="2400"/>
              <a:t> of justification is based on God’s character. (v. 26).</a:t>
            </a:r>
          </a:p>
        </p:txBody>
      </p:sp>
      <p:sp>
        <p:nvSpPr>
          <p:cNvPr id="13321" name="Text Box 9">
            <a:extLst>
              <a:ext uri="{FF2B5EF4-FFF2-40B4-BE49-F238E27FC236}">
                <a16:creationId xmlns:a16="http://schemas.microsoft.com/office/drawing/2014/main" id="{CEC4B253-26FF-98A0-6E40-FC61B77575FE}"/>
              </a:ext>
            </a:extLst>
          </p:cNvPr>
          <p:cNvSpPr txBox="1">
            <a:spLocks noChangeArrowheads="1"/>
          </p:cNvSpPr>
          <p:nvPr/>
        </p:nvSpPr>
        <p:spPr bwMode="auto">
          <a:xfrm>
            <a:off x="1524000" y="5562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 typeface="Wingdings" pitchFamily="2" charset="2"/>
              <a:buChar char="Ø"/>
            </a:pPr>
            <a:r>
              <a:rPr lang="en-US" altLang="en-US" sz="2400"/>
              <a:t>  The </a:t>
            </a:r>
            <a:r>
              <a:rPr lang="en-US" altLang="en-US" sz="2400" u="sng"/>
              <a:t>summary</a:t>
            </a:r>
            <a:r>
              <a:rPr lang="en-US" altLang="en-US" sz="2400"/>
              <a:t> of justification: it is by faith, not works! (v. 27-28).</a:t>
            </a:r>
          </a:p>
        </p:txBody>
      </p:sp>
      <p:sp>
        <p:nvSpPr>
          <p:cNvPr id="13322" name="Text Box 10">
            <a:extLst>
              <a:ext uri="{FF2B5EF4-FFF2-40B4-BE49-F238E27FC236}">
                <a16:creationId xmlns:a16="http://schemas.microsoft.com/office/drawing/2014/main" id="{DDE0786A-DDA3-7117-155F-8239AC043429}"/>
              </a:ext>
            </a:extLst>
          </p:cNvPr>
          <p:cNvSpPr txBox="1">
            <a:spLocks noChangeArrowheads="1"/>
          </p:cNvSpPr>
          <p:nvPr/>
        </p:nvSpPr>
        <p:spPr bwMode="auto">
          <a:xfrm>
            <a:off x="2133600" y="6096001"/>
            <a:ext cx="800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buSzTx/>
              <a:buFontTx/>
              <a:buNone/>
            </a:pPr>
            <a:r>
              <a:rPr lang="en-US" altLang="en-US" sz="2800" b="1"/>
              <a:t>See also Galatians 2:15-16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21"/>
                                        </p:tgtEl>
                                        <p:attrNameLst>
                                          <p:attrName>style.visibility</p:attrName>
                                        </p:attrNameLst>
                                      </p:cBhvr>
                                      <p:to>
                                        <p:strVal val="visible"/>
                                      </p:to>
                                    </p:set>
                                    <p:animEffect transition="in" filter="wipe(left)">
                                      <p:cBhvr>
                                        <p:cTn id="7" dur="500"/>
                                        <p:tgtEl>
                                          <p:spTgt spid="133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22"/>
                                        </p:tgtEl>
                                        <p:attrNameLst>
                                          <p:attrName>style.visibility</p:attrName>
                                        </p:attrNameLst>
                                      </p:cBhvr>
                                      <p:to>
                                        <p:strVal val="visible"/>
                                      </p:to>
                                    </p:set>
                                    <p:animEffect transition="in" filter="wipe(left)">
                                      <p:cBhvr>
                                        <p:cTn id="12" dur="500"/>
                                        <p:tgtEl>
                                          <p:spTgt spid="13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autoUpdateAnimBg="0"/>
      <p:bldP spid="13322"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95" name="Picture 11" descr="Christ%20on%20Cross">
            <a:extLst>
              <a:ext uri="{FF2B5EF4-FFF2-40B4-BE49-F238E27FC236}">
                <a16:creationId xmlns:a16="http://schemas.microsoft.com/office/drawing/2014/main" id="{894B943A-7235-AF57-8571-56E8D76A6D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550" y="3295650"/>
            <a:ext cx="13906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a:extLst>
              <a:ext uri="{FF2B5EF4-FFF2-40B4-BE49-F238E27FC236}">
                <a16:creationId xmlns:a16="http://schemas.microsoft.com/office/drawing/2014/main" id="{1F8CC888-60BD-78D0-414C-D31B83B90489}"/>
              </a:ext>
            </a:extLst>
          </p:cNvPr>
          <p:cNvSpPr>
            <a:spLocks noGrp="1" noChangeArrowheads="1"/>
          </p:cNvSpPr>
          <p:nvPr>
            <p:ph type="title"/>
          </p:nvPr>
        </p:nvSpPr>
        <p:spPr>
          <a:xfrm>
            <a:off x="2286000" y="152400"/>
            <a:ext cx="7721600" cy="1143000"/>
          </a:xfrm>
          <a:gradFill>
            <a:gsLst>
              <a:gs pos="0">
                <a:srgbClr val="FFFF00"/>
              </a:gs>
              <a:gs pos="71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dirty="0"/>
              <a:t>The Roman Catholic Concept of Justification</a:t>
            </a:r>
          </a:p>
        </p:txBody>
      </p:sp>
      <p:sp>
        <p:nvSpPr>
          <p:cNvPr id="16387" name="Rectangle 3">
            <a:extLst>
              <a:ext uri="{FF2B5EF4-FFF2-40B4-BE49-F238E27FC236}">
                <a16:creationId xmlns:a16="http://schemas.microsoft.com/office/drawing/2014/main" id="{1D9ED55E-FD69-9A5F-1B88-73C4DDD96EFC}"/>
              </a:ext>
            </a:extLst>
          </p:cNvPr>
          <p:cNvSpPr>
            <a:spLocks noGrp="1" noChangeArrowheads="1"/>
          </p:cNvSpPr>
          <p:nvPr>
            <p:ph type="body" idx="1"/>
          </p:nvPr>
        </p:nvSpPr>
        <p:spPr>
          <a:xfrm>
            <a:off x="1524000" y="1600200"/>
            <a:ext cx="9144000" cy="533400"/>
          </a:xfrm>
        </p:spPr>
        <p:txBody>
          <a:bodyPr>
            <a:normAutofit fontScale="70000" lnSpcReduction="20000"/>
          </a:bodyPr>
          <a:lstStyle/>
          <a:p>
            <a:pPr>
              <a:lnSpc>
                <a:spcPct val="90000"/>
              </a:lnSpc>
            </a:pPr>
            <a:r>
              <a:rPr lang="en-US" altLang="en-US" sz="2800"/>
              <a:t>Justification is an infusion of grace which results in a change of nature such that a person can merit God’s favor.</a:t>
            </a:r>
          </a:p>
        </p:txBody>
      </p:sp>
      <p:grpSp>
        <p:nvGrpSpPr>
          <p:cNvPr id="2" name="Group 16">
            <a:extLst>
              <a:ext uri="{FF2B5EF4-FFF2-40B4-BE49-F238E27FC236}">
                <a16:creationId xmlns:a16="http://schemas.microsoft.com/office/drawing/2014/main" id="{0F268BDE-07FD-A20E-6D8C-CD2E0380DC08}"/>
              </a:ext>
            </a:extLst>
          </p:cNvPr>
          <p:cNvGrpSpPr>
            <a:grpSpLocks/>
          </p:cNvGrpSpPr>
          <p:nvPr/>
        </p:nvGrpSpPr>
        <p:grpSpPr bwMode="auto">
          <a:xfrm>
            <a:off x="7874000" y="2819400"/>
            <a:ext cx="2717800" cy="3448050"/>
            <a:chOff x="3888" y="1776"/>
            <a:chExt cx="1712" cy="2172"/>
          </a:xfrm>
        </p:grpSpPr>
        <p:pic>
          <p:nvPicPr>
            <p:cNvPr id="21519" name="Picture 6" descr="guy">
              <a:extLst>
                <a:ext uri="{FF2B5EF4-FFF2-40B4-BE49-F238E27FC236}">
                  <a16:creationId xmlns:a16="http://schemas.microsoft.com/office/drawing/2014/main" id="{A361AE3B-EB7F-42AE-32AB-AC4076EAAE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723"/>
            <a:stretch>
              <a:fillRect/>
            </a:stretch>
          </p:blipFill>
          <p:spPr bwMode="auto">
            <a:xfrm>
              <a:off x="3888" y="1776"/>
              <a:ext cx="1712" cy="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0" name="AutoShape 7">
              <a:extLst>
                <a:ext uri="{FF2B5EF4-FFF2-40B4-BE49-F238E27FC236}">
                  <a16:creationId xmlns:a16="http://schemas.microsoft.com/office/drawing/2014/main" id="{BD6F77AA-863D-35D3-B502-4470F2A140B6}"/>
                </a:ext>
              </a:extLst>
            </p:cNvPr>
            <p:cNvSpPr>
              <a:spLocks noChangeArrowheads="1"/>
            </p:cNvSpPr>
            <p:nvPr/>
          </p:nvSpPr>
          <p:spPr bwMode="auto">
            <a:xfrm>
              <a:off x="4320" y="2400"/>
              <a:ext cx="1056" cy="1152"/>
            </a:xfrm>
            <a:prstGeom prst="irregularSeal2">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2400"/>
                <a:t>  Original </a:t>
              </a:r>
            </a:p>
            <a:p>
              <a:pPr algn="ctr">
                <a:spcBef>
                  <a:spcPct val="0"/>
                </a:spcBef>
                <a:buSzTx/>
                <a:buFontTx/>
                <a:buNone/>
              </a:pPr>
              <a:r>
                <a:rPr lang="en-US" altLang="en-US" sz="2400"/>
                <a:t>  Sin</a:t>
              </a:r>
            </a:p>
          </p:txBody>
        </p:sp>
      </p:grpSp>
      <p:grpSp>
        <p:nvGrpSpPr>
          <p:cNvPr id="3" name="Group 24">
            <a:extLst>
              <a:ext uri="{FF2B5EF4-FFF2-40B4-BE49-F238E27FC236}">
                <a16:creationId xmlns:a16="http://schemas.microsoft.com/office/drawing/2014/main" id="{6831A07B-87FB-38AC-56F8-D06BE3FFC8AD}"/>
              </a:ext>
            </a:extLst>
          </p:cNvPr>
          <p:cNvGrpSpPr>
            <a:grpSpLocks/>
          </p:cNvGrpSpPr>
          <p:nvPr/>
        </p:nvGrpSpPr>
        <p:grpSpPr bwMode="auto">
          <a:xfrm>
            <a:off x="7721600" y="2743200"/>
            <a:ext cx="2870200" cy="3524250"/>
            <a:chOff x="1920" y="-576"/>
            <a:chExt cx="1808" cy="2220"/>
          </a:xfrm>
        </p:grpSpPr>
        <p:pic>
          <p:nvPicPr>
            <p:cNvPr id="21517" name="Picture 14" descr="guy">
              <a:extLst>
                <a:ext uri="{FF2B5EF4-FFF2-40B4-BE49-F238E27FC236}">
                  <a16:creationId xmlns:a16="http://schemas.microsoft.com/office/drawing/2014/main" id="{84234012-4FFA-5ACF-EE92-7B235725DE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723"/>
            <a:stretch>
              <a:fillRect/>
            </a:stretch>
          </p:blipFill>
          <p:spPr bwMode="auto">
            <a:xfrm>
              <a:off x="2016" y="-528"/>
              <a:ext cx="1712" cy="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8" name="Text Box 17">
              <a:extLst>
                <a:ext uri="{FF2B5EF4-FFF2-40B4-BE49-F238E27FC236}">
                  <a16:creationId xmlns:a16="http://schemas.microsoft.com/office/drawing/2014/main" id="{A42EFDB4-9B7D-16B1-684E-E9C28447C7E8}"/>
                </a:ext>
              </a:extLst>
            </p:cNvPr>
            <p:cNvSpPr txBox="1">
              <a:spLocks noChangeArrowheads="1"/>
            </p:cNvSpPr>
            <p:nvPr/>
          </p:nvSpPr>
          <p:spPr bwMode="auto">
            <a:xfrm>
              <a:off x="1920" y="-576"/>
              <a:ext cx="864"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buSzTx/>
                <a:buFontTx/>
                <a:buNone/>
              </a:pPr>
              <a:r>
                <a:rPr lang="en-US" altLang="en-US" sz="2400">
                  <a:solidFill>
                    <a:schemeClr val="accent2"/>
                  </a:solidFill>
                </a:rPr>
                <a:t>Ability  to Love God</a:t>
              </a:r>
            </a:p>
          </p:txBody>
        </p:sp>
      </p:grpSp>
      <p:sp>
        <p:nvSpPr>
          <p:cNvPr id="16393" name="Cloud">
            <a:extLst>
              <a:ext uri="{FF2B5EF4-FFF2-40B4-BE49-F238E27FC236}">
                <a16:creationId xmlns:a16="http://schemas.microsoft.com/office/drawing/2014/main" id="{EE0503F8-692A-9191-9D52-D6FB82084A2F}"/>
              </a:ext>
            </a:extLst>
          </p:cNvPr>
          <p:cNvSpPr>
            <a:spLocks noChangeAspect="1" noEditPoints="1" noChangeArrowheads="1"/>
          </p:cNvSpPr>
          <p:nvPr/>
        </p:nvSpPr>
        <p:spPr bwMode="auto">
          <a:xfrm>
            <a:off x="1524000" y="2590801"/>
            <a:ext cx="2743200" cy="1838325"/>
          </a:xfrm>
          <a:custGeom>
            <a:avLst/>
            <a:gdLst>
              <a:gd name="T0" fmla="*/ 8509 w 21600"/>
              <a:gd name="T1" fmla="*/ 919163 h 21600"/>
              <a:gd name="T2" fmla="*/ 1371600 w 21600"/>
              <a:gd name="T3" fmla="*/ 1836368 h 21600"/>
              <a:gd name="T4" fmla="*/ 2740914 w 21600"/>
              <a:gd name="T5" fmla="*/ 919163 h 21600"/>
              <a:gd name="T6" fmla="*/ 1371600 w 21600"/>
              <a:gd name="T7" fmla="*/ 10510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rgbClr val="F3FAFF"/>
              </a:gs>
              <a:gs pos="100000">
                <a:srgbClr val="D1EDFF"/>
              </a:gs>
            </a:gsLst>
            <a:lin ang="5400000" scaled="1"/>
          </a:gradFill>
          <a:ln w="9525">
            <a:solidFill>
              <a:srgbClr val="000000"/>
            </a:solidFill>
            <a:miter lim="800000"/>
            <a:headEnd/>
            <a:tailEnd/>
          </a:ln>
          <a:effectLst>
            <a:outerShdw dist="107763" dir="2700000" algn="ctr" rotWithShape="0">
              <a:srgbClr val="808080"/>
            </a:outerShdw>
          </a:effectLst>
        </p:spPr>
        <p:txBody>
          <a:bodyPr/>
          <a:lstStyle>
            <a:lvl1pPr algn="ctr">
              <a:defRPr sz="2400">
                <a:solidFill>
                  <a:schemeClr val="bg1"/>
                </a:solidFill>
                <a:latin typeface="Times New Roman" panose="02020603050405020304" pitchFamily="18" charset="0"/>
              </a:defRPr>
            </a:lvl1pPr>
            <a:lvl2pPr marL="742950" indent="-285750" algn="ctr">
              <a:defRPr sz="2400">
                <a:solidFill>
                  <a:schemeClr val="bg1"/>
                </a:solidFill>
                <a:latin typeface="Times New Roman" panose="02020603050405020304" pitchFamily="18" charset="0"/>
              </a:defRPr>
            </a:lvl2pPr>
            <a:lvl3pPr marL="1143000" indent="-228600" algn="ctr">
              <a:defRPr sz="2400">
                <a:solidFill>
                  <a:schemeClr val="bg1"/>
                </a:solidFill>
                <a:latin typeface="Times New Roman" panose="02020603050405020304" pitchFamily="18" charset="0"/>
              </a:defRPr>
            </a:lvl3pPr>
            <a:lvl4pPr marL="1600200" indent="-228600" algn="ctr">
              <a:defRPr sz="2400">
                <a:solidFill>
                  <a:schemeClr val="bg1"/>
                </a:solidFill>
                <a:latin typeface="Times New Roman" panose="02020603050405020304" pitchFamily="18" charset="0"/>
              </a:defRPr>
            </a:lvl4pPr>
            <a:lvl5pPr marL="2057400" indent="-228600" algn="ctr">
              <a:defRPr sz="2400">
                <a:solidFill>
                  <a:schemeClr val="bg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bg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bg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bg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bg1"/>
                </a:solidFill>
                <a:latin typeface="Times New Roman" panose="02020603050405020304" pitchFamily="18" charset="0"/>
              </a:defRPr>
            </a:lvl9pPr>
          </a:lstStyle>
          <a:p>
            <a:endParaRPr lang="en-US" altLang="en-US">
              <a:solidFill>
                <a:schemeClr val="tx1"/>
              </a:solidFill>
            </a:endParaRPr>
          </a:p>
          <a:p>
            <a:r>
              <a:rPr lang="en-US" altLang="en-US" sz="3200">
                <a:solidFill>
                  <a:srgbClr val="FF3300"/>
                </a:solidFill>
              </a:rPr>
              <a:t>GOD</a:t>
            </a:r>
          </a:p>
        </p:txBody>
      </p:sp>
      <p:sp>
        <p:nvSpPr>
          <p:cNvPr id="16405" name="AutoShape 21">
            <a:extLst>
              <a:ext uri="{FF2B5EF4-FFF2-40B4-BE49-F238E27FC236}">
                <a16:creationId xmlns:a16="http://schemas.microsoft.com/office/drawing/2014/main" id="{1CBF6D6E-D21F-2541-9EE2-AD33195352E6}"/>
              </a:ext>
            </a:extLst>
          </p:cNvPr>
          <p:cNvSpPr>
            <a:spLocks noChangeArrowheads="1"/>
          </p:cNvSpPr>
          <p:nvPr/>
        </p:nvSpPr>
        <p:spPr bwMode="auto">
          <a:xfrm>
            <a:off x="3505200" y="2743200"/>
            <a:ext cx="4191000" cy="685800"/>
          </a:xfrm>
          <a:prstGeom prst="leftArrow">
            <a:avLst>
              <a:gd name="adj1" fmla="val 66667"/>
              <a:gd name="adj2" fmla="val 158776"/>
            </a:avLst>
          </a:prstGeom>
          <a:solidFill>
            <a:schemeClr val="tx2"/>
          </a:solidFill>
          <a:ln w="12700">
            <a:solidFill>
              <a:schemeClr val="bg1"/>
            </a:solidFill>
            <a:miter lim="800000"/>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2400" b="1">
                <a:solidFill>
                  <a:schemeClr val="bg1"/>
                </a:solidFill>
              </a:rPr>
              <a:t>COOPERATION</a:t>
            </a:r>
          </a:p>
        </p:txBody>
      </p:sp>
      <p:grpSp>
        <p:nvGrpSpPr>
          <p:cNvPr id="4" name="Group 34">
            <a:extLst>
              <a:ext uri="{FF2B5EF4-FFF2-40B4-BE49-F238E27FC236}">
                <a16:creationId xmlns:a16="http://schemas.microsoft.com/office/drawing/2014/main" id="{390E9425-36D5-01EF-CCA2-9410B52486F8}"/>
              </a:ext>
            </a:extLst>
          </p:cNvPr>
          <p:cNvGrpSpPr>
            <a:grpSpLocks/>
          </p:cNvGrpSpPr>
          <p:nvPr/>
        </p:nvGrpSpPr>
        <p:grpSpPr bwMode="auto">
          <a:xfrm>
            <a:off x="5943600" y="4495800"/>
            <a:ext cx="1752600" cy="1828800"/>
            <a:chOff x="2784" y="2832"/>
            <a:chExt cx="1104" cy="1152"/>
          </a:xfrm>
        </p:grpSpPr>
        <p:sp>
          <p:nvSpPr>
            <p:cNvPr id="21515" name="Rectangle 33">
              <a:extLst>
                <a:ext uri="{FF2B5EF4-FFF2-40B4-BE49-F238E27FC236}">
                  <a16:creationId xmlns:a16="http://schemas.microsoft.com/office/drawing/2014/main" id="{E5C7F852-3BD9-F329-AA2D-F1044A75B9F3}"/>
                </a:ext>
              </a:extLst>
            </p:cNvPr>
            <p:cNvSpPr>
              <a:spLocks noChangeArrowheads="1"/>
            </p:cNvSpPr>
            <p:nvPr/>
          </p:nvSpPr>
          <p:spPr bwMode="auto">
            <a:xfrm>
              <a:off x="2784" y="2832"/>
              <a:ext cx="1056" cy="1104"/>
            </a:xfrm>
            <a:prstGeom prst="rect">
              <a:avLst/>
            </a:prstGeom>
            <a:solidFill>
              <a:schemeClr val="tx1"/>
            </a:solidFill>
            <a:ln>
              <a:noFill/>
            </a:ln>
            <a:extLst>
              <a:ext uri="{91240B29-F687-4F45-9708-019B960494DF}">
                <a14:hiddenLine xmlns:a14="http://schemas.microsoft.com/office/drawing/2010/main" w="127000">
                  <a:solidFill>
                    <a:srgbClr val="000000"/>
                  </a:solidFill>
                  <a:miter lim="800000"/>
                  <a:headEnd/>
                  <a:tailEnd/>
                </a14:hiddenLine>
              </a:ext>
            </a:extLst>
          </p:spPr>
          <p:txBody>
            <a:bodyPr rot="10800000"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endParaRPr lang="en-US" altLang="en-US" sz="2400">
                <a:solidFill>
                  <a:schemeClr val="bg1"/>
                </a:solidFill>
              </a:endParaRPr>
            </a:p>
          </p:txBody>
        </p:sp>
        <p:pic>
          <p:nvPicPr>
            <p:cNvPr id="21516" name="Picture 32" descr="PE06620_">
              <a:extLst>
                <a:ext uri="{FF2B5EF4-FFF2-40B4-BE49-F238E27FC236}">
                  <a16:creationId xmlns:a16="http://schemas.microsoft.com/office/drawing/2014/main" id="{0BA980A9-02A6-D6D9-C429-15CE452CD2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 y="2879"/>
              <a:ext cx="1104"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31" name="Picture 19" descr="http://www.stewardshipli.org/images/graphics/general/general/eucharist.jpg">
            <a:extLst>
              <a:ext uri="{FF2B5EF4-FFF2-40B4-BE49-F238E27FC236}">
                <a16:creationId xmlns:a16="http://schemas.microsoft.com/office/drawing/2014/main" id="{9D675330-90FE-E065-22CB-AD1AABF43B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1" y="4495800"/>
            <a:ext cx="18319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AutoShape 8">
            <a:extLst>
              <a:ext uri="{FF2B5EF4-FFF2-40B4-BE49-F238E27FC236}">
                <a16:creationId xmlns:a16="http://schemas.microsoft.com/office/drawing/2014/main" id="{7A1F37CB-3550-C724-339C-A963206917A8}"/>
              </a:ext>
            </a:extLst>
          </p:cNvPr>
          <p:cNvSpPr>
            <a:spLocks noChangeArrowheads="1"/>
          </p:cNvSpPr>
          <p:nvPr/>
        </p:nvSpPr>
        <p:spPr bwMode="auto">
          <a:xfrm flipV="1">
            <a:off x="2438400" y="4114800"/>
            <a:ext cx="3886200" cy="16002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3171 h 21600"/>
              <a:gd name="T14" fmla="*/ 19576 w 21600"/>
              <a:gd name="T15" fmla="*/ 8987 h 21600"/>
            </a:gdLst>
            <a:ahLst/>
            <a:cxnLst>
              <a:cxn ang="T8">
                <a:pos x="T0" y="T1"/>
              </a:cxn>
              <a:cxn ang="T9">
                <a:pos x="T2" y="T3"/>
              </a:cxn>
              <a:cxn ang="T10">
                <a:pos x="T4" y="T5"/>
              </a:cxn>
              <a:cxn ang="T11">
                <a:pos x="T6" y="T7"/>
              </a:cxn>
            </a:cxnLst>
            <a:rect l="T12" t="T13" r="T14" b="T15"/>
            <a:pathLst>
              <a:path w="21600" h="21600">
                <a:moveTo>
                  <a:pt x="21600" y="6079"/>
                </a:moveTo>
                <a:lnTo>
                  <a:pt x="17369" y="0"/>
                </a:lnTo>
                <a:lnTo>
                  <a:pt x="17369" y="3171"/>
                </a:lnTo>
                <a:lnTo>
                  <a:pt x="12427" y="3171"/>
                </a:lnTo>
                <a:cubicBezTo>
                  <a:pt x="5564" y="3171"/>
                  <a:pt x="0" y="7195"/>
                  <a:pt x="0" y="12158"/>
                </a:cubicBezTo>
                <a:lnTo>
                  <a:pt x="0" y="21600"/>
                </a:lnTo>
                <a:lnTo>
                  <a:pt x="5945" y="21600"/>
                </a:lnTo>
                <a:lnTo>
                  <a:pt x="5945" y="12158"/>
                </a:lnTo>
                <a:cubicBezTo>
                  <a:pt x="5945" y="10407"/>
                  <a:pt x="8847" y="8987"/>
                  <a:pt x="12427" y="8987"/>
                </a:cubicBezTo>
                <a:lnTo>
                  <a:pt x="17369" y="8987"/>
                </a:lnTo>
                <a:lnTo>
                  <a:pt x="17369" y="12158"/>
                </a:lnTo>
                <a:lnTo>
                  <a:pt x="21600" y="6079"/>
                </a:lnTo>
                <a:close/>
              </a:path>
            </a:pathLst>
          </a:custGeom>
          <a:solidFill>
            <a:schemeClr val="tx2"/>
          </a:solidFill>
          <a:ln w="12700">
            <a:solidFill>
              <a:schemeClr val="bg1"/>
            </a:solidFill>
            <a:miter lim="800000"/>
            <a:headEnd/>
            <a:tailEnd/>
          </a:ln>
        </p:spPr>
        <p:txBody>
          <a:bodyPr rot="10800000"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2400" b="1">
                <a:solidFill>
                  <a:schemeClr val="bg1"/>
                </a:solidFill>
              </a:rPr>
              <a:t>DIVINE GRACE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left)">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393"/>
                                        </p:tgtEl>
                                        <p:attrNameLst>
                                          <p:attrName>style.visibility</p:attrName>
                                        </p:attrNameLst>
                                      </p:cBhvr>
                                      <p:to>
                                        <p:strVal val="visible"/>
                                      </p:to>
                                    </p:set>
                                    <p:animEffect transition="in" filter="dissolve">
                                      <p:cBhvr>
                                        <p:cTn id="12" dur="500"/>
                                        <p:tgtEl>
                                          <p:spTgt spid="16393"/>
                                        </p:tgtEl>
                                      </p:cBhvr>
                                    </p:animEffect>
                                  </p:childTnLst>
                                </p:cTn>
                              </p:par>
                            </p:childTnLst>
                          </p:cTn>
                        </p:par>
                        <p:par>
                          <p:cTn id="13" fill="hold" nodeType="afterGroup">
                            <p:stCondLst>
                              <p:cond delay="500"/>
                            </p:stCondLst>
                            <p:childTnLst>
                              <p:par>
                                <p:cTn id="14" presetID="9"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8" fill="hold" grpId="0" nodeType="clickEffect">
                                  <p:stCondLst>
                                    <p:cond delay="0"/>
                                  </p:stCondLst>
                                  <p:childTnLst>
                                    <p:set>
                                      <p:cBhvr>
                                        <p:cTn id="20" dur="1" fill="hold">
                                          <p:stCondLst>
                                            <p:cond delay="0"/>
                                          </p:stCondLst>
                                        </p:cTn>
                                        <p:tgtEl>
                                          <p:spTgt spid="16392"/>
                                        </p:tgtEl>
                                        <p:attrNameLst>
                                          <p:attrName>style.visibility</p:attrName>
                                        </p:attrNameLst>
                                      </p:cBhvr>
                                      <p:to>
                                        <p:strVal val="visible"/>
                                      </p:to>
                                    </p:set>
                                    <p:anim calcmode="lin" valueType="num">
                                      <p:cBhvr>
                                        <p:cTn id="21" dur="500" fill="hold"/>
                                        <p:tgtEl>
                                          <p:spTgt spid="16392"/>
                                        </p:tgtEl>
                                        <p:attrNameLst>
                                          <p:attrName>ppt_x</p:attrName>
                                        </p:attrNameLst>
                                      </p:cBhvr>
                                      <p:tavLst>
                                        <p:tav tm="0">
                                          <p:val>
                                            <p:strVal val="#ppt_x-#ppt_w/2"/>
                                          </p:val>
                                        </p:tav>
                                        <p:tav tm="100000">
                                          <p:val>
                                            <p:strVal val="#ppt_x"/>
                                          </p:val>
                                        </p:tav>
                                      </p:tavLst>
                                    </p:anim>
                                    <p:anim calcmode="lin" valueType="num">
                                      <p:cBhvr>
                                        <p:cTn id="22" dur="500" fill="hold"/>
                                        <p:tgtEl>
                                          <p:spTgt spid="16392"/>
                                        </p:tgtEl>
                                        <p:attrNameLst>
                                          <p:attrName>ppt_y</p:attrName>
                                        </p:attrNameLst>
                                      </p:cBhvr>
                                      <p:tavLst>
                                        <p:tav tm="0">
                                          <p:val>
                                            <p:strVal val="#ppt_y"/>
                                          </p:val>
                                        </p:tav>
                                        <p:tav tm="100000">
                                          <p:val>
                                            <p:strVal val="#ppt_y"/>
                                          </p:val>
                                        </p:tav>
                                      </p:tavLst>
                                    </p:anim>
                                    <p:anim calcmode="lin" valueType="num">
                                      <p:cBhvr>
                                        <p:cTn id="23" dur="500" fill="hold"/>
                                        <p:tgtEl>
                                          <p:spTgt spid="16392"/>
                                        </p:tgtEl>
                                        <p:attrNameLst>
                                          <p:attrName>ppt_w</p:attrName>
                                        </p:attrNameLst>
                                      </p:cBhvr>
                                      <p:tavLst>
                                        <p:tav tm="0">
                                          <p:val>
                                            <p:fltVal val="0"/>
                                          </p:val>
                                        </p:tav>
                                        <p:tav tm="100000">
                                          <p:val>
                                            <p:strVal val="#ppt_w"/>
                                          </p:val>
                                        </p:tav>
                                      </p:tavLst>
                                    </p:anim>
                                    <p:anim calcmode="lin" valueType="num">
                                      <p:cBhvr>
                                        <p:cTn id="24" dur="500" fill="hold"/>
                                        <p:tgtEl>
                                          <p:spTgt spid="16392"/>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16395"/>
                                        </p:tgtEl>
                                        <p:attrNameLst>
                                          <p:attrName>style.visibility</p:attrName>
                                        </p:attrNameLst>
                                      </p:cBhvr>
                                      <p:to>
                                        <p:strVal val="visible"/>
                                      </p:to>
                                    </p:set>
                                    <p:animEffect transition="in" filter="dissolve">
                                      <p:cBhvr>
                                        <p:cTn id="29" dur="500"/>
                                        <p:tgtEl>
                                          <p:spTgt spid="1639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dissolve">
                                      <p:cBhvr>
                                        <p:cTn id="34" dur="500"/>
                                        <p:tgtEl>
                                          <p:spTgt spid="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dissolve">
                                      <p:cBhvr>
                                        <p:cTn id="39" dur="500"/>
                                        <p:tgtEl>
                                          <p:spTgt spid="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16405"/>
                                        </p:tgtEl>
                                        <p:attrNameLst>
                                          <p:attrName>style.visibility</p:attrName>
                                        </p:attrNameLst>
                                      </p:cBhvr>
                                      <p:to>
                                        <p:strVal val="visible"/>
                                      </p:to>
                                    </p:set>
                                    <p:animEffect transition="in" filter="wipe(right)">
                                      <p:cBhvr>
                                        <p:cTn id="44" dur="500"/>
                                        <p:tgtEl>
                                          <p:spTgt spid="1640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13331"/>
                                        </p:tgtEl>
                                        <p:attrNameLst>
                                          <p:attrName>style.visibility</p:attrName>
                                        </p:attrNameLst>
                                      </p:cBhvr>
                                      <p:to>
                                        <p:strVal val="visible"/>
                                      </p:to>
                                    </p:set>
                                    <p:animEffect transition="in" filter="dissolve">
                                      <p:cBhvr>
                                        <p:cTn id="49" dur="500"/>
                                        <p:tgtEl>
                                          <p:spTgt spid="13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P spid="16393" grpId="0" animBg="1" autoUpdateAnimBg="0"/>
      <p:bldP spid="16405" grpId="0" animBg="1" autoUpdateAnimBg="0"/>
      <p:bldP spid="16392" grpId="0" animBg="1"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a:extLst>
              <a:ext uri="{FF2B5EF4-FFF2-40B4-BE49-F238E27FC236}">
                <a16:creationId xmlns:a16="http://schemas.microsoft.com/office/drawing/2014/main" id="{C554E69D-463E-986C-CA0F-84806699E16E}"/>
              </a:ext>
            </a:extLst>
          </p:cNvPr>
          <p:cNvGrpSpPr>
            <a:grpSpLocks/>
          </p:cNvGrpSpPr>
          <p:nvPr/>
        </p:nvGrpSpPr>
        <p:grpSpPr bwMode="auto">
          <a:xfrm>
            <a:off x="7696200" y="793750"/>
            <a:ext cx="3048000" cy="5759450"/>
            <a:chOff x="3888" y="432"/>
            <a:chExt cx="1920" cy="3696"/>
          </a:xfrm>
        </p:grpSpPr>
        <p:sp>
          <p:nvSpPr>
            <p:cNvPr id="25622" name="Rectangle 21">
              <a:extLst>
                <a:ext uri="{FF2B5EF4-FFF2-40B4-BE49-F238E27FC236}">
                  <a16:creationId xmlns:a16="http://schemas.microsoft.com/office/drawing/2014/main" id="{D84D529C-274F-5019-8B01-EA00B1658823}"/>
                </a:ext>
              </a:extLst>
            </p:cNvPr>
            <p:cNvSpPr>
              <a:spLocks noChangeArrowheads="1"/>
            </p:cNvSpPr>
            <p:nvPr/>
          </p:nvSpPr>
          <p:spPr bwMode="auto">
            <a:xfrm>
              <a:off x="3888" y="432"/>
              <a:ext cx="1824" cy="3696"/>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endParaRPr lang="en-US" altLang="en-US" sz="2400">
                <a:solidFill>
                  <a:schemeClr val="bg1"/>
                </a:solidFill>
              </a:endParaRPr>
            </a:p>
          </p:txBody>
        </p:sp>
        <p:pic>
          <p:nvPicPr>
            <p:cNvPr id="25623" name="Picture 15" descr="guy">
              <a:extLst>
                <a:ext uri="{FF2B5EF4-FFF2-40B4-BE49-F238E27FC236}">
                  <a16:creationId xmlns:a16="http://schemas.microsoft.com/office/drawing/2014/main" id="{C15E6654-86F2-69B9-084A-A66AA5D20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03" b="16629"/>
            <a:stretch>
              <a:fillRect/>
            </a:stretch>
          </p:blipFill>
          <p:spPr bwMode="auto">
            <a:xfrm>
              <a:off x="3904" y="2304"/>
              <a:ext cx="1664"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4" name="Picture 40" descr="Jesus">
              <a:extLst>
                <a:ext uri="{FF2B5EF4-FFF2-40B4-BE49-F238E27FC236}">
                  <a16:creationId xmlns:a16="http://schemas.microsoft.com/office/drawing/2014/main" id="{0B2425B3-612A-EB85-4B9B-80A92121C5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8" y="432"/>
              <a:ext cx="721"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5" name="Text Box 28">
              <a:extLst>
                <a:ext uri="{FF2B5EF4-FFF2-40B4-BE49-F238E27FC236}">
                  <a16:creationId xmlns:a16="http://schemas.microsoft.com/office/drawing/2014/main" id="{7A7AD1E1-9DFA-8439-FB48-B489034566B5}"/>
                </a:ext>
              </a:extLst>
            </p:cNvPr>
            <p:cNvSpPr txBox="1">
              <a:spLocks noChangeArrowheads="1"/>
            </p:cNvSpPr>
            <p:nvPr/>
          </p:nvSpPr>
          <p:spPr bwMode="auto">
            <a:xfrm>
              <a:off x="4416" y="432"/>
              <a:ext cx="1392"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buSzTx/>
                <a:buFontTx/>
                <a:buNone/>
              </a:pPr>
              <a:r>
                <a:rPr lang="en-US" altLang="en-US" sz="2400" b="1">
                  <a:solidFill>
                    <a:schemeClr val="accent2"/>
                  </a:solidFill>
                </a:rPr>
                <a:t>Christ’s Righteousness Imputed to Us</a:t>
              </a:r>
            </a:p>
            <a:p>
              <a:pPr algn="ctr">
                <a:spcBef>
                  <a:spcPct val="50000"/>
                </a:spcBef>
                <a:buSzTx/>
                <a:buFontTx/>
                <a:buNone/>
              </a:pPr>
              <a:r>
                <a:rPr lang="en-US" altLang="en-US" sz="2400">
                  <a:solidFill>
                    <a:schemeClr val="accent2"/>
                  </a:solidFill>
                </a:rPr>
                <a:t>Rom. 4:24</a:t>
              </a:r>
            </a:p>
          </p:txBody>
        </p:sp>
      </p:grpSp>
      <p:grpSp>
        <p:nvGrpSpPr>
          <p:cNvPr id="3" name="Group 43">
            <a:extLst>
              <a:ext uri="{FF2B5EF4-FFF2-40B4-BE49-F238E27FC236}">
                <a16:creationId xmlns:a16="http://schemas.microsoft.com/office/drawing/2014/main" id="{49BE97C2-6793-21D4-8CF4-C5B9E1A57C74}"/>
              </a:ext>
            </a:extLst>
          </p:cNvPr>
          <p:cNvGrpSpPr>
            <a:grpSpLocks/>
          </p:cNvGrpSpPr>
          <p:nvPr/>
        </p:nvGrpSpPr>
        <p:grpSpPr bwMode="auto">
          <a:xfrm>
            <a:off x="1050471" y="793750"/>
            <a:ext cx="3048000" cy="5759450"/>
            <a:chOff x="0" y="424"/>
            <a:chExt cx="1920" cy="3704"/>
          </a:xfrm>
        </p:grpSpPr>
        <p:sp>
          <p:nvSpPr>
            <p:cNvPr id="25618" name="Rectangle 19">
              <a:extLst>
                <a:ext uri="{FF2B5EF4-FFF2-40B4-BE49-F238E27FC236}">
                  <a16:creationId xmlns:a16="http://schemas.microsoft.com/office/drawing/2014/main" id="{EEE7C96C-B0EF-D701-91F7-218B59597DE8}"/>
                </a:ext>
              </a:extLst>
            </p:cNvPr>
            <p:cNvSpPr>
              <a:spLocks noChangeArrowheads="1"/>
            </p:cNvSpPr>
            <p:nvPr/>
          </p:nvSpPr>
          <p:spPr bwMode="auto">
            <a:xfrm>
              <a:off x="0" y="432"/>
              <a:ext cx="1824" cy="3696"/>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endParaRPr lang="en-US" altLang="en-US" sz="2400">
                <a:solidFill>
                  <a:schemeClr val="bg1"/>
                </a:solidFill>
              </a:endParaRPr>
            </a:p>
          </p:txBody>
        </p:sp>
        <p:pic>
          <p:nvPicPr>
            <p:cNvPr id="25619" name="Picture 6" descr="guy">
              <a:extLst>
                <a:ext uri="{FF2B5EF4-FFF2-40B4-BE49-F238E27FC236}">
                  <a16:creationId xmlns:a16="http://schemas.microsoft.com/office/drawing/2014/main" id="{96ACCB43-7EB8-1875-C0A6-FADC74613F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6629"/>
            <a:stretch>
              <a:fillRect/>
            </a:stretch>
          </p:blipFill>
          <p:spPr bwMode="auto">
            <a:xfrm>
              <a:off x="0" y="2304"/>
              <a:ext cx="1712"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0" name="Picture 10" descr="adam-eve">
              <a:extLst>
                <a:ext uri="{FF2B5EF4-FFF2-40B4-BE49-F238E27FC236}">
                  <a16:creationId xmlns:a16="http://schemas.microsoft.com/office/drawing/2014/main" id="{CEC72D23-E2E1-7F90-D51D-8B49E116AA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33316"/>
            <a:stretch>
              <a:fillRect/>
            </a:stretch>
          </p:blipFill>
          <p:spPr bwMode="auto">
            <a:xfrm>
              <a:off x="70" y="432"/>
              <a:ext cx="890" cy="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1" name="Text Box 23">
              <a:extLst>
                <a:ext uri="{FF2B5EF4-FFF2-40B4-BE49-F238E27FC236}">
                  <a16:creationId xmlns:a16="http://schemas.microsoft.com/office/drawing/2014/main" id="{D379E4F1-3278-A93F-5DD3-598511B227DA}"/>
                </a:ext>
              </a:extLst>
            </p:cNvPr>
            <p:cNvSpPr txBox="1">
              <a:spLocks noChangeArrowheads="1"/>
            </p:cNvSpPr>
            <p:nvPr/>
          </p:nvSpPr>
          <p:spPr bwMode="auto">
            <a:xfrm>
              <a:off x="864" y="424"/>
              <a:ext cx="1056" cy="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buSzTx/>
                <a:buFontTx/>
                <a:buNone/>
              </a:pPr>
              <a:r>
                <a:rPr lang="en-US" altLang="en-US" sz="2400" b="1">
                  <a:solidFill>
                    <a:schemeClr val="accent2"/>
                  </a:solidFill>
                </a:rPr>
                <a:t>Adam’s Sin Imputed   to Us     </a:t>
              </a:r>
              <a:r>
                <a:rPr lang="en-US" altLang="en-US" sz="2400">
                  <a:solidFill>
                    <a:schemeClr val="accent2"/>
                  </a:solidFill>
                </a:rPr>
                <a:t>Rom 5:12</a:t>
              </a:r>
            </a:p>
          </p:txBody>
        </p:sp>
      </p:grpSp>
      <p:grpSp>
        <p:nvGrpSpPr>
          <p:cNvPr id="4" name="Group 41">
            <a:extLst>
              <a:ext uri="{FF2B5EF4-FFF2-40B4-BE49-F238E27FC236}">
                <a16:creationId xmlns:a16="http://schemas.microsoft.com/office/drawing/2014/main" id="{00EB4519-6100-AA57-5F9B-2E4E470A0C11}"/>
              </a:ext>
            </a:extLst>
          </p:cNvPr>
          <p:cNvGrpSpPr>
            <a:grpSpLocks/>
          </p:cNvGrpSpPr>
          <p:nvPr/>
        </p:nvGrpSpPr>
        <p:grpSpPr bwMode="auto">
          <a:xfrm>
            <a:off x="4572000" y="806450"/>
            <a:ext cx="2895600" cy="5822951"/>
            <a:chOff x="1920" y="414"/>
            <a:chExt cx="1824" cy="3762"/>
          </a:xfrm>
        </p:grpSpPr>
        <p:sp>
          <p:nvSpPr>
            <p:cNvPr id="25612" name="Rectangle 20">
              <a:extLst>
                <a:ext uri="{FF2B5EF4-FFF2-40B4-BE49-F238E27FC236}">
                  <a16:creationId xmlns:a16="http://schemas.microsoft.com/office/drawing/2014/main" id="{4945279E-3C75-F6BB-853D-F4DACFD06535}"/>
                </a:ext>
              </a:extLst>
            </p:cNvPr>
            <p:cNvSpPr>
              <a:spLocks noChangeArrowheads="1"/>
            </p:cNvSpPr>
            <p:nvPr/>
          </p:nvSpPr>
          <p:spPr bwMode="auto">
            <a:xfrm>
              <a:off x="1920" y="432"/>
              <a:ext cx="1824" cy="3696"/>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endParaRPr lang="en-US" altLang="en-US" sz="2400">
                <a:solidFill>
                  <a:schemeClr val="bg1"/>
                </a:solidFill>
              </a:endParaRPr>
            </a:p>
          </p:txBody>
        </p:sp>
        <p:pic>
          <p:nvPicPr>
            <p:cNvPr id="25613" name="Picture 12" descr="guy">
              <a:extLst>
                <a:ext uri="{FF2B5EF4-FFF2-40B4-BE49-F238E27FC236}">
                  <a16:creationId xmlns:a16="http://schemas.microsoft.com/office/drawing/2014/main" id="{880DFAC1-1CC5-2361-2521-AC18B5FE96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6629"/>
            <a:stretch>
              <a:fillRect/>
            </a:stretch>
          </p:blipFill>
          <p:spPr bwMode="auto">
            <a:xfrm>
              <a:off x="1968" y="2304"/>
              <a:ext cx="1712"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17" descr="Christ%20on%20Cross">
              <a:extLst>
                <a:ext uri="{FF2B5EF4-FFF2-40B4-BE49-F238E27FC236}">
                  <a16:creationId xmlns:a16="http://schemas.microsoft.com/office/drawing/2014/main" id="{8116406D-467E-3273-AE88-2A7AF89DE5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4" y="480"/>
              <a:ext cx="816"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5" name="Text Box 27">
              <a:extLst>
                <a:ext uri="{FF2B5EF4-FFF2-40B4-BE49-F238E27FC236}">
                  <a16:creationId xmlns:a16="http://schemas.microsoft.com/office/drawing/2014/main" id="{372EA9EE-55A7-D638-2F3F-7509259F380E}"/>
                </a:ext>
              </a:extLst>
            </p:cNvPr>
            <p:cNvSpPr txBox="1">
              <a:spLocks noChangeArrowheads="1"/>
            </p:cNvSpPr>
            <p:nvPr/>
          </p:nvSpPr>
          <p:spPr bwMode="auto">
            <a:xfrm>
              <a:off x="2784" y="414"/>
              <a:ext cx="960"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buSzTx/>
                <a:buFontTx/>
                <a:buNone/>
              </a:pPr>
              <a:r>
                <a:rPr lang="en-US" altLang="en-US" sz="2400" b="1">
                  <a:solidFill>
                    <a:schemeClr val="accent2"/>
                  </a:solidFill>
                </a:rPr>
                <a:t>Our Sin Imputed to Christ</a:t>
              </a:r>
            </a:p>
            <a:p>
              <a:pPr algn="ctr">
                <a:spcBef>
                  <a:spcPct val="50000"/>
                </a:spcBef>
                <a:buSzTx/>
                <a:buFontTx/>
                <a:buNone/>
              </a:pPr>
              <a:r>
                <a:rPr lang="en-US" altLang="en-US" sz="2400">
                  <a:solidFill>
                    <a:schemeClr val="accent2"/>
                  </a:solidFill>
                </a:rPr>
                <a:t>1 Pet 2:24</a:t>
              </a:r>
            </a:p>
          </p:txBody>
        </p:sp>
        <p:sp>
          <p:nvSpPr>
            <p:cNvPr id="25616" name="AutoShape 36">
              <a:extLst>
                <a:ext uri="{FF2B5EF4-FFF2-40B4-BE49-F238E27FC236}">
                  <a16:creationId xmlns:a16="http://schemas.microsoft.com/office/drawing/2014/main" id="{B62595A1-FF57-9D7A-DDF1-930365850FBD}"/>
                </a:ext>
              </a:extLst>
            </p:cNvPr>
            <p:cNvSpPr>
              <a:spLocks noChangeArrowheads="1"/>
            </p:cNvSpPr>
            <p:nvPr/>
          </p:nvSpPr>
          <p:spPr bwMode="auto">
            <a:xfrm flipH="1">
              <a:off x="2256" y="2928"/>
              <a:ext cx="1248" cy="1248"/>
            </a:xfrm>
            <a:prstGeom prst="irregularSeal2">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2400"/>
                <a:t>Original </a:t>
              </a:r>
            </a:p>
            <a:p>
              <a:pPr algn="ctr">
                <a:spcBef>
                  <a:spcPct val="0"/>
                </a:spcBef>
                <a:buSzTx/>
                <a:buFontTx/>
                <a:buNone/>
              </a:pPr>
              <a:r>
                <a:rPr lang="en-US" altLang="en-US" sz="2400"/>
                <a:t>Sin </a:t>
              </a:r>
              <a:r>
                <a:rPr lang="en-US" altLang="en-US" sz="2400" b="1">
                  <a:latin typeface="Arial Black" panose="020B0604020202020204" pitchFamily="34" charset="0"/>
                </a:rPr>
                <a:t>+</a:t>
              </a:r>
              <a:endParaRPr lang="en-US" altLang="en-US" sz="2400">
                <a:latin typeface="Arial Black" panose="020B0604020202020204" pitchFamily="34" charset="0"/>
              </a:endParaRPr>
            </a:p>
          </p:txBody>
        </p:sp>
        <p:sp>
          <p:nvSpPr>
            <p:cNvPr id="25617" name="Text Box 35">
              <a:extLst>
                <a:ext uri="{FF2B5EF4-FFF2-40B4-BE49-F238E27FC236}">
                  <a16:creationId xmlns:a16="http://schemas.microsoft.com/office/drawing/2014/main" id="{A8A2BF57-9E4B-8B61-05AF-54E0AF0017EC}"/>
                </a:ext>
              </a:extLst>
            </p:cNvPr>
            <p:cNvSpPr txBox="1">
              <a:spLocks noChangeArrowheads="1"/>
            </p:cNvSpPr>
            <p:nvPr/>
          </p:nvSpPr>
          <p:spPr bwMode="auto">
            <a:xfrm>
              <a:off x="2832" y="3696"/>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buSzTx/>
                <a:buFontTx/>
                <a:buNone/>
              </a:pPr>
              <a:r>
                <a:rPr lang="en-US" altLang="en-US" sz="2400"/>
                <a:t>Sins</a:t>
              </a:r>
            </a:p>
          </p:txBody>
        </p:sp>
      </p:grpSp>
      <p:sp>
        <p:nvSpPr>
          <p:cNvPr id="25604" name="Rectangle 2">
            <a:extLst>
              <a:ext uri="{FF2B5EF4-FFF2-40B4-BE49-F238E27FC236}">
                <a16:creationId xmlns:a16="http://schemas.microsoft.com/office/drawing/2014/main" id="{73AF401B-F9D6-FB0A-1329-91B65BAF0F2B}"/>
              </a:ext>
            </a:extLst>
          </p:cNvPr>
          <p:cNvSpPr>
            <a:spLocks noGrp="1" noChangeArrowheads="1"/>
          </p:cNvSpPr>
          <p:nvPr>
            <p:ph type="title"/>
          </p:nvPr>
        </p:nvSpPr>
        <p:spPr>
          <a:xfrm>
            <a:off x="2209800" y="61594"/>
            <a:ext cx="7721600" cy="732155"/>
          </a:xfrm>
          <a:gradFill>
            <a:gsLst>
              <a:gs pos="0">
                <a:srgbClr val="FFFF00"/>
              </a:gs>
              <a:gs pos="71000">
                <a:schemeClr val="accent6">
                  <a:lumMod val="0"/>
                  <a:lumOff val="100000"/>
                </a:schemeClr>
              </a:gs>
              <a:gs pos="100000">
                <a:schemeClr val="accent6">
                  <a:lumMod val="100000"/>
                </a:schemeClr>
              </a:gs>
            </a:gsLst>
            <a:path path="circle">
              <a:fillToRect l="50000" t="-80000" r="50000" b="180000"/>
            </a:path>
          </a:gradFill>
        </p:spPr>
        <p:txBody>
          <a:bodyPr/>
          <a:lstStyle/>
          <a:p>
            <a:r>
              <a:rPr lang="en-US" altLang="en-US" dirty="0"/>
              <a:t>Three Imputations</a:t>
            </a:r>
          </a:p>
        </p:txBody>
      </p:sp>
      <p:sp>
        <p:nvSpPr>
          <p:cNvPr id="19474" name="Line 18">
            <a:extLst>
              <a:ext uri="{FF2B5EF4-FFF2-40B4-BE49-F238E27FC236}">
                <a16:creationId xmlns:a16="http://schemas.microsoft.com/office/drawing/2014/main" id="{930E0715-E492-F2F3-348B-F40101AFFFF5}"/>
              </a:ext>
            </a:extLst>
          </p:cNvPr>
          <p:cNvSpPr>
            <a:spLocks noChangeShapeType="1"/>
          </p:cNvSpPr>
          <p:nvPr/>
        </p:nvSpPr>
        <p:spPr bwMode="auto">
          <a:xfrm>
            <a:off x="2514600" y="2667000"/>
            <a:ext cx="0" cy="2286000"/>
          </a:xfrm>
          <a:prstGeom prst="line">
            <a:avLst/>
          </a:prstGeom>
          <a:noFill/>
          <a:ln w="57150" cap="rnd">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rot="10800000" wrap="none" anchor="ctr"/>
          <a:lstStyle/>
          <a:p>
            <a:endParaRPr lang="en-US"/>
          </a:p>
        </p:txBody>
      </p:sp>
      <p:sp>
        <p:nvSpPr>
          <p:cNvPr id="19482" name="Line 26">
            <a:extLst>
              <a:ext uri="{FF2B5EF4-FFF2-40B4-BE49-F238E27FC236}">
                <a16:creationId xmlns:a16="http://schemas.microsoft.com/office/drawing/2014/main" id="{6FE44BF6-5860-5D5B-6C23-AD86EAB53276}"/>
              </a:ext>
            </a:extLst>
          </p:cNvPr>
          <p:cNvSpPr>
            <a:spLocks noChangeShapeType="1"/>
          </p:cNvSpPr>
          <p:nvPr/>
        </p:nvSpPr>
        <p:spPr bwMode="auto">
          <a:xfrm flipV="1">
            <a:off x="5791200" y="2514600"/>
            <a:ext cx="0" cy="2590800"/>
          </a:xfrm>
          <a:prstGeom prst="line">
            <a:avLst/>
          </a:prstGeom>
          <a:noFill/>
          <a:ln w="57150" cap="rnd">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rot="10800000" wrap="none" anchor="ctr"/>
          <a:lstStyle/>
          <a:p>
            <a:endParaRPr lang="en-US"/>
          </a:p>
        </p:txBody>
      </p:sp>
      <p:sp>
        <p:nvSpPr>
          <p:cNvPr id="19487" name="Text Box 31">
            <a:extLst>
              <a:ext uri="{FF2B5EF4-FFF2-40B4-BE49-F238E27FC236}">
                <a16:creationId xmlns:a16="http://schemas.microsoft.com/office/drawing/2014/main" id="{6E99F000-8EA4-4AD7-1866-4B310598E6DE}"/>
              </a:ext>
            </a:extLst>
          </p:cNvPr>
          <p:cNvSpPr txBox="1">
            <a:spLocks noChangeArrowheads="1"/>
          </p:cNvSpPr>
          <p:nvPr/>
        </p:nvSpPr>
        <p:spPr bwMode="auto">
          <a:xfrm>
            <a:off x="1025072" y="2759949"/>
            <a:ext cx="2895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ct val="80000"/>
              </a:lnSpc>
              <a:spcBef>
                <a:spcPct val="50000"/>
              </a:spcBef>
              <a:buSzTx/>
              <a:buFontTx/>
              <a:buNone/>
            </a:pPr>
            <a:r>
              <a:rPr lang="en-US" altLang="en-US" sz="2000" dirty="0">
                <a:solidFill>
                  <a:schemeClr val="accent2"/>
                </a:solidFill>
              </a:rPr>
              <a:t>“Through one man sin    entered into the world, and death through sin, and so death spread to all men.”</a:t>
            </a:r>
          </a:p>
        </p:txBody>
      </p:sp>
      <p:sp>
        <p:nvSpPr>
          <p:cNvPr id="19488" name="Text Box 32">
            <a:extLst>
              <a:ext uri="{FF2B5EF4-FFF2-40B4-BE49-F238E27FC236}">
                <a16:creationId xmlns:a16="http://schemas.microsoft.com/office/drawing/2014/main" id="{400AE5DC-C05F-90E7-A128-56C1DDFA2024}"/>
              </a:ext>
            </a:extLst>
          </p:cNvPr>
          <p:cNvSpPr txBox="1">
            <a:spLocks noChangeArrowheads="1"/>
          </p:cNvSpPr>
          <p:nvPr/>
        </p:nvSpPr>
        <p:spPr bwMode="auto">
          <a:xfrm>
            <a:off x="4572000" y="2895600"/>
            <a:ext cx="2971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ct val="80000"/>
              </a:lnSpc>
              <a:spcBef>
                <a:spcPct val="50000"/>
              </a:spcBef>
              <a:buSzTx/>
              <a:buFontTx/>
              <a:buNone/>
            </a:pPr>
            <a:r>
              <a:rPr lang="en-US" altLang="en-US" sz="2000">
                <a:solidFill>
                  <a:schemeClr val="accent2"/>
                </a:solidFill>
              </a:rPr>
              <a:t>“And He Himself bore our sins in His body on the cross.”</a:t>
            </a:r>
          </a:p>
        </p:txBody>
      </p:sp>
      <p:sp>
        <p:nvSpPr>
          <p:cNvPr id="19489" name="Line 33">
            <a:extLst>
              <a:ext uri="{FF2B5EF4-FFF2-40B4-BE49-F238E27FC236}">
                <a16:creationId xmlns:a16="http://schemas.microsoft.com/office/drawing/2014/main" id="{6727375E-7350-681C-7C42-E5F2F21BF60D}"/>
              </a:ext>
            </a:extLst>
          </p:cNvPr>
          <p:cNvSpPr>
            <a:spLocks noChangeShapeType="1"/>
          </p:cNvSpPr>
          <p:nvPr/>
        </p:nvSpPr>
        <p:spPr bwMode="auto">
          <a:xfrm>
            <a:off x="8458200" y="2362200"/>
            <a:ext cx="0" cy="2438400"/>
          </a:xfrm>
          <a:prstGeom prst="line">
            <a:avLst/>
          </a:prstGeom>
          <a:noFill/>
          <a:ln w="76200" cap="rnd">
            <a:solidFill>
              <a:srgbClr val="F2EC00"/>
            </a:solidFill>
            <a:prstDash val="sysDot"/>
            <a:round/>
            <a:headEnd/>
            <a:tailEnd type="triangle" w="med" len="med"/>
          </a:ln>
          <a:extLst>
            <a:ext uri="{909E8E84-426E-40DD-AFC4-6F175D3DCCD1}">
              <a14:hiddenFill xmlns:a14="http://schemas.microsoft.com/office/drawing/2010/main">
                <a:noFill/>
              </a14:hiddenFill>
            </a:ext>
          </a:extLst>
        </p:spPr>
        <p:txBody>
          <a:bodyPr rot="10800000" wrap="none" anchor="ctr"/>
          <a:lstStyle/>
          <a:p>
            <a:endParaRPr lang="en-US"/>
          </a:p>
        </p:txBody>
      </p:sp>
      <p:sp>
        <p:nvSpPr>
          <p:cNvPr id="19490" name="Text Box 34">
            <a:extLst>
              <a:ext uri="{FF2B5EF4-FFF2-40B4-BE49-F238E27FC236}">
                <a16:creationId xmlns:a16="http://schemas.microsoft.com/office/drawing/2014/main" id="{F825AC45-2011-3BE9-E953-972619343A84}"/>
              </a:ext>
            </a:extLst>
          </p:cNvPr>
          <p:cNvSpPr txBox="1">
            <a:spLocks noChangeArrowheads="1"/>
          </p:cNvSpPr>
          <p:nvPr/>
        </p:nvSpPr>
        <p:spPr bwMode="auto">
          <a:xfrm>
            <a:off x="7696200" y="2743201"/>
            <a:ext cx="29718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nSpc>
                <a:spcPct val="80000"/>
              </a:lnSpc>
              <a:spcBef>
                <a:spcPct val="50000"/>
              </a:spcBef>
              <a:buSzTx/>
              <a:buFontTx/>
              <a:buNone/>
            </a:pPr>
            <a:r>
              <a:rPr lang="en-US" altLang="en-US" sz="2000">
                <a:solidFill>
                  <a:schemeClr val="accent2"/>
                </a:solidFill>
              </a:rPr>
              <a:t>“[Righteousness] will be counted to us who believe in him who raised from the dead Jesus our Lord.”</a:t>
            </a:r>
          </a:p>
        </p:txBody>
      </p:sp>
      <p:sp>
        <p:nvSpPr>
          <p:cNvPr id="19500" name="AutoShape 44">
            <a:extLst>
              <a:ext uri="{FF2B5EF4-FFF2-40B4-BE49-F238E27FC236}">
                <a16:creationId xmlns:a16="http://schemas.microsoft.com/office/drawing/2014/main" id="{8B51CDFD-5628-9173-E04D-2035E7EDE5A5}"/>
              </a:ext>
            </a:extLst>
          </p:cNvPr>
          <p:cNvSpPr>
            <a:spLocks noChangeArrowheads="1"/>
          </p:cNvSpPr>
          <p:nvPr/>
        </p:nvSpPr>
        <p:spPr bwMode="auto">
          <a:xfrm flipH="1">
            <a:off x="1981200" y="4724400"/>
            <a:ext cx="2057400" cy="1905000"/>
          </a:xfrm>
          <a:prstGeom prst="irregularSeal2">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2400"/>
              <a:t> Original </a:t>
            </a:r>
          </a:p>
          <a:p>
            <a:pPr algn="ctr">
              <a:spcBef>
                <a:spcPct val="0"/>
              </a:spcBef>
              <a:buSzTx/>
              <a:buFontTx/>
              <a:buNone/>
            </a:pPr>
            <a:r>
              <a:rPr lang="en-US" altLang="en-US" sz="2400"/>
              <a:t>Sin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9474"/>
                                        </p:tgtEl>
                                        <p:attrNameLst>
                                          <p:attrName>style.visibility</p:attrName>
                                        </p:attrNameLst>
                                      </p:cBhvr>
                                      <p:to>
                                        <p:strVal val="visible"/>
                                      </p:to>
                                    </p:set>
                                    <p:animEffect transition="in" filter="wipe(up)">
                                      <p:cBhvr>
                                        <p:cTn id="12" dur="500"/>
                                        <p:tgtEl>
                                          <p:spTgt spid="19474"/>
                                        </p:tgtEl>
                                      </p:cBhvr>
                                    </p:animEffect>
                                  </p:childTnLst>
                                </p:cTn>
                              </p:par>
                            </p:childTnLst>
                          </p:cTn>
                        </p:par>
                        <p:par>
                          <p:cTn id="13" fill="hold" nodeType="afterGroup">
                            <p:stCondLst>
                              <p:cond delay="500"/>
                            </p:stCondLst>
                            <p:childTnLst>
                              <p:par>
                                <p:cTn id="14" presetID="1" presetClass="entr" presetSubtype="0" fill="hold" grpId="0" nodeType="afterEffect">
                                  <p:stCondLst>
                                    <p:cond delay="0"/>
                                  </p:stCondLst>
                                  <p:childTnLst>
                                    <p:set>
                                      <p:cBhvr>
                                        <p:cTn id="15" dur="1" fill="hold">
                                          <p:stCondLst>
                                            <p:cond delay="499"/>
                                          </p:stCondLst>
                                        </p:cTn>
                                        <p:tgtEl>
                                          <p:spTgt spid="19500"/>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487"/>
                                        </p:tgtEl>
                                        <p:attrNameLst>
                                          <p:attrName>style.visibility</p:attrName>
                                        </p:attrNameLst>
                                      </p:cBhvr>
                                      <p:to>
                                        <p:strVal val="visible"/>
                                      </p:to>
                                    </p:set>
                                    <p:animEffect transition="in" filter="wipe(left)">
                                      <p:cBhvr>
                                        <p:cTn id="20" dur="500"/>
                                        <p:tgtEl>
                                          <p:spTgt spid="1948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19482"/>
                                        </p:tgtEl>
                                        <p:attrNameLst>
                                          <p:attrName>style.visibility</p:attrName>
                                        </p:attrNameLst>
                                      </p:cBhvr>
                                      <p:to>
                                        <p:strVal val="visible"/>
                                      </p:to>
                                    </p:set>
                                    <p:animEffect transition="in" filter="wipe(down)">
                                      <p:cBhvr>
                                        <p:cTn id="30" dur="500"/>
                                        <p:tgtEl>
                                          <p:spTgt spid="1948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488"/>
                                        </p:tgtEl>
                                        <p:attrNameLst>
                                          <p:attrName>style.visibility</p:attrName>
                                        </p:attrNameLst>
                                      </p:cBhvr>
                                      <p:to>
                                        <p:strVal val="visible"/>
                                      </p:to>
                                    </p:set>
                                    <p:animEffect transition="in" filter="wipe(left)">
                                      <p:cBhvr>
                                        <p:cTn id="35" dur="500"/>
                                        <p:tgtEl>
                                          <p:spTgt spid="1948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dissolve">
                                      <p:cBhvr>
                                        <p:cTn id="40" dur="500"/>
                                        <p:tgtEl>
                                          <p:spTgt spid="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1" fill="hold" nodeType="clickEffect">
                                  <p:stCondLst>
                                    <p:cond delay="0"/>
                                  </p:stCondLst>
                                  <p:childTnLst>
                                    <p:set>
                                      <p:cBhvr>
                                        <p:cTn id="44" dur="1" fill="hold">
                                          <p:stCondLst>
                                            <p:cond delay="0"/>
                                          </p:stCondLst>
                                        </p:cTn>
                                        <p:tgtEl>
                                          <p:spTgt spid="19489"/>
                                        </p:tgtEl>
                                        <p:attrNameLst>
                                          <p:attrName>style.visibility</p:attrName>
                                        </p:attrNameLst>
                                      </p:cBhvr>
                                      <p:to>
                                        <p:strVal val="visible"/>
                                      </p:to>
                                    </p:set>
                                    <p:animEffect transition="in" filter="wipe(up)">
                                      <p:cBhvr>
                                        <p:cTn id="45" dur="500"/>
                                        <p:tgtEl>
                                          <p:spTgt spid="1948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9490"/>
                                        </p:tgtEl>
                                        <p:attrNameLst>
                                          <p:attrName>style.visibility</p:attrName>
                                        </p:attrNameLst>
                                      </p:cBhvr>
                                      <p:to>
                                        <p:strVal val="visible"/>
                                      </p:to>
                                    </p:set>
                                    <p:animEffect transition="in" filter="wipe(left)">
                                      <p:cBhvr>
                                        <p:cTn id="50" dur="500"/>
                                        <p:tgtEl>
                                          <p:spTgt spid="19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87" grpId="0" autoUpdateAnimBg="0"/>
      <p:bldP spid="19488" grpId="0" autoUpdateAnimBg="0"/>
      <p:bldP spid="19490" grpId="0" autoUpdateAnimBg="0"/>
      <p:bldP spid="19500" grpId="0" animBg="1"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34988-6212-2547-6486-8D193D628ED6}"/>
              </a:ext>
            </a:extLst>
          </p:cNvPr>
          <p:cNvSpPr>
            <a:spLocks noGrp="1"/>
          </p:cNvSpPr>
          <p:nvPr>
            <p:ph type="title"/>
          </p:nvPr>
        </p:nvSpPr>
        <p:spPr>
          <a:xfrm>
            <a:off x="1066800" y="368969"/>
            <a:ext cx="8886884" cy="190901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sz="4400" b="0" i="0" dirty="0">
                <a:effectLst/>
                <a:latin typeface="Open Sans" panose="020B0606030504020204" pitchFamily="34" charset="0"/>
              </a:rPr>
              <a:t>“… salvation is attained only through repentance and faith in Him.”</a:t>
            </a:r>
            <a:endParaRPr lang="en-US" sz="4400" dirty="0"/>
          </a:p>
        </p:txBody>
      </p:sp>
      <p:sp>
        <p:nvSpPr>
          <p:cNvPr id="3" name="Content Placeholder 2">
            <a:extLst>
              <a:ext uri="{FF2B5EF4-FFF2-40B4-BE49-F238E27FC236}">
                <a16:creationId xmlns:a16="http://schemas.microsoft.com/office/drawing/2014/main" id="{06DE958B-53B1-699C-8A52-48F605B64C4F}"/>
              </a:ext>
            </a:extLst>
          </p:cNvPr>
          <p:cNvSpPr>
            <a:spLocks noGrp="1"/>
          </p:cNvSpPr>
          <p:nvPr>
            <p:ph idx="1"/>
          </p:nvPr>
        </p:nvSpPr>
        <p:spPr>
          <a:xfrm>
            <a:off x="1069848" y="2550695"/>
            <a:ext cx="8883836" cy="3266684"/>
          </a:xfrm>
        </p:spPr>
        <p:txBody>
          <a:bodyPr>
            <a:normAutofit/>
          </a:bodyPr>
          <a:lstStyle/>
          <a:p>
            <a:pPr marL="0" indent="0">
              <a:buNone/>
            </a:pPr>
            <a:endParaRPr lang="en-US" sz="3200" dirty="0"/>
          </a:p>
          <a:p>
            <a:pPr marL="514350" indent="-514350">
              <a:buAutoNum type="arabicPeriod"/>
            </a:pPr>
            <a:r>
              <a:rPr lang="en-US" sz="3200" dirty="0"/>
              <a:t>Repentance</a:t>
            </a:r>
          </a:p>
          <a:p>
            <a:pPr marL="0" indent="0">
              <a:buNone/>
            </a:pPr>
            <a:endParaRPr lang="en-US" sz="3200" dirty="0"/>
          </a:p>
          <a:p>
            <a:pPr marL="0" indent="0">
              <a:buNone/>
            </a:pPr>
            <a:r>
              <a:rPr lang="en-US" sz="3200" dirty="0"/>
              <a:t>2. Faith</a:t>
            </a:r>
          </a:p>
        </p:txBody>
      </p:sp>
    </p:spTree>
    <p:extLst>
      <p:ext uri="{BB962C8B-B14F-4D97-AF65-F5344CB8AC3E}">
        <p14:creationId xmlns:p14="http://schemas.microsoft.com/office/powerpoint/2010/main" val="694413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4F12EEE-6699-F43C-DBBA-9327302EA576}"/>
              </a:ext>
            </a:extLst>
          </p:cNvPr>
          <p:cNvSpPr>
            <a:spLocks noGrp="1" noChangeArrowheads="1"/>
          </p:cNvSpPr>
          <p:nvPr>
            <p:ph type="title"/>
          </p:nvPr>
        </p:nvSpPr>
        <p:spPr>
          <a:xfrm>
            <a:off x="2209800" y="304800"/>
            <a:ext cx="7772400" cy="685800"/>
          </a:xfrm>
        </p:spPr>
        <p:txBody>
          <a:bodyPr/>
          <a:lstStyle/>
          <a:p>
            <a:r>
              <a:rPr lang="en-US" altLang="en-US"/>
              <a:t>Terminology of Repentance</a:t>
            </a:r>
          </a:p>
        </p:txBody>
      </p:sp>
      <p:sp>
        <p:nvSpPr>
          <p:cNvPr id="4" name="Content Placeholder 3">
            <a:extLst>
              <a:ext uri="{FF2B5EF4-FFF2-40B4-BE49-F238E27FC236}">
                <a16:creationId xmlns:a16="http://schemas.microsoft.com/office/drawing/2014/main" id="{445AA94D-47F1-5CE8-3493-9548D751435D}"/>
              </a:ext>
            </a:extLst>
          </p:cNvPr>
          <p:cNvSpPr>
            <a:spLocks noGrp="1"/>
          </p:cNvSpPr>
          <p:nvPr>
            <p:ph idx="1"/>
          </p:nvPr>
        </p:nvSpPr>
        <p:spPr>
          <a:xfrm>
            <a:off x="1447800" y="914400"/>
            <a:ext cx="8915400" cy="3810000"/>
          </a:xfrm>
        </p:spPr>
        <p:txBody>
          <a:bodyPr/>
          <a:lstStyle/>
          <a:p>
            <a:pPr lvl="1">
              <a:buFontTx/>
              <a:buNone/>
            </a:pPr>
            <a:r>
              <a:rPr lang="en-US" altLang="en-US" sz="4000" i="1" dirty="0"/>
              <a:t>Metanoia</a:t>
            </a:r>
            <a:r>
              <a:rPr lang="en-US" altLang="en-US" dirty="0"/>
              <a:t>– a change of mind</a:t>
            </a:r>
          </a:p>
          <a:p>
            <a:pPr lvl="2">
              <a:buFontTx/>
              <a:buNone/>
            </a:pPr>
            <a:r>
              <a:rPr lang="en-US" altLang="en-US" i="1" dirty="0"/>
              <a:t>“For the sorrow that is according to the will of God produces a </a:t>
            </a:r>
            <a:r>
              <a:rPr lang="en-US" altLang="en-US" i="1" u="sng" dirty="0"/>
              <a:t>repentance</a:t>
            </a:r>
            <a:r>
              <a:rPr lang="en-US" altLang="en-US" i="1" dirty="0"/>
              <a:t> without regret, leading to salvation.”</a:t>
            </a:r>
            <a:r>
              <a:rPr lang="en-US" altLang="en-US" sz="2800" dirty="0"/>
              <a:t>  </a:t>
            </a:r>
            <a:r>
              <a:rPr lang="en-US" altLang="en-US" dirty="0"/>
              <a:t>2 Cor. 7:10</a:t>
            </a:r>
          </a:p>
          <a:p>
            <a:pPr lvl="1">
              <a:buFontTx/>
              <a:buNone/>
            </a:pPr>
            <a:r>
              <a:rPr lang="en-US" altLang="en-US" sz="4000" i="1" dirty="0" err="1"/>
              <a:t>Epistrepho</a:t>
            </a:r>
            <a:r>
              <a:rPr lang="en-US" altLang="en-US" dirty="0"/>
              <a:t> – a change of behavior</a:t>
            </a:r>
          </a:p>
          <a:p>
            <a:pPr lvl="2">
              <a:buFontTx/>
              <a:buNone/>
            </a:pPr>
            <a:r>
              <a:rPr lang="en-US" altLang="en-US" i="1" dirty="0"/>
              <a:t>“You </a:t>
            </a:r>
            <a:r>
              <a:rPr lang="en-US" altLang="en-US" i="1" u="sng" dirty="0"/>
              <a:t>turned</a:t>
            </a:r>
            <a:r>
              <a:rPr lang="en-US" altLang="en-US" i="1" dirty="0"/>
              <a:t> from idols to serve a living and true God.”             </a:t>
            </a:r>
            <a:r>
              <a:rPr lang="en-US" altLang="en-US" dirty="0"/>
              <a:t> 1 Thess. 1:9</a:t>
            </a:r>
          </a:p>
          <a:p>
            <a:pPr lvl="1">
              <a:buFontTx/>
              <a:buNone/>
            </a:pPr>
            <a:endParaRPr lang="en-US" altLang="en-US" dirty="0"/>
          </a:p>
        </p:txBody>
      </p:sp>
      <p:pic>
        <p:nvPicPr>
          <p:cNvPr id="12292" name="Picture 9" descr="http://pro.corbis.com/images/T-092-0234.jpg?size=67&amp;uid=%7BD14CA772-811B-4215-8CED-653C77BA80DD%7D">
            <a:extLst>
              <a:ext uri="{FF2B5EF4-FFF2-40B4-BE49-F238E27FC236}">
                <a16:creationId xmlns:a16="http://schemas.microsoft.com/office/drawing/2014/main" id="{6FEA0E25-3CAC-5277-61D8-DDA108CF10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162426"/>
            <a:ext cx="91440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left)">
                                      <p:cBhvr>
                                        <p:cTn id="1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8C30735-3DAE-BAAF-6A92-CBD2D6FBF088}"/>
              </a:ext>
            </a:extLst>
          </p:cNvPr>
          <p:cNvSpPr>
            <a:spLocks noGrp="1" noChangeArrowheads="1"/>
          </p:cNvSpPr>
          <p:nvPr>
            <p:ph type="title"/>
          </p:nvPr>
        </p:nvSpPr>
        <p:spPr>
          <a:xfrm>
            <a:off x="2209800" y="381000"/>
            <a:ext cx="7772400" cy="685800"/>
          </a:xfrm>
        </p:spPr>
        <p:txBody>
          <a:bodyPr/>
          <a:lstStyle/>
          <a:p>
            <a:r>
              <a:rPr lang="en-US" altLang="en-US"/>
              <a:t>The Three Elements of Faith</a:t>
            </a:r>
            <a:endParaRPr lang="en-US" altLang="en-US" i="1"/>
          </a:p>
        </p:txBody>
      </p:sp>
      <p:grpSp>
        <p:nvGrpSpPr>
          <p:cNvPr id="2" name="Group 10">
            <a:extLst>
              <a:ext uri="{FF2B5EF4-FFF2-40B4-BE49-F238E27FC236}">
                <a16:creationId xmlns:a16="http://schemas.microsoft.com/office/drawing/2014/main" id="{1AC1344E-5ACD-B35D-8DC4-FA85321BC143}"/>
              </a:ext>
            </a:extLst>
          </p:cNvPr>
          <p:cNvGrpSpPr>
            <a:grpSpLocks/>
          </p:cNvGrpSpPr>
          <p:nvPr/>
        </p:nvGrpSpPr>
        <p:grpSpPr bwMode="auto">
          <a:xfrm>
            <a:off x="7130715" y="1315492"/>
            <a:ext cx="4191000" cy="4724400"/>
            <a:chOff x="2976" y="672"/>
            <a:chExt cx="2640" cy="2976"/>
          </a:xfrm>
        </p:grpSpPr>
        <p:pic>
          <p:nvPicPr>
            <p:cNvPr id="13319" name="Picture 7" descr="blackguycross">
              <a:extLst>
                <a:ext uri="{FF2B5EF4-FFF2-40B4-BE49-F238E27FC236}">
                  <a16:creationId xmlns:a16="http://schemas.microsoft.com/office/drawing/2014/main" id="{DE96C51F-BC0D-4075-A86E-FF68A4D2D1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46" r="7657" b="11826"/>
            <a:stretch>
              <a:fillRect/>
            </a:stretch>
          </p:blipFill>
          <p:spPr bwMode="auto">
            <a:xfrm>
              <a:off x="2976" y="1776"/>
              <a:ext cx="2352"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AutoShape 8">
              <a:extLst>
                <a:ext uri="{FF2B5EF4-FFF2-40B4-BE49-F238E27FC236}">
                  <a16:creationId xmlns:a16="http://schemas.microsoft.com/office/drawing/2014/main" id="{0658245D-0980-4C5F-7B08-EEE61C2B2A01}"/>
                </a:ext>
              </a:extLst>
            </p:cNvPr>
            <p:cNvSpPr>
              <a:spLocks noChangeArrowheads="1"/>
            </p:cNvSpPr>
            <p:nvPr/>
          </p:nvSpPr>
          <p:spPr bwMode="auto">
            <a:xfrm>
              <a:off x="3600" y="672"/>
              <a:ext cx="2016" cy="1296"/>
            </a:xfrm>
            <a:prstGeom prst="cloudCallout">
              <a:avLst>
                <a:gd name="adj1" fmla="val -32292"/>
                <a:gd name="adj2" fmla="val 76542"/>
              </a:avLst>
            </a:prstGeom>
            <a:solidFill>
              <a:srgbClr val="FFFFFF"/>
            </a:solidFill>
            <a:ln w="38100">
              <a:solidFill>
                <a:schemeClr val="bg1"/>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chemeClr val="bg1"/>
                  </a:solidFill>
                </a:rPr>
                <a:t>Yes:</a:t>
              </a:r>
              <a:r>
                <a:rPr lang="en-US" altLang="en-US">
                  <a:solidFill>
                    <a:schemeClr val="bg1"/>
                  </a:solidFill>
                </a:rPr>
                <a:t>                  I </a:t>
              </a:r>
              <a:r>
                <a:rPr lang="en-US" altLang="en-US" u="sng">
                  <a:solidFill>
                    <a:schemeClr val="bg1"/>
                  </a:solidFill>
                </a:rPr>
                <a:t>understand</a:t>
              </a:r>
              <a:r>
                <a:rPr lang="en-US" altLang="en-US">
                  <a:solidFill>
                    <a:schemeClr val="bg1"/>
                  </a:solidFill>
                </a:rPr>
                <a:t> the Gospel.</a:t>
              </a:r>
            </a:p>
          </p:txBody>
        </p:sp>
      </p:grpSp>
      <p:sp>
        <p:nvSpPr>
          <p:cNvPr id="20489" name="Text Box 9">
            <a:extLst>
              <a:ext uri="{FF2B5EF4-FFF2-40B4-BE49-F238E27FC236}">
                <a16:creationId xmlns:a16="http://schemas.microsoft.com/office/drawing/2014/main" id="{CD5FA0C2-96AB-E70D-FAE4-46AB157ED90B}"/>
              </a:ext>
            </a:extLst>
          </p:cNvPr>
          <p:cNvSpPr txBox="1">
            <a:spLocks noChangeArrowheads="1"/>
          </p:cNvSpPr>
          <p:nvPr/>
        </p:nvSpPr>
        <p:spPr bwMode="auto">
          <a:xfrm>
            <a:off x="2057400" y="1600200"/>
            <a:ext cx="4876800" cy="4154984"/>
          </a:xfrm>
          <a:prstGeom prst="rect">
            <a:avLst/>
          </a:prstGeom>
          <a:noFill/>
          <a:ln w="38100">
            <a:noFill/>
            <a:miter lim="800000"/>
            <a:headEnd/>
            <a:tailEnd/>
          </a:ln>
        </p:spPr>
        <p:txBody>
          <a:bodyPr>
            <a:spAutoFit/>
          </a:bodyPr>
          <a:lstStyle/>
          <a:p>
            <a:pPr marL="742950" indent="-742950">
              <a:spcBef>
                <a:spcPct val="20000"/>
              </a:spcBef>
              <a:buSzPct val="100000"/>
              <a:buFontTx/>
              <a:buAutoNum type="arabicPeriod"/>
              <a:defRPr/>
            </a:pPr>
            <a:r>
              <a:rPr lang="en-US" sz="4000" i="1" dirty="0" err="1"/>
              <a:t>Notitia</a:t>
            </a:r>
            <a:r>
              <a:rPr lang="en-US" sz="4000" i="1" dirty="0"/>
              <a:t>:     </a:t>
            </a:r>
            <a:r>
              <a:rPr lang="en-US" sz="3200" dirty="0"/>
              <a:t>Knowledge of the Truth</a:t>
            </a:r>
          </a:p>
          <a:p>
            <a:pPr marL="514350" indent="-514350">
              <a:spcBef>
                <a:spcPct val="20000"/>
              </a:spcBef>
              <a:buSzPct val="100000"/>
              <a:buFontTx/>
              <a:buAutoNum type="arabicPeriod"/>
              <a:defRPr/>
            </a:pPr>
            <a:r>
              <a:rPr lang="en-US" sz="4000" i="1" dirty="0" err="1"/>
              <a:t>Assensus</a:t>
            </a:r>
            <a:r>
              <a:rPr lang="en-US" sz="4000" dirty="0"/>
              <a:t>:         </a:t>
            </a:r>
            <a:r>
              <a:rPr lang="en-US" sz="3200" dirty="0"/>
              <a:t>Mental Assent</a:t>
            </a:r>
            <a:endParaRPr lang="en-US" sz="4000" i="1" dirty="0"/>
          </a:p>
          <a:p>
            <a:pPr marL="514350" indent="-514350">
              <a:spcBef>
                <a:spcPct val="20000"/>
              </a:spcBef>
              <a:buSzPct val="100000"/>
              <a:buFontTx/>
              <a:buAutoNum type="arabicPeriod"/>
              <a:defRPr/>
            </a:pPr>
            <a:r>
              <a:rPr lang="en-US" sz="4000" i="1" dirty="0" err="1"/>
              <a:t>Fiducia</a:t>
            </a:r>
            <a:r>
              <a:rPr lang="en-US" sz="4000" i="1" dirty="0"/>
              <a:t>:              </a:t>
            </a:r>
            <a:r>
              <a:rPr lang="en-US" sz="3200" dirty="0"/>
              <a:t>Trust or Commitment</a:t>
            </a:r>
            <a:endParaRPr lang="en-US" sz="4000" i="1" dirty="0"/>
          </a:p>
        </p:txBody>
      </p:sp>
      <p:sp>
        <p:nvSpPr>
          <p:cNvPr id="8" name="Rectangle 7">
            <a:extLst>
              <a:ext uri="{FF2B5EF4-FFF2-40B4-BE49-F238E27FC236}">
                <a16:creationId xmlns:a16="http://schemas.microsoft.com/office/drawing/2014/main" id="{9666F14A-E64B-00C6-7E75-7A1F50700C3C}"/>
              </a:ext>
            </a:extLst>
          </p:cNvPr>
          <p:cNvSpPr>
            <a:spLocks noChangeArrowheads="1"/>
          </p:cNvSpPr>
          <p:nvPr/>
        </p:nvSpPr>
        <p:spPr bwMode="auto">
          <a:xfrm>
            <a:off x="7848600" y="1752600"/>
            <a:ext cx="1828800" cy="914400"/>
          </a:xfrm>
          <a:prstGeom prst="rect">
            <a:avLst/>
          </a:prstGeom>
          <a:solidFill>
            <a:schemeClr val="tx1"/>
          </a:solidFill>
          <a:ln>
            <a:noFill/>
          </a:ln>
          <a:extLst>
            <a:ext uri="{91240B29-F687-4F45-9708-019B960494DF}">
              <a14:hiddenLine xmlns:a14="http://schemas.microsoft.com/office/drawing/2010/main" w="38100" algn="ctr">
                <a:solidFill>
                  <a:srgbClr val="000000"/>
                </a:solidFill>
                <a:round/>
                <a:headEnd/>
                <a:tailEnd type="triangle" w="med" len="me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solidFill>
                  <a:schemeClr val="bg1"/>
                </a:solidFill>
              </a:rPr>
              <a:t>Those claims are </a:t>
            </a:r>
            <a:r>
              <a:rPr lang="en-US" altLang="en-US" u="sng">
                <a:solidFill>
                  <a:schemeClr val="bg1"/>
                </a:solidFill>
              </a:rPr>
              <a:t>true</a:t>
            </a:r>
            <a:r>
              <a:rPr lang="en-US" altLang="en-US">
                <a:solidFill>
                  <a:schemeClr val="bg1"/>
                </a:solidFill>
              </a:rPr>
              <a:t>.</a:t>
            </a:r>
          </a:p>
        </p:txBody>
      </p:sp>
      <p:sp>
        <p:nvSpPr>
          <p:cNvPr id="9" name="Rectangle 8">
            <a:extLst>
              <a:ext uri="{FF2B5EF4-FFF2-40B4-BE49-F238E27FC236}">
                <a16:creationId xmlns:a16="http://schemas.microsoft.com/office/drawing/2014/main" id="{9415DA2B-C93F-B5AC-19CA-CCBE31AB9800}"/>
              </a:ext>
            </a:extLst>
          </p:cNvPr>
          <p:cNvSpPr>
            <a:spLocks noChangeArrowheads="1"/>
          </p:cNvSpPr>
          <p:nvPr/>
        </p:nvSpPr>
        <p:spPr bwMode="auto">
          <a:xfrm>
            <a:off x="7772400" y="1752600"/>
            <a:ext cx="1981200" cy="914400"/>
          </a:xfrm>
          <a:prstGeom prst="rect">
            <a:avLst/>
          </a:prstGeom>
          <a:solidFill>
            <a:schemeClr val="tx1"/>
          </a:solidFill>
          <a:ln>
            <a:noFill/>
          </a:ln>
          <a:extLst>
            <a:ext uri="{91240B29-F687-4F45-9708-019B960494DF}">
              <a14:hiddenLine xmlns:a14="http://schemas.microsoft.com/office/drawing/2010/main" w="38100" algn="ctr">
                <a:solidFill>
                  <a:srgbClr val="000000"/>
                </a:solidFill>
                <a:round/>
                <a:headEnd/>
                <a:tailEnd type="triangle" w="med" len="me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nSpc>
                <a:spcPts val="2500"/>
              </a:lnSpc>
            </a:pPr>
            <a:r>
              <a:rPr lang="en-US" altLang="en-US">
                <a:solidFill>
                  <a:schemeClr val="bg1"/>
                </a:solidFill>
              </a:rPr>
              <a:t>I </a:t>
            </a:r>
            <a:r>
              <a:rPr lang="en-US" altLang="en-US" u="sng">
                <a:solidFill>
                  <a:schemeClr val="bg1"/>
                </a:solidFill>
              </a:rPr>
              <a:t>commit</a:t>
            </a:r>
            <a:r>
              <a:rPr lang="en-US" altLang="en-US">
                <a:solidFill>
                  <a:schemeClr val="bg1"/>
                </a:solidFill>
              </a:rPr>
              <a:t> myself to those claims!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9">
                                            <p:txEl>
                                              <p:pRg st="0" end="0"/>
                                            </p:txEl>
                                          </p:spTgt>
                                        </p:tgtEl>
                                        <p:attrNameLst>
                                          <p:attrName>style.visibility</p:attrName>
                                        </p:attrNameLst>
                                      </p:cBhvr>
                                      <p:to>
                                        <p:strVal val="visible"/>
                                      </p:to>
                                    </p:set>
                                    <p:animEffect transition="in" filter="wipe(left)">
                                      <p:cBhvr>
                                        <p:cTn id="7" dur="500"/>
                                        <p:tgtEl>
                                          <p:spTgt spid="2048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9">
                                            <p:txEl>
                                              <p:pRg st="1" end="1"/>
                                            </p:txEl>
                                          </p:spTgt>
                                        </p:tgtEl>
                                        <p:attrNameLst>
                                          <p:attrName>style.visibility</p:attrName>
                                        </p:attrNameLst>
                                      </p:cBhvr>
                                      <p:to>
                                        <p:strVal val="visible"/>
                                      </p:to>
                                    </p:set>
                                    <p:animEffect transition="in" filter="wipe(left)">
                                      <p:cBhvr>
                                        <p:cTn id="17" dur="500"/>
                                        <p:tgtEl>
                                          <p:spTgt spid="2048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489">
                                            <p:txEl>
                                              <p:pRg st="2" end="2"/>
                                            </p:txEl>
                                          </p:spTgt>
                                        </p:tgtEl>
                                        <p:attrNameLst>
                                          <p:attrName>style.visibility</p:attrName>
                                        </p:attrNameLst>
                                      </p:cBhvr>
                                      <p:to>
                                        <p:strVal val="visible"/>
                                      </p:to>
                                    </p:set>
                                    <p:animEffect transition="in" filter="wipe(left)">
                                      <p:cBhvr>
                                        <p:cTn id="27" dur="500"/>
                                        <p:tgtEl>
                                          <p:spTgt spid="20489">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build="p" autoUpdateAnimBg="0"/>
      <p:bldP spid="8" grpId="0" animBg="1"/>
      <p:bldP spid="9"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5A19E-5FC9-E5F4-0F07-804E027E701B}"/>
              </a:ext>
            </a:extLst>
          </p:cNvPr>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a:t>Luther on Repentance</a:t>
            </a:r>
          </a:p>
        </p:txBody>
      </p:sp>
      <p:sp>
        <p:nvSpPr>
          <p:cNvPr id="3" name="Content Placeholder 2">
            <a:extLst>
              <a:ext uri="{FF2B5EF4-FFF2-40B4-BE49-F238E27FC236}">
                <a16:creationId xmlns:a16="http://schemas.microsoft.com/office/drawing/2014/main" id="{919DC0C4-E34C-F7C2-E3E6-2FA6AC9E509A}"/>
              </a:ext>
            </a:extLst>
          </p:cNvPr>
          <p:cNvSpPr>
            <a:spLocks noGrp="1"/>
          </p:cNvSpPr>
          <p:nvPr>
            <p:ph idx="1"/>
          </p:nvPr>
        </p:nvSpPr>
        <p:spPr/>
        <p:txBody>
          <a:bodyPr>
            <a:normAutofit fontScale="85000" lnSpcReduction="20000"/>
          </a:bodyPr>
          <a:lstStyle/>
          <a:p>
            <a:pPr marL="342900" indent="-342900">
              <a:buAutoNum type="arabicPeriod"/>
            </a:pPr>
            <a:r>
              <a:rPr lang="en-US" sz="2800" dirty="0"/>
              <a:t>When our Lord and Master Jesus Christ said, “Repent” [Matthew 4:17], </a:t>
            </a:r>
            <a:r>
              <a:rPr lang="en-US" sz="2800" b="1" dirty="0"/>
              <a:t>he willed the entire life of believers to be one of repentance. </a:t>
            </a:r>
          </a:p>
          <a:p>
            <a:pPr marL="0" indent="0">
              <a:buNone/>
            </a:pPr>
            <a:r>
              <a:rPr lang="en-US" sz="2800" dirty="0"/>
              <a:t>2. This word cannot be understood as referring to the sacrament of penance, that is , confession and satisfaction, as administered by the clergy. </a:t>
            </a:r>
          </a:p>
          <a:p>
            <a:pPr marL="0" indent="0">
              <a:buNone/>
            </a:pPr>
            <a:r>
              <a:rPr lang="en-US" sz="2800" dirty="0"/>
              <a:t>3. Yet it does not mean solely inner repentance; such inner repentance is worthless unless it produces various outward mortifications of the flesh</a:t>
            </a:r>
          </a:p>
          <a:p>
            <a:pPr marL="0" indent="0">
              <a:buNone/>
            </a:pPr>
            <a:endParaRPr lang="en-US" dirty="0"/>
          </a:p>
        </p:txBody>
      </p:sp>
    </p:spTree>
    <p:extLst>
      <p:ext uri="{BB962C8B-B14F-4D97-AF65-F5344CB8AC3E}">
        <p14:creationId xmlns:p14="http://schemas.microsoft.com/office/powerpoint/2010/main" val="3363740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D1BFCC1-38B6-7AD4-6253-F60E28B4C6C4}"/>
              </a:ext>
            </a:extLst>
          </p:cNvPr>
          <p:cNvSpPr>
            <a:spLocks noGrp="1"/>
          </p:cNvSpPr>
          <p:nvPr>
            <p:ph type="title"/>
          </p:nvPr>
        </p:nvSpPr>
        <p:spPr>
          <a:xfrm>
            <a:off x="1066800" y="1030311"/>
            <a:ext cx="8905141" cy="1359356"/>
          </a:xfrm>
        </p:spPr>
        <p:txBody>
          <a:bodyPr anchor="ctr">
            <a:normAutofit/>
          </a:bodyPr>
          <a:lstStyle/>
          <a:p>
            <a:r>
              <a:rPr lang="en-US" sz="4800">
                <a:latin typeface="Bookman Old Style" pitchFamily="18" charset="0"/>
                <a:cs typeface="Times New Roman" pitchFamily="18" charset="0"/>
              </a:rPr>
              <a:t>The Humanity of Christ</a:t>
            </a:r>
            <a:endParaRPr lang="en-US" sz="4800"/>
          </a:p>
        </p:txBody>
      </p:sp>
      <p:sp>
        <p:nvSpPr>
          <p:cNvPr id="3" name="Content Placeholder 2">
            <a:extLst>
              <a:ext uri="{FF2B5EF4-FFF2-40B4-BE49-F238E27FC236}">
                <a16:creationId xmlns:a16="http://schemas.microsoft.com/office/drawing/2014/main" id="{D9AEDE1E-DCAF-3306-FC55-1D9ACF9C509E}"/>
              </a:ext>
            </a:extLst>
          </p:cNvPr>
          <p:cNvSpPr>
            <a:spLocks noGrp="1"/>
          </p:cNvSpPr>
          <p:nvPr>
            <p:ph idx="1"/>
          </p:nvPr>
        </p:nvSpPr>
        <p:spPr>
          <a:xfrm>
            <a:off x="554637" y="2389667"/>
            <a:ext cx="9417306" cy="3325333"/>
          </a:xfrm>
        </p:spPr>
        <p:txBody>
          <a:bodyPr>
            <a:normAutofit fontScale="85000" lnSpcReduction="10000"/>
          </a:bodyPr>
          <a:lstStyle/>
          <a:p>
            <a:pPr>
              <a:lnSpc>
                <a:spcPct val="110000"/>
              </a:lnSpc>
              <a:buFontTx/>
              <a:buNone/>
            </a:pPr>
            <a:r>
              <a:rPr lang="en-US" altLang="en-US" sz="2800" b="1" dirty="0">
                <a:latin typeface="Bookman Old Style" panose="02050604050505020204" pitchFamily="18" charset="0"/>
                <a:cs typeface="Times New Roman" panose="02020603050405020304" pitchFamily="18" charset="0"/>
              </a:rPr>
              <a:t>Bible’s Teaching</a:t>
            </a:r>
          </a:p>
          <a:p>
            <a:pPr marL="0" indent="0">
              <a:lnSpc>
                <a:spcPct val="110000"/>
              </a:lnSpc>
              <a:spcBef>
                <a:spcPct val="50000"/>
              </a:spcBef>
              <a:buNone/>
            </a:pPr>
            <a:r>
              <a:rPr lang="en-US" altLang="en-US" sz="2800" b="0" dirty="0">
                <a:latin typeface="Bookman Old Style" panose="02050604050505020204" pitchFamily="18" charset="0"/>
              </a:rPr>
              <a:t>And she gave birth to her firstborn son; and she wrapped Him in cloths, and laid Him in a manger, because there was no room for them in the inn.  Luke 2:7</a:t>
            </a:r>
          </a:p>
          <a:p>
            <a:pPr marL="0" indent="0">
              <a:lnSpc>
                <a:spcPct val="110000"/>
              </a:lnSpc>
              <a:spcBef>
                <a:spcPct val="50000"/>
              </a:spcBef>
              <a:buNone/>
            </a:pPr>
            <a:r>
              <a:rPr lang="en-US" altLang="en-US" sz="2800" b="0" dirty="0">
                <a:latin typeface="Bookman Old Style" panose="02050604050505020204" pitchFamily="18" charset="0"/>
              </a:rPr>
              <a:t>But when the fullness of the time came, God sent forth His Son, born of a woman, born under the Law.  Galatians 4:4</a:t>
            </a:r>
          </a:p>
          <a:p>
            <a:pPr>
              <a:lnSpc>
                <a:spcPct val="110000"/>
              </a:lnSpc>
              <a:buFontTx/>
              <a:buNone/>
            </a:pPr>
            <a:endParaRPr lang="en-US" altLang="en-US" b="1" dirty="0">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37350769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2CBA7-B6D2-17D0-688E-FE48280BC048}"/>
              </a:ext>
            </a:extLst>
          </p:cNvPr>
          <p:cNvSpPr>
            <a:spLocks noGrp="1"/>
          </p:cNvSpPr>
          <p:nvPr>
            <p:ph type="title"/>
          </p:nvPr>
        </p:nvSpPr>
        <p:spPr>
          <a:xfrm>
            <a:off x="1066800" y="936842"/>
            <a:ext cx="8886884" cy="42673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n-US" dirty="0"/>
              <a:t>Luther on Faith</a:t>
            </a:r>
          </a:p>
        </p:txBody>
      </p:sp>
      <p:sp>
        <p:nvSpPr>
          <p:cNvPr id="3" name="Content Placeholder 2">
            <a:extLst>
              <a:ext uri="{FF2B5EF4-FFF2-40B4-BE49-F238E27FC236}">
                <a16:creationId xmlns:a16="http://schemas.microsoft.com/office/drawing/2014/main" id="{EE8FDF75-E69E-6FD9-AE76-DA6A315B1481}"/>
              </a:ext>
            </a:extLst>
          </p:cNvPr>
          <p:cNvSpPr>
            <a:spLocks noGrp="1"/>
          </p:cNvSpPr>
          <p:nvPr>
            <p:ph idx="1"/>
          </p:nvPr>
        </p:nvSpPr>
        <p:spPr>
          <a:xfrm>
            <a:off x="1069848" y="1235242"/>
            <a:ext cx="8883836" cy="4860758"/>
          </a:xfrm>
        </p:spPr>
        <p:txBody>
          <a:bodyPr>
            <a:noAutofit/>
          </a:bodyPr>
          <a:lstStyle/>
          <a:p>
            <a:pPr marL="0" indent="0">
              <a:buNone/>
            </a:pPr>
            <a:r>
              <a:rPr lang="en-US" sz="2400" b="0" i="1" dirty="0">
                <a:solidFill>
                  <a:srgbClr val="000000"/>
                </a:solidFill>
                <a:effectLst/>
                <a:latin typeface="Nunito" panose="020F0502020204030204" pitchFamily="34" charset="0"/>
              </a:rPr>
              <a:t>Faith is not the human notion and dream that some people call faith. When they see that no improvement of life and no good works follow—although they can hear and say much about faith—they fall into the error of saying, “Faith is not enough; one must do works in order to be righteous and be saved.” This is due to the fact that when they hear the gospel, they get busy and by their own powers create an idea in their heart which says, “I believe”; they take this then to be a true faith. But, as it is a human figment and idea that never reaches the depths of the heart, nothing comes of it either, and no improvement follows.</a:t>
            </a:r>
            <a:endParaRPr lang="en-US" sz="2400" dirty="0"/>
          </a:p>
        </p:txBody>
      </p:sp>
    </p:spTree>
    <p:extLst>
      <p:ext uri="{BB962C8B-B14F-4D97-AF65-F5344CB8AC3E}">
        <p14:creationId xmlns:p14="http://schemas.microsoft.com/office/powerpoint/2010/main" val="2237079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EB85-9E74-A214-52C7-CCAE4C83F7D8}"/>
              </a:ext>
            </a:extLst>
          </p:cNvPr>
          <p:cNvSpPr>
            <a:spLocks noGrp="1"/>
          </p:cNvSpPr>
          <p:nvPr>
            <p:ph type="title"/>
          </p:nvPr>
        </p:nvSpPr>
        <p:spPr>
          <a:xfrm>
            <a:off x="1066800" y="936841"/>
            <a:ext cx="8886884" cy="53903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a:t>Luther on Faith</a:t>
            </a:r>
          </a:p>
        </p:txBody>
      </p:sp>
      <p:sp>
        <p:nvSpPr>
          <p:cNvPr id="3" name="Content Placeholder 2">
            <a:extLst>
              <a:ext uri="{FF2B5EF4-FFF2-40B4-BE49-F238E27FC236}">
                <a16:creationId xmlns:a16="http://schemas.microsoft.com/office/drawing/2014/main" id="{12217E29-CBDA-004F-BFFC-CDB9D9FAEACF}"/>
              </a:ext>
            </a:extLst>
          </p:cNvPr>
          <p:cNvSpPr>
            <a:spLocks noGrp="1"/>
          </p:cNvSpPr>
          <p:nvPr>
            <p:ph idx="1"/>
          </p:nvPr>
        </p:nvSpPr>
        <p:spPr>
          <a:xfrm>
            <a:off x="1069848" y="1475874"/>
            <a:ext cx="8883836" cy="4341505"/>
          </a:xfrm>
        </p:spPr>
        <p:txBody>
          <a:bodyPr>
            <a:noAutofit/>
          </a:bodyPr>
          <a:lstStyle/>
          <a:p>
            <a:pPr marL="0" indent="0">
              <a:buNone/>
            </a:pPr>
            <a:r>
              <a:rPr lang="en-US" sz="2000" b="0" i="1" dirty="0">
                <a:solidFill>
                  <a:srgbClr val="000000"/>
                </a:solidFill>
                <a:effectLst/>
                <a:latin typeface="Nunito" pitchFamily="2" charset="77"/>
              </a:rPr>
              <a:t>Faith, however, is a divine work in us which changes us and makes us to be born anew of God, </a:t>
            </a:r>
            <a:r>
              <a:rPr lang="en-US" sz="2000" b="0" i="1" u="none" strike="noStrike" dirty="0">
                <a:solidFill>
                  <a:srgbClr val="72ABBF"/>
                </a:solidFill>
                <a:effectLst/>
                <a:latin typeface="Nunito" pitchFamily="2" charset="77"/>
                <a:hlinkClick r:id="rId2"/>
              </a:rPr>
              <a:t>John 1</a:t>
            </a:r>
            <a:r>
              <a:rPr lang="en-US" sz="2000" b="0" i="1" dirty="0">
                <a:solidFill>
                  <a:srgbClr val="000000"/>
                </a:solidFill>
                <a:effectLst/>
                <a:latin typeface="Nunito" pitchFamily="2" charset="77"/>
              </a:rPr>
              <a:t>[:12-13]. It kills the old Adam and makes us altogether different men, in heart and spirit and mind and powers; and it brings with it the Holy Spirit. O it is a living, busy, active, mighty thing, this faith. It is impossible for it not to be doing good works incessantly. It does not ask whether good works are to be done, but before the question is asked, it has already done them, and is constantly doing them. Whoever does not do such works, however, is an unbeliever. He gropes and looks around for faith and good works, but knows neither what faith is nor what good works are. Yet he talks and talks, with many words, about faith and good works.</a:t>
            </a:r>
            <a:endParaRPr lang="en-US" sz="2000" dirty="0"/>
          </a:p>
        </p:txBody>
      </p:sp>
    </p:spTree>
    <p:extLst>
      <p:ext uri="{BB962C8B-B14F-4D97-AF65-F5344CB8AC3E}">
        <p14:creationId xmlns:p14="http://schemas.microsoft.com/office/powerpoint/2010/main" val="16448848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AC1D9-89FA-6784-C9F9-531C0EA2D0B5}"/>
              </a:ext>
            </a:extLst>
          </p:cNvPr>
          <p:cNvSpPr>
            <a:spLocks noGrp="1"/>
          </p:cNvSpPr>
          <p:nvPr>
            <p:ph type="title"/>
          </p:nvPr>
        </p:nvSpPr>
        <p:spPr>
          <a:xfrm>
            <a:off x="1066800" y="936841"/>
            <a:ext cx="8886884" cy="58715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a:t>Luther on Faith</a:t>
            </a:r>
          </a:p>
        </p:txBody>
      </p:sp>
      <p:sp>
        <p:nvSpPr>
          <p:cNvPr id="3" name="Content Placeholder 2">
            <a:extLst>
              <a:ext uri="{FF2B5EF4-FFF2-40B4-BE49-F238E27FC236}">
                <a16:creationId xmlns:a16="http://schemas.microsoft.com/office/drawing/2014/main" id="{7524A5C1-2B92-BDDD-5121-A31B15992356}"/>
              </a:ext>
            </a:extLst>
          </p:cNvPr>
          <p:cNvSpPr>
            <a:spLocks noGrp="1"/>
          </p:cNvSpPr>
          <p:nvPr>
            <p:ph idx="1"/>
          </p:nvPr>
        </p:nvSpPr>
        <p:spPr>
          <a:xfrm>
            <a:off x="1069848" y="1524000"/>
            <a:ext cx="8883836" cy="4828674"/>
          </a:xfrm>
        </p:spPr>
        <p:txBody>
          <a:bodyPr>
            <a:noAutofit/>
          </a:bodyPr>
          <a:lstStyle/>
          <a:p>
            <a:pPr marL="0" indent="0">
              <a:buNone/>
            </a:pPr>
            <a:r>
              <a:rPr lang="en-US" sz="2000" b="0" i="1" dirty="0">
                <a:solidFill>
                  <a:srgbClr val="000000"/>
                </a:solidFill>
                <a:effectLst/>
                <a:latin typeface="Nunito" pitchFamily="2" charset="77"/>
              </a:rPr>
              <a:t>Faith is a living, daring confidence in God’s grace, so sure and certain that the believer would stake his life on it a thousand times. This knowledge of and confidence in God’s grace makes men glad and bold and happy in dealing with God and with all creatures. And this is the work which the Holy Spirit performs in faith. Because of it, without compulsion, a person is ready and glad to do good to everyone, to serve everyone, to suffer everything, out of love and praise to God who has shown him this grace. Thus it is impossible to separate works from faith, quite as impossible as to separate heat and light from fire. Beware, therefore, of your own false notions and of the idle talkers who imagine themselves wise enough to make decisions about faith and good works, and yet are the greatest fools. Pray God that he may work faith in you. Otherwise you will surely remain forever without faith, regardless of what you may think or do. </a:t>
            </a:r>
            <a:r>
              <a:rPr lang="en-US" sz="900" b="0" i="0" dirty="0">
                <a:solidFill>
                  <a:srgbClr val="3A3A3A"/>
                </a:solidFill>
                <a:effectLst/>
                <a:latin typeface="Nunito" pitchFamily="2" charset="77"/>
              </a:rPr>
              <a:t>Martin Luther, “Preface to the Epistle of St. Paul to the Romans</a:t>
            </a:r>
            <a:endParaRPr lang="en-US" sz="900" dirty="0"/>
          </a:p>
        </p:txBody>
      </p:sp>
    </p:spTree>
    <p:extLst>
      <p:ext uri="{BB962C8B-B14F-4D97-AF65-F5344CB8AC3E}">
        <p14:creationId xmlns:p14="http://schemas.microsoft.com/office/powerpoint/2010/main" val="97719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63577F-2949-C31E-B4B0-5E250230F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E4A51B-BAF6-3729-A2C0-89331F2FB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65" y="-318"/>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40000">
                <a:schemeClr val="bg2"/>
              </a:gs>
              <a:gs pos="100000">
                <a:schemeClr val="accent1">
                  <a:lumMod val="60000"/>
                  <a:lumOff val="40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7591FB2-6355-84C8-8150-C23B679E810A}"/>
              </a:ext>
            </a:extLst>
          </p:cNvPr>
          <p:cNvSpPr>
            <a:spLocks noGrp="1"/>
          </p:cNvSpPr>
          <p:nvPr>
            <p:ph type="title"/>
          </p:nvPr>
        </p:nvSpPr>
        <p:spPr>
          <a:xfrm>
            <a:off x="1066800" y="1030311"/>
            <a:ext cx="8905141" cy="1359356"/>
          </a:xfrm>
        </p:spPr>
        <p:txBody>
          <a:bodyPr anchor="ctr">
            <a:normAutofit/>
          </a:bodyPr>
          <a:lstStyle/>
          <a:p>
            <a:r>
              <a:rPr lang="en-US" sz="4800">
                <a:latin typeface="Bookman Old Style" pitchFamily="18" charset="0"/>
                <a:cs typeface="Times New Roman" pitchFamily="18" charset="0"/>
              </a:rPr>
              <a:t>The Humanity of Christ</a:t>
            </a:r>
            <a:endParaRPr lang="en-US" sz="4800"/>
          </a:p>
        </p:txBody>
      </p:sp>
      <p:sp>
        <p:nvSpPr>
          <p:cNvPr id="3" name="Content Placeholder 2">
            <a:extLst>
              <a:ext uri="{FF2B5EF4-FFF2-40B4-BE49-F238E27FC236}">
                <a16:creationId xmlns:a16="http://schemas.microsoft.com/office/drawing/2014/main" id="{39EA070C-1BAD-4E42-B265-B3904DF7233F}"/>
              </a:ext>
            </a:extLst>
          </p:cNvPr>
          <p:cNvSpPr>
            <a:spLocks noGrp="1"/>
          </p:cNvSpPr>
          <p:nvPr>
            <p:ph idx="1"/>
          </p:nvPr>
        </p:nvSpPr>
        <p:spPr>
          <a:xfrm>
            <a:off x="824459" y="2248525"/>
            <a:ext cx="9147483" cy="3466475"/>
          </a:xfrm>
        </p:spPr>
        <p:txBody>
          <a:bodyPr>
            <a:normAutofit/>
          </a:bodyPr>
          <a:lstStyle/>
          <a:p>
            <a:pPr marL="0" indent="0">
              <a:lnSpc>
                <a:spcPct val="110000"/>
              </a:lnSpc>
              <a:buNone/>
            </a:pPr>
            <a:r>
              <a:rPr lang="en-US" altLang="en-US" sz="2000" b="0" dirty="0">
                <a:latin typeface="Bookman Old Style" panose="02050604050505020204" pitchFamily="18" charset="0"/>
              </a:rPr>
              <a:t>And Jesus kept increasing in wisdom and stature, and in favor with God and men.  Luke 2:52</a:t>
            </a:r>
          </a:p>
          <a:p>
            <a:pPr marL="0" indent="0">
              <a:lnSpc>
                <a:spcPct val="110000"/>
              </a:lnSpc>
              <a:buNone/>
            </a:pPr>
            <a:r>
              <a:rPr lang="en-US" altLang="en-US" sz="2000" b="0" dirty="0">
                <a:latin typeface="Bookman Old Style" panose="02050604050505020204" pitchFamily="18" charset="0"/>
              </a:rPr>
              <a:t>“In pouring this ointment on my body, she has done it to prepare me for burial.” Mt 26:12</a:t>
            </a:r>
          </a:p>
          <a:p>
            <a:pPr marL="0" indent="0">
              <a:lnSpc>
                <a:spcPct val="110000"/>
              </a:lnSpc>
              <a:buNone/>
            </a:pPr>
            <a:r>
              <a:rPr lang="en-US" altLang="en-US" sz="2000" b="0" u="sng" dirty="0">
                <a:latin typeface="Bookman Old Style" panose="02050604050505020204" pitchFamily="18" charset="0"/>
              </a:rPr>
              <a:t>Soul/Spirit</a:t>
            </a:r>
            <a:r>
              <a:rPr lang="en-US" altLang="en-US" sz="2000" b="0" dirty="0">
                <a:latin typeface="Bookman Old Style" panose="02050604050505020204" pitchFamily="18" charset="0"/>
              </a:rPr>
              <a:t>:  “Into Thy hands I commend my spirit!”  Luke 23:46</a:t>
            </a:r>
          </a:p>
          <a:p>
            <a:pPr marL="0" indent="0">
              <a:lnSpc>
                <a:spcPct val="110000"/>
              </a:lnSpc>
              <a:buNone/>
            </a:pPr>
            <a:r>
              <a:rPr lang="en-US" altLang="en-US" sz="2000" b="0" u="sng" dirty="0">
                <a:latin typeface="Bookman Old Style" panose="02050604050505020204" pitchFamily="18" charset="0"/>
              </a:rPr>
              <a:t>Hunger</a:t>
            </a:r>
            <a:r>
              <a:rPr lang="en-US" altLang="en-US" sz="2000" b="0" dirty="0">
                <a:latin typeface="Bookman Old Style" panose="02050604050505020204" pitchFamily="18" charset="0"/>
              </a:rPr>
              <a:t>:  “And after He had fasted forty days and forty nights, He then became hungry.”  Matthew 4:2; cf. Mt 21:18</a:t>
            </a:r>
          </a:p>
          <a:p>
            <a:pPr marL="0" indent="0">
              <a:lnSpc>
                <a:spcPct val="110000"/>
              </a:lnSpc>
              <a:buNone/>
            </a:pPr>
            <a:r>
              <a:rPr lang="en-US" altLang="en-US" sz="2000" b="0" u="sng" dirty="0">
                <a:latin typeface="Bookman Old Style" panose="02050604050505020204" pitchFamily="18" charset="0"/>
              </a:rPr>
              <a:t>Thirst</a:t>
            </a:r>
            <a:r>
              <a:rPr lang="en-US" altLang="en-US" sz="2000" b="0" dirty="0">
                <a:latin typeface="Bookman Old Style" panose="02050604050505020204" pitchFamily="18" charset="0"/>
              </a:rPr>
              <a:t>: “I am thirsty.”  John 19:28</a:t>
            </a:r>
            <a:endParaRPr lang="en-US" altLang="en-US" sz="2000" b="0" dirty="0"/>
          </a:p>
          <a:p>
            <a:pPr marL="0" indent="0">
              <a:lnSpc>
                <a:spcPct val="110000"/>
              </a:lnSpc>
              <a:buNone/>
            </a:pPr>
            <a:endParaRPr lang="en-US" sz="1400" dirty="0"/>
          </a:p>
        </p:txBody>
      </p:sp>
    </p:spTree>
    <p:extLst>
      <p:ext uri="{BB962C8B-B14F-4D97-AF65-F5344CB8AC3E}">
        <p14:creationId xmlns:p14="http://schemas.microsoft.com/office/powerpoint/2010/main" val="2652339991"/>
      </p:ext>
    </p:extLst>
  </p:cSld>
  <p:clrMapOvr>
    <a:masterClrMapping/>
  </p:clrMapOvr>
</p:sld>
</file>

<file path=ppt/theme/theme1.xml><?xml version="1.0" encoding="utf-8"?>
<a:theme xmlns:a="http://schemas.openxmlformats.org/drawingml/2006/main" name="SwellVTI">
  <a:themeElements>
    <a:clrScheme name="AnalogousFromLightSeedLeftStep">
      <a:dk1>
        <a:srgbClr val="000000"/>
      </a:dk1>
      <a:lt1>
        <a:srgbClr val="FFFFFF"/>
      </a:lt1>
      <a:dk2>
        <a:srgbClr val="41243E"/>
      </a:dk2>
      <a:lt2>
        <a:srgbClr val="E2E6E8"/>
      </a:lt2>
      <a:accent1>
        <a:srgbClr val="C39983"/>
      </a:accent1>
      <a:accent2>
        <a:srgbClr val="BF7A7F"/>
      </a:accent2>
      <a:accent3>
        <a:srgbClr val="CB92AE"/>
      </a:accent3>
      <a:accent4>
        <a:srgbClr val="BF7AB9"/>
      </a:accent4>
      <a:accent5>
        <a:srgbClr val="B892CB"/>
      </a:accent5>
      <a:accent6>
        <a:srgbClr val="8B7ABF"/>
      </a:accent6>
      <a:hlink>
        <a:srgbClr val="5B879D"/>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ellVTI" id="{8361A04D-931A-43DC-973B-1B0B1DD5DECC}" vid="{6DDB23E8-D18E-4BDA-98D6-324466149E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Celestial</Template>
  <TotalTime>2260</TotalTime>
  <Words>6966</Words>
  <Application>Microsoft Macintosh PowerPoint</Application>
  <PresentationFormat>Widescreen</PresentationFormat>
  <Paragraphs>481</Paragraphs>
  <Slides>82</Slides>
  <Notes>38</Notes>
  <HiddenSlides>0</HiddenSlides>
  <MMClips>0</MMClips>
  <ScaleCrop>false</ScaleCrop>
  <HeadingPairs>
    <vt:vector size="6" baseType="variant">
      <vt:variant>
        <vt:lpstr>Fonts Used</vt:lpstr>
      </vt:variant>
      <vt:variant>
        <vt:i4>23</vt:i4>
      </vt:variant>
      <vt:variant>
        <vt:lpstr>Theme</vt:lpstr>
      </vt:variant>
      <vt:variant>
        <vt:i4>1</vt:i4>
      </vt:variant>
      <vt:variant>
        <vt:lpstr>Slide Titles</vt:lpstr>
      </vt:variant>
      <vt:variant>
        <vt:i4>82</vt:i4>
      </vt:variant>
    </vt:vector>
  </HeadingPairs>
  <TitlesOfParts>
    <vt:vector size="106" baseType="lpstr">
      <vt:lpstr>Aptos</vt:lpstr>
      <vt:lpstr>ArabBruD</vt:lpstr>
      <vt:lpstr>Arial</vt:lpstr>
      <vt:lpstr>Arial Black</vt:lpstr>
      <vt:lpstr>BibleScrT</vt:lpstr>
      <vt:lpstr>Bookman Old Style</vt:lpstr>
      <vt:lpstr>Charter</vt:lpstr>
      <vt:lpstr>Google Sans</vt:lpstr>
      <vt:lpstr>Gotham A</vt:lpstr>
      <vt:lpstr>Helvetica Neue</vt:lpstr>
      <vt:lpstr>Impact</vt:lpstr>
      <vt:lpstr>Museo Sans 500</vt:lpstr>
      <vt:lpstr>Museo Sans 700</vt:lpstr>
      <vt:lpstr>Museo Sans 900</vt:lpstr>
      <vt:lpstr>Neue Haas Grotesk Text Pro</vt:lpstr>
      <vt:lpstr>nexa_lightregular</vt:lpstr>
      <vt:lpstr>Nunito</vt:lpstr>
      <vt:lpstr>Open Sans</vt:lpstr>
      <vt:lpstr>Roboto</vt:lpstr>
      <vt:lpstr>Symbol</vt:lpstr>
      <vt:lpstr>system-ui</vt:lpstr>
      <vt:lpstr>Times New Roman</vt:lpstr>
      <vt:lpstr>Wingdings</vt:lpstr>
      <vt:lpstr>SwellVTI</vt:lpstr>
      <vt:lpstr>We believe in the Incarnation, death, and bodily resurrection of the Son of God; and that salvation is attained only through repentance and faith in Him.</vt:lpstr>
      <vt:lpstr>Theological content of this article</vt:lpstr>
      <vt:lpstr>John 1:1–14</vt:lpstr>
      <vt:lpstr>1 Corinthians 15:3–4 </vt:lpstr>
      <vt:lpstr>Acts 4:10–12 </vt:lpstr>
      <vt:lpstr>Christology</vt:lpstr>
      <vt:lpstr>Incarnation</vt:lpstr>
      <vt:lpstr>The Humanity of Christ</vt:lpstr>
      <vt:lpstr>The Humanity of Christ</vt:lpstr>
      <vt:lpstr>The Humanity of Christ</vt:lpstr>
      <vt:lpstr>The History of the Doctrine</vt:lpstr>
      <vt:lpstr>Early Errors</vt:lpstr>
      <vt:lpstr>Apollinarianism </vt:lpstr>
      <vt:lpstr>Nestorianism </vt:lpstr>
      <vt:lpstr>Eutchyianism</vt:lpstr>
      <vt:lpstr>Council of Chalcedon – 451 AD</vt:lpstr>
      <vt:lpstr>PowerPoint Presentation</vt:lpstr>
      <vt:lpstr>How do we solve this?</vt:lpstr>
      <vt:lpstr>The Definition of Chalcedon</vt:lpstr>
      <vt:lpstr>PowerPoint Presentation</vt:lpstr>
      <vt:lpstr>The Hypostatic Union </vt:lpstr>
      <vt:lpstr>PowerPoint Presentation</vt:lpstr>
      <vt:lpstr>Implications</vt:lpstr>
      <vt:lpstr>The Death of Christ</vt:lpstr>
      <vt:lpstr>It was predetermined in eternity </vt:lpstr>
      <vt:lpstr>Predicted in the Old Testament</vt:lpstr>
      <vt:lpstr> The Lord Jesus came into the world to die</vt:lpstr>
      <vt:lpstr>   The Lord Jesus died willingly, voluntarily </vt:lpstr>
      <vt:lpstr>         The Lord Jesus died as a sacrifice for sin, to put away sin</vt:lpstr>
      <vt:lpstr>The Lord Jesus died as our Substitute, bearing our penalty</vt:lpstr>
      <vt:lpstr>The Death of the Lord Jesus was victorious</vt:lpstr>
      <vt:lpstr>He is the atoning sacrifice for our sins, (1 John 2:2.)  The Doctrine of Atonement </vt:lpstr>
      <vt:lpstr>Meaning of the term “atonement”</vt:lpstr>
      <vt:lpstr>Views of the Atonement</vt:lpstr>
      <vt:lpstr>Views of the Atonement</vt:lpstr>
      <vt:lpstr>Views of the Atonement</vt:lpstr>
      <vt:lpstr>Views of the Atonement</vt:lpstr>
      <vt:lpstr>Views of the Atonement</vt:lpstr>
      <vt:lpstr>Views of the Atonement</vt:lpstr>
      <vt:lpstr>The Old Testament Background</vt:lpstr>
      <vt:lpstr>The Old Testament Background</vt:lpstr>
      <vt:lpstr>The Old Testament Background</vt:lpstr>
      <vt:lpstr>The Old Testament Background</vt:lpstr>
      <vt:lpstr>The New Testament Meaning of the Cross</vt:lpstr>
      <vt:lpstr>The New Testament Meaning of the Cross</vt:lpstr>
      <vt:lpstr>The Accomplishments of the Cross</vt:lpstr>
      <vt:lpstr>The Accomplishments of the Cross</vt:lpstr>
      <vt:lpstr>The Resurrection</vt:lpstr>
      <vt:lpstr>The Nature of the Resurrection</vt:lpstr>
      <vt:lpstr>Salvation</vt:lpstr>
      <vt:lpstr>Salvation includes:</vt:lpstr>
      <vt:lpstr>Regeneration</vt:lpstr>
      <vt:lpstr>What is Regeneration?</vt:lpstr>
      <vt:lpstr>Regeneration</vt:lpstr>
      <vt:lpstr>The Components of Salvation</vt:lpstr>
      <vt:lpstr>Arminianism</vt:lpstr>
      <vt:lpstr>Arminianism and Calvinism</vt:lpstr>
      <vt:lpstr>Arminian Theology Remonstrance of 1610</vt:lpstr>
      <vt:lpstr>PowerPoint Presentation</vt:lpstr>
      <vt:lpstr>Verses Used in the Debate</vt:lpstr>
      <vt:lpstr>The Order of Salvation: This is a typical “Reformed” model</vt:lpstr>
      <vt:lpstr>Other Models</vt:lpstr>
      <vt:lpstr>PowerPoint Presentation</vt:lpstr>
      <vt:lpstr>Roman Catholic Order of Salvation</vt:lpstr>
      <vt:lpstr>Justification </vt:lpstr>
      <vt:lpstr>The Importance of Justification</vt:lpstr>
      <vt:lpstr>Romans 3:21-28</vt:lpstr>
      <vt:lpstr>The New Testament Teaching: Romans 3:21-28</vt:lpstr>
      <vt:lpstr>The New Testament Teaching: Romans 3:21-28</vt:lpstr>
      <vt:lpstr>The New Testament Teaching: Romans 3:21-28</vt:lpstr>
      <vt:lpstr>The New Testament Teaching: Romans 3:21-28</vt:lpstr>
      <vt:lpstr>The New Testament Teaching: Romans 3:21-28</vt:lpstr>
      <vt:lpstr>The New Testament Teaching: Romans 3:21-28</vt:lpstr>
      <vt:lpstr>The Roman Catholic Concept of Justification</vt:lpstr>
      <vt:lpstr>Three Imputations</vt:lpstr>
      <vt:lpstr>“… salvation is attained only through repentance and faith in Him.”</vt:lpstr>
      <vt:lpstr>Terminology of Repentance</vt:lpstr>
      <vt:lpstr>The Three Elements of Faith</vt:lpstr>
      <vt:lpstr>Luther on Repentance</vt:lpstr>
      <vt:lpstr>Luther on Faith</vt:lpstr>
      <vt:lpstr>Luther on Faith</vt:lpstr>
      <vt:lpstr>Luther on Faith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Gregg Quiggle</dc:creator>
  <cp:lastModifiedBy>J Marr Miller</cp:lastModifiedBy>
  <cp:revision>10</cp:revision>
  <dcterms:created xsi:type="dcterms:W3CDTF">2024-12-22T01:59:42Z</dcterms:created>
  <dcterms:modified xsi:type="dcterms:W3CDTF">2025-02-09T20:29:32Z</dcterms:modified>
</cp:coreProperties>
</file>