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6"/>
  </p:notesMasterIdLst>
  <p:sldIdLst>
    <p:sldId id="263" r:id="rId2"/>
    <p:sldId id="256" r:id="rId3"/>
    <p:sldId id="257" r:id="rId4"/>
    <p:sldId id="258" r:id="rId5"/>
    <p:sldId id="259" r:id="rId6"/>
    <p:sldId id="260" r:id="rId7"/>
    <p:sldId id="261" r:id="rId8"/>
    <p:sldId id="268" r:id="rId9"/>
    <p:sldId id="269" r:id="rId10"/>
    <p:sldId id="262"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74"/>
    <p:restoredTop sz="94600"/>
  </p:normalViewPr>
  <p:slideViewPr>
    <p:cSldViewPr snapToGrid="0">
      <p:cViewPr varScale="1">
        <p:scale>
          <a:sx n="115" d="100"/>
          <a:sy n="115" d="100"/>
        </p:scale>
        <p:origin x="24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345FAA-29ED-1F4C-B306-A501696FE503}" type="datetimeFigureOut">
              <a:rPr lang="en-US" smtClean="0"/>
              <a:t>3/31/25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128B8-EB1B-D647-AE24-3C3DEF4CB9C8}" type="slidenum">
              <a:rPr lang="en-US" smtClean="0"/>
              <a:t>‹#›</a:t>
            </a:fld>
            <a:endParaRPr lang="en-US"/>
          </a:p>
        </p:txBody>
      </p:sp>
    </p:spTree>
    <p:extLst>
      <p:ext uri="{BB962C8B-B14F-4D97-AF65-F5344CB8AC3E}">
        <p14:creationId xmlns:p14="http://schemas.microsoft.com/office/powerpoint/2010/main" val="4185549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F5808E-5509-7441-A945-0DF4EB0146D0}" type="slidenum">
              <a:rPr lang="en-US" smtClean="0"/>
              <a:t>9</a:t>
            </a:fld>
            <a:endParaRPr lang="en-US"/>
          </a:p>
        </p:txBody>
      </p:sp>
    </p:spTree>
    <p:extLst>
      <p:ext uri="{BB962C8B-B14F-4D97-AF65-F5344CB8AC3E}">
        <p14:creationId xmlns:p14="http://schemas.microsoft.com/office/powerpoint/2010/main" val="172036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3/31/25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7139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3/31/25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66100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3/31/25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044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3/31/25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02945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3/31/25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43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3/31/25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103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3/31/25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6672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3/31/25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4377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3/31/25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994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3/31/25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61858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3/31/25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88885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3/31/25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36101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esv.org/1+Corinthians+5+6/" TargetMode="External"/><Relationship Id="rId2" Type="http://schemas.openxmlformats.org/officeDocument/2006/relationships/hyperlink" Target="https://www.esv.org/John+3+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Greek_language" TargetMode="External"/><Relationship Id="rId2" Type="http://schemas.openxmlformats.org/officeDocument/2006/relationships/hyperlink" Target="https://en.wikipedia.org/wiki/Lat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2+Corinthians+5+17/"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hyperlink" Target="https://www.esv.org/John+15+10/" TargetMode="External"/><Relationship Id="rId4" Type="http://schemas.openxmlformats.org/officeDocument/2006/relationships/hyperlink" Target="https://www.esv.org/Galatians+5+22/"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esv.org/2+Corinthians+5+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sv.org/Galatians+5+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83987-2BAF-B65B-4CFE-CDC9DE880B05}"/>
              </a:ext>
            </a:extLst>
          </p:cNvPr>
          <p:cNvSpPr>
            <a:spLocks noGrp="1"/>
          </p:cNvSpPr>
          <p:nvPr>
            <p:ph type="title"/>
          </p:nvPr>
        </p:nvSpPr>
        <p:spPr>
          <a:blipFill>
            <a:blip r:embed="rId2"/>
            <a:tile tx="0" ty="0" sx="100000" sy="100000" flip="none" algn="tl"/>
          </a:blipFill>
          <a:ln>
            <a:solidFill>
              <a:srgbClr val="00B0F0"/>
            </a:solidFill>
          </a:ln>
        </p:spPr>
        <p:txBody>
          <a:bodyPr>
            <a:normAutofit/>
          </a:bodyPr>
          <a:lstStyle/>
          <a:p>
            <a:r>
              <a:rPr lang="en-US" sz="4800" dirty="0"/>
              <a:t>Article #6</a:t>
            </a:r>
          </a:p>
        </p:txBody>
      </p:sp>
    </p:spTree>
    <p:extLst>
      <p:ext uri="{BB962C8B-B14F-4D97-AF65-F5344CB8AC3E}">
        <p14:creationId xmlns:p14="http://schemas.microsoft.com/office/powerpoint/2010/main" val="226124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C7E40-A658-8D73-7729-F63AAAF94551}"/>
              </a:ext>
            </a:extLst>
          </p:cNvPr>
          <p:cNvSpPr>
            <a:spLocks noGrp="1"/>
          </p:cNvSpPr>
          <p:nvPr>
            <p:ph type="title"/>
          </p:nvPr>
        </p:nvSpPr>
        <p:spPr>
          <a:xfrm>
            <a:off x="640079" y="943897"/>
            <a:ext cx="10890929" cy="1091380"/>
          </a:xfrm>
          <a:solidFill>
            <a:srgbClr val="92D050"/>
          </a:solidFill>
        </p:spPr>
        <p:txBody>
          <a:bodyPr>
            <a:normAutofit/>
          </a:bodyPr>
          <a:lstStyle/>
          <a:p>
            <a:r>
              <a:rPr lang="en-US" sz="4800" dirty="0"/>
              <a:t>Article #7</a:t>
            </a:r>
          </a:p>
        </p:txBody>
      </p:sp>
      <p:sp>
        <p:nvSpPr>
          <p:cNvPr id="3" name="Content Placeholder 2">
            <a:extLst>
              <a:ext uri="{FF2B5EF4-FFF2-40B4-BE49-F238E27FC236}">
                <a16:creationId xmlns:a16="http://schemas.microsoft.com/office/drawing/2014/main" id="{2C664DD0-446E-4E14-EB71-C0626C53BAE2}"/>
              </a:ext>
            </a:extLst>
          </p:cNvPr>
          <p:cNvSpPr>
            <a:spLocks noGrp="1"/>
          </p:cNvSpPr>
          <p:nvPr>
            <p:ph idx="1"/>
          </p:nvPr>
        </p:nvSpPr>
        <p:spPr>
          <a:xfrm>
            <a:off x="640080" y="2035277"/>
            <a:ext cx="10890928" cy="416435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buNone/>
            </a:pPr>
            <a:r>
              <a:rPr lang="en-US" sz="4400" b="0" i="0" dirty="0">
                <a:solidFill>
                  <a:schemeClr val="tx2"/>
                </a:solidFill>
                <a:effectLst/>
                <a:latin typeface="Open Sans" panose="020B0606030504020204" pitchFamily="34" charset="0"/>
              </a:rPr>
              <a:t>We believe that only those who have experienced a change of heart should be admitted to membership in the visible Church.</a:t>
            </a:r>
            <a:br>
              <a:rPr lang="en-US" sz="3600" dirty="0">
                <a:solidFill>
                  <a:schemeClr val="tx2"/>
                </a:solidFill>
              </a:rPr>
            </a:br>
            <a:r>
              <a:rPr lang="en-US" sz="3200" b="0" i="0" u="sng"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John 3:5</a:t>
            </a:r>
            <a:r>
              <a:rPr lang="en-US" sz="3200" b="0" i="0" dirty="0">
                <a:solidFill>
                  <a:schemeClr val="tx2"/>
                </a:solidFill>
                <a:effectLst/>
                <a:latin typeface="Open Sans" panose="020B0606030504020204" pitchFamily="34" charset="0"/>
              </a:rPr>
              <a:t>  |  </a:t>
            </a:r>
            <a:r>
              <a:rPr lang="en-US" sz="3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1 Corinthians 5:6</a:t>
            </a:r>
            <a:endParaRPr lang="en-US" sz="3200" dirty="0">
              <a:solidFill>
                <a:schemeClr val="tx2"/>
              </a:solidFill>
            </a:endParaRPr>
          </a:p>
        </p:txBody>
      </p:sp>
    </p:spTree>
    <p:extLst>
      <p:ext uri="{BB962C8B-B14F-4D97-AF65-F5344CB8AC3E}">
        <p14:creationId xmlns:p14="http://schemas.microsoft.com/office/powerpoint/2010/main" val="3830696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311B-74D7-6CEF-0111-D1A760D4C97A}"/>
              </a:ext>
            </a:extLst>
          </p:cNvPr>
          <p:cNvSpPr>
            <a:spLocks noGrp="1"/>
          </p:cNvSpPr>
          <p:nvPr>
            <p:ph type="title"/>
          </p:nvPr>
        </p:nvSpPr>
        <p:spPr>
          <a:xfrm>
            <a:off x="640079" y="1002891"/>
            <a:ext cx="10890929" cy="1106128"/>
          </a:xfrm>
          <a:solidFill>
            <a:srgbClr val="92D050"/>
          </a:solidFill>
        </p:spPr>
        <p:txBody>
          <a:bodyPr>
            <a:normAutofit/>
          </a:bodyPr>
          <a:lstStyle/>
          <a:p>
            <a:r>
              <a:rPr lang="en-US" sz="4800" b="0" i="0" dirty="0">
                <a:solidFill>
                  <a:schemeClr val="tx2"/>
                </a:solidFill>
                <a:effectLst/>
                <a:latin typeface="Open Sans" panose="020B0606030504020204" pitchFamily="34" charset="0"/>
              </a:rPr>
              <a:t> John 3:5</a:t>
            </a:r>
            <a:endParaRPr lang="en-US" sz="4800" dirty="0">
              <a:solidFill>
                <a:schemeClr val="tx2"/>
              </a:solidFill>
            </a:endParaRPr>
          </a:p>
        </p:txBody>
      </p:sp>
      <p:sp>
        <p:nvSpPr>
          <p:cNvPr id="3" name="Content Placeholder 2">
            <a:extLst>
              <a:ext uri="{FF2B5EF4-FFF2-40B4-BE49-F238E27FC236}">
                <a16:creationId xmlns:a16="http://schemas.microsoft.com/office/drawing/2014/main" id="{F7C3AAA6-0614-7AE6-8B42-A62F8A940DBC}"/>
              </a:ext>
            </a:extLst>
          </p:cNvPr>
          <p:cNvSpPr>
            <a:spLocks noGrp="1"/>
          </p:cNvSpPr>
          <p:nvPr>
            <p:ph idx="1"/>
          </p:nvPr>
        </p:nvSpPr>
        <p:spPr/>
        <p:txBody>
          <a:bodyPr/>
          <a:lstStyle/>
          <a:p>
            <a:pPr marL="0" indent="0">
              <a:buNone/>
            </a:pPr>
            <a:r>
              <a:rPr lang="en-US" sz="4400" dirty="0"/>
              <a:t>Jesus answered, “Truly, truly, I say to you, unless one is born of water and the Spirit, he cannot enter the kingdom of God.</a:t>
            </a:r>
            <a:r>
              <a:rPr lang="en-US" dirty="0"/>
              <a:t> </a:t>
            </a:r>
          </a:p>
        </p:txBody>
      </p:sp>
    </p:spTree>
    <p:extLst>
      <p:ext uri="{BB962C8B-B14F-4D97-AF65-F5344CB8AC3E}">
        <p14:creationId xmlns:p14="http://schemas.microsoft.com/office/powerpoint/2010/main" val="154936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0248-380C-5559-B796-56AB56F75A2D}"/>
              </a:ext>
            </a:extLst>
          </p:cNvPr>
          <p:cNvSpPr>
            <a:spLocks noGrp="1"/>
          </p:cNvSpPr>
          <p:nvPr>
            <p:ph type="title"/>
          </p:nvPr>
        </p:nvSpPr>
        <p:spPr>
          <a:xfrm>
            <a:off x="640079" y="1002890"/>
            <a:ext cx="10890929" cy="1032387"/>
          </a:xfrm>
          <a:solidFill>
            <a:srgbClr val="92D050"/>
          </a:solidFill>
        </p:spPr>
        <p:txBody>
          <a:bodyPr>
            <a:normAutofit/>
          </a:bodyPr>
          <a:lstStyle/>
          <a:p>
            <a:r>
              <a:rPr lang="en-US" sz="4400" dirty="0"/>
              <a:t>I Corinthians 5:6 </a:t>
            </a:r>
          </a:p>
        </p:txBody>
      </p:sp>
      <p:sp>
        <p:nvSpPr>
          <p:cNvPr id="3" name="Content Placeholder 2">
            <a:extLst>
              <a:ext uri="{FF2B5EF4-FFF2-40B4-BE49-F238E27FC236}">
                <a16:creationId xmlns:a16="http://schemas.microsoft.com/office/drawing/2014/main" id="{140FFE30-54F5-16D0-F0D7-E5BC49084D33}"/>
              </a:ext>
            </a:extLst>
          </p:cNvPr>
          <p:cNvSpPr>
            <a:spLocks noGrp="1"/>
          </p:cNvSpPr>
          <p:nvPr>
            <p:ph idx="1"/>
          </p:nvPr>
        </p:nvSpPr>
        <p:spPr>
          <a:xfrm>
            <a:off x="640080" y="2035277"/>
            <a:ext cx="10890928" cy="4424517"/>
          </a:xfrm>
        </p:spPr>
        <p:txBody>
          <a:bodyPr>
            <a:normAutofit fontScale="92500" lnSpcReduction="20000"/>
          </a:bodyPr>
          <a:lstStyle/>
          <a:p>
            <a:pPr marL="0" indent="0">
              <a:buNone/>
            </a:pPr>
            <a:r>
              <a:rPr lang="en-US" sz="2600" dirty="0"/>
              <a:t>It is actually reported that there is sexual immorality among you, and of a kind that is not tolerated even among pagans, for a man has his father’s wife. And you are arrogant! Ought you not rather to mourn? Let him who has done this be removed from among you. For though absent in body, I am present in spirit; and as if present, I have already pronounced judgment on the one who did such a thing. When you are assembled in the name of the Lord Jesus and my spirit is present, with the power of our Lord Jesus, you are to deliver this man to Satan for the destruction of the flesh, so that his spirit may be saved in the day of the Lord. Your boasting is not good. Do you not know that a little leaven leavens the whole lump? Cleanse out the old leaven that you may be a new lump, as you really are unleavened. For Christ, our Passover lamb, has been sacrificed. </a:t>
            </a:r>
          </a:p>
          <a:p>
            <a:pPr marL="0" indent="0">
              <a:buNone/>
            </a:pPr>
            <a:r>
              <a:rPr lang="en-US" sz="1100" dirty="0"/>
              <a:t>(ESV) 1 Corinthians 5:1–7</a:t>
            </a:r>
          </a:p>
          <a:p>
            <a:pPr marL="0" indent="0">
              <a:buNone/>
            </a:pPr>
            <a:endParaRPr lang="en-US" dirty="0"/>
          </a:p>
        </p:txBody>
      </p:sp>
    </p:spTree>
    <p:extLst>
      <p:ext uri="{BB962C8B-B14F-4D97-AF65-F5344CB8AC3E}">
        <p14:creationId xmlns:p14="http://schemas.microsoft.com/office/powerpoint/2010/main" val="214574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BA16-9B38-1049-86FA-9AB741C7048B}"/>
              </a:ext>
            </a:extLst>
          </p:cNvPr>
          <p:cNvSpPr>
            <a:spLocks noGrp="1"/>
          </p:cNvSpPr>
          <p:nvPr>
            <p:ph type="title"/>
          </p:nvPr>
        </p:nvSpPr>
        <p:spPr>
          <a:xfrm>
            <a:off x="640079" y="1002891"/>
            <a:ext cx="10890929" cy="1061884"/>
          </a:xfrm>
          <a:solidFill>
            <a:srgbClr val="92D050"/>
          </a:solidFill>
        </p:spPr>
        <p:txBody>
          <a:bodyPr/>
          <a:lstStyle/>
          <a:p>
            <a:r>
              <a:rPr lang="en-US" dirty="0"/>
              <a:t>Pure Church</a:t>
            </a:r>
          </a:p>
        </p:txBody>
      </p:sp>
      <p:sp>
        <p:nvSpPr>
          <p:cNvPr id="3" name="Content Placeholder 2">
            <a:extLst>
              <a:ext uri="{FF2B5EF4-FFF2-40B4-BE49-F238E27FC236}">
                <a16:creationId xmlns:a16="http://schemas.microsoft.com/office/drawing/2014/main" id="{28E6AD34-F686-F8E9-1F26-4C4A96FF9A3A}"/>
              </a:ext>
            </a:extLst>
          </p:cNvPr>
          <p:cNvSpPr>
            <a:spLocks noGrp="1"/>
          </p:cNvSpPr>
          <p:nvPr>
            <p:ph idx="1"/>
          </p:nvPr>
        </p:nvSpPr>
        <p:spPr>
          <a:xfrm>
            <a:off x="640080" y="2182761"/>
            <a:ext cx="10890928" cy="4016871"/>
          </a:xfrm>
        </p:spPr>
        <p:txBody>
          <a:bodyPr>
            <a:normAutofit fontScale="77500" lnSpcReduction="20000"/>
          </a:bodyPr>
          <a:lstStyle/>
          <a:p>
            <a:pPr marL="0" indent="0" algn="l">
              <a:spcBef>
                <a:spcPts val="750"/>
              </a:spcBef>
              <a:spcAft>
                <a:spcPts val="600"/>
              </a:spcAft>
              <a:buNone/>
            </a:pPr>
            <a:r>
              <a:rPr lang="en-US" sz="3200" b="1" i="0" dirty="0">
                <a:solidFill>
                  <a:srgbClr val="001D35"/>
                </a:solidFill>
                <a:effectLst/>
                <a:latin typeface="Google Sans"/>
              </a:rPr>
              <a:t>Key Elements of a Pure Church:</a:t>
            </a:r>
            <a:endParaRPr lang="en-US" sz="3200" b="0" i="0" dirty="0">
              <a:solidFill>
                <a:srgbClr val="001D35"/>
              </a:solidFill>
              <a:effectLst/>
              <a:latin typeface="Google Sans"/>
            </a:endParaRP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Doctrinal Purity:</a:t>
            </a:r>
            <a:r>
              <a:rPr lang="en-US" sz="3200" b="0" i="0" dirty="0">
                <a:solidFill>
                  <a:srgbClr val="001D35"/>
                </a:solidFill>
                <a:effectLst/>
                <a:latin typeface="Google Sans"/>
              </a:rPr>
              <a:t> Adhering to biblical truth and avoiding false teachings. </a:t>
            </a: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Moral Purity:</a:t>
            </a:r>
            <a:r>
              <a:rPr lang="en-US" sz="3200" b="0" i="0" dirty="0">
                <a:solidFill>
                  <a:srgbClr val="001D35"/>
                </a:solidFill>
                <a:effectLst/>
                <a:latin typeface="Google Sans"/>
              </a:rPr>
              <a:t> Living a life that reflects Christ's character and obedience to God's Word. </a:t>
            </a:r>
          </a:p>
          <a:p>
            <a:pPr algn="l" fontAlgn="ctr">
              <a:spcBef>
                <a:spcPts val="600"/>
              </a:spcBef>
              <a:spcAft>
                <a:spcPts val="600"/>
              </a:spcAft>
              <a:buFont typeface="Arial" panose="020B0604020202020204" pitchFamily="34" charset="0"/>
              <a:buChar char="•"/>
            </a:pPr>
            <a:r>
              <a:rPr lang="en-US" sz="3200" b="1" i="0" dirty="0">
                <a:solidFill>
                  <a:srgbClr val="001D35"/>
                </a:solidFill>
                <a:effectLst/>
                <a:latin typeface="Google Sans"/>
              </a:rPr>
              <a:t>Unity:</a:t>
            </a:r>
            <a:r>
              <a:rPr lang="en-US" sz="3200" b="0" i="0" dirty="0">
                <a:solidFill>
                  <a:srgbClr val="001D35"/>
                </a:solidFill>
                <a:effectLst/>
                <a:latin typeface="Google Sans"/>
              </a:rPr>
              <a:t> While emphasizing purity, a pure church also strives for unity among believers, despite differences. </a:t>
            </a:r>
          </a:p>
          <a:p>
            <a:pPr algn="l" fontAlgn="ctr">
              <a:spcBef>
                <a:spcPts val="600"/>
              </a:spcBef>
              <a:spcAft>
                <a:spcPts val="1500"/>
              </a:spcAft>
              <a:buFont typeface="Arial" panose="020B0604020202020204" pitchFamily="34" charset="0"/>
              <a:buChar char="•"/>
            </a:pPr>
            <a:r>
              <a:rPr lang="en-US" sz="3200" b="1" i="0" dirty="0">
                <a:solidFill>
                  <a:srgbClr val="001D35"/>
                </a:solidFill>
                <a:effectLst/>
                <a:latin typeface="Google Sans"/>
              </a:rPr>
              <a:t>Discipline:</a:t>
            </a:r>
            <a:r>
              <a:rPr lang="en-US" sz="3200" b="0" i="0" dirty="0">
                <a:solidFill>
                  <a:srgbClr val="001D35"/>
                </a:solidFill>
                <a:effectLst/>
                <a:latin typeface="Google Sans"/>
              </a:rPr>
              <a:t> Taking appropriate action when church members stray from biblical principles. </a:t>
            </a:r>
          </a:p>
          <a:p>
            <a:pPr marL="0" indent="0" algn="l">
              <a:spcBef>
                <a:spcPts val="750"/>
              </a:spcBef>
              <a:spcAft>
                <a:spcPts val="1500"/>
              </a:spcAft>
              <a:buNone/>
            </a:pPr>
            <a:endParaRPr lang="en-US" sz="3200" b="0" i="0" dirty="0">
              <a:solidFill>
                <a:srgbClr val="001D35"/>
              </a:solidFill>
              <a:effectLst/>
              <a:latin typeface="Google Sans"/>
            </a:endParaRPr>
          </a:p>
          <a:p>
            <a:pPr marL="0" indent="0">
              <a:buNone/>
            </a:pPr>
            <a:endParaRPr lang="en-US" dirty="0"/>
          </a:p>
        </p:txBody>
      </p:sp>
    </p:spTree>
    <p:extLst>
      <p:ext uri="{BB962C8B-B14F-4D97-AF65-F5344CB8AC3E}">
        <p14:creationId xmlns:p14="http://schemas.microsoft.com/office/powerpoint/2010/main" val="1829460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65248-BC45-E998-1D06-A3D1D6765790}"/>
              </a:ext>
            </a:extLst>
          </p:cNvPr>
          <p:cNvSpPr>
            <a:spLocks noGrp="1"/>
          </p:cNvSpPr>
          <p:nvPr>
            <p:ph type="title"/>
          </p:nvPr>
        </p:nvSpPr>
        <p:spPr>
          <a:xfrm>
            <a:off x="640079" y="960896"/>
            <a:ext cx="10890929" cy="619932"/>
          </a:xfrm>
          <a:solidFill>
            <a:srgbClr val="92D050"/>
          </a:solidFill>
        </p:spPr>
        <p:txBody>
          <a:bodyPr>
            <a:normAutofit fontScale="90000"/>
          </a:bodyPr>
          <a:lstStyle/>
          <a:p>
            <a:r>
              <a:rPr lang="en-US" dirty="0"/>
              <a:t>Dioceses and Parishes</a:t>
            </a:r>
          </a:p>
        </p:txBody>
      </p:sp>
      <p:sp>
        <p:nvSpPr>
          <p:cNvPr id="3" name="Content Placeholder 2">
            <a:extLst>
              <a:ext uri="{FF2B5EF4-FFF2-40B4-BE49-F238E27FC236}">
                <a16:creationId xmlns:a16="http://schemas.microsoft.com/office/drawing/2014/main" id="{68BF99D2-8CAE-8EE9-CD31-C3CC88194B57}"/>
              </a:ext>
            </a:extLst>
          </p:cNvPr>
          <p:cNvSpPr>
            <a:spLocks noGrp="1"/>
          </p:cNvSpPr>
          <p:nvPr>
            <p:ph idx="1"/>
          </p:nvPr>
        </p:nvSpPr>
        <p:spPr>
          <a:xfrm>
            <a:off x="640080" y="1580827"/>
            <a:ext cx="10890928" cy="4618805"/>
          </a:xfrm>
        </p:spPr>
        <p:txBody>
          <a:bodyPr/>
          <a:lstStyle/>
          <a:p>
            <a:pPr algn="l">
              <a:buNone/>
            </a:pPr>
            <a:r>
              <a:rPr lang="en-US" b="0" i="0" dirty="0">
                <a:solidFill>
                  <a:schemeClr val="tx2"/>
                </a:solidFill>
                <a:effectLst/>
                <a:latin typeface="Arial" panose="020B0604020202020204" pitchFamily="34" charset="0"/>
              </a:rPr>
              <a:t>In the later organization of the </a:t>
            </a:r>
            <a:r>
              <a:rPr lang="en-US" dirty="0">
                <a:solidFill>
                  <a:schemeClr val="tx2"/>
                </a:solidFill>
                <a:latin typeface="Arial" panose="020B0604020202020204" pitchFamily="34" charset="0"/>
              </a:rPr>
              <a:t>Roman Empire</a:t>
            </a:r>
            <a:r>
              <a:rPr lang="en-US" b="0" i="0" dirty="0">
                <a:solidFill>
                  <a:schemeClr val="tx2"/>
                </a:solidFill>
                <a:effectLst/>
                <a:latin typeface="Arial" panose="020B0604020202020204" pitchFamily="34" charset="0"/>
              </a:rPr>
              <a:t>, the increasingly subdivided </a:t>
            </a:r>
            <a:r>
              <a:rPr lang="en-US" dirty="0">
                <a:solidFill>
                  <a:schemeClr val="tx2"/>
                </a:solidFill>
                <a:latin typeface="Arial" panose="020B0604020202020204" pitchFamily="34" charset="0"/>
              </a:rPr>
              <a:t>provinces</a:t>
            </a:r>
            <a:r>
              <a:rPr lang="en-US" b="0" i="0" dirty="0">
                <a:solidFill>
                  <a:schemeClr val="tx2"/>
                </a:solidFill>
                <a:effectLst/>
                <a:latin typeface="Arial" panose="020B0604020202020204" pitchFamily="34" charset="0"/>
              </a:rPr>
              <a:t> were administratively associated in a larger unit, the diocese (</a:t>
            </a:r>
            <a:r>
              <a:rPr lang="en-US" b="0" i="0" u="none" strike="noStrike" dirty="0">
                <a:solidFill>
                  <a:schemeClr val="tx2"/>
                </a:solidFill>
                <a:effectLst/>
                <a:latin typeface="Arial" panose="020B0604020202020204" pitchFamily="34" charset="0"/>
                <a:hlinkClick r:id="rId2" tooltip="Latin">
                  <a:extLst>
                    <a:ext uri="{A12FA001-AC4F-418D-AE19-62706E023703}">
                      <ahyp:hlinkClr xmlns:ahyp="http://schemas.microsoft.com/office/drawing/2018/hyperlinkcolor" val="tx"/>
                    </a:ext>
                  </a:extLst>
                </a:hlinkClick>
              </a:rPr>
              <a:t>Latin</a:t>
            </a:r>
            <a:r>
              <a:rPr lang="en-US" b="0" i="0" dirty="0">
                <a:solidFill>
                  <a:schemeClr val="tx2"/>
                </a:solidFill>
                <a:effectLst/>
                <a:latin typeface="Arial" panose="020B0604020202020204" pitchFamily="34" charset="0"/>
              </a:rPr>
              <a:t> </a:t>
            </a:r>
            <a:r>
              <a:rPr lang="en-US" b="0" i="1" dirty="0" err="1">
                <a:solidFill>
                  <a:schemeClr val="tx2"/>
                </a:solidFill>
                <a:effectLst/>
                <a:latin typeface="Arial" panose="020B0604020202020204" pitchFamily="34" charset="0"/>
              </a:rPr>
              <a:t>dioecesis</a:t>
            </a:r>
            <a:r>
              <a:rPr lang="en-US" b="0" i="0" dirty="0">
                <a:solidFill>
                  <a:schemeClr val="tx2"/>
                </a:solidFill>
                <a:effectLst/>
                <a:latin typeface="Arial" panose="020B0604020202020204" pitchFamily="34" charset="0"/>
              </a:rPr>
              <a:t>, from the </a:t>
            </a:r>
            <a:r>
              <a:rPr lang="en-US" b="0" i="0" u="none" strike="noStrike" dirty="0">
                <a:solidFill>
                  <a:schemeClr val="tx2"/>
                </a:solidFill>
                <a:effectLst/>
                <a:latin typeface="Arial" panose="020B0604020202020204" pitchFamily="34" charset="0"/>
                <a:hlinkClick r:id="rId3" tooltip="Greek language">
                  <a:extLst>
                    <a:ext uri="{A12FA001-AC4F-418D-AE19-62706E023703}">
                      <ahyp:hlinkClr xmlns:ahyp="http://schemas.microsoft.com/office/drawing/2018/hyperlinkcolor" val="tx"/>
                    </a:ext>
                  </a:extLst>
                </a:hlinkClick>
              </a:rPr>
              <a:t>Greek</a:t>
            </a:r>
            <a:r>
              <a:rPr lang="en-US" b="0" i="0" dirty="0">
                <a:solidFill>
                  <a:schemeClr val="tx2"/>
                </a:solidFill>
                <a:effectLst/>
                <a:latin typeface="Arial" panose="020B0604020202020204" pitchFamily="34" charset="0"/>
              </a:rPr>
              <a:t> term </a:t>
            </a:r>
            <a:r>
              <a:rPr lang="el-GR" b="0" i="0" dirty="0" err="1">
                <a:solidFill>
                  <a:schemeClr val="tx2"/>
                </a:solidFill>
                <a:effectLst/>
                <a:latin typeface="Arial" panose="020B0604020202020204" pitchFamily="34" charset="0"/>
              </a:rPr>
              <a:t>διοίκησις</a:t>
            </a:r>
            <a:r>
              <a:rPr lang="el-GR" b="0" i="0" dirty="0">
                <a:solidFill>
                  <a:schemeClr val="tx2"/>
                </a:solidFill>
                <a:effectLst/>
                <a:latin typeface="Arial" panose="020B0604020202020204" pitchFamily="34" charset="0"/>
              </a:rPr>
              <a:t>, </a:t>
            </a:r>
            <a:r>
              <a:rPr lang="en-US" b="0" i="0" dirty="0">
                <a:solidFill>
                  <a:schemeClr val="tx2"/>
                </a:solidFill>
                <a:effectLst/>
                <a:latin typeface="Arial" panose="020B0604020202020204" pitchFamily="34" charset="0"/>
              </a:rPr>
              <a:t>meaning "administration").</a:t>
            </a:r>
            <a:r>
              <a:rPr lang="en-US" dirty="0">
                <a:solidFill>
                  <a:schemeClr val="tx2"/>
                </a:solidFill>
                <a:latin typeface="Arial" panose="020B0604020202020204" pitchFamily="34" charset="0"/>
              </a:rPr>
              <a:t> Christianity </a:t>
            </a:r>
            <a:r>
              <a:rPr lang="en-US" b="0" i="0" dirty="0">
                <a:solidFill>
                  <a:schemeClr val="tx2"/>
                </a:solidFill>
                <a:effectLst/>
                <a:latin typeface="Arial" panose="020B0604020202020204" pitchFamily="34" charset="0"/>
              </a:rPr>
              <a:t>was given legal status in 313. Churches began to organize themselves into dioceses </a:t>
            </a:r>
            <a:r>
              <a:rPr lang="en-US" dirty="0">
                <a:solidFill>
                  <a:schemeClr val="tx2"/>
                </a:solidFill>
                <a:latin typeface="Arial" panose="020B0604020202020204" pitchFamily="34" charset="0"/>
              </a:rPr>
              <a:t>based on civil dioceses</a:t>
            </a:r>
            <a:r>
              <a:rPr lang="en-US" b="0" i="0" dirty="0">
                <a:solidFill>
                  <a:srgbClr val="202122"/>
                </a:solidFill>
                <a:effectLst/>
                <a:latin typeface="Arial" panose="020B0604020202020204" pitchFamily="34" charset="0"/>
              </a:rPr>
              <a:t>.</a:t>
            </a:r>
          </a:p>
          <a:p>
            <a:pPr marL="0" indent="0">
              <a:buNone/>
            </a:pPr>
            <a:r>
              <a:rPr lang="en-US" b="0" i="0" dirty="0">
                <a:solidFill>
                  <a:srgbClr val="202122"/>
                </a:solidFill>
                <a:effectLst/>
                <a:latin typeface="Arial" panose="020B0604020202020204" pitchFamily="34" charset="0"/>
              </a:rPr>
              <a:t>A </a:t>
            </a:r>
            <a:r>
              <a:rPr lang="en-US" i="0" dirty="0">
                <a:solidFill>
                  <a:srgbClr val="202122"/>
                </a:solidFill>
                <a:effectLst/>
                <a:latin typeface="Arial" panose="020B0604020202020204" pitchFamily="34" charset="0"/>
              </a:rPr>
              <a:t>parish</a:t>
            </a:r>
            <a:r>
              <a:rPr lang="en-US" b="0" i="0" dirty="0">
                <a:solidFill>
                  <a:srgbClr val="202122"/>
                </a:solidFill>
                <a:effectLst/>
                <a:latin typeface="Arial" panose="020B0604020202020204" pitchFamily="34" charset="0"/>
              </a:rPr>
              <a:t> is a territorial entity in many denominations, constituting a division within a diocese.</a:t>
            </a:r>
          </a:p>
          <a:p>
            <a:pPr marL="0" indent="0">
              <a:buNone/>
            </a:pPr>
            <a:r>
              <a:rPr lang="en-US" b="0" i="0" dirty="0">
                <a:solidFill>
                  <a:srgbClr val="202122"/>
                </a:solidFill>
                <a:effectLst/>
                <a:latin typeface="Arial" panose="020B0604020202020204" pitchFamily="34" charset="0"/>
              </a:rPr>
              <a:t>The term "parish" is an ancient concept in the long-established Christian denominations</a:t>
            </a:r>
            <a:r>
              <a:rPr lang="en-US" b="0" i="0">
                <a:solidFill>
                  <a:srgbClr val="202122"/>
                </a:solidFill>
                <a:effectLst/>
                <a:latin typeface="Arial" panose="020B0604020202020204" pitchFamily="34" charset="0"/>
              </a:rPr>
              <a:t>: Roman Catholic</a:t>
            </a:r>
            <a:r>
              <a:rPr lang="en-US" b="0" i="0" dirty="0">
                <a:solidFill>
                  <a:srgbClr val="202122"/>
                </a:solidFill>
                <a:effectLst/>
                <a:latin typeface="Arial" panose="020B0604020202020204" pitchFamily="34" charset="0"/>
              </a:rPr>
              <a:t>, Anglican Communion, the Eastern Orthodox Church, and Lutheran churches, as well as in </a:t>
            </a:r>
            <a:r>
              <a:rPr lang="en-US" b="1" i="0" u="sng" dirty="0">
                <a:solidFill>
                  <a:srgbClr val="202122"/>
                </a:solidFill>
                <a:effectLst/>
                <a:latin typeface="Arial" panose="020B0604020202020204" pitchFamily="34" charset="0"/>
              </a:rPr>
              <a:t>some</a:t>
            </a:r>
            <a:r>
              <a:rPr lang="en-US" b="0" i="0" dirty="0">
                <a:solidFill>
                  <a:srgbClr val="202122"/>
                </a:solidFill>
                <a:effectLst/>
                <a:latin typeface="Arial" panose="020B0604020202020204" pitchFamily="34" charset="0"/>
              </a:rPr>
              <a:t> Methodist, Congregationalist, </a:t>
            </a:r>
            <a:r>
              <a:rPr lang="en-US" i="0" dirty="0">
                <a:solidFill>
                  <a:srgbClr val="202122"/>
                </a:solidFill>
                <a:effectLst/>
                <a:latin typeface="Arial" panose="020B0604020202020204" pitchFamily="34" charset="0"/>
              </a:rPr>
              <a:t>and Presbyterian administrations.</a:t>
            </a:r>
            <a:endParaRPr lang="en-US" dirty="0"/>
          </a:p>
        </p:txBody>
      </p:sp>
    </p:spTree>
    <p:extLst>
      <p:ext uri="{BB962C8B-B14F-4D97-AF65-F5344CB8AC3E}">
        <p14:creationId xmlns:p14="http://schemas.microsoft.com/office/powerpoint/2010/main" val="168328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esthetic liquid watercolor and ink">
            <a:extLst>
              <a:ext uri="{FF2B5EF4-FFF2-40B4-BE49-F238E27FC236}">
                <a16:creationId xmlns:a16="http://schemas.microsoft.com/office/drawing/2014/main" id="{B31784D8-2BCC-E184-879C-BC7AAE942902}"/>
              </a:ext>
            </a:extLst>
          </p:cNvPr>
          <p:cNvPicPr>
            <a:picLocks noChangeAspect="1"/>
          </p:cNvPicPr>
          <p:nvPr/>
        </p:nvPicPr>
        <p:blipFill>
          <a:blip r:embed="rId2"/>
          <a:srcRect t="3037" b="5499"/>
          <a:stretch/>
        </p:blipFill>
        <p:spPr>
          <a:xfrm>
            <a:off x="1" y="10"/>
            <a:ext cx="12192000" cy="6857990"/>
          </a:xfrm>
          <a:prstGeom prst="rect">
            <a:avLst/>
          </a:prstGeom>
        </p:spPr>
      </p:pic>
      <p:sp>
        <p:nvSpPr>
          <p:cNvPr id="2" name="Title 1">
            <a:extLst>
              <a:ext uri="{FF2B5EF4-FFF2-40B4-BE49-F238E27FC236}">
                <a16:creationId xmlns:a16="http://schemas.microsoft.com/office/drawing/2014/main" id="{37EB7353-BBD9-F64F-C03C-1075DCF2F4F2}"/>
              </a:ext>
            </a:extLst>
          </p:cNvPr>
          <p:cNvSpPr>
            <a:spLocks noGrp="1"/>
          </p:cNvSpPr>
          <p:nvPr>
            <p:ph type="ctrTitle" idx="4294967295"/>
          </p:nvPr>
        </p:nvSpPr>
        <p:spPr>
          <a:xfrm>
            <a:off x="0" y="359764"/>
            <a:ext cx="12192000" cy="6265888"/>
          </a:xfrm>
        </p:spPr>
        <p:txBody>
          <a:bodyPr anchor="t">
            <a:normAutofit fontScale="90000"/>
          </a:bodyPr>
          <a:lstStyle/>
          <a:p>
            <a:r>
              <a:rPr lang="en-US" sz="4400" b="0" i="0" dirty="0">
                <a:solidFill>
                  <a:schemeClr val="bg1"/>
                </a:solidFill>
                <a:effectLst/>
                <a:latin typeface="Open Sans" panose="020B0606030504020204" pitchFamily="34" charset="0"/>
              </a:rPr>
              <a:t>We believe that the Christian is called with a holy calling to walk not after the flesh, but after the Spirit.</a:t>
            </a:r>
            <a:br>
              <a:rPr lang="en-US" sz="4400" dirty="0">
                <a:solidFill>
                  <a:schemeClr val="bg1"/>
                </a:solidFill>
              </a:rPr>
            </a:br>
            <a:r>
              <a:rPr lang="en-US" sz="4400" b="0" i="0" dirty="0">
                <a:solidFill>
                  <a:schemeClr val="bg1"/>
                </a:solidFill>
                <a:effectLst/>
                <a:latin typeface="Open Sans" panose="020B0606030504020204" pitchFamily="34" charset="0"/>
              </a:rPr>
              <a:t>Because he has become a new creation in Christ Jesus and is indwelt by the Holy Spirit, yet during his earthly pilgrimage never delivered from the flesh with its fallen nature, he must be in constant subjection to Christ and His commandments by the power of the Holy Spirit.</a:t>
            </a:r>
            <a:br>
              <a:rPr lang="en-US" sz="4400" dirty="0">
                <a:solidFill>
                  <a:schemeClr val="bg1"/>
                </a:solidFill>
              </a:rPr>
            </a:br>
            <a:r>
              <a:rPr lang="en-US" b="0" i="0" u="sng" dirty="0">
                <a:solidFill>
                  <a:schemeClr val="bg1"/>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2 Corinthians 5:17</a:t>
            </a:r>
            <a:r>
              <a:rPr lang="en-US" b="0" i="0" dirty="0">
                <a:solidFill>
                  <a:schemeClr val="bg1"/>
                </a:solidFill>
                <a:effectLst/>
                <a:latin typeface="Open Sans" panose="020B0606030504020204" pitchFamily="34" charset="0"/>
              </a:rPr>
              <a:t> |  </a:t>
            </a:r>
            <a:r>
              <a:rPr lang="en-US" b="0" i="0" u="sng" dirty="0">
                <a:solidFill>
                  <a:schemeClr val="bg1"/>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Galatians 5:22-23</a:t>
            </a:r>
            <a:r>
              <a:rPr lang="en-US" b="0" i="0" dirty="0">
                <a:solidFill>
                  <a:schemeClr val="bg1"/>
                </a:solidFill>
                <a:effectLst/>
                <a:latin typeface="Open Sans" panose="020B0606030504020204" pitchFamily="34" charset="0"/>
              </a:rPr>
              <a:t>  |  </a:t>
            </a:r>
            <a:r>
              <a:rPr lang="en-US" b="0" i="0" u="sng" dirty="0">
                <a:solidFill>
                  <a:schemeClr val="bg1"/>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John 15:10</a:t>
            </a:r>
            <a:endParaRPr lang="en-US" dirty="0">
              <a:solidFill>
                <a:schemeClr val="bg1"/>
              </a:solidFill>
            </a:endParaRPr>
          </a:p>
        </p:txBody>
      </p:sp>
    </p:spTree>
    <p:extLst>
      <p:ext uri="{BB962C8B-B14F-4D97-AF65-F5344CB8AC3E}">
        <p14:creationId xmlns:p14="http://schemas.microsoft.com/office/powerpoint/2010/main" val="324324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5889A-C7EF-CB83-C2AA-6E75087F10C4}"/>
              </a:ext>
            </a:extLst>
          </p:cNvPr>
          <p:cNvSpPr>
            <a:spLocks noGrp="1"/>
          </p:cNvSpPr>
          <p:nvPr>
            <p:ph type="title"/>
          </p:nvPr>
        </p:nvSpPr>
        <p:spPr>
          <a:xfrm>
            <a:off x="640079" y="958645"/>
            <a:ext cx="10890929" cy="1312607"/>
          </a:xfrm>
          <a:solidFill>
            <a:schemeClr val="accent1">
              <a:lumMod val="40000"/>
              <a:lumOff val="60000"/>
            </a:schemeClr>
          </a:solidFill>
        </p:spPr>
        <p:txBody>
          <a:bodyPr/>
          <a:lstStyle/>
          <a:p>
            <a:r>
              <a:rPr lang="en-US" b="0" i="0" u="sng" dirty="0">
                <a:effectLst/>
                <a:latin typeface="Open Sans" panose="020B0606030504020204" pitchFamily="34" charset="0"/>
                <a:hlinkClick r:id="rId2">
                  <a:extLst>
                    <a:ext uri="{A12FA001-AC4F-418D-AE19-62706E023703}">
                      <ahyp:hlinkClr xmlns:ahyp="http://schemas.microsoft.com/office/drawing/2018/hyperlinkcolor" val="tx"/>
                    </a:ext>
                  </a:extLst>
                </a:hlinkClick>
              </a:rPr>
              <a:t>2 Corinthians 5:17</a:t>
            </a:r>
            <a:r>
              <a:rPr lang="en-US" b="0" i="0" dirty="0">
                <a:effectLst/>
                <a:latin typeface="Open Sans" panose="020B0606030504020204" pitchFamily="34" charset="0"/>
              </a:rPr>
              <a:t> </a:t>
            </a:r>
            <a:endParaRPr lang="en-US" dirty="0"/>
          </a:p>
        </p:txBody>
      </p:sp>
      <p:sp>
        <p:nvSpPr>
          <p:cNvPr id="3" name="Content Placeholder 2">
            <a:extLst>
              <a:ext uri="{FF2B5EF4-FFF2-40B4-BE49-F238E27FC236}">
                <a16:creationId xmlns:a16="http://schemas.microsoft.com/office/drawing/2014/main" id="{2BF2F6C6-C5FB-868D-28A0-0983E789D499}"/>
              </a:ext>
            </a:extLst>
          </p:cNvPr>
          <p:cNvSpPr>
            <a:spLocks noGrp="1"/>
          </p:cNvSpPr>
          <p:nvPr>
            <p:ph idx="1"/>
          </p:nvPr>
        </p:nvSpPr>
        <p:spPr/>
        <p:txBody>
          <a:bodyPr>
            <a:normAutofit/>
          </a:bodyPr>
          <a:lstStyle/>
          <a:p>
            <a:pPr marL="0" indent="0">
              <a:buNone/>
            </a:pPr>
            <a:r>
              <a:rPr lang="en-US" sz="4000" b="1" dirty="0"/>
              <a:t>Therefore, if anyone is in Christ, he is a new creation. The old has passed away; behold, the new has come. </a:t>
            </a:r>
            <a:r>
              <a:rPr lang="en-US" sz="3200" b="1" dirty="0"/>
              <a:t>(ESV)</a:t>
            </a:r>
          </a:p>
        </p:txBody>
      </p:sp>
    </p:spTree>
    <p:extLst>
      <p:ext uri="{BB962C8B-B14F-4D97-AF65-F5344CB8AC3E}">
        <p14:creationId xmlns:p14="http://schemas.microsoft.com/office/powerpoint/2010/main" val="345950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660F-C452-5784-41FF-812A13FB4AE8}"/>
              </a:ext>
            </a:extLst>
          </p:cNvPr>
          <p:cNvSpPr>
            <a:spLocks noGrp="1"/>
          </p:cNvSpPr>
          <p:nvPr>
            <p:ph type="title"/>
          </p:nvPr>
        </p:nvSpPr>
        <p:spPr>
          <a:xfrm>
            <a:off x="640079" y="973394"/>
            <a:ext cx="10890929" cy="1283109"/>
          </a:xfrm>
          <a:solidFill>
            <a:schemeClr val="accent1">
              <a:lumMod val="40000"/>
              <a:lumOff val="60000"/>
            </a:schemeClr>
          </a:solidFill>
        </p:spPr>
        <p:txBody>
          <a:bodyPr/>
          <a:lstStyle/>
          <a:p>
            <a:r>
              <a:rPr lang="en-US" b="0" u="sng" dirty="0">
                <a:latin typeface="Open Sans" panose="020B0606030504020204" pitchFamily="34" charset="0"/>
                <a:hlinkClick r:id="rId2">
                  <a:extLst>
                    <a:ext uri="{A12FA001-AC4F-418D-AE19-62706E023703}">
                      <ahyp:hlinkClr xmlns:ahyp="http://schemas.microsoft.com/office/drawing/2018/hyperlinkcolor" val="tx"/>
                    </a:ext>
                  </a:extLst>
                </a:hlinkClick>
              </a:rPr>
              <a:t>Galatians 5:22-23</a:t>
            </a:r>
            <a:endParaRPr lang="en-US" dirty="0"/>
          </a:p>
        </p:txBody>
      </p:sp>
      <p:sp>
        <p:nvSpPr>
          <p:cNvPr id="3" name="Content Placeholder 2">
            <a:extLst>
              <a:ext uri="{FF2B5EF4-FFF2-40B4-BE49-F238E27FC236}">
                <a16:creationId xmlns:a16="http://schemas.microsoft.com/office/drawing/2014/main" id="{6E15B0F0-5D67-20C1-B3DE-302B03C6EB8E}"/>
              </a:ext>
            </a:extLst>
          </p:cNvPr>
          <p:cNvSpPr>
            <a:spLocks noGrp="1"/>
          </p:cNvSpPr>
          <p:nvPr>
            <p:ph idx="1"/>
          </p:nvPr>
        </p:nvSpPr>
        <p:spPr/>
        <p:txBody>
          <a:bodyPr>
            <a:normAutofit/>
          </a:bodyPr>
          <a:lstStyle/>
          <a:p>
            <a:pPr marL="0" indent="0">
              <a:buNone/>
            </a:pPr>
            <a:r>
              <a:rPr lang="en-US" sz="4000" b="1" dirty="0"/>
              <a:t>But the fruit of the Spirit is love, joy, peace, patience, kindness, goodness, faithfulness,  gentleness, self-control; against such things there is no law. </a:t>
            </a:r>
            <a:r>
              <a:rPr lang="en-US" sz="3600" b="1" dirty="0"/>
              <a:t>(ESV)</a:t>
            </a:r>
          </a:p>
        </p:txBody>
      </p:sp>
    </p:spTree>
    <p:extLst>
      <p:ext uri="{BB962C8B-B14F-4D97-AF65-F5344CB8AC3E}">
        <p14:creationId xmlns:p14="http://schemas.microsoft.com/office/powerpoint/2010/main" val="198526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92D0-FD8B-555F-EF6E-88F517CC8808}"/>
              </a:ext>
            </a:extLst>
          </p:cNvPr>
          <p:cNvSpPr>
            <a:spLocks noGrp="1"/>
          </p:cNvSpPr>
          <p:nvPr>
            <p:ph type="title"/>
          </p:nvPr>
        </p:nvSpPr>
        <p:spPr>
          <a:xfrm>
            <a:off x="640079" y="958645"/>
            <a:ext cx="10890929" cy="1371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lstStyle/>
          <a:p>
            <a:r>
              <a:rPr lang="en-US" u="sng" dirty="0"/>
              <a:t>John 15:10</a:t>
            </a:r>
          </a:p>
        </p:txBody>
      </p:sp>
      <p:sp>
        <p:nvSpPr>
          <p:cNvPr id="3" name="Content Placeholder 2">
            <a:extLst>
              <a:ext uri="{FF2B5EF4-FFF2-40B4-BE49-F238E27FC236}">
                <a16:creationId xmlns:a16="http://schemas.microsoft.com/office/drawing/2014/main" id="{6AD1566D-8ECB-C68F-D522-911A12D5531E}"/>
              </a:ext>
            </a:extLst>
          </p:cNvPr>
          <p:cNvSpPr>
            <a:spLocks noGrp="1"/>
          </p:cNvSpPr>
          <p:nvPr>
            <p:ph idx="1"/>
          </p:nvPr>
        </p:nvSpPr>
        <p:spPr/>
        <p:txBody>
          <a:bodyPr>
            <a:normAutofit/>
          </a:bodyPr>
          <a:lstStyle/>
          <a:p>
            <a:pPr marL="0" indent="0">
              <a:buNone/>
            </a:pPr>
            <a:r>
              <a:rPr lang="en-US" sz="4000" b="1" dirty="0"/>
              <a:t>If you keep my commandments, you will abide in my love, just as I have kept my Father’s commandments and abide in his love. </a:t>
            </a:r>
            <a:r>
              <a:rPr lang="en-US" sz="3600" b="1" dirty="0"/>
              <a:t>(ESV)</a:t>
            </a:r>
          </a:p>
        </p:txBody>
      </p:sp>
    </p:spTree>
    <p:extLst>
      <p:ext uri="{BB962C8B-B14F-4D97-AF65-F5344CB8AC3E}">
        <p14:creationId xmlns:p14="http://schemas.microsoft.com/office/powerpoint/2010/main" val="9231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12DD88-EB10-CC41-52BA-B1A039ACB22A}"/>
              </a:ext>
            </a:extLst>
          </p:cNvPr>
          <p:cNvSpPr txBox="1"/>
          <p:nvPr/>
        </p:nvSpPr>
        <p:spPr>
          <a:xfrm>
            <a:off x="545691" y="0"/>
            <a:ext cx="10574594" cy="6093976"/>
          </a:xfrm>
          <a:prstGeom prst="rect">
            <a:avLst/>
          </a:prstGeom>
          <a:solidFill>
            <a:schemeClr val="accent1">
              <a:lumMod val="20000"/>
              <a:lumOff val="80000"/>
            </a:schemeClr>
          </a:solidFill>
        </p:spPr>
        <p:txBody>
          <a:bodyPr wrap="square">
            <a:spAutoFit/>
          </a:bodyPr>
          <a:lstStyle/>
          <a:p>
            <a:pPr algn="just"/>
            <a:endParaRPr lang="en-US" b="0" i="0" dirty="0">
              <a:solidFill>
                <a:srgbClr val="000000"/>
              </a:solidFill>
              <a:effectLst/>
              <a:latin typeface="Georgia" panose="02040502050405020303" pitchFamily="18" charset="0"/>
            </a:endParaRPr>
          </a:p>
          <a:p>
            <a:pPr algn="just"/>
            <a:r>
              <a:rPr lang="en-US" sz="2400" b="0" i="0" dirty="0">
                <a:solidFill>
                  <a:srgbClr val="000000"/>
                </a:solidFill>
                <a:effectLst/>
                <a:latin typeface="Georgia" panose="02040502050405020303" pitchFamily="18" charset="0"/>
              </a:rPr>
              <a:t>I insist not that the life of the Christian shall breathe nothing but the perfect Gospel, though this is to be desired, and ought to be attempted. I insist not so strictly on evangelical perfection, as to refuse to acknowledge as a Christian any man who has not attained it. In this way all would be excluded from the Church, since there is no man who is not far removed from this perfection, while many, who have made but little progress, would be undeservedly rejected. What then? Let us set this before our eye as the end at which we ought constantly to aim. Let it be regarded as the goal towards which we are to run. For you cannot divide the matter with God, undertaking part of what his word enjoins, and omitting part at pleasure. For, in the first place, God uniformly recommends integrity as the principal part of his worship, meaning by integrity real singleness of mind, devoid of gloss and fiction, and to this is opposed a double mind; as if it had been said, that the spiritual commencement of a good life is when the internal affections are sincerely devoted to God, in the cultivation, of holiness and justice. </a:t>
            </a:r>
            <a:br>
              <a:rPr lang="en-US" sz="2400" dirty="0"/>
            </a:br>
            <a:r>
              <a:rPr lang="en-US" sz="1200" b="0" i="1" u="none" strike="noStrike" dirty="0">
                <a:solidFill>
                  <a:srgbClr val="000000"/>
                </a:solidFill>
                <a:effectLst/>
                <a:latin typeface="Alegreya Sans"/>
              </a:rPr>
              <a:t>John Calvin, Institutes of the Christian Religion</a:t>
            </a:r>
            <a:r>
              <a:rPr lang="en-US" sz="1200" b="0" i="0" u="none" strike="noStrike" dirty="0">
                <a:solidFill>
                  <a:srgbClr val="000000"/>
                </a:solidFill>
                <a:effectLst/>
                <a:latin typeface="Alegreya Sans"/>
              </a:rPr>
              <a:t>, book 3, chapter 6 entitled, </a:t>
            </a:r>
            <a:r>
              <a:rPr lang="en-US" sz="1200" b="0" i="1" u="none" strike="noStrike" dirty="0">
                <a:solidFill>
                  <a:srgbClr val="000000"/>
                </a:solidFill>
                <a:effectLst/>
                <a:latin typeface="Alegreya Sans"/>
              </a:rPr>
              <a:t>The Life of the Christian Man</a:t>
            </a:r>
            <a:r>
              <a:rPr lang="en-US" sz="1200" b="0" i="0" u="none" strike="noStrike" dirty="0">
                <a:solidFill>
                  <a:srgbClr val="000000"/>
                </a:solidFill>
                <a:effectLst/>
                <a:latin typeface="Alegreya Sans"/>
              </a:rPr>
              <a:t>.</a:t>
            </a:r>
            <a:endParaRPr lang="en-US" sz="1200" dirty="0"/>
          </a:p>
        </p:txBody>
      </p:sp>
    </p:spTree>
    <p:extLst>
      <p:ext uri="{BB962C8B-B14F-4D97-AF65-F5344CB8AC3E}">
        <p14:creationId xmlns:p14="http://schemas.microsoft.com/office/powerpoint/2010/main" val="304340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B41AE0-B0F7-7166-F044-912A16085C72}"/>
              </a:ext>
            </a:extLst>
          </p:cNvPr>
          <p:cNvSpPr txBox="1"/>
          <p:nvPr/>
        </p:nvSpPr>
        <p:spPr>
          <a:xfrm>
            <a:off x="575186" y="179376"/>
            <a:ext cx="10928555" cy="6001643"/>
          </a:xfrm>
          <a:prstGeom prst="rect">
            <a:avLst/>
          </a:prstGeom>
          <a:solidFill>
            <a:schemeClr val="accent1">
              <a:lumMod val="20000"/>
              <a:lumOff val="80000"/>
            </a:schemeClr>
          </a:solidFill>
        </p:spPr>
        <p:txBody>
          <a:bodyPr wrap="square">
            <a:spAutoFit/>
          </a:bodyPr>
          <a:lstStyle/>
          <a:p>
            <a:pPr algn="just"/>
            <a:r>
              <a:rPr lang="en-US" sz="2400" b="0" i="0" dirty="0">
                <a:solidFill>
                  <a:srgbClr val="000000"/>
                </a:solidFill>
                <a:effectLst/>
                <a:latin typeface="Georgia" panose="02040502050405020303" pitchFamily="18" charset="0"/>
              </a:rPr>
              <a:t>But seeing that, in this earthly prison of the body, no man is supplied with strength sufficient to hasten in his course with due alacrity, while the greater number are so oppressed with weakness, that hesitating, and halting, and even crawling on the ground, they make little progress, let every one of us go as far as his humble ability enables him, and prosecute the journey once begun. No one will travel so badly as not daily to make some degree of progress. This, therefore, let us never cease to do, that we may daily advance in the way of the Lord; and let us not despair because of the slender measure of success. How little soever the success may correspond with our wish, our </a:t>
            </a:r>
            <a:r>
              <a:rPr lang="en-US" sz="2400" b="0" i="0" dirty="0" err="1">
                <a:solidFill>
                  <a:srgbClr val="000000"/>
                </a:solidFill>
                <a:effectLst/>
                <a:latin typeface="Georgia" panose="02040502050405020303" pitchFamily="18" charset="0"/>
              </a:rPr>
              <a:t>labour</a:t>
            </a:r>
            <a:r>
              <a:rPr lang="en-US" sz="2400" b="0" i="0" dirty="0">
                <a:solidFill>
                  <a:srgbClr val="000000"/>
                </a:solidFill>
                <a:effectLst/>
                <a:latin typeface="Georgia" panose="02040502050405020303" pitchFamily="18" charset="0"/>
              </a:rPr>
              <a:t> is not lost when to-day is better than yesterday, provided with true singleness of mind we keep our aim, and aspire to the goal, not speaking flattering things to ourselves, nor indulging our vices, but making it our constant </a:t>
            </a:r>
            <a:r>
              <a:rPr lang="en-US" sz="2400" b="0" i="0" dirty="0" err="1">
                <a:solidFill>
                  <a:srgbClr val="000000"/>
                </a:solidFill>
                <a:effectLst/>
                <a:latin typeface="Georgia" panose="02040502050405020303" pitchFamily="18" charset="0"/>
              </a:rPr>
              <a:t>endeavour</a:t>
            </a:r>
            <a:r>
              <a:rPr lang="en-US" sz="2400" b="0" i="0" dirty="0">
                <a:solidFill>
                  <a:srgbClr val="000000"/>
                </a:solidFill>
                <a:effectLst/>
                <a:latin typeface="Georgia" panose="02040502050405020303" pitchFamily="18" charset="0"/>
              </a:rPr>
              <a:t> to become better, until we attain to goodness itself. If during the whole course of our life we seek and follow, we shall at length attain it, when relieved from the infirmity of flesh we are admitted to full fellowship with God. </a:t>
            </a:r>
            <a:r>
              <a:rPr lang="en-US" sz="1200" b="0" i="1" u="none" strike="noStrike" dirty="0">
                <a:solidFill>
                  <a:srgbClr val="000000"/>
                </a:solidFill>
                <a:effectLst/>
                <a:latin typeface="Alegreya Sans"/>
              </a:rPr>
              <a:t>John Calvin, Institutes of the Christian Religion</a:t>
            </a:r>
            <a:r>
              <a:rPr lang="en-US" sz="1200" b="0" i="0" u="none" strike="noStrike" dirty="0">
                <a:solidFill>
                  <a:srgbClr val="000000"/>
                </a:solidFill>
                <a:effectLst/>
                <a:latin typeface="Alegreya Sans"/>
              </a:rPr>
              <a:t>, book 3, chapter 6 entitled, </a:t>
            </a:r>
            <a:r>
              <a:rPr lang="en-US" sz="1200" b="0" i="1" u="none" strike="noStrike" dirty="0">
                <a:solidFill>
                  <a:srgbClr val="000000"/>
                </a:solidFill>
                <a:effectLst/>
                <a:latin typeface="Alegreya Sans"/>
              </a:rPr>
              <a:t>The Life of the Christian Man</a:t>
            </a:r>
            <a:r>
              <a:rPr lang="en-US" sz="1200" b="0" i="0" u="none" strike="noStrike" dirty="0">
                <a:solidFill>
                  <a:srgbClr val="000000"/>
                </a:solidFill>
                <a:effectLst/>
                <a:latin typeface="Alegreya Sans"/>
              </a:rPr>
              <a:t>.</a:t>
            </a:r>
            <a:endParaRPr lang="en-US" sz="1200"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60048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57A8BA-AD40-3DCC-E038-936D3FD54849}"/>
              </a:ext>
            </a:extLst>
          </p:cNvPr>
          <p:cNvSpPr txBox="1"/>
          <p:nvPr/>
        </p:nvSpPr>
        <p:spPr>
          <a:xfrm>
            <a:off x="1201271" y="394447"/>
            <a:ext cx="9897035" cy="6093976"/>
          </a:xfrm>
          <a:prstGeom prst="rect">
            <a:avLst/>
          </a:prstGeom>
          <a:solidFill>
            <a:schemeClr val="accent1">
              <a:lumMod val="20000"/>
              <a:lumOff val="80000"/>
            </a:schemeClr>
          </a:solidFill>
        </p:spPr>
        <p:txBody>
          <a:bodyPr wrap="square">
            <a:spAutoFit/>
          </a:bodyPr>
          <a:lstStyle/>
          <a:p>
            <a:r>
              <a:rPr lang="en-US" sz="2800" b="1" i="0" dirty="0">
                <a:solidFill>
                  <a:srgbClr val="222222"/>
                </a:solidFill>
                <a:effectLst/>
                <a:latin typeface="baskerville-urw"/>
              </a:rPr>
              <a:t>Wesley on Grace</a:t>
            </a:r>
          </a:p>
          <a:p>
            <a:endParaRPr lang="en-US" dirty="0">
              <a:solidFill>
                <a:srgbClr val="222222"/>
              </a:solidFill>
              <a:latin typeface="baskerville-urw"/>
            </a:endParaRPr>
          </a:p>
          <a:p>
            <a:r>
              <a:rPr lang="en-US" sz="3200" b="0" i="0" dirty="0">
                <a:solidFill>
                  <a:srgbClr val="222222"/>
                </a:solidFill>
                <a:effectLst/>
                <a:latin typeface="baskerville-urw"/>
              </a:rPr>
              <a:t>God’s grace at every stage, from prevenient to repenting to regenerating and sanctifying, prepares us for more grace. Grace upon grace coincides with our spiritual development. An infant is not ready for convincing grace, as one newly regenerated usually is not ready for entire sanctification. Grace normatively is intended, given, and works alongside our cognitive, moral, and spiritual development to invite our participatory response. </a:t>
            </a:r>
            <a:r>
              <a:rPr lang="en-US" sz="1200" b="0" i="0" dirty="0">
                <a:solidFill>
                  <a:srgbClr val="222222"/>
                </a:solidFill>
                <a:effectLst/>
                <a:latin typeface="baskerville-urw"/>
              </a:rPr>
              <a:t>https://</a:t>
            </a:r>
            <a:r>
              <a:rPr lang="en-US" sz="1200" b="0" i="0" dirty="0" err="1">
                <a:solidFill>
                  <a:srgbClr val="222222"/>
                </a:solidFill>
                <a:effectLst/>
                <a:latin typeface="baskerville-urw"/>
              </a:rPr>
              <a:t>firebrandmag.com</a:t>
            </a:r>
            <a:r>
              <a:rPr lang="en-US" sz="1200" b="0" i="0" dirty="0">
                <a:solidFill>
                  <a:srgbClr val="222222"/>
                </a:solidFill>
                <a:effectLst/>
                <a:latin typeface="baskerville-urw"/>
              </a:rPr>
              <a:t>/articles/</a:t>
            </a:r>
            <a:r>
              <a:rPr lang="en-US" sz="1200" b="0" i="0" dirty="0" err="1">
                <a:solidFill>
                  <a:srgbClr val="222222"/>
                </a:solidFill>
                <a:effectLst/>
                <a:latin typeface="baskerville-urw"/>
              </a:rPr>
              <a:t>wesleyan</a:t>
            </a:r>
            <a:r>
              <a:rPr lang="en-US" sz="1200" b="0" i="0" dirty="0">
                <a:solidFill>
                  <a:srgbClr val="222222"/>
                </a:solidFill>
                <a:effectLst/>
                <a:latin typeface="baskerville-urw"/>
              </a:rPr>
              <a:t>-baptism-sacramental-and-evangelical-firebrand-big-read</a:t>
            </a:r>
          </a:p>
          <a:p>
            <a:endParaRPr lang="en-US" sz="1200" dirty="0">
              <a:solidFill>
                <a:srgbClr val="222222"/>
              </a:solidFill>
              <a:latin typeface="baskerville-urw"/>
            </a:endParaRPr>
          </a:p>
          <a:p>
            <a:r>
              <a:rPr lang="en-US" sz="3200" dirty="0">
                <a:solidFill>
                  <a:srgbClr val="222222"/>
                </a:solidFill>
                <a:latin typeface="baskerville-urw"/>
              </a:rPr>
              <a:t>NOTICE – stages of grace. These will be seen by as distinct work of the Holy Spirit.</a:t>
            </a:r>
            <a:endParaRPr lang="en-US" sz="3200" dirty="0"/>
          </a:p>
        </p:txBody>
      </p:sp>
    </p:spTree>
    <p:extLst>
      <p:ext uri="{BB962C8B-B14F-4D97-AF65-F5344CB8AC3E}">
        <p14:creationId xmlns:p14="http://schemas.microsoft.com/office/powerpoint/2010/main" val="42979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53C1207-D1C8-49E3-8837-E2B89D366FA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16B067B1-F4E5-4FDF-813D-C9E872E80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1" name="Picture 90" descr="Abstract smoke background">
            <a:extLst>
              <a:ext uri="{FF2B5EF4-FFF2-40B4-BE49-F238E27FC236}">
                <a16:creationId xmlns:a16="http://schemas.microsoft.com/office/drawing/2014/main" id="{46CF6680-E702-7D69-BA8B-6B1DF1C37B58}"/>
              </a:ext>
            </a:extLst>
          </p:cNvPr>
          <p:cNvPicPr>
            <a:picLocks noChangeAspect="1"/>
          </p:cNvPicPr>
          <p:nvPr/>
        </p:nvPicPr>
        <p:blipFill>
          <a:blip r:embed="rId3">
            <a:alphaModFix amt="40000"/>
          </a:blip>
          <a:srcRect t="6400" b="9014"/>
          <a:stretch/>
        </p:blipFill>
        <p:spPr>
          <a:xfrm>
            <a:off x="-1" y="0"/>
            <a:ext cx="12191999" cy="6857990"/>
          </a:xfrm>
          <a:prstGeom prst="rect">
            <a:avLst/>
          </a:prstGeom>
        </p:spPr>
      </p:pic>
      <p:sp>
        <p:nvSpPr>
          <p:cNvPr id="5" name="TextBox 4">
            <a:extLst>
              <a:ext uri="{FF2B5EF4-FFF2-40B4-BE49-F238E27FC236}">
                <a16:creationId xmlns:a16="http://schemas.microsoft.com/office/drawing/2014/main" id="{BD6EB91E-D0C5-E7F7-E23A-D14CA58E8C5A}"/>
              </a:ext>
            </a:extLst>
          </p:cNvPr>
          <p:cNvSpPr txBox="1"/>
          <p:nvPr/>
        </p:nvSpPr>
        <p:spPr>
          <a:xfrm>
            <a:off x="1143000" y="356812"/>
            <a:ext cx="9906000" cy="646331"/>
          </a:xfrm>
          <a:prstGeom prst="rect">
            <a:avLst/>
          </a:prstGeom>
          <a:noFill/>
        </p:spPr>
        <p:txBody>
          <a:bodyPr wrap="square" rtlCol="0">
            <a:spAutoFit/>
          </a:bodyPr>
          <a:lstStyle/>
          <a:p>
            <a:pPr algn="ctr"/>
            <a:r>
              <a:rPr lang="en-US" sz="3600" b="1" i="1" dirty="0">
                <a:latin typeface="Museo Sans 700" panose="02000000000000000000" pitchFamily="2" charset="77"/>
              </a:rPr>
              <a:t>Is there a second work of the Holy Spirit?</a:t>
            </a:r>
          </a:p>
        </p:txBody>
      </p:sp>
      <p:sp>
        <p:nvSpPr>
          <p:cNvPr id="6" name="TextBox 5">
            <a:extLst>
              <a:ext uri="{FF2B5EF4-FFF2-40B4-BE49-F238E27FC236}">
                <a16:creationId xmlns:a16="http://schemas.microsoft.com/office/drawing/2014/main" id="{BAB9295F-CE2A-E3D7-7494-2D66862B9678}"/>
              </a:ext>
            </a:extLst>
          </p:cNvPr>
          <p:cNvSpPr txBox="1"/>
          <p:nvPr/>
        </p:nvSpPr>
        <p:spPr>
          <a:xfrm>
            <a:off x="304808" y="2784743"/>
            <a:ext cx="2438390" cy="1384995"/>
          </a:xfrm>
          <a:prstGeom prst="rect">
            <a:avLst/>
          </a:prstGeom>
          <a:noFill/>
        </p:spPr>
        <p:txBody>
          <a:bodyPr wrap="square" rtlCol="0">
            <a:spAutoFit/>
          </a:bodyPr>
          <a:lstStyle/>
          <a:p>
            <a:pPr algn="ctr"/>
            <a:r>
              <a:rPr lang="en-US" sz="2800" b="1" dirty="0">
                <a:ln>
                  <a:solidFill>
                    <a:schemeClr val="bg1"/>
                  </a:solidFill>
                </a:ln>
                <a:highlight>
                  <a:srgbClr val="00FF00"/>
                </a:highlight>
                <a:latin typeface="Museo Sans 900" panose="02000000000000000000" pitchFamily="2" charset="77"/>
              </a:rPr>
              <a:t>Starting in the 18-19</a:t>
            </a:r>
            <a:r>
              <a:rPr lang="en-US" sz="2800" b="1" baseline="30000" dirty="0">
                <a:ln>
                  <a:solidFill>
                    <a:schemeClr val="bg1"/>
                  </a:solidFill>
                </a:ln>
                <a:highlight>
                  <a:srgbClr val="00FF00"/>
                </a:highlight>
                <a:latin typeface="Museo Sans 900" panose="02000000000000000000" pitchFamily="2" charset="77"/>
              </a:rPr>
              <a:t>th</a:t>
            </a:r>
            <a:r>
              <a:rPr lang="en-US" sz="2800" b="1" dirty="0">
                <a:ln>
                  <a:solidFill>
                    <a:schemeClr val="bg1"/>
                  </a:solidFill>
                </a:ln>
                <a:highlight>
                  <a:srgbClr val="00FF00"/>
                </a:highlight>
                <a:latin typeface="Museo Sans 900" panose="02000000000000000000" pitchFamily="2" charset="77"/>
              </a:rPr>
              <a:t> century</a:t>
            </a:r>
          </a:p>
        </p:txBody>
      </p:sp>
      <p:sp>
        <p:nvSpPr>
          <p:cNvPr id="23" name="TextBox 22">
            <a:extLst>
              <a:ext uri="{FF2B5EF4-FFF2-40B4-BE49-F238E27FC236}">
                <a16:creationId xmlns:a16="http://schemas.microsoft.com/office/drawing/2014/main" id="{9FE17A51-AE5F-2E6F-9817-817BFFC98C96}"/>
              </a:ext>
            </a:extLst>
          </p:cNvPr>
          <p:cNvSpPr txBox="1"/>
          <p:nvPr/>
        </p:nvSpPr>
        <p:spPr>
          <a:xfrm>
            <a:off x="3444044" y="3352800"/>
            <a:ext cx="7955866" cy="461665"/>
          </a:xfrm>
          <a:prstGeom prst="rect">
            <a:avLst/>
          </a:prstGeom>
          <a:noFill/>
          <a:ln>
            <a:noFill/>
          </a:ln>
        </p:spPr>
        <p:txBody>
          <a:bodyPr wrap="square" rtlCol="0">
            <a:spAutoFit/>
          </a:bodyPr>
          <a:lstStyle/>
          <a:p>
            <a:r>
              <a:rPr lang="en-US" sz="2400" b="1" dirty="0">
                <a:ln>
                  <a:solidFill>
                    <a:schemeClr val="tx1"/>
                  </a:solidFill>
                </a:ln>
                <a:solidFill>
                  <a:schemeClr val="bg1"/>
                </a:solidFill>
                <a:latin typeface="Museo Sans 900" panose="02000000000000000000" pitchFamily="2" charset="77"/>
              </a:rPr>
              <a:t>C&amp;MA			Healing</a:t>
            </a:r>
          </a:p>
        </p:txBody>
      </p:sp>
      <p:sp>
        <p:nvSpPr>
          <p:cNvPr id="64" name="TextBox 63">
            <a:extLst>
              <a:ext uri="{FF2B5EF4-FFF2-40B4-BE49-F238E27FC236}">
                <a16:creationId xmlns:a16="http://schemas.microsoft.com/office/drawing/2014/main" id="{41343DDD-9CB8-AB84-4EAC-16F911FA45A8}"/>
              </a:ext>
            </a:extLst>
          </p:cNvPr>
          <p:cNvSpPr txBox="1"/>
          <p:nvPr/>
        </p:nvSpPr>
        <p:spPr>
          <a:xfrm>
            <a:off x="3413954" y="1890717"/>
            <a:ext cx="7909756" cy="461665"/>
          </a:xfrm>
          <a:prstGeom prst="rect">
            <a:avLst/>
          </a:prstGeom>
          <a:noFill/>
          <a:ln>
            <a:noFill/>
          </a:ln>
        </p:spPr>
        <p:txBody>
          <a:bodyPr wrap="square" rtlCol="0">
            <a:spAutoFit/>
          </a:bodyPr>
          <a:lstStyle/>
          <a:p>
            <a:r>
              <a:rPr lang="en-US" sz="2400" b="1" dirty="0">
                <a:ln>
                  <a:solidFill>
                    <a:schemeClr val="tx1"/>
                  </a:solidFill>
                </a:ln>
                <a:solidFill>
                  <a:schemeClr val="bg1"/>
                </a:solidFill>
                <a:latin typeface="Museo Sans 900" panose="02000000000000000000" pitchFamily="2" charset="77"/>
              </a:rPr>
              <a:t>Wesleyan		Perfectionism</a:t>
            </a:r>
          </a:p>
        </p:txBody>
      </p:sp>
      <p:sp>
        <p:nvSpPr>
          <p:cNvPr id="75" name="TextBox 74">
            <a:extLst>
              <a:ext uri="{FF2B5EF4-FFF2-40B4-BE49-F238E27FC236}">
                <a16:creationId xmlns:a16="http://schemas.microsoft.com/office/drawing/2014/main" id="{475452F5-B6CF-3A80-B1E4-BF0B1CC0A4AA}"/>
              </a:ext>
            </a:extLst>
          </p:cNvPr>
          <p:cNvSpPr txBox="1"/>
          <p:nvPr/>
        </p:nvSpPr>
        <p:spPr>
          <a:xfrm>
            <a:off x="3413954" y="2644909"/>
            <a:ext cx="8549446" cy="461665"/>
          </a:xfrm>
          <a:prstGeom prst="rect">
            <a:avLst/>
          </a:prstGeom>
          <a:noFill/>
          <a:ln>
            <a:noFill/>
          </a:ln>
        </p:spPr>
        <p:txBody>
          <a:bodyPr wrap="square" rtlCol="0">
            <a:spAutoFit/>
          </a:bodyPr>
          <a:lstStyle/>
          <a:p>
            <a:r>
              <a:rPr lang="en-US" sz="2400" b="1" dirty="0">
                <a:ln>
                  <a:solidFill>
                    <a:schemeClr val="tx1"/>
                  </a:solidFill>
                </a:ln>
                <a:solidFill>
                  <a:schemeClr val="bg1"/>
                </a:solidFill>
                <a:latin typeface="Museo Sans 900" panose="02000000000000000000" pitchFamily="2" charset="77"/>
              </a:rPr>
              <a:t>Pentecostals	“Baptism in the Holy Spirit (Tongues)</a:t>
            </a:r>
          </a:p>
        </p:txBody>
      </p:sp>
      <p:sp>
        <p:nvSpPr>
          <p:cNvPr id="78" name="TextBox 77">
            <a:extLst>
              <a:ext uri="{FF2B5EF4-FFF2-40B4-BE49-F238E27FC236}">
                <a16:creationId xmlns:a16="http://schemas.microsoft.com/office/drawing/2014/main" id="{37C8EEF2-2E61-29E9-2F97-D674E17A1030}"/>
              </a:ext>
            </a:extLst>
          </p:cNvPr>
          <p:cNvSpPr txBox="1"/>
          <p:nvPr/>
        </p:nvSpPr>
        <p:spPr>
          <a:xfrm>
            <a:off x="3413954" y="4136649"/>
            <a:ext cx="8549446" cy="461665"/>
          </a:xfrm>
          <a:prstGeom prst="rect">
            <a:avLst/>
          </a:prstGeom>
          <a:noFill/>
          <a:ln>
            <a:noFill/>
          </a:ln>
        </p:spPr>
        <p:txBody>
          <a:bodyPr wrap="square" rtlCol="0">
            <a:spAutoFit/>
          </a:bodyPr>
          <a:lstStyle/>
          <a:p>
            <a:r>
              <a:rPr lang="en-US" sz="2400" b="1" dirty="0">
                <a:ln>
                  <a:solidFill>
                    <a:schemeClr val="tx1"/>
                  </a:solidFill>
                </a:ln>
                <a:solidFill>
                  <a:schemeClr val="bg1"/>
                </a:solidFill>
                <a:latin typeface="Museo Sans 900" panose="02000000000000000000" pitchFamily="2" charset="77"/>
              </a:rPr>
              <a:t>Keswick		Power for Service </a:t>
            </a:r>
            <a:r>
              <a:rPr lang="en-US" sz="2000" b="1" dirty="0">
                <a:ln>
                  <a:solidFill>
                    <a:schemeClr val="tx1"/>
                  </a:solidFill>
                </a:ln>
                <a:solidFill>
                  <a:schemeClr val="bg1"/>
                </a:solidFill>
                <a:latin typeface="Museo Sans 900" panose="02000000000000000000" pitchFamily="2" charset="77"/>
              </a:rPr>
              <a:t>(DL Moody/RA Torrey)</a:t>
            </a:r>
          </a:p>
        </p:txBody>
      </p:sp>
      <p:sp>
        <p:nvSpPr>
          <p:cNvPr id="80" name="TextBox 79">
            <a:extLst>
              <a:ext uri="{FF2B5EF4-FFF2-40B4-BE49-F238E27FC236}">
                <a16:creationId xmlns:a16="http://schemas.microsoft.com/office/drawing/2014/main" id="{50AA9C56-013A-AAE7-9243-0A3CD746CC15}"/>
              </a:ext>
            </a:extLst>
          </p:cNvPr>
          <p:cNvSpPr txBox="1"/>
          <p:nvPr/>
        </p:nvSpPr>
        <p:spPr>
          <a:xfrm>
            <a:off x="3413954" y="4987240"/>
            <a:ext cx="8549446" cy="461665"/>
          </a:xfrm>
          <a:prstGeom prst="rect">
            <a:avLst/>
          </a:prstGeom>
          <a:noFill/>
          <a:ln>
            <a:noFill/>
          </a:ln>
        </p:spPr>
        <p:txBody>
          <a:bodyPr wrap="square" rtlCol="0">
            <a:spAutoFit/>
          </a:bodyPr>
          <a:lstStyle/>
          <a:p>
            <a:r>
              <a:rPr lang="en-US" sz="2400" b="1" dirty="0">
                <a:ln>
                  <a:solidFill>
                    <a:schemeClr val="tx1"/>
                  </a:solidFill>
                </a:ln>
                <a:solidFill>
                  <a:schemeClr val="bg1"/>
                </a:solidFill>
                <a:latin typeface="Museo Sans 900" panose="02000000000000000000" pitchFamily="2" charset="77"/>
              </a:rPr>
              <a:t>Reformed		Fillings only </a:t>
            </a:r>
          </a:p>
        </p:txBody>
      </p:sp>
      <p:cxnSp>
        <p:nvCxnSpPr>
          <p:cNvPr id="86" name="Straight Connector 85">
            <a:extLst>
              <a:ext uri="{FF2B5EF4-FFF2-40B4-BE49-F238E27FC236}">
                <a16:creationId xmlns:a16="http://schemas.microsoft.com/office/drawing/2014/main" id="{F7D745F6-BA9C-B893-AAD8-BFE83C5E629F}"/>
              </a:ext>
            </a:extLst>
          </p:cNvPr>
          <p:cNvCxnSpPr>
            <a:endCxn id="64" idx="1"/>
          </p:cNvCxnSpPr>
          <p:nvPr/>
        </p:nvCxnSpPr>
        <p:spPr>
          <a:xfrm flipV="1">
            <a:off x="2819400" y="2121550"/>
            <a:ext cx="594554" cy="850250"/>
          </a:xfrm>
          <a:prstGeom prst="line">
            <a:avLst/>
          </a:prstGeom>
          <a:ln w="38100">
            <a:gradFill>
              <a:gsLst>
                <a:gs pos="0">
                  <a:srgbClr val="FFFF00"/>
                </a:gs>
                <a:gs pos="97000">
                  <a:schemeClr val="accent1"/>
                </a:gs>
                <a:gs pos="100000">
                  <a:schemeClr val="accent1">
                    <a:lumMod val="45000"/>
                    <a:lumOff val="55000"/>
                  </a:schemeClr>
                </a:gs>
                <a:gs pos="100000">
                  <a:schemeClr val="accent1">
                    <a:lumMod val="30000"/>
                    <a:lumOff val="70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E0650E3-E141-83A3-6B3F-1F0E608E4C6F}"/>
              </a:ext>
            </a:extLst>
          </p:cNvPr>
          <p:cNvCxnSpPr>
            <a:cxnSpLocks/>
          </p:cNvCxnSpPr>
          <p:nvPr/>
        </p:nvCxnSpPr>
        <p:spPr>
          <a:xfrm flipV="1">
            <a:off x="2882015" y="2949737"/>
            <a:ext cx="511344" cy="252896"/>
          </a:xfrm>
          <a:prstGeom prst="line">
            <a:avLst/>
          </a:prstGeom>
          <a:ln w="38100">
            <a:gradFill>
              <a:gsLst>
                <a:gs pos="0">
                  <a:srgbClr val="FFFF00"/>
                </a:gs>
                <a:gs pos="97000">
                  <a:schemeClr val="accent1"/>
                </a:gs>
                <a:gs pos="100000">
                  <a:schemeClr val="accent1">
                    <a:lumMod val="45000"/>
                    <a:lumOff val="55000"/>
                  </a:schemeClr>
                </a:gs>
                <a:gs pos="100000">
                  <a:schemeClr val="accent1">
                    <a:lumMod val="30000"/>
                    <a:lumOff val="70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2CEE7A6E-87DE-E844-73FA-11FD3EFC74CF}"/>
              </a:ext>
            </a:extLst>
          </p:cNvPr>
          <p:cNvCxnSpPr>
            <a:cxnSpLocks/>
          </p:cNvCxnSpPr>
          <p:nvPr/>
        </p:nvCxnSpPr>
        <p:spPr>
          <a:xfrm>
            <a:off x="2882015" y="3534340"/>
            <a:ext cx="511344" cy="0"/>
          </a:xfrm>
          <a:prstGeom prst="line">
            <a:avLst/>
          </a:prstGeom>
          <a:ln w="38100">
            <a:gradFill>
              <a:gsLst>
                <a:gs pos="0">
                  <a:srgbClr val="FFFF00"/>
                </a:gs>
                <a:gs pos="97000">
                  <a:schemeClr val="accent1"/>
                </a:gs>
                <a:gs pos="100000">
                  <a:schemeClr val="accent1">
                    <a:lumMod val="45000"/>
                    <a:lumOff val="55000"/>
                  </a:schemeClr>
                </a:gs>
                <a:gs pos="100000">
                  <a:schemeClr val="accent1">
                    <a:lumMod val="30000"/>
                    <a:lumOff val="70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5232AA9-087A-4384-EBBB-8937A0ED69E4}"/>
              </a:ext>
            </a:extLst>
          </p:cNvPr>
          <p:cNvCxnSpPr>
            <a:cxnSpLocks/>
          </p:cNvCxnSpPr>
          <p:nvPr/>
        </p:nvCxnSpPr>
        <p:spPr>
          <a:xfrm>
            <a:off x="2829697" y="3857368"/>
            <a:ext cx="563662" cy="497035"/>
          </a:xfrm>
          <a:prstGeom prst="line">
            <a:avLst/>
          </a:prstGeom>
          <a:ln w="38100">
            <a:gradFill>
              <a:gsLst>
                <a:gs pos="0">
                  <a:srgbClr val="FFFF00"/>
                </a:gs>
                <a:gs pos="97000">
                  <a:schemeClr val="accent1"/>
                </a:gs>
                <a:gs pos="100000">
                  <a:schemeClr val="accent1">
                    <a:lumMod val="45000"/>
                    <a:lumOff val="55000"/>
                  </a:schemeClr>
                </a:gs>
                <a:gs pos="100000">
                  <a:schemeClr val="accent1">
                    <a:lumMod val="30000"/>
                    <a:lumOff val="70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9CC6151C-4795-227C-54DE-F18FBF1A81E2}"/>
              </a:ext>
            </a:extLst>
          </p:cNvPr>
          <p:cNvCxnSpPr>
            <a:cxnSpLocks/>
            <a:endCxn id="80" idx="1"/>
          </p:cNvCxnSpPr>
          <p:nvPr/>
        </p:nvCxnSpPr>
        <p:spPr>
          <a:xfrm>
            <a:off x="2743198" y="4195978"/>
            <a:ext cx="670756" cy="1022095"/>
          </a:xfrm>
          <a:prstGeom prst="line">
            <a:avLst/>
          </a:prstGeom>
          <a:ln w="38100">
            <a:gradFill>
              <a:gsLst>
                <a:gs pos="0">
                  <a:srgbClr val="FFFF00"/>
                </a:gs>
                <a:gs pos="97000">
                  <a:schemeClr val="accent1"/>
                </a:gs>
                <a:gs pos="100000">
                  <a:schemeClr val="accent1">
                    <a:lumMod val="45000"/>
                    <a:lumOff val="55000"/>
                  </a:schemeClr>
                </a:gs>
                <a:gs pos="100000">
                  <a:schemeClr val="accent1">
                    <a:lumMod val="30000"/>
                    <a:lumOff val="70000"/>
                  </a:schemeClr>
                </a:gs>
              </a:gsLst>
              <a:lin ang="5400000" scaled="1"/>
            </a:gradFill>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0C6F3FA7-C524-7E15-E896-6E1F913556F9}"/>
              </a:ext>
            </a:extLst>
          </p:cNvPr>
          <p:cNvSpPr txBox="1"/>
          <p:nvPr/>
        </p:nvSpPr>
        <p:spPr>
          <a:xfrm>
            <a:off x="3444044" y="1282788"/>
            <a:ext cx="7909756" cy="461665"/>
          </a:xfrm>
          <a:prstGeom prst="rect">
            <a:avLst/>
          </a:prstGeom>
          <a:noFill/>
          <a:ln>
            <a:noFill/>
          </a:ln>
        </p:spPr>
        <p:txBody>
          <a:bodyPr wrap="square" rtlCol="0">
            <a:spAutoFit/>
          </a:bodyPr>
          <a:lstStyle/>
          <a:p>
            <a:r>
              <a:rPr lang="en-US" sz="2400" b="1" u="sng" dirty="0">
                <a:ln>
                  <a:solidFill>
                    <a:schemeClr val="bg1"/>
                  </a:solidFill>
                </a:ln>
                <a:highlight>
                  <a:srgbClr val="FFFF00"/>
                </a:highlight>
                <a:latin typeface="Museo Sans 900" panose="02000000000000000000" pitchFamily="2" charset="77"/>
              </a:rPr>
              <a:t>Religious Group	Holy Spirit’s action(s)</a:t>
            </a:r>
          </a:p>
        </p:txBody>
      </p:sp>
    </p:spTree>
    <p:extLst>
      <p:ext uri="{BB962C8B-B14F-4D97-AF65-F5344CB8AC3E}">
        <p14:creationId xmlns:p14="http://schemas.microsoft.com/office/powerpoint/2010/main" val="150227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3" grpId="0"/>
      <p:bldP spid="64" grpId="0"/>
      <p:bldP spid="75" grpId="0"/>
      <p:bldP spid="78" grpId="0"/>
      <p:bldP spid="80" grpId="0"/>
      <p:bldP spid="108" grpId="0"/>
    </p:bldLst>
  </p:timing>
</p:sld>
</file>

<file path=ppt/theme/theme1.xml><?xml version="1.0" encoding="utf-8"?>
<a:theme xmlns:a="http://schemas.openxmlformats.org/drawingml/2006/main" name="DashVTI">
  <a:themeElements>
    <a:clrScheme name="AnalogousFromRegularSeedRightStep">
      <a:dk1>
        <a:srgbClr val="000000"/>
      </a:dk1>
      <a:lt1>
        <a:srgbClr val="FFFFFF"/>
      </a:lt1>
      <a:dk2>
        <a:srgbClr val="2E1B30"/>
      </a:dk2>
      <a:lt2>
        <a:srgbClr val="F3F0F0"/>
      </a:lt2>
      <a:accent1>
        <a:srgbClr val="45AFAD"/>
      </a:accent1>
      <a:accent2>
        <a:srgbClr val="3B82B1"/>
      </a:accent2>
      <a:accent3>
        <a:srgbClr val="4D63C3"/>
      </a:accent3>
      <a:accent4>
        <a:srgbClr val="593EB3"/>
      </a:accent4>
      <a:accent5>
        <a:srgbClr val="994DC3"/>
      </a:accent5>
      <a:accent6>
        <a:srgbClr val="B13BAA"/>
      </a:accent6>
      <a:hlink>
        <a:srgbClr val="BF3F42"/>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1647</TotalTime>
  <Words>1329</Words>
  <Application>Microsoft Macintosh PowerPoint</Application>
  <PresentationFormat>Widescreen</PresentationFormat>
  <Paragraphs>42</Paragraphs>
  <Slides>14</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Alegreya Sans</vt:lpstr>
      <vt:lpstr>Aptos</vt:lpstr>
      <vt:lpstr>Arial</vt:lpstr>
      <vt:lpstr>baskerville-urw</vt:lpstr>
      <vt:lpstr>Georgia</vt:lpstr>
      <vt:lpstr>Google Sans</vt:lpstr>
      <vt:lpstr>Grandview Display</vt:lpstr>
      <vt:lpstr>Museo Sans 700</vt:lpstr>
      <vt:lpstr>Museo Sans 900</vt:lpstr>
      <vt:lpstr>Open Sans</vt:lpstr>
      <vt:lpstr>DashVTI</vt:lpstr>
      <vt:lpstr>Article #6</vt:lpstr>
      <vt:lpstr>We believe that the Christian is called with a holy calling to walk not after the flesh, but after the Spirit. Because he has become a new creation in Christ Jesus and is indwelt by the Holy Spirit, yet during his earthly pilgrimage never delivered from the flesh with its fallen nature, he must be in constant subjection to Christ and His commandments by the power of the Holy Spirit. 2 Corinthians 5:17 |  Galatians 5:22-23  |  John 15:10</vt:lpstr>
      <vt:lpstr>2 Corinthians 5:17 </vt:lpstr>
      <vt:lpstr>Galatians 5:22-23</vt:lpstr>
      <vt:lpstr>John 15:10</vt:lpstr>
      <vt:lpstr>PowerPoint Presentation</vt:lpstr>
      <vt:lpstr>PowerPoint Presentation</vt:lpstr>
      <vt:lpstr>PowerPoint Presentation</vt:lpstr>
      <vt:lpstr>PowerPoint Presentation</vt:lpstr>
      <vt:lpstr>Article #7</vt:lpstr>
      <vt:lpstr> John 3:5</vt:lpstr>
      <vt:lpstr>I Corinthians 5:6 </vt:lpstr>
      <vt:lpstr>Pure Church</vt:lpstr>
      <vt:lpstr>Dioceses and Parishes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4</cp:revision>
  <dcterms:created xsi:type="dcterms:W3CDTF">2025-02-09T03:29:49Z</dcterms:created>
  <dcterms:modified xsi:type="dcterms:W3CDTF">2025-03-31T16:31:39Z</dcterms:modified>
</cp:coreProperties>
</file>