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9"/>
  </p:notesMasterIdLst>
  <p:sldIdLst>
    <p:sldId id="263"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46"/>
    <p:restoredTop sz="94670"/>
  </p:normalViewPr>
  <p:slideViewPr>
    <p:cSldViewPr snapToGrid="0">
      <p:cViewPr varScale="1">
        <p:scale>
          <a:sx n="103" d="100"/>
          <a:sy n="103" d="100"/>
        </p:scale>
        <p:origin x="174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9B120-C211-3747-98F3-8172045AEC71}" type="datetimeFigureOut">
              <a:rPr lang="en-US" smtClean="0"/>
              <a:t>3/2/25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F02342-60EF-3244-A773-9931B210207B}" type="slidenum">
              <a:rPr lang="en-US" smtClean="0"/>
              <a:t>‹#›</a:t>
            </a:fld>
            <a:endParaRPr lang="en-US"/>
          </a:p>
        </p:txBody>
      </p:sp>
    </p:spTree>
    <p:extLst>
      <p:ext uri="{BB962C8B-B14F-4D97-AF65-F5344CB8AC3E}">
        <p14:creationId xmlns:p14="http://schemas.microsoft.com/office/powerpoint/2010/main" val="1915608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F02342-60EF-3244-A773-9931B210207B}" type="slidenum">
              <a:rPr lang="en-US" smtClean="0"/>
              <a:t>6</a:t>
            </a:fld>
            <a:endParaRPr lang="en-US"/>
          </a:p>
        </p:txBody>
      </p:sp>
    </p:spTree>
    <p:extLst>
      <p:ext uri="{BB962C8B-B14F-4D97-AF65-F5344CB8AC3E}">
        <p14:creationId xmlns:p14="http://schemas.microsoft.com/office/powerpoint/2010/main" val="25792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3/2/25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7139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3/2/25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66100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3/2/25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44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3/2/25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0294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3/2/25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43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3/2/25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103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3/2/25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6672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3/2/25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4377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3/2/25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994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3/2/25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61858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3/2/25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8885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3/2/25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36101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2+Corinthians+5+17/"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hyperlink" Target="https://www.esv.org/John+15+10/" TargetMode="External"/><Relationship Id="rId4" Type="http://schemas.openxmlformats.org/officeDocument/2006/relationships/hyperlink" Target="https://www.esv.org/Galatians+5+22/"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esv.org/2+Corinthians+5+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sv.org/Galatians+5+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83987-2BAF-B65B-4CFE-CDC9DE880B05}"/>
              </a:ext>
            </a:extLst>
          </p:cNvPr>
          <p:cNvSpPr>
            <a:spLocks noGrp="1"/>
          </p:cNvSpPr>
          <p:nvPr>
            <p:ph type="title"/>
          </p:nvPr>
        </p:nvSpPr>
        <p:spPr>
          <a:blipFill>
            <a:blip r:embed="rId2"/>
            <a:tile tx="0" ty="0" sx="100000" sy="100000" flip="none" algn="tl"/>
          </a:blipFill>
          <a:ln>
            <a:solidFill>
              <a:srgbClr val="00B0F0"/>
            </a:solidFill>
          </a:ln>
        </p:spPr>
        <p:txBody>
          <a:bodyPr>
            <a:normAutofit/>
          </a:bodyPr>
          <a:lstStyle/>
          <a:p>
            <a:r>
              <a:rPr lang="en-US" sz="4800" dirty="0"/>
              <a:t>Article #6</a:t>
            </a:r>
          </a:p>
        </p:txBody>
      </p:sp>
    </p:spTree>
    <p:extLst>
      <p:ext uri="{BB962C8B-B14F-4D97-AF65-F5344CB8AC3E}">
        <p14:creationId xmlns:p14="http://schemas.microsoft.com/office/powerpoint/2010/main" val="226124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esthetic liquid watercolor and ink">
            <a:extLst>
              <a:ext uri="{FF2B5EF4-FFF2-40B4-BE49-F238E27FC236}">
                <a16:creationId xmlns:a16="http://schemas.microsoft.com/office/drawing/2014/main" id="{B31784D8-2BCC-E184-879C-BC7AAE942902}"/>
              </a:ext>
            </a:extLst>
          </p:cNvPr>
          <p:cNvPicPr>
            <a:picLocks noChangeAspect="1"/>
          </p:cNvPicPr>
          <p:nvPr/>
        </p:nvPicPr>
        <p:blipFill>
          <a:blip r:embed="rId2"/>
          <a:srcRect t="3037" b="5499"/>
          <a:stretch/>
        </p:blipFill>
        <p:spPr>
          <a:xfrm>
            <a:off x="1" y="10"/>
            <a:ext cx="12192000" cy="6857990"/>
          </a:xfrm>
          <a:prstGeom prst="rect">
            <a:avLst/>
          </a:prstGeom>
        </p:spPr>
      </p:pic>
      <p:sp>
        <p:nvSpPr>
          <p:cNvPr id="2" name="Title 1">
            <a:extLst>
              <a:ext uri="{FF2B5EF4-FFF2-40B4-BE49-F238E27FC236}">
                <a16:creationId xmlns:a16="http://schemas.microsoft.com/office/drawing/2014/main" id="{37EB7353-BBD9-F64F-C03C-1075DCF2F4F2}"/>
              </a:ext>
            </a:extLst>
          </p:cNvPr>
          <p:cNvSpPr>
            <a:spLocks noGrp="1"/>
          </p:cNvSpPr>
          <p:nvPr>
            <p:ph type="ctrTitle" idx="4294967295"/>
          </p:nvPr>
        </p:nvSpPr>
        <p:spPr>
          <a:xfrm>
            <a:off x="0" y="359764"/>
            <a:ext cx="12192000" cy="6265888"/>
          </a:xfrm>
          <a:ln w="25400">
            <a:solidFill>
              <a:schemeClr val="accent1">
                <a:alpha val="0"/>
              </a:schemeClr>
            </a:solidFill>
          </a:ln>
        </p:spPr>
        <p:txBody>
          <a:bodyPr anchor="t">
            <a:normAutofit fontScale="90000"/>
          </a:bodyPr>
          <a:lstStyle/>
          <a:p>
            <a:r>
              <a:rPr lang="en-US" sz="4400" b="0" i="0" dirty="0">
                <a:ln w="15875">
                  <a:solidFill>
                    <a:schemeClr val="accent1"/>
                  </a:solidFill>
                </a:ln>
                <a:solidFill>
                  <a:schemeClr val="bg1"/>
                </a:solidFill>
                <a:effectLst/>
                <a:latin typeface="Open Sans" panose="020B0606030504020204" pitchFamily="34" charset="0"/>
              </a:rPr>
              <a:t>We believe that the Christian is called with a holy calling to walk not after the flesh, but after the Spirit.</a:t>
            </a:r>
            <a:br>
              <a:rPr lang="en-US" sz="4400" dirty="0">
                <a:ln w="15875">
                  <a:solidFill>
                    <a:schemeClr val="accent1"/>
                  </a:solidFill>
                </a:ln>
                <a:solidFill>
                  <a:schemeClr val="bg1"/>
                </a:solidFill>
              </a:rPr>
            </a:br>
            <a:r>
              <a:rPr lang="en-US" sz="4400" b="0" i="0" dirty="0">
                <a:ln w="15875">
                  <a:solidFill>
                    <a:schemeClr val="accent1"/>
                  </a:solidFill>
                </a:ln>
                <a:solidFill>
                  <a:schemeClr val="bg1"/>
                </a:solidFill>
                <a:effectLst/>
                <a:latin typeface="Open Sans" panose="020B0606030504020204" pitchFamily="34" charset="0"/>
              </a:rPr>
              <a:t>Because he has become a new creation in Christ Jesus and is indwelt by the Holy Spirit, yet during his earthly pilgrimage never delivered from the flesh with its fallen nature, he must be in constant subjection to Christ and His commandments by the power of the Holy Spirit.</a:t>
            </a:r>
            <a:br>
              <a:rPr lang="en-US" sz="4400" dirty="0">
                <a:ln w="15875">
                  <a:solidFill>
                    <a:schemeClr val="accent1"/>
                  </a:solidFill>
                </a:ln>
                <a:solidFill>
                  <a:schemeClr val="bg1"/>
                </a:solidFill>
              </a:rPr>
            </a:br>
            <a:r>
              <a:rPr lang="en-US" b="0" i="0" u="sng" dirty="0">
                <a:ln w="15875">
                  <a:solidFill>
                    <a:schemeClr val="accent1"/>
                  </a:solidFill>
                </a:ln>
                <a:solidFill>
                  <a:schemeClr val="bg1"/>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2 Corinthians 5:17</a:t>
            </a:r>
            <a:r>
              <a:rPr lang="en-US" b="0" i="0" dirty="0">
                <a:ln w="15875">
                  <a:solidFill>
                    <a:schemeClr val="accent1"/>
                  </a:solidFill>
                </a:ln>
                <a:solidFill>
                  <a:schemeClr val="bg1"/>
                </a:solidFill>
                <a:effectLst/>
                <a:latin typeface="Open Sans" panose="020B0606030504020204" pitchFamily="34" charset="0"/>
              </a:rPr>
              <a:t> |  </a:t>
            </a:r>
            <a:r>
              <a:rPr lang="en-US" b="0" i="0" u="sng" dirty="0">
                <a:ln w="15875">
                  <a:solidFill>
                    <a:schemeClr val="accent1"/>
                  </a:solidFill>
                </a:ln>
                <a:solidFill>
                  <a:schemeClr val="bg1"/>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Galatians 5:22-23</a:t>
            </a:r>
            <a:r>
              <a:rPr lang="en-US" b="0" i="0" dirty="0">
                <a:ln w="15875">
                  <a:solidFill>
                    <a:schemeClr val="accent1"/>
                  </a:solidFill>
                </a:ln>
                <a:solidFill>
                  <a:schemeClr val="bg1"/>
                </a:solidFill>
                <a:effectLst/>
                <a:latin typeface="Open Sans" panose="020B0606030504020204" pitchFamily="34" charset="0"/>
              </a:rPr>
              <a:t>  |  </a:t>
            </a:r>
            <a:r>
              <a:rPr lang="en-US" b="0" i="0" u="sng" dirty="0">
                <a:ln w="15875">
                  <a:solidFill>
                    <a:schemeClr val="accent1"/>
                  </a:solidFill>
                </a:ln>
                <a:solidFill>
                  <a:schemeClr val="bg1"/>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John 15:10</a:t>
            </a:r>
            <a:endParaRPr lang="en-US" dirty="0">
              <a:ln w="15875">
                <a:solidFill>
                  <a:schemeClr val="accent1"/>
                </a:solidFill>
              </a:ln>
              <a:solidFill>
                <a:schemeClr val="bg1"/>
              </a:solidFill>
            </a:endParaRPr>
          </a:p>
        </p:txBody>
      </p:sp>
    </p:spTree>
    <p:extLst>
      <p:ext uri="{BB962C8B-B14F-4D97-AF65-F5344CB8AC3E}">
        <p14:creationId xmlns:p14="http://schemas.microsoft.com/office/powerpoint/2010/main" val="324324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5889A-C7EF-CB83-C2AA-6E75087F10C4}"/>
              </a:ext>
            </a:extLst>
          </p:cNvPr>
          <p:cNvSpPr>
            <a:spLocks noGrp="1"/>
          </p:cNvSpPr>
          <p:nvPr>
            <p:ph type="title"/>
          </p:nvPr>
        </p:nvSpPr>
        <p:spPr>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8100000" scaled="1"/>
            <a:tileRect/>
          </a:gradFill>
        </p:spPr>
        <p:txBody>
          <a:bodyPr/>
          <a:lstStyle/>
          <a:p>
            <a:r>
              <a:rPr lang="en-US" b="0" i="0" u="sng" dirty="0">
                <a:effectLst/>
                <a:latin typeface="Open Sans" panose="020B0606030504020204" pitchFamily="34" charset="0"/>
                <a:hlinkClick r:id="rId2">
                  <a:extLst>
                    <a:ext uri="{A12FA001-AC4F-418D-AE19-62706E023703}">
                      <ahyp:hlinkClr xmlns:ahyp="http://schemas.microsoft.com/office/drawing/2018/hyperlinkcolor" val="tx"/>
                    </a:ext>
                  </a:extLst>
                </a:hlinkClick>
              </a:rPr>
              <a:t>2 Corinthians 5:17</a:t>
            </a:r>
            <a:r>
              <a:rPr lang="en-US" b="0" i="0" dirty="0">
                <a:effectLst/>
                <a:latin typeface="Open Sans" panose="020B0606030504020204" pitchFamily="34" charset="0"/>
              </a:rPr>
              <a:t> </a:t>
            </a:r>
            <a:endParaRPr lang="en-US" dirty="0"/>
          </a:p>
        </p:txBody>
      </p:sp>
      <p:sp>
        <p:nvSpPr>
          <p:cNvPr id="3" name="Content Placeholder 2">
            <a:extLst>
              <a:ext uri="{FF2B5EF4-FFF2-40B4-BE49-F238E27FC236}">
                <a16:creationId xmlns:a16="http://schemas.microsoft.com/office/drawing/2014/main" id="{2BF2F6C6-C5FB-868D-28A0-0983E789D499}"/>
              </a:ext>
            </a:extLst>
          </p:cNvPr>
          <p:cNvSpPr>
            <a:spLocks noGrp="1"/>
          </p:cNvSpPr>
          <p:nvPr>
            <p:ph idx="1"/>
          </p:nvPr>
        </p:nvSpPr>
        <p:spPr/>
        <p:txBody>
          <a:bodyPr>
            <a:normAutofit/>
          </a:bodyPr>
          <a:lstStyle/>
          <a:p>
            <a:pPr marL="0" indent="0">
              <a:buNone/>
            </a:pPr>
            <a:r>
              <a:rPr lang="en-US" sz="3200" b="1" dirty="0"/>
              <a:t>Therefore, if anyone is in Christ, he is a new creation. The old has passed away; behold, the new has come. (ESV)</a:t>
            </a:r>
          </a:p>
        </p:txBody>
      </p:sp>
    </p:spTree>
    <p:extLst>
      <p:ext uri="{BB962C8B-B14F-4D97-AF65-F5344CB8AC3E}">
        <p14:creationId xmlns:p14="http://schemas.microsoft.com/office/powerpoint/2010/main" val="345950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660F-C452-5784-41FF-812A13FB4AE8}"/>
              </a:ext>
            </a:extLst>
          </p:cNvPr>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txBody>
          <a:bodyPr/>
          <a:lstStyle/>
          <a:p>
            <a:r>
              <a:rPr lang="en-US" b="0" u="sng" dirty="0">
                <a:latin typeface="Open Sans" panose="020B0606030504020204" pitchFamily="34" charset="0"/>
                <a:hlinkClick r:id="rId2">
                  <a:extLst>
                    <a:ext uri="{A12FA001-AC4F-418D-AE19-62706E023703}">
                      <ahyp:hlinkClr xmlns:ahyp="http://schemas.microsoft.com/office/drawing/2018/hyperlinkcolor" val="tx"/>
                    </a:ext>
                  </a:extLst>
                </a:hlinkClick>
              </a:rPr>
              <a:t>Galatians 5:22-23</a:t>
            </a:r>
            <a:endParaRPr lang="en-US" dirty="0"/>
          </a:p>
        </p:txBody>
      </p:sp>
      <p:sp>
        <p:nvSpPr>
          <p:cNvPr id="3" name="Content Placeholder 2">
            <a:extLst>
              <a:ext uri="{FF2B5EF4-FFF2-40B4-BE49-F238E27FC236}">
                <a16:creationId xmlns:a16="http://schemas.microsoft.com/office/drawing/2014/main" id="{6E15B0F0-5D67-20C1-B3DE-302B03C6EB8E}"/>
              </a:ext>
            </a:extLst>
          </p:cNvPr>
          <p:cNvSpPr>
            <a:spLocks noGrp="1"/>
          </p:cNvSpPr>
          <p:nvPr>
            <p:ph idx="1"/>
          </p:nvPr>
        </p:nvSpPr>
        <p:spPr/>
        <p:txBody>
          <a:bodyPr>
            <a:normAutofit/>
          </a:bodyPr>
          <a:lstStyle/>
          <a:p>
            <a:pPr marL="0" indent="0">
              <a:buNone/>
            </a:pPr>
            <a:r>
              <a:rPr lang="en-US" sz="3600" b="1" dirty="0"/>
              <a:t>But the fruit of the Spirit is love, joy, peace, patience, kindness, goodness, faithfulness,  gentleness, self-control; against such things there is no law. (ESV)</a:t>
            </a:r>
          </a:p>
        </p:txBody>
      </p:sp>
    </p:spTree>
    <p:extLst>
      <p:ext uri="{BB962C8B-B14F-4D97-AF65-F5344CB8AC3E}">
        <p14:creationId xmlns:p14="http://schemas.microsoft.com/office/powerpoint/2010/main" val="198526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92D0-FD8B-555F-EF6E-88F517CC8808}"/>
              </a:ext>
            </a:extLst>
          </p:cNvPr>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lstStyle/>
          <a:p>
            <a:r>
              <a:rPr lang="en-US" u="sng" dirty="0"/>
              <a:t>John 15:10</a:t>
            </a:r>
          </a:p>
        </p:txBody>
      </p:sp>
      <p:sp>
        <p:nvSpPr>
          <p:cNvPr id="3" name="Content Placeholder 2">
            <a:extLst>
              <a:ext uri="{FF2B5EF4-FFF2-40B4-BE49-F238E27FC236}">
                <a16:creationId xmlns:a16="http://schemas.microsoft.com/office/drawing/2014/main" id="{6AD1566D-8ECB-C68F-D522-911A12D5531E}"/>
              </a:ext>
            </a:extLst>
          </p:cNvPr>
          <p:cNvSpPr>
            <a:spLocks noGrp="1"/>
          </p:cNvSpPr>
          <p:nvPr>
            <p:ph idx="1"/>
          </p:nvPr>
        </p:nvSpPr>
        <p:spPr/>
        <p:txBody>
          <a:bodyPr>
            <a:normAutofit/>
          </a:bodyPr>
          <a:lstStyle/>
          <a:p>
            <a:pPr marL="0" indent="0">
              <a:buNone/>
            </a:pPr>
            <a:r>
              <a:rPr lang="en-US" sz="3600" b="1" dirty="0"/>
              <a:t>If you keep my commandments, you will abide in my love, just as I have kept my Father’s commandments and abide in his love. (ESV)</a:t>
            </a:r>
          </a:p>
        </p:txBody>
      </p:sp>
    </p:spTree>
    <p:extLst>
      <p:ext uri="{BB962C8B-B14F-4D97-AF65-F5344CB8AC3E}">
        <p14:creationId xmlns:p14="http://schemas.microsoft.com/office/powerpoint/2010/main" val="9231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12DD88-EB10-CC41-52BA-B1A039ACB22A}"/>
              </a:ext>
            </a:extLst>
          </p:cNvPr>
          <p:cNvSpPr txBox="1"/>
          <p:nvPr/>
        </p:nvSpPr>
        <p:spPr>
          <a:xfrm>
            <a:off x="545691" y="0"/>
            <a:ext cx="10574594" cy="6278642"/>
          </a:xfrm>
          <a:prstGeom prst="rect">
            <a:avLst/>
          </a:prstGeom>
          <a:noFill/>
        </p:spPr>
        <p:txBody>
          <a:bodyPr wrap="square">
            <a:spAutoFit/>
          </a:bodyPr>
          <a:lstStyle/>
          <a:p>
            <a:pPr algn="just"/>
            <a:endParaRPr lang="en-US" b="0" i="0" dirty="0">
              <a:solidFill>
                <a:srgbClr val="000000"/>
              </a:solidFill>
              <a:effectLst/>
              <a:latin typeface="Georgia" panose="02040502050405020303" pitchFamily="18" charset="0"/>
            </a:endParaRPr>
          </a:p>
          <a:p>
            <a:pPr algn="just"/>
            <a:r>
              <a:rPr lang="en-US" sz="2400" b="0" i="0" dirty="0">
                <a:solidFill>
                  <a:srgbClr val="000000"/>
                </a:solidFill>
                <a:effectLst/>
                <a:latin typeface="Georgia" panose="02040502050405020303" pitchFamily="18" charset="0"/>
              </a:rPr>
              <a:t>I insist not that the life of the Christian shall breathe nothing but the perfect Gospel, though this is to be desired, and ought to be attempted. I insist not so strictly on evangelical perfection, as to refuse to acknowledge as a Christian any man who has not attained it. In this way all would be excluded from the Church, since there is no man who is not far removed from this perfection, while many, who have made but little progress, would be undeservedly rejected. What then? Let us set this before our eye as the end at which we ought constantly to aim. Let it be regarded as the goal towards which we are to run. For you cannot divide the matter with God, undertaking part of what his word enjoins, and omitting part at pleasure. For, in the first place, God uniformly recommends integrity as the principal part of his worship, meaning by integrity real singleness of mind, devoid of gloss and fiction, and to this is opposed a double mind; as if it had been said, that the spiritual commencement of a good life is when the internal affections are sincerely devoted to God, in the cultivation, of holiness and justice. </a:t>
            </a:r>
            <a:br>
              <a:rPr lang="en-US" sz="2400" dirty="0"/>
            </a:br>
            <a:endParaRPr lang="en-US" sz="2400" dirty="0"/>
          </a:p>
        </p:txBody>
      </p:sp>
    </p:spTree>
    <p:extLst>
      <p:ext uri="{BB962C8B-B14F-4D97-AF65-F5344CB8AC3E}">
        <p14:creationId xmlns:p14="http://schemas.microsoft.com/office/powerpoint/2010/main" val="304340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B41AE0-B0F7-7166-F044-912A16085C72}"/>
              </a:ext>
            </a:extLst>
          </p:cNvPr>
          <p:cNvSpPr txBox="1"/>
          <p:nvPr/>
        </p:nvSpPr>
        <p:spPr>
          <a:xfrm>
            <a:off x="575186" y="179376"/>
            <a:ext cx="10928555" cy="6370975"/>
          </a:xfrm>
          <a:prstGeom prst="rect">
            <a:avLst/>
          </a:prstGeom>
          <a:noFill/>
        </p:spPr>
        <p:txBody>
          <a:bodyPr wrap="square">
            <a:spAutoFit/>
          </a:bodyPr>
          <a:lstStyle/>
          <a:p>
            <a:pPr algn="just"/>
            <a:r>
              <a:rPr lang="en-US" sz="2400" b="0" i="0" dirty="0">
                <a:solidFill>
                  <a:srgbClr val="000000"/>
                </a:solidFill>
                <a:effectLst/>
                <a:latin typeface="Georgia" panose="02040502050405020303" pitchFamily="18" charset="0"/>
              </a:rPr>
              <a:t>But seeing that, in this earthly prison of the body, no man is supplied with strength sufficient to hasten in his course with due alacrity, while the greater number are so oppressed with weakness, that hesitating, and halting, and even crawling on the ground, they make little progress, let every one of us go as far as his humble ability enables him, and prosecute the journey once begun. No one will travel so badly as not daily to make some degree of progress. This, therefore, let us never cease to do, that we may daily advance in the way of the Lord; and let us not despair because of the slender measure of success. How little soever the success may correspond with our wish, our </a:t>
            </a:r>
            <a:r>
              <a:rPr lang="en-US" sz="2400" b="0" i="0" dirty="0" err="1">
                <a:solidFill>
                  <a:srgbClr val="000000"/>
                </a:solidFill>
                <a:effectLst/>
                <a:latin typeface="Georgia" panose="02040502050405020303" pitchFamily="18" charset="0"/>
              </a:rPr>
              <a:t>labour</a:t>
            </a:r>
            <a:r>
              <a:rPr lang="en-US" sz="2400" b="0" i="0" dirty="0">
                <a:solidFill>
                  <a:srgbClr val="000000"/>
                </a:solidFill>
                <a:effectLst/>
                <a:latin typeface="Georgia" panose="02040502050405020303" pitchFamily="18" charset="0"/>
              </a:rPr>
              <a:t> is not lost when to-day is better than yesterday, provided with true singleness of mind we keep our aim, and aspire to the goal, not speaking flattering things to ourselves, nor indulging our vices, but making it our constant </a:t>
            </a:r>
            <a:r>
              <a:rPr lang="en-US" sz="2400" b="0" i="0" dirty="0" err="1">
                <a:solidFill>
                  <a:srgbClr val="000000"/>
                </a:solidFill>
                <a:effectLst/>
                <a:latin typeface="Georgia" panose="02040502050405020303" pitchFamily="18" charset="0"/>
              </a:rPr>
              <a:t>endeavour</a:t>
            </a:r>
            <a:r>
              <a:rPr lang="en-US" sz="2400" b="0" i="0" dirty="0">
                <a:solidFill>
                  <a:srgbClr val="000000"/>
                </a:solidFill>
                <a:effectLst/>
                <a:latin typeface="Georgia" panose="02040502050405020303" pitchFamily="18" charset="0"/>
              </a:rPr>
              <a:t> to become better, until we attain to goodness itself. If during the whole course of our life we seek and follow, we shall at length attain it, when relieved from the infirmity of flesh we are admitted to full fellowship with God.</a:t>
            </a:r>
          </a:p>
          <a:p>
            <a:pPr algn="r"/>
            <a:r>
              <a:rPr lang="en-US" sz="2400" b="0" i="1" u="none" strike="noStrike" dirty="0">
                <a:solidFill>
                  <a:srgbClr val="000000"/>
                </a:solidFill>
                <a:effectLst/>
                <a:latin typeface="Alegreya Sans"/>
              </a:rPr>
              <a:t>John Calvin, Institutes of the Christian Religion</a:t>
            </a:r>
            <a:r>
              <a:rPr lang="en-US" sz="2400" b="0" i="0" u="none" strike="noStrike" dirty="0">
                <a:solidFill>
                  <a:srgbClr val="000000"/>
                </a:solidFill>
                <a:effectLst/>
                <a:latin typeface="Alegreya Sans"/>
              </a:rPr>
              <a:t>, </a:t>
            </a:r>
          </a:p>
          <a:p>
            <a:pPr algn="r"/>
            <a:r>
              <a:rPr lang="en-US" sz="2400" b="0" i="0" u="none" strike="noStrike" dirty="0">
                <a:solidFill>
                  <a:srgbClr val="000000"/>
                </a:solidFill>
                <a:effectLst/>
                <a:latin typeface="Alegreya Sans"/>
              </a:rPr>
              <a:t>book 3, chapter 6 entitled, </a:t>
            </a:r>
            <a:r>
              <a:rPr lang="en-US" sz="2400" b="0" i="1" u="none" strike="noStrike" dirty="0">
                <a:solidFill>
                  <a:srgbClr val="000000"/>
                </a:solidFill>
                <a:effectLst/>
                <a:latin typeface="Alegreya Sans"/>
              </a:rPr>
              <a:t>The Life of the Christian Man</a:t>
            </a:r>
            <a:r>
              <a:rPr lang="en-US" sz="2400" b="0" i="0" u="none" strike="noStrike" dirty="0">
                <a:solidFill>
                  <a:srgbClr val="000000"/>
                </a:solidFill>
                <a:effectLst/>
                <a:latin typeface="Alegreya Sans"/>
              </a:rPr>
              <a:t>.</a:t>
            </a:r>
            <a:endParaRPr lang="en-US" sz="2400"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600483056"/>
      </p:ext>
    </p:extLst>
  </p:cSld>
  <p:clrMapOvr>
    <a:masterClrMapping/>
  </p:clrMapOvr>
</p:sld>
</file>

<file path=ppt/theme/theme1.xml><?xml version="1.0" encoding="utf-8"?>
<a:theme xmlns:a="http://schemas.openxmlformats.org/drawingml/2006/main" name="DashVTI">
  <a:themeElements>
    <a:clrScheme name="AnalogousFromRegularSeedRightStep">
      <a:dk1>
        <a:srgbClr val="000000"/>
      </a:dk1>
      <a:lt1>
        <a:srgbClr val="FFFFFF"/>
      </a:lt1>
      <a:dk2>
        <a:srgbClr val="2E1B30"/>
      </a:dk2>
      <a:lt2>
        <a:srgbClr val="F3F0F0"/>
      </a:lt2>
      <a:accent1>
        <a:srgbClr val="45AFAD"/>
      </a:accent1>
      <a:accent2>
        <a:srgbClr val="3B82B1"/>
      </a:accent2>
      <a:accent3>
        <a:srgbClr val="4D63C3"/>
      </a:accent3>
      <a:accent4>
        <a:srgbClr val="593EB3"/>
      </a:accent4>
      <a:accent5>
        <a:srgbClr val="994DC3"/>
      </a:accent5>
      <a:accent6>
        <a:srgbClr val="B13BAA"/>
      </a:accent6>
      <a:hlink>
        <a:srgbClr val="BF3F42"/>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610</TotalTime>
  <Words>682</Words>
  <Application>Microsoft Macintosh PowerPoint</Application>
  <PresentationFormat>Widescreen</PresentationFormat>
  <Paragraphs>14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Alegreya Sans</vt:lpstr>
      <vt:lpstr>Aptos</vt:lpstr>
      <vt:lpstr>Arial</vt:lpstr>
      <vt:lpstr>Georgia</vt:lpstr>
      <vt:lpstr>Grandview Display</vt:lpstr>
      <vt:lpstr>Open Sans</vt:lpstr>
      <vt:lpstr>DashVTI</vt:lpstr>
      <vt:lpstr>Article #6</vt:lpstr>
      <vt:lpstr>We believe that the Christian is called with a holy calling to walk not after the flesh, but after the Spirit. Because he has become a new creation in Christ Jesus and is indwelt by the Holy Spirit, yet during his earthly pilgrimage never delivered from the flesh with its fallen nature, he must be in constant subjection to Christ and His commandments by the power of the Holy Spirit. 2 Corinthians 5:17 |  Galatians 5:22-23  |  John 15:10</vt:lpstr>
      <vt:lpstr>2 Corinthians 5:17 </vt:lpstr>
      <vt:lpstr>Galatians 5:22-23</vt:lpstr>
      <vt:lpstr>John 15:10</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4</cp:revision>
  <dcterms:created xsi:type="dcterms:W3CDTF">2025-02-09T03:29:49Z</dcterms:created>
  <dcterms:modified xsi:type="dcterms:W3CDTF">2025-03-03T00:00:19Z</dcterms:modified>
</cp:coreProperties>
</file>