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5"/>
  </p:notesMasterIdLst>
  <p:sldIdLst>
    <p:sldId id="256" r:id="rId2"/>
    <p:sldId id="257" r:id="rId3"/>
    <p:sldId id="258" r:id="rId4"/>
    <p:sldId id="259" r:id="rId5"/>
    <p:sldId id="260" r:id="rId6"/>
    <p:sldId id="268" r:id="rId7"/>
    <p:sldId id="263" r:id="rId8"/>
    <p:sldId id="264" r:id="rId9"/>
    <p:sldId id="269" r:id="rId10"/>
    <p:sldId id="261" r:id="rId11"/>
    <p:sldId id="262"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86"/>
    <p:restoredTop sz="94668"/>
  </p:normalViewPr>
  <p:slideViewPr>
    <p:cSldViewPr snapToGrid="0">
      <p:cViewPr varScale="1">
        <p:scale>
          <a:sx n="87" d="100"/>
          <a:sy n="87" d="100"/>
        </p:scale>
        <p:origin x="1208"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BB9891-7BB8-6A42-9091-7FBEE127B3F9}" type="datetimeFigureOut">
              <a:rPr lang="en-US" smtClean="0"/>
              <a:t>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732CF9-CB4B-5A44-91B8-FFA041BC00F0}" type="slidenum">
              <a:rPr lang="en-US" smtClean="0"/>
              <a:t>‹#›</a:t>
            </a:fld>
            <a:endParaRPr lang="en-US"/>
          </a:p>
        </p:txBody>
      </p:sp>
    </p:spTree>
    <p:extLst>
      <p:ext uri="{BB962C8B-B14F-4D97-AF65-F5344CB8AC3E}">
        <p14:creationId xmlns:p14="http://schemas.microsoft.com/office/powerpoint/2010/main" val="2336289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0552568-CE53-409D-BADF-C3DC32FCB926}" type="slidenum">
              <a:rPr lang="en-US" smtClean="0"/>
              <a:pPr/>
              <a:t>3</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a:t>Even in Roman days, a father was nervous about giving his son the car keys!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56ACCA6-91A6-4554-A647-4555855FF3CA}" type="slidenum">
              <a:rPr lang="en-US" smtClean="0"/>
              <a:pPr/>
              <a:t>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D798CC7B-35ED-468E-B732-E4051EFE5F5A}" type="slidenum">
              <a:rPr lang="en-US" smtClean="0"/>
              <a:pPr/>
              <a:t>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38A847D-D41B-4C62-92F0-E2CEFEB128C8}"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0F86AD1-F999-4C18-AA32-4C729D917C36}" type="slidenum">
              <a:rPr lang="en-US" smtClean="0"/>
              <a:pPr/>
              <a:t>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82F34B8-640B-476B-B0A3-DE73C358D614}" type="slidenum">
              <a:rPr lang="en-US" smtClean="0"/>
              <a:pPr/>
              <a:t>10</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CDC7621-4686-4110-AB4C-523DAE37BF5B}" type="slidenum">
              <a:rPr lang="en-US" smtClean="0"/>
              <a:pPr/>
              <a:t>11</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3/1/25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8213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3/1/25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1863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3/1/25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7427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3/1/25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715262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3/1/25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63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3/1/25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8311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3/1/25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81233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3/1/25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02481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3/1/25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05220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3/1/25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29749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3/1/25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7493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3/1/25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951010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4" name="Picture 3" descr="Abstract smoke background">
            <a:extLst>
              <a:ext uri="{FF2B5EF4-FFF2-40B4-BE49-F238E27FC236}">
                <a16:creationId xmlns:a16="http://schemas.microsoft.com/office/drawing/2014/main" id="{59651C1F-B66F-09D2-8C77-37B93FE92D13}"/>
              </a:ext>
            </a:extLst>
          </p:cNvPr>
          <p:cNvPicPr>
            <a:picLocks noChangeAspect="1"/>
          </p:cNvPicPr>
          <p:nvPr/>
        </p:nvPicPr>
        <p:blipFill>
          <a:blip r:embed="rId2"/>
          <a:srcRect t="6400" b="9014"/>
          <a:stretch/>
        </p:blipFill>
        <p:spPr>
          <a:xfrm>
            <a:off x="1" y="10"/>
            <a:ext cx="12192000" cy="6857990"/>
          </a:xfrm>
          <a:prstGeom prst="rect">
            <a:avLst/>
          </a:prstGeom>
        </p:spPr>
      </p:pic>
      <p:sp>
        <p:nvSpPr>
          <p:cNvPr id="11" name="Rectangle 10">
            <a:extLst>
              <a:ext uri="{FF2B5EF4-FFF2-40B4-BE49-F238E27FC236}">
                <a16:creationId xmlns:a16="http://schemas.microsoft.com/office/drawing/2014/main" id="{36136311-C81B-47C5-AE0A-5641A5A595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6600" y="1066800"/>
            <a:ext cx="4681728" cy="4724400"/>
          </a:xfrm>
          <a:prstGeom prst="rect">
            <a:avLst/>
          </a:prstGeom>
          <a:solidFill>
            <a:schemeClr val="bg1">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sp>
        <p:nvSpPr>
          <p:cNvPr id="2" name="Title 1">
            <a:extLst>
              <a:ext uri="{FF2B5EF4-FFF2-40B4-BE49-F238E27FC236}">
                <a16:creationId xmlns:a16="http://schemas.microsoft.com/office/drawing/2014/main" id="{85C4020A-5218-57D7-9E76-950635E7A533}"/>
              </a:ext>
            </a:extLst>
          </p:cNvPr>
          <p:cNvSpPr>
            <a:spLocks noGrp="1"/>
          </p:cNvSpPr>
          <p:nvPr>
            <p:ph type="ctrTitle"/>
          </p:nvPr>
        </p:nvSpPr>
        <p:spPr>
          <a:xfrm>
            <a:off x="7270457" y="1562101"/>
            <a:ext cx="4690872" cy="2738530"/>
          </a:xfrm>
        </p:spPr>
        <p:txBody>
          <a:bodyPr anchor="t">
            <a:normAutofit/>
          </a:bodyPr>
          <a:lstStyle/>
          <a:p>
            <a:r>
              <a:rPr lang="en-US" sz="4800" dirty="0">
                <a:solidFill>
                  <a:schemeClr val="bg1"/>
                </a:solidFill>
              </a:rPr>
              <a:t>Sanctification </a:t>
            </a:r>
          </a:p>
        </p:txBody>
      </p:sp>
      <p:sp>
        <p:nvSpPr>
          <p:cNvPr id="3" name="Subtitle 2">
            <a:extLst>
              <a:ext uri="{FF2B5EF4-FFF2-40B4-BE49-F238E27FC236}">
                <a16:creationId xmlns:a16="http://schemas.microsoft.com/office/drawing/2014/main" id="{1B1A4877-7EE3-AF23-3E95-DF83E7B44FB8}"/>
              </a:ext>
            </a:extLst>
          </p:cNvPr>
          <p:cNvSpPr>
            <a:spLocks noGrp="1"/>
          </p:cNvSpPr>
          <p:nvPr>
            <p:ph type="subTitle" idx="1"/>
          </p:nvPr>
        </p:nvSpPr>
        <p:spPr>
          <a:xfrm>
            <a:off x="7769722" y="4321622"/>
            <a:ext cx="3813048" cy="941832"/>
          </a:xfrm>
        </p:spPr>
        <p:txBody>
          <a:bodyPr>
            <a:normAutofit/>
          </a:bodyPr>
          <a:lstStyle/>
          <a:p>
            <a:r>
              <a:rPr lang="en-US" sz="2000" dirty="0"/>
              <a:t>Articles 5 and 6</a:t>
            </a:r>
          </a:p>
        </p:txBody>
      </p:sp>
      <p:cxnSp>
        <p:nvCxnSpPr>
          <p:cNvPr id="13" name="Straight Connector 12">
            <a:extLst>
              <a:ext uri="{FF2B5EF4-FFF2-40B4-BE49-F238E27FC236}">
                <a16:creationId xmlns:a16="http://schemas.microsoft.com/office/drawing/2014/main" id="{7CC73A33-65FF-41A9-A3B0-006753CD10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9619035" y="3435440"/>
            <a:ext cx="0" cy="4690872"/>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0495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81200" y="0"/>
            <a:ext cx="8229600" cy="877444"/>
          </a:xfrm>
          <a:solidFill>
            <a:schemeClr val="accent4">
              <a:alpha val="36990"/>
            </a:schemeClr>
          </a:solidFill>
        </p:spPr>
        <p:txBody>
          <a:bodyPr/>
          <a:lstStyle/>
          <a:p>
            <a:r>
              <a:rPr lang="en-US" dirty="0"/>
              <a:t>What is Sanctification?</a:t>
            </a:r>
          </a:p>
        </p:txBody>
      </p:sp>
      <p:grpSp>
        <p:nvGrpSpPr>
          <p:cNvPr id="2" name="Group 15"/>
          <p:cNvGrpSpPr>
            <a:grpSpLocks/>
          </p:cNvGrpSpPr>
          <p:nvPr/>
        </p:nvGrpSpPr>
        <p:grpSpPr bwMode="auto">
          <a:xfrm>
            <a:off x="1524000" y="990037"/>
            <a:ext cx="2895600" cy="5156485"/>
            <a:chOff x="0" y="635"/>
            <a:chExt cx="1824" cy="3238"/>
          </a:xfrm>
        </p:grpSpPr>
        <p:sp>
          <p:nvSpPr>
            <p:cNvPr id="19466" name="Text Box 4"/>
            <p:cNvSpPr txBox="1">
              <a:spLocks noChangeArrowheads="1"/>
            </p:cNvSpPr>
            <p:nvPr/>
          </p:nvSpPr>
          <p:spPr bwMode="auto">
            <a:xfrm>
              <a:off x="48" y="2501"/>
              <a:ext cx="1776" cy="1372"/>
            </a:xfrm>
            <a:prstGeom prst="rect">
              <a:avLst/>
            </a:prstGeom>
            <a:noFill/>
            <a:ln w="12700">
              <a:noFill/>
              <a:miter lim="800000"/>
              <a:headEnd/>
              <a:tailEnd/>
            </a:ln>
          </p:spPr>
          <p:txBody>
            <a:bodyPr>
              <a:spAutoFit/>
            </a:bodyPr>
            <a:lstStyle/>
            <a:p>
              <a:pPr algn="ctr">
                <a:spcBef>
                  <a:spcPct val="50000"/>
                </a:spcBef>
              </a:pPr>
              <a:r>
                <a:rPr lang="en-US" sz="2800" dirty="0"/>
                <a:t>NO</a:t>
              </a:r>
            </a:p>
            <a:p>
              <a:pPr algn="ctr">
                <a:spcBef>
                  <a:spcPct val="50000"/>
                </a:spcBef>
              </a:pPr>
              <a:r>
                <a:rPr lang="en-US" sz="2400" dirty="0"/>
                <a:t>It is not following legalistic rules that superficially define what is “bad.”</a:t>
              </a:r>
            </a:p>
          </p:txBody>
        </p:sp>
        <p:pic>
          <p:nvPicPr>
            <p:cNvPr id="19467" name="Picture 11" descr="jitterbug"/>
            <p:cNvPicPr>
              <a:picLocks noChangeAspect="1" noChangeArrowheads="1"/>
            </p:cNvPicPr>
            <p:nvPr/>
          </p:nvPicPr>
          <p:blipFill>
            <a:blip r:embed="rId3" cstate="print"/>
            <a:srcRect/>
            <a:stretch>
              <a:fillRect/>
            </a:stretch>
          </p:blipFill>
          <p:spPr bwMode="auto">
            <a:xfrm>
              <a:off x="0" y="635"/>
              <a:ext cx="1814" cy="1814"/>
            </a:xfrm>
            <a:prstGeom prst="rect">
              <a:avLst/>
            </a:prstGeom>
            <a:noFill/>
            <a:ln w="9525">
              <a:noFill/>
              <a:miter lim="800000"/>
              <a:headEnd/>
              <a:tailEnd/>
            </a:ln>
          </p:spPr>
        </p:pic>
      </p:grpSp>
      <p:grpSp>
        <p:nvGrpSpPr>
          <p:cNvPr id="3" name="Group 19"/>
          <p:cNvGrpSpPr>
            <a:grpSpLocks/>
          </p:cNvGrpSpPr>
          <p:nvPr/>
        </p:nvGrpSpPr>
        <p:grpSpPr bwMode="auto">
          <a:xfrm>
            <a:off x="7696200" y="990601"/>
            <a:ext cx="2971800" cy="5193375"/>
            <a:chOff x="1968" y="1056"/>
            <a:chExt cx="1872" cy="3321"/>
          </a:xfrm>
        </p:grpSpPr>
        <p:sp>
          <p:nvSpPr>
            <p:cNvPr id="19464" name="Text Box 5"/>
            <p:cNvSpPr txBox="1">
              <a:spLocks noChangeArrowheads="1"/>
            </p:cNvSpPr>
            <p:nvPr/>
          </p:nvSpPr>
          <p:spPr bwMode="auto">
            <a:xfrm>
              <a:off x="1968" y="2980"/>
              <a:ext cx="1872" cy="1397"/>
            </a:xfrm>
            <a:prstGeom prst="rect">
              <a:avLst/>
            </a:prstGeom>
            <a:noFill/>
            <a:ln w="12700">
              <a:noFill/>
              <a:miter lim="800000"/>
              <a:headEnd/>
              <a:tailEnd/>
            </a:ln>
          </p:spPr>
          <p:txBody>
            <a:bodyPr>
              <a:spAutoFit/>
            </a:bodyPr>
            <a:lstStyle/>
            <a:p>
              <a:pPr algn="ctr">
                <a:spcBef>
                  <a:spcPct val="50000"/>
                </a:spcBef>
              </a:pPr>
              <a:r>
                <a:rPr lang="en-US" sz="2800" dirty="0"/>
                <a:t>YES</a:t>
              </a:r>
            </a:p>
            <a:p>
              <a:pPr algn="ctr">
                <a:spcBef>
                  <a:spcPct val="50000"/>
                </a:spcBef>
              </a:pPr>
              <a:r>
                <a:rPr lang="en-US" sz="2400" dirty="0"/>
                <a:t>It is a work of       the Holy Spirit within us, in which we participate as well.</a:t>
              </a:r>
            </a:p>
          </p:txBody>
        </p:sp>
        <p:pic>
          <p:nvPicPr>
            <p:cNvPr id="19465" name="Picture 13" descr="1704"/>
            <p:cNvPicPr>
              <a:picLocks noChangeAspect="1" noChangeArrowheads="1"/>
            </p:cNvPicPr>
            <p:nvPr/>
          </p:nvPicPr>
          <p:blipFill>
            <a:blip r:embed="rId4" cstate="print"/>
            <a:srcRect l="9480" r="7339"/>
            <a:stretch>
              <a:fillRect/>
            </a:stretch>
          </p:blipFill>
          <p:spPr bwMode="auto">
            <a:xfrm>
              <a:off x="1968" y="1056"/>
              <a:ext cx="1728" cy="1852"/>
            </a:xfrm>
            <a:prstGeom prst="rect">
              <a:avLst/>
            </a:prstGeom>
            <a:noFill/>
            <a:ln w="9525">
              <a:noFill/>
              <a:miter lim="800000"/>
              <a:headEnd/>
              <a:tailEnd/>
            </a:ln>
          </p:spPr>
        </p:pic>
      </p:grpSp>
      <p:grpSp>
        <p:nvGrpSpPr>
          <p:cNvPr id="4" name="Group 25"/>
          <p:cNvGrpSpPr>
            <a:grpSpLocks/>
          </p:cNvGrpSpPr>
          <p:nvPr/>
        </p:nvGrpSpPr>
        <p:grpSpPr bwMode="auto">
          <a:xfrm>
            <a:off x="4495800" y="990600"/>
            <a:ext cx="3124200" cy="5526088"/>
            <a:chOff x="1920" y="1056"/>
            <a:chExt cx="1968" cy="3481"/>
          </a:xfrm>
        </p:grpSpPr>
        <p:sp>
          <p:nvSpPr>
            <p:cNvPr id="19462" name="Text Box 6"/>
            <p:cNvSpPr txBox="1">
              <a:spLocks noChangeArrowheads="1"/>
            </p:cNvSpPr>
            <p:nvPr/>
          </p:nvSpPr>
          <p:spPr bwMode="auto">
            <a:xfrm>
              <a:off x="1920" y="2928"/>
              <a:ext cx="1968" cy="1609"/>
            </a:xfrm>
            <a:prstGeom prst="rect">
              <a:avLst/>
            </a:prstGeom>
            <a:noFill/>
            <a:ln w="12700">
              <a:noFill/>
              <a:miter lim="800000"/>
              <a:headEnd/>
              <a:tailEnd/>
            </a:ln>
          </p:spPr>
          <p:txBody>
            <a:bodyPr>
              <a:spAutoFit/>
            </a:bodyPr>
            <a:lstStyle/>
            <a:p>
              <a:pPr algn="ctr">
                <a:spcBef>
                  <a:spcPct val="50000"/>
                </a:spcBef>
              </a:pPr>
              <a:r>
                <a:rPr lang="en-US" sz="2800" dirty="0"/>
                <a:t>NO</a:t>
              </a:r>
            </a:p>
            <a:p>
              <a:pPr algn="ctr">
                <a:spcBef>
                  <a:spcPct val="50000"/>
                </a:spcBef>
              </a:pPr>
              <a:r>
                <a:rPr lang="en-US" sz="2400" dirty="0"/>
                <a:t>It is not something   in which we are passive.  It requires vigorous effort on our part.</a:t>
              </a:r>
            </a:p>
          </p:txBody>
        </p:sp>
        <p:pic>
          <p:nvPicPr>
            <p:cNvPr id="19463" name="Picture 23" descr="boyM"/>
            <p:cNvPicPr>
              <a:picLocks noChangeAspect="1" noChangeArrowheads="1"/>
            </p:cNvPicPr>
            <p:nvPr/>
          </p:nvPicPr>
          <p:blipFill>
            <a:blip r:embed="rId5" cstate="print"/>
            <a:srcRect/>
            <a:stretch>
              <a:fillRect/>
            </a:stretch>
          </p:blipFill>
          <p:spPr bwMode="auto">
            <a:xfrm>
              <a:off x="1968" y="1056"/>
              <a:ext cx="1754" cy="1824"/>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3" name="Text Box 7"/>
          <p:cNvSpPr txBox="1">
            <a:spLocks noChangeArrowheads="1"/>
          </p:cNvSpPr>
          <p:nvPr/>
        </p:nvSpPr>
        <p:spPr bwMode="auto">
          <a:xfrm>
            <a:off x="4689987" y="3836076"/>
            <a:ext cx="3006213" cy="2169825"/>
          </a:xfrm>
          <a:prstGeom prst="rect">
            <a:avLst/>
          </a:prstGeom>
          <a:noFill/>
          <a:ln w="12700">
            <a:noFill/>
            <a:miter lim="800000"/>
            <a:headEnd/>
            <a:tailEnd/>
          </a:ln>
        </p:spPr>
        <p:txBody>
          <a:bodyPr wrap="square">
            <a:spAutoFit/>
          </a:bodyPr>
          <a:lstStyle/>
          <a:p>
            <a:pPr algn="ctr">
              <a:spcBef>
                <a:spcPct val="50000"/>
              </a:spcBef>
            </a:pPr>
            <a:r>
              <a:rPr lang="en-US" u="sng" dirty="0"/>
              <a:t>EXPERIENTIAL</a:t>
            </a:r>
            <a:r>
              <a:rPr lang="en-US" dirty="0"/>
              <a:t>          </a:t>
            </a:r>
          </a:p>
          <a:p>
            <a:pPr algn="ctr">
              <a:spcBef>
                <a:spcPct val="50000"/>
              </a:spcBef>
            </a:pPr>
            <a:r>
              <a:rPr lang="en-US" dirty="0"/>
              <a:t>We must stay clean.</a:t>
            </a:r>
          </a:p>
          <a:p>
            <a:pPr algn="l">
              <a:spcBef>
                <a:spcPct val="50000"/>
              </a:spcBef>
            </a:pPr>
            <a:r>
              <a:rPr lang="en-US" sz="2000" dirty="0"/>
              <a:t>“</a:t>
            </a:r>
            <a:r>
              <a:rPr lang="en-US" sz="2000" b="1" dirty="0"/>
              <a:t>Walk by the Spirit</a:t>
            </a:r>
            <a:r>
              <a:rPr lang="en-US" sz="2000" dirty="0"/>
              <a:t>, and you will not carry out the desire of the flesh,”  Gal. 5:16</a:t>
            </a:r>
          </a:p>
        </p:txBody>
      </p:sp>
      <p:sp>
        <p:nvSpPr>
          <p:cNvPr id="20489" name="Text Box 8"/>
          <p:cNvSpPr txBox="1">
            <a:spLocks noChangeArrowheads="1"/>
          </p:cNvSpPr>
          <p:nvPr/>
        </p:nvSpPr>
        <p:spPr bwMode="auto">
          <a:xfrm>
            <a:off x="7996696" y="3063876"/>
            <a:ext cx="3676650" cy="2169825"/>
          </a:xfrm>
          <a:prstGeom prst="rect">
            <a:avLst/>
          </a:prstGeom>
          <a:noFill/>
          <a:ln w="12700">
            <a:noFill/>
            <a:miter lim="800000"/>
            <a:headEnd/>
            <a:tailEnd/>
          </a:ln>
        </p:spPr>
        <p:txBody>
          <a:bodyPr wrap="square">
            <a:spAutoFit/>
          </a:bodyPr>
          <a:lstStyle/>
          <a:p>
            <a:pPr algn="ctr">
              <a:spcBef>
                <a:spcPct val="50000"/>
              </a:spcBef>
            </a:pPr>
            <a:r>
              <a:rPr lang="en-US" u="sng" dirty="0"/>
              <a:t>FINAL</a:t>
            </a:r>
            <a:r>
              <a:rPr lang="en-US" dirty="0"/>
              <a:t>                                  </a:t>
            </a:r>
          </a:p>
          <a:p>
            <a:pPr algn="ctr">
              <a:spcBef>
                <a:spcPct val="50000"/>
              </a:spcBef>
            </a:pPr>
            <a:r>
              <a:rPr lang="en-US" dirty="0"/>
              <a:t>We will be perfect.</a:t>
            </a:r>
          </a:p>
          <a:p>
            <a:pPr algn="l">
              <a:spcBef>
                <a:spcPct val="50000"/>
              </a:spcBef>
            </a:pPr>
            <a:r>
              <a:rPr lang="en-US" sz="2000" dirty="0"/>
              <a:t>“We know that when He appears, </a:t>
            </a:r>
            <a:r>
              <a:rPr lang="en-US" sz="2000" b="1" dirty="0"/>
              <a:t>we will be like Him</a:t>
            </a:r>
            <a:r>
              <a:rPr lang="en-US" sz="2000" dirty="0"/>
              <a:t>, because we will see Him just as He is.” 1 </a:t>
            </a:r>
            <a:r>
              <a:rPr lang="en-US" sz="2000" dirty="0" err="1"/>
              <a:t>Jn</a:t>
            </a:r>
            <a:r>
              <a:rPr lang="en-US" sz="2000" dirty="0"/>
              <a:t> 3:2 </a:t>
            </a:r>
          </a:p>
        </p:txBody>
      </p:sp>
      <p:sp>
        <p:nvSpPr>
          <p:cNvPr id="20484" name="Rectangle 2"/>
          <p:cNvSpPr>
            <a:spLocks noGrp="1" noChangeArrowheads="1"/>
          </p:cNvSpPr>
          <p:nvPr>
            <p:ph type="title"/>
          </p:nvPr>
        </p:nvSpPr>
        <p:spPr>
          <a:xfrm>
            <a:off x="2336800" y="0"/>
            <a:ext cx="7721600" cy="1066800"/>
          </a:xfrm>
          <a:solidFill>
            <a:schemeClr val="accent4">
              <a:alpha val="35000"/>
            </a:schemeClr>
          </a:solidFill>
        </p:spPr>
        <p:txBody>
          <a:bodyPr>
            <a:normAutofit/>
          </a:bodyPr>
          <a:lstStyle/>
          <a:p>
            <a:r>
              <a:rPr lang="en-US" dirty="0"/>
              <a:t>The Process of Sanctification</a:t>
            </a:r>
          </a:p>
        </p:txBody>
      </p:sp>
      <p:sp>
        <p:nvSpPr>
          <p:cNvPr id="20487" name="Text Box 6"/>
          <p:cNvSpPr txBox="1">
            <a:spLocks noChangeArrowheads="1"/>
          </p:cNvSpPr>
          <p:nvPr/>
        </p:nvSpPr>
        <p:spPr bwMode="auto">
          <a:xfrm>
            <a:off x="518654" y="4159045"/>
            <a:ext cx="3958096" cy="2169825"/>
          </a:xfrm>
          <a:prstGeom prst="rect">
            <a:avLst/>
          </a:prstGeom>
          <a:noFill/>
          <a:ln w="12700">
            <a:noFill/>
            <a:miter lim="800000"/>
            <a:headEnd/>
            <a:tailEnd/>
          </a:ln>
        </p:spPr>
        <p:txBody>
          <a:bodyPr wrap="square">
            <a:spAutoFit/>
          </a:bodyPr>
          <a:lstStyle/>
          <a:p>
            <a:pPr algn="ctr">
              <a:spcBef>
                <a:spcPct val="50000"/>
              </a:spcBef>
            </a:pPr>
            <a:r>
              <a:rPr lang="en-US" u="sng" dirty="0"/>
              <a:t>POSITIONAL </a:t>
            </a:r>
            <a:r>
              <a:rPr lang="en-US" dirty="0"/>
              <a:t>                          </a:t>
            </a:r>
          </a:p>
          <a:p>
            <a:pPr algn="ctr">
              <a:spcBef>
                <a:spcPct val="50000"/>
              </a:spcBef>
            </a:pPr>
            <a:r>
              <a:rPr lang="en-US" dirty="0"/>
              <a:t>We are clean.</a:t>
            </a:r>
          </a:p>
          <a:p>
            <a:pPr algn="l">
              <a:spcBef>
                <a:spcPct val="50000"/>
              </a:spcBef>
            </a:pPr>
            <a:r>
              <a:rPr lang="en-US" sz="2000" dirty="0"/>
              <a:t>“To the church of God which is at Corinth, to </a:t>
            </a:r>
            <a:r>
              <a:rPr lang="en-US" sz="2000" b="1" dirty="0"/>
              <a:t>those who have been sanctified</a:t>
            </a:r>
            <a:r>
              <a:rPr lang="en-US" sz="2000" dirty="0"/>
              <a:t> in Christ Jesus, saints by calling…” 1 Cor. 1:2</a:t>
            </a:r>
          </a:p>
        </p:txBody>
      </p:sp>
      <p:sp>
        <p:nvSpPr>
          <p:cNvPr id="29725" name="Freeform 29"/>
          <p:cNvSpPr>
            <a:spLocks/>
          </p:cNvSpPr>
          <p:nvPr/>
        </p:nvSpPr>
        <p:spPr bwMode="auto">
          <a:xfrm>
            <a:off x="4476750" y="2000250"/>
            <a:ext cx="3676650" cy="1866900"/>
          </a:xfrm>
          <a:custGeom>
            <a:avLst/>
            <a:gdLst>
              <a:gd name="T0" fmla="*/ 0 w 2316"/>
              <a:gd name="T1" fmla="*/ 2147483647 h 1176"/>
              <a:gd name="T2" fmla="*/ 2147483647 w 2316"/>
              <a:gd name="T3" fmla="*/ 2147483647 h 1176"/>
              <a:gd name="T4" fmla="*/ 2147483647 w 2316"/>
              <a:gd name="T5" fmla="*/ 2147483647 h 1176"/>
              <a:gd name="T6" fmla="*/ 2147483647 w 2316"/>
              <a:gd name="T7" fmla="*/ 2147483647 h 1176"/>
              <a:gd name="T8" fmla="*/ 2147483647 w 2316"/>
              <a:gd name="T9" fmla="*/ 2147483647 h 1176"/>
              <a:gd name="T10" fmla="*/ 2147483647 w 2316"/>
              <a:gd name="T11" fmla="*/ 2147483647 h 1176"/>
              <a:gd name="T12" fmla="*/ 2147483647 w 2316"/>
              <a:gd name="T13" fmla="*/ 2147483647 h 1176"/>
              <a:gd name="T14" fmla="*/ 2147483647 w 2316"/>
              <a:gd name="T15" fmla="*/ 2147483647 h 1176"/>
              <a:gd name="T16" fmla="*/ 2147483647 w 2316"/>
              <a:gd name="T17" fmla="*/ 2147483647 h 1176"/>
              <a:gd name="T18" fmla="*/ 2147483647 w 2316"/>
              <a:gd name="T19" fmla="*/ 2147483647 h 1176"/>
              <a:gd name="T20" fmla="*/ 2147483647 w 2316"/>
              <a:gd name="T21" fmla="*/ 2147483647 h 1176"/>
              <a:gd name="T22" fmla="*/ 2147483647 w 2316"/>
              <a:gd name="T23" fmla="*/ 2147483647 h 1176"/>
              <a:gd name="T24" fmla="*/ 2147483647 w 2316"/>
              <a:gd name="T25" fmla="*/ 2147483647 h 1176"/>
              <a:gd name="T26" fmla="*/ 2147483647 w 2316"/>
              <a:gd name="T27" fmla="*/ 2147483647 h 1176"/>
              <a:gd name="T28" fmla="*/ 2147483647 w 2316"/>
              <a:gd name="T29" fmla="*/ 2147483647 h 1176"/>
              <a:gd name="T30" fmla="*/ 2147483647 w 2316"/>
              <a:gd name="T31" fmla="*/ 2147483647 h 1176"/>
              <a:gd name="T32" fmla="*/ 2147483647 w 2316"/>
              <a:gd name="T33" fmla="*/ 2147483647 h 1176"/>
              <a:gd name="T34" fmla="*/ 2147483647 w 2316"/>
              <a:gd name="T35" fmla="*/ 2147483647 h 1176"/>
              <a:gd name="T36" fmla="*/ 2147483647 w 2316"/>
              <a:gd name="T37" fmla="*/ 2147483647 h 1176"/>
              <a:gd name="T38" fmla="*/ 2147483647 w 2316"/>
              <a:gd name="T39" fmla="*/ 2147483647 h 1176"/>
              <a:gd name="T40" fmla="*/ 2147483647 w 2316"/>
              <a:gd name="T41" fmla="*/ 2147483647 h 1176"/>
              <a:gd name="T42" fmla="*/ 2147483647 w 2316"/>
              <a:gd name="T43" fmla="*/ 2147483647 h 1176"/>
              <a:gd name="T44" fmla="*/ 2147483647 w 2316"/>
              <a:gd name="T45" fmla="*/ 2147483647 h 1176"/>
              <a:gd name="T46" fmla="*/ 2147483647 w 2316"/>
              <a:gd name="T47" fmla="*/ 2147483647 h 1176"/>
              <a:gd name="T48" fmla="*/ 2147483647 w 2316"/>
              <a:gd name="T49" fmla="*/ 2147483647 h 1176"/>
              <a:gd name="T50" fmla="*/ 2147483647 w 2316"/>
              <a:gd name="T51" fmla="*/ 2147483647 h 1176"/>
              <a:gd name="T52" fmla="*/ 2147483647 w 2316"/>
              <a:gd name="T53" fmla="*/ 2147483647 h 1176"/>
              <a:gd name="T54" fmla="*/ 2147483647 w 2316"/>
              <a:gd name="T55" fmla="*/ 2147483647 h 1176"/>
              <a:gd name="T56" fmla="*/ 2147483647 w 2316"/>
              <a:gd name="T57" fmla="*/ 2147483647 h 1176"/>
              <a:gd name="T58" fmla="*/ 2147483647 w 2316"/>
              <a:gd name="T59" fmla="*/ 2147483647 h 1176"/>
              <a:gd name="T60" fmla="*/ 2147483647 w 2316"/>
              <a:gd name="T61" fmla="*/ 2147483647 h 1176"/>
              <a:gd name="T62" fmla="*/ 2147483647 w 2316"/>
              <a:gd name="T63" fmla="*/ 2147483647 h 1176"/>
              <a:gd name="T64" fmla="*/ 2147483647 w 2316"/>
              <a:gd name="T65" fmla="*/ 2147483647 h 1176"/>
              <a:gd name="T66" fmla="*/ 2147483647 w 2316"/>
              <a:gd name="T67" fmla="*/ 2147483647 h 1176"/>
              <a:gd name="T68" fmla="*/ 2147483647 w 2316"/>
              <a:gd name="T69" fmla="*/ 2147483647 h 1176"/>
              <a:gd name="T70" fmla="*/ 2147483647 w 2316"/>
              <a:gd name="T71" fmla="*/ 2147483647 h 1176"/>
              <a:gd name="T72" fmla="*/ 2147483647 w 2316"/>
              <a:gd name="T73" fmla="*/ 2147483647 h 1176"/>
              <a:gd name="T74" fmla="*/ 2147483647 w 2316"/>
              <a:gd name="T75" fmla="*/ 2147483647 h 1176"/>
              <a:gd name="T76" fmla="*/ 2147483647 w 2316"/>
              <a:gd name="T77" fmla="*/ 2147483647 h 1176"/>
              <a:gd name="T78" fmla="*/ 2147483647 w 2316"/>
              <a:gd name="T79" fmla="*/ 2147483647 h 1176"/>
              <a:gd name="T80" fmla="*/ 2147483647 w 2316"/>
              <a:gd name="T81" fmla="*/ 2147483647 h 1176"/>
              <a:gd name="T82" fmla="*/ 2147483647 w 2316"/>
              <a:gd name="T83" fmla="*/ 2147483647 h 1176"/>
              <a:gd name="T84" fmla="*/ 2147483647 w 2316"/>
              <a:gd name="T85" fmla="*/ 2147483647 h 1176"/>
              <a:gd name="T86" fmla="*/ 2147483647 w 2316"/>
              <a:gd name="T87" fmla="*/ 2147483647 h 1176"/>
              <a:gd name="T88" fmla="*/ 2147483647 w 2316"/>
              <a:gd name="T89" fmla="*/ 2147483647 h 1176"/>
              <a:gd name="T90" fmla="*/ 2147483647 w 2316"/>
              <a:gd name="T91" fmla="*/ 2147483647 h 1176"/>
              <a:gd name="T92" fmla="*/ 2147483647 w 2316"/>
              <a:gd name="T93" fmla="*/ 0 h 117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16"/>
              <a:gd name="T142" fmla="*/ 0 h 1176"/>
              <a:gd name="T143" fmla="*/ 2316 w 2316"/>
              <a:gd name="T144" fmla="*/ 1176 h 117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16" h="1176">
                <a:moveTo>
                  <a:pt x="0" y="1176"/>
                </a:moveTo>
                <a:cubicBezTo>
                  <a:pt x="16" y="1144"/>
                  <a:pt x="39" y="1115"/>
                  <a:pt x="48" y="1080"/>
                </a:cubicBezTo>
                <a:cubicBezTo>
                  <a:pt x="71" y="990"/>
                  <a:pt x="79" y="891"/>
                  <a:pt x="108" y="804"/>
                </a:cubicBezTo>
                <a:cubicBezTo>
                  <a:pt x="153" y="849"/>
                  <a:pt x="187" y="903"/>
                  <a:pt x="216" y="960"/>
                </a:cubicBezTo>
                <a:cubicBezTo>
                  <a:pt x="222" y="971"/>
                  <a:pt x="222" y="985"/>
                  <a:pt x="228" y="996"/>
                </a:cubicBezTo>
                <a:cubicBezTo>
                  <a:pt x="242" y="1021"/>
                  <a:pt x="276" y="1068"/>
                  <a:pt x="276" y="1068"/>
                </a:cubicBezTo>
                <a:cubicBezTo>
                  <a:pt x="288" y="1060"/>
                  <a:pt x="303" y="1055"/>
                  <a:pt x="312" y="1044"/>
                </a:cubicBezTo>
                <a:cubicBezTo>
                  <a:pt x="319" y="1035"/>
                  <a:pt x="334" y="965"/>
                  <a:pt x="336" y="960"/>
                </a:cubicBezTo>
                <a:cubicBezTo>
                  <a:pt x="342" y="947"/>
                  <a:pt x="352" y="936"/>
                  <a:pt x="360" y="924"/>
                </a:cubicBezTo>
                <a:cubicBezTo>
                  <a:pt x="379" y="830"/>
                  <a:pt x="390" y="727"/>
                  <a:pt x="420" y="636"/>
                </a:cubicBezTo>
                <a:cubicBezTo>
                  <a:pt x="460" y="515"/>
                  <a:pt x="399" y="703"/>
                  <a:pt x="444" y="552"/>
                </a:cubicBezTo>
                <a:cubicBezTo>
                  <a:pt x="451" y="528"/>
                  <a:pt x="468" y="480"/>
                  <a:pt x="468" y="480"/>
                </a:cubicBezTo>
                <a:cubicBezTo>
                  <a:pt x="493" y="581"/>
                  <a:pt x="518" y="665"/>
                  <a:pt x="564" y="756"/>
                </a:cubicBezTo>
                <a:cubicBezTo>
                  <a:pt x="589" y="807"/>
                  <a:pt x="575" y="820"/>
                  <a:pt x="636" y="840"/>
                </a:cubicBezTo>
                <a:cubicBezTo>
                  <a:pt x="663" y="813"/>
                  <a:pt x="679" y="801"/>
                  <a:pt x="696" y="768"/>
                </a:cubicBezTo>
                <a:cubicBezTo>
                  <a:pt x="709" y="742"/>
                  <a:pt x="707" y="710"/>
                  <a:pt x="720" y="684"/>
                </a:cubicBezTo>
                <a:cubicBezTo>
                  <a:pt x="776" y="571"/>
                  <a:pt x="756" y="654"/>
                  <a:pt x="792" y="564"/>
                </a:cubicBezTo>
                <a:cubicBezTo>
                  <a:pt x="835" y="457"/>
                  <a:pt x="794" y="525"/>
                  <a:pt x="840" y="456"/>
                </a:cubicBezTo>
                <a:cubicBezTo>
                  <a:pt x="855" y="397"/>
                  <a:pt x="885" y="353"/>
                  <a:pt x="912" y="300"/>
                </a:cubicBezTo>
                <a:cubicBezTo>
                  <a:pt x="924" y="276"/>
                  <a:pt x="937" y="253"/>
                  <a:pt x="948" y="228"/>
                </a:cubicBezTo>
                <a:cubicBezTo>
                  <a:pt x="958" y="205"/>
                  <a:pt x="958" y="177"/>
                  <a:pt x="972" y="156"/>
                </a:cubicBezTo>
                <a:cubicBezTo>
                  <a:pt x="1003" y="109"/>
                  <a:pt x="991" y="134"/>
                  <a:pt x="1008" y="84"/>
                </a:cubicBezTo>
                <a:cubicBezTo>
                  <a:pt x="1033" y="160"/>
                  <a:pt x="1055" y="236"/>
                  <a:pt x="1080" y="312"/>
                </a:cubicBezTo>
                <a:cubicBezTo>
                  <a:pt x="1085" y="326"/>
                  <a:pt x="1098" y="335"/>
                  <a:pt x="1104" y="348"/>
                </a:cubicBezTo>
                <a:cubicBezTo>
                  <a:pt x="1114" y="371"/>
                  <a:pt x="1120" y="396"/>
                  <a:pt x="1128" y="420"/>
                </a:cubicBezTo>
                <a:cubicBezTo>
                  <a:pt x="1133" y="436"/>
                  <a:pt x="1154" y="443"/>
                  <a:pt x="1164" y="456"/>
                </a:cubicBezTo>
                <a:cubicBezTo>
                  <a:pt x="1164" y="456"/>
                  <a:pt x="1224" y="546"/>
                  <a:pt x="1236" y="564"/>
                </a:cubicBezTo>
                <a:cubicBezTo>
                  <a:pt x="1244" y="576"/>
                  <a:pt x="1252" y="588"/>
                  <a:pt x="1260" y="600"/>
                </a:cubicBezTo>
                <a:cubicBezTo>
                  <a:pt x="1268" y="612"/>
                  <a:pt x="1284" y="636"/>
                  <a:pt x="1284" y="636"/>
                </a:cubicBezTo>
                <a:cubicBezTo>
                  <a:pt x="1296" y="628"/>
                  <a:pt x="1312" y="624"/>
                  <a:pt x="1320" y="612"/>
                </a:cubicBezTo>
                <a:cubicBezTo>
                  <a:pt x="1333" y="591"/>
                  <a:pt x="1336" y="564"/>
                  <a:pt x="1344" y="540"/>
                </a:cubicBezTo>
                <a:cubicBezTo>
                  <a:pt x="1362" y="487"/>
                  <a:pt x="1386" y="438"/>
                  <a:pt x="1404" y="384"/>
                </a:cubicBezTo>
                <a:cubicBezTo>
                  <a:pt x="1425" y="320"/>
                  <a:pt x="1412" y="285"/>
                  <a:pt x="1476" y="264"/>
                </a:cubicBezTo>
                <a:cubicBezTo>
                  <a:pt x="1498" y="297"/>
                  <a:pt x="1558" y="366"/>
                  <a:pt x="1572" y="408"/>
                </a:cubicBezTo>
                <a:cubicBezTo>
                  <a:pt x="1593" y="472"/>
                  <a:pt x="1627" y="542"/>
                  <a:pt x="1692" y="564"/>
                </a:cubicBezTo>
                <a:cubicBezTo>
                  <a:pt x="1696" y="552"/>
                  <a:pt x="1698" y="539"/>
                  <a:pt x="1704" y="528"/>
                </a:cubicBezTo>
                <a:cubicBezTo>
                  <a:pt x="1710" y="515"/>
                  <a:pt x="1722" y="505"/>
                  <a:pt x="1728" y="492"/>
                </a:cubicBezTo>
                <a:cubicBezTo>
                  <a:pt x="1744" y="454"/>
                  <a:pt x="1751" y="412"/>
                  <a:pt x="1764" y="372"/>
                </a:cubicBezTo>
                <a:cubicBezTo>
                  <a:pt x="1772" y="348"/>
                  <a:pt x="1780" y="324"/>
                  <a:pt x="1788" y="300"/>
                </a:cubicBezTo>
                <a:cubicBezTo>
                  <a:pt x="1792" y="288"/>
                  <a:pt x="1800" y="264"/>
                  <a:pt x="1800" y="264"/>
                </a:cubicBezTo>
                <a:cubicBezTo>
                  <a:pt x="1812" y="268"/>
                  <a:pt x="1827" y="267"/>
                  <a:pt x="1836" y="276"/>
                </a:cubicBezTo>
                <a:cubicBezTo>
                  <a:pt x="1845" y="285"/>
                  <a:pt x="1842" y="301"/>
                  <a:pt x="1848" y="312"/>
                </a:cubicBezTo>
                <a:cubicBezTo>
                  <a:pt x="1862" y="337"/>
                  <a:pt x="1880" y="360"/>
                  <a:pt x="1896" y="384"/>
                </a:cubicBezTo>
                <a:cubicBezTo>
                  <a:pt x="1904" y="396"/>
                  <a:pt x="1912" y="408"/>
                  <a:pt x="1920" y="420"/>
                </a:cubicBezTo>
                <a:cubicBezTo>
                  <a:pt x="1928" y="432"/>
                  <a:pt x="1944" y="456"/>
                  <a:pt x="1944" y="456"/>
                </a:cubicBezTo>
                <a:cubicBezTo>
                  <a:pt x="2029" y="414"/>
                  <a:pt x="2068" y="327"/>
                  <a:pt x="2124" y="252"/>
                </a:cubicBezTo>
                <a:cubicBezTo>
                  <a:pt x="2189" y="165"/>
                  <a:pt x="2267" y="99"/>
                  <a:pt x="2316" y="0"/>
                </a:cubicBezTo>
              </a:path>
            </a:pathLst>
          </a:custGeom>
          <a:noFill/>
          <a:ln w="127000">
            <a:solidFill>
              <a:srgbClr val="C00000"/>
            </a:solidFill>
            <a:round/>
            <a:headEnd/>
            <a:tailEnd type="triangle" w="med" len="med"/>
          </a:ln>
        </p:spPr>
        <p:txBody>
          <a:bodyPr rot="10800000"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dissolve">
                                      <p:cBhvr>
                                        <p:cTn id="7" dur="500"/>
                                        <p:tgtEl>
                                          <p:spTgt spid="2970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9725"/>
                                        </p:tgtEl>
                                        <p:attrNameLst>
                                          <p:attrName>style.visibility</p:attrName>
                                        </p:attrNameLst>
                                      </p:cBhvr>
                                      <p:to>
                                        <p:strVal val="visible"/>
                                      </p:to>
                                    </p:set>
                                    <p:animEffect transition="in" filter="wipe(left)">
                                      <p:cBhvr>
                                        <p:cTn id="11" dur="500"/>
                                        <p:tgtEl>
                                          <p:spTgt spid="29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utoUpdateAnimBg="0"/>
      <p:bldP spid="2972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6200"/>
            <a:ext cx="8229600" cy="1143000"/>
          </a:xfrm>
          <a:solidFill>
            <a:srgbClr val="7030A0">
              <a:alpha val="44404"/>
            </a:srgbClr>
          </a:solidFill>
        </p:spPr>
        <p:txBody>
          <a:bodyPr>
            <a:normAutofit/>
          </a:bodyPr>
          <a:lstStyle/>
          <a:p>
            <a:r>
              <a:rPr lang="en-US" sz="4400" dirty="0"/>
              <a:t>Biblical Steps to Sanctification</a:t>
            </a:r>
          </a:p>
        </p:txBody>
      </p:sp>
      <p:sp>
        <p:nvSpPr>
          <p:cNvPr id="3" name="Content Placeholder 2"/>
          <p:cNvSpPr>
            <a:spLocks noGrp="1"/>
          </p:cNvSpPr>
          <p:nvPr>
            <p:ph idx="1"/>
          </p:nvPr>
        </p:nvSpPr>
        <p:spPr>
          <a:xfrm>
            <a:off x="1600199" y="1524000"/>
            <a:ext cx="9579077" cy="4950542"/>
          </a:xfrm>
        </p:spPr>
        <p:txBody>
          <a:bodyPr>
            <a:noAutofit/>
          </a:bodyPr>
          <a:lstStyle/>
          <a:p>
            <a:r>
              <a:rPr lang="en-US" sz="4000" dirty="0"/>
              <a:t>Remember you are freed from sin’s reign.</a:t>
            </a:r>
          </a:p>
          <a:p>
            <a:r>
              <a:rPr lang="en-US" sz="4000" dirty="0"/>
              <a:t>Prayer, Scripture, the Body of Christ.</a:t>
            </a:r>
          </a:p>
          <a:p>
            <a:r>
              <a:rPr lang="en-US" sz="4000" dirty="0"/>
              <a:t>Put the flesh to death; strive for holiness.</a:t>
            </a:r>
          </a:p>
          <a:p>
            <a:r>
              <a:rPr lang="en-US" sz="4000" dirty="0"/>
              <a:t>Seek God’s forgiveness when you fall.</a:t>
            </a:r>
          </a:p>
          <a:p>
            <a:pPr>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4" name="Picture 6" descr="http://www.antoinebowestherapies.com/Images/Sad-Man.jpg"/>
          <p:cNvPicPr>
            <a:picLocks noChangeAspect="1" noChangeArrowheads="1"/>
          </p:cNvPicPr>
          <p:nvPr/>
        </p:nvPicPr>
        <p:blipFill>
          <a:blip r:embed="rId2" cstate="print"/>
          <a:srcRect/>
          <a:stretch>
            <a:fillRect/>
          </a:stretch>
        </p:blipFill>
        <p:spPr bwMode="auto">
          <a:xfrm>
            <a:off x="7543800" y="1752600"/>
            <a:ext cx="3124200" cy="3505201"/>
          </a:xfrm>
          <a:prstGeom prst="rect">
            <a:avLst/>
          </a:prstGeom>
          <a:noFill/>
        </p:spPr>
      </p:pic>
      <p:sp>
        <p:nvSpPr>
          <p:cNvPr id="2" name="Title 1"/>
          <p:cNvSpPr>
            <a:spLocks noGrp="1"/>
          </p:cNvSpPr>
          <p:nvPr>
            <p:ph type="title"/>
          </p:nvPr>
        </p:nvSpPr>
        <p:spPr>
          <a:xfrm>
            <a:off x="640079" y="524471"/>
            <a:ext cx="10890929" cy="923330"/>
          </a:xfrm>
          <a:solidFill>
            <a:srgbClr val="7030A0">
              <a:alpha val="48948"/>
            </a:srgbClr>
          </a:solidFill>
        </p:spPr>
        <p:txBody>
          <a:bodyPr>
            <a:normAutofit/>
          </a:bodyPr>
          <a:lstStyle/>
          <a:p>
            <a:r>
              <a:rPr lang="en-US" dirty="0"/>
              <a:t>God’s Megaphone: Suffering and Sanctification</a:t>
            </a:r>
          </a:p>
        </p:txBody>
      </p:sp>
      <p:sp>
        <p:nvSpPr>
          <p:cNvPr id="3" name="Content Placeholder 2"/>
          <p:cNvSpPr>
            <a:spLocks noGrp="1"/>
          </p:cNvSpPr>
          <p:nvPr>
            <p:ph idx="1"/>
          </p:nvPr>
        </p:nvSpPr>
        <p:spPr>
          <a:xfrm>
            <a:off x="1676400" y="1600200"/>
            <a:ext cx="5867400" cy="5257800"/>
          </a:xfrm>
        </p:spPr>
        <p:txBody>
          <a:bodyPr>
            <a:normAutofit fontScale="85000" lnSpcReduction="20000"/>
          </a:bodyPr>
          <a:lstStyle/>
          <a:p>
            <a:r>
              <a:rPr lang="en-US" sz="2600" dirty="0">
                <a:latin typeface="BibleScrT" pitchFamily="34" charset="0"/>
              </a:rPr>
              <a:t>“God whispers to us in our pleasures, speaks to us in our conscience, but shouts in our pains. Pain is God’s megaphone to rouse a deaf world.”                                                 	</a:t>
            </a:r>
            <a:r>
              <a:rPr lang="en-US" sz="2600" dirty="0"/>
              <a:t>– C.S. Lewis, The Problem of Pain</a:t>
            </a:r>
          </a:p>
          <a:p>
            <a:r>
              <a:rPr lang="en-US" sz="2600" dirty="0"/>
              <a:t> “I count all things to be loss in view of the surpassing value of knowing Christ Jesus my Lord, for whom I have suffered the loss of all things, and count them but rubbish so that I may gain Christ...that I may know Him and the power of His resurrection and the fellowship of His sufferings, being conformed to His death, in order that I may attain to the resurrection from the dead.”    Phil. 3:8-11</a:t>
            </a:r>
          </a:p>
          <a:p>
            <a:endParaRPr lang="en-US" dirty="0"/>
          </a:p>
        </p:txBody>
      </p:sp>
      <p:pic>
        <p:nvPicPr>
          <p:cNvPr id="32770" name="Picture 2" descr="http://www.whypain.org/Images/benefits_of_suffering.jpg"/>
          <p:cNvPicPr>
            <a:picLocks noChangeAspect="1" noChangeArrowheads="1"/>
          </p:cNvPicPr>
          <p:nvPr/>
        </p:nvPicPr>
        <p:blipFill>
          <a:blip r:embed="rId3" cstate="print"/>
          <a:srcRect/>
          <a:stretch>
            <a:fillRect/>
          </a:stretch>
        </p:blipFill>
        <p:spPr bwMode="auto">
          <a:xfrm>
            <a:off x="7543802" y="1828800"/>
            <a:ext cx="3124199" cy="3429000"/>
          </a:xfrm>
          <a:prstGeom prst="rect">
            <a:avLst/>
          </a:prstGeom>
          <a:noFill/>
        </p:spPr>
      </p:pic>
      <p:sp>
        <p:nvSpPr>
          <p:cNvPr id="5" name="TextBox 4"/>
          <p:cNvSpPr txBox="1"/>
          <p:nvPr/>
        </p:nvSpPr>
        <p:spPr>
          <a:xfrm>
            <a:off x="7620000" y="5410200"/>
            <a:ext cx="2819400" cy="923330"/>
          </a:xfrm>
          <a:prstGeom prst="rect">
            <a:avLst/>
          </a:prstGeom>
          <a:noFill/>
        </p:spPr>
        <p:txBody>
          <a:bodyPr wrap="square" rtlCol="0">
            <a:spAutoFit/>
          </a:bodyPr>
          <a:lstStyle/>
          <a:p>
            <a:pPr algn="ctr"/>
            <a:r>
              <a:rPr lang="en-US" dirty="0">
                <a:latin typeface="Lucida Sans" pitchFamily="34" charset="0"/>
              </a:rPr>
              <a:t>Suffering is often the path to spiritual growth in the Christian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2770"/>
                                        </p:tgtEl>
                                        <p:attrNameLst>
                                          <p:attrName>style.visibility</p:attrName>
                                        </p:attrNameLst>
                                      </p:cBhvr>
                                      <p:to>
                                        <p:strVal val="visible"/>
                                      </p:to>
                                    </p:set>
                                    <p:animEffect transition="in" filter="dissolve">
                                      <p:cBhvr>
                                        <p:cTn id="16"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9F204-BFC4-4B4E-8B0F-FAF72CF1DA3A}"/>
              </a:ext>
            </a:extLst>
          </p:cNvPr>
          <p:cNvSpPr>
            <a:spLocks noGrp="1"/>
          </p:cNvSpPr>
          <p:nvPr>
            <p:ph type="title"/>
          </p:nvPr>
        </p:nvSpPr>
        <p:spPr>
          <a:gradFill flip="none" rotWithShape="1">
            <a:gsLst>
              <a:gs pos="8000">
                <a:schemeClr val="accent5">
                  <a:lumMod val="0"/>
                  <a:lumOff val="100000"/>
                </a:schemeClr>
              </a:gs>
              <a:gs pos="0">
                <a:schemeClr val="accent5">
                  <a:lumMod val="0"/>
                  <a:lumOff val="100000"/>
                </a:schemeClr>
              </a:gs>
              <a:gs pos="100000">
                <a:schemeClr val="accent5">
                  <a:lumMod val="100000"/>
                </a:schemeClr>
              </a:gs>
            </a:gsLst>
            <a:path path="circle">
              <a:fillToRect l="50000" t="-80000" r="50000" b="180000"/>
            </a:path>
            <a:tileRect/>
          </a:gradFill>
        </p:spPr>
        <p:txBody>
          <a:bodyPr/>
          <a:lstStyle/>
          <a:p>
            <a:r>
              <a:rPr lang="en-US" dirty="0">
                <a:solidFill>
                  <a:schemeClr val="bg1"/>
                </a:solidFill>
              </a:rPr>
              <a:t>Key ideas</a:t>
            </a:r>
          </a:p>
        </p:txBody>
      </p:sp>
      <p:sp>
        <p:nvSpPr>
          <p:cNvPr id="3" name="Content Placeholder 2">
            <a:extLst>
              <a:ext uri="{FF2B5EF4-FFF2-40B4-BE49-F238E27FC236}">
                <a16:creationId xmlns:a16="http://schemas.microsoft.com/office/drawing/2014/main" id="{8DC87980-0B7C-DD95-7D66-3EFBAC24645F}"/>
              </a:ext>
            </a:extLst>
          </p:cNvPr>
          <p:cNvSpPr>
            <a:spLocks noGrp="1"/>
          </p:cNvSpPr>
          <p:nvPr>
            <p:ph idx="1"/>
          </p:nvPr>
        </p:nvSpPr>
        <p:spPr/>
        <p:txBody>
          <a:bodyPr/>
          <a:lstStyle/>
          <a:p>
            <a:pPr marL="457200" indent="-457200">
              <a:buAutoNum type="arabicPeriod"/>
            </a:pPr>
            <a:r>
              <a:rPr lang="en-US" sz="3200" b="1" dirty="0"/>
              <a:t>Adoption</a:t>
            </a:r>
          </a:p>
          <a:p>
            <a:pPr marL="457200" indent="-457200">
              <a:buAutoNum type="arabicPeriod"/>
            </a:pPr>
            <a:endParaRPr lang="en-US" dirty="0"/>
          </a:p>
          <a:p>
            <a:pPr marL="457200" indent="-457200">
              <a:buAutoNum type="arabicPeriod"/>
            </a:pPr>
            <a:r>
              <a:rPr lang="en-US" sz="3200" b="1" dirty="0"/>
              <a:t>Union with Christ</a:t>
            </a:r>
          </a:p>
        </p:txBody>
      </p:sp>
    </p:spTree>
    <p:extLst>
      <p:ext uri="{BB962C8B-B14F-4D97-AF65-F5344CB8AC3E}">
        <p14:creationId xmlns:p14="http://schemas.microsoft.com/office/powerpoint/2010/main" val="49157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40079" y="868361"/>
            <a:ext cx="10890929" cy="579438"/>
          </a:xfrm>
          <a:gradFill>
            <a:gsLst>
              <a:gs pos="0">
                <a:schemeClr val="accent5">
                  <a:lumMod val="0"/>
                  <a:lumOff val="100000"/>
                </a:schemeClr>
              </a:gs>
              <a:gs pos="0">
                <a:schemeClr val="accent5">
                  <a:lumMod val="0"/>
                  <a:lumOff val="100000"/>
                </a:schemeClr>
              </a:gs>
              <a:gs pos="58000">
                <a:schemeClr val="accent5">
                  <a:lumMod val="100000"/>
                </a:schemeClr>
              </a:gs>
            </a:gsLst>
            <a:path path="circle">
              <a:fillToRect l="50000" t="-80000" r="50000" b="180000"/>
            </a:path>
          </a:gradFill>
        </p:spPr>
        <p:txBody>
          <a:bodyPr>
            <a:normAutofit fontScale="90000"/>
          </a:bodyPr>
          <a:lstStyle/>
          <a:p>
            <a:r>
              <a:rPr lang="en-US" dirty="0">
                <a:solidFill>
                  <a:schemeClr val="bg1"/>
                </a:solidFill>
              </a:rPr>
              <a:t>Adoption</a:t>
            </a:r>
          </a:p>
        </p:txBody>
      </p:sp>
      <p:sp>
        <p:nvSpPr>
          <p:cNvPr id="22531" name="Rectangle 3"/>
          <p:cNvSpPr>
            <a:spLocks noGrp="1" noChangeArrowheads="1"/>
          </p:cNvSpPr>
          <p:nvPr>
            <p:ph idx="1"/>
          </p:nvPr>
        </p:nvSpPr>
        <p:spPr>
          <a:xfrm>
            <a:off x="640080" y="2027237"/>
            <a:ext cx="10890928" cy="4172395"/>
          </a:xfrm>
        </p:spPr>
        <p:txBody>
          <a:bodyPr>
            <a:normAutofit/>
          </a:bodyPr>
          <a:lstStyle/>
          <a:p>
            <a:pPr>
              <a:lnSpc>
                <a:spcPts val="3120"/>
              </a:lnSpc>
            </a:pPr>
            <a:r>
              <a:rPr lang="en-US" sz="3000" dirty="0"/>
              <a:t>Adoption conferred the </a:t>
            </a:r>
            <a:r>
              <a:rPr lang="en-US" sz="3000" b="1" dirty="0"/>
              <a:t>legal rights and privileges</a:t>
            </a:r>
            <a:r>
              <a:rPr lang="en-US" sz="3000" dirty="0"/>
              <a:t> of a legitimate heir.</a:t>
            </a:r>
          </a:p>
          <a:p>
            <a:pPr>
              <a:lnSpc>
                <a:spcPct val="90000"/>
              </a:lnSpc>
            </a:pPr>
            <a:r>
              <a:rPr lang="en-US" sz="3000" dirty="0"/>
              <a:t>Adoption was </a:t>
            </a:r>
            <a:r>
              <a:rPr lang="en-US" sz="3000" b="1" dirty="0"/>
              <a:t>irrevocable</a:t>
            </a:r>
            <a:r>
              <a:rPr lang="en-US" sz="3000" dirty="0"/>
              <a:t>.</a:t>
            </a:r>
          </a:p>
          <a:p>
            <a:pPr>
              <a:lnSpc>
                <a:spcPct val="90000"/>
              </a:lnSpc>
            </a:pPr>
            <a:r>
              <a:rPr lang="en-US" sz="2400" dirty="0">
                <a:latin typeface="Verdana" pitchFamily="34" charset="0"/>
              </a:rPr>
              <a:t>“I, </a:t>
            </a:r>
            <a:r>
              <a:rPr lang="en-US" sz="2400" dirty="0" err="1">
                <a:latin typeface="Verdana" pitchFamily="34" charset="0"/>
              </a:rPr>
              <a:t>Horion</a:t>
            </a:r>
            <a:r>
              <a:rPr lang="en-US" sz="2400" dirty="0">
                <a:latin typeface="Verdana" pitchFamily="34" charset="0"/>
              </a:rPr>
              <a:t>, acknowledge that I hold and consider [the child] as my true son with regard to maintaining for him the rights  of succession to my estate.  It shall not  be lawful for me to cast him aside…It shall not be lawful for us, Heracles and </a:t>
            </a:r>
            <a:r>
              <a:rPr lang="en-US" sz="2400" dirty="0" err="1">
                <a:latin typeface="Verdana" pitchFamily="34" charset="0"/>
              </a:rPr>
              <a:t>Isarion</a:t>
            </a:r>
            <a:r>
              <a:rPr lang="en-US" sz="2400" dirty="0">
                <a:latin typeface="Verdana" pitchFamily="34" charset="0"/>
              </a:rPr>
              <a:t>, to reclaim the child from you, </a:t>
            </a:r>
            <a:r>
              <a:rPr lang="en-US" sz="2400" dirty="0" err="1">
                <a:latin typeface="Verdana" pitchFamily="34" charset="0"/>
              </a:rPr>
              <a:t>Horion</a:t>
            </a:r>
            <a:r>
              <a:rPr lang="en-US" sz="2400" dirty="0">
                <a:latin typeface="Verdana" pitchFamily="34" charset="0"/>
              </a:rPr>
              <a:t>, because we have once and for all given him over to you for adoption.”</a:t>
            </a:r>
            <a:r>
              <a:rPr lang="en-US" sz="2400" dirty="0"/>
              <a:t> </a:t>
            </a:r>
            <a:r>
              <a:rPr lang="en-US" dirty="0"/>
              <a:t>               		-- Roman adoption agreement, AD 335</a:t>
            </a:r>
          </a:p>
        </p:txBody>
      </p:sp>
      <p:sp>
        <p:nvSpPr>
          <p:cNvPr id="15364" name="Text Box 7"/>
          <p:cNvSpPr txBox="1">
            <a:spLocks noChangeArrowheads="1"/>
          </p:cNvSpPr>
          <p:nvPr/>
        </p:nvSpPr>
        <p:spPr bwMode="auto">
          <a:xfrm>
            <a:off x="3048000" y="1447799"/>
            <a:ext cx="7239000" cy="553062"/>
          </a:xfrm>
          <a:prstGeom prst="rect">
            <a:avLst/>
          </a:prstGeom>
          <a:noFill/>
          <a:ln w="12700">
            <a:noFill/>
            <a:miter lim="800000"/>
            <a:headEnd/>
            <a:tailEnd/>
          </a:ln>
        </p:spPr>
        <p:txBody>
          <a:bodyPr wrap="square">
            <a:spAutoFit/>
          </a:bodyPr>
          <a:lstStyle/>
          <a:p>
            <a:pPr>
              <a:spcBef>
                <a:spcPct val="50000"/>
              </a:spcBef>
            </a:pPr>
            <a:r>
              <a:rPr lang="en-US" sz="3200" u="sng" dirty="0"/>
              <a:t>The Greco-Roman Background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wipe(left)">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wipe(left)">
                                      <p:cBhvr>
                                        <p:cTn id="17"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Adoption</a:t>
            </a:r>
          </a:p>
        </p:txBody>
      </p:sp>
      <p:sp>
        <p:nvSpPr>
          <p:cNvPr id="23559" name="Rectangle 7"/>
          <p:cNvSpPr>
            <a:spLocks noGrp="1" noChangeArrowheads="1"/>
          </p:cNvSpPr>
          <p:nvPr>
            <p:ph idx="1"/>
          </p:nvPr>
        </p:nvSpPr>
        <p:spPr>
          <a:xfrm>
            <a:off x="1523999" y="1905000"/>
            <a:ext cx="10007009" cy="4495800"/>
          </a:xfrm>
        </p:spPr>
        <p:txBody>
          <a:bodyPr>
            <a:normAutofit fontScale="62500" lnSpcReduction="20000"/>
          </a:bodyPr>
          <a:lstStyle/>
          <a:p>
            <a:pPr>
              <a:lnSpc>
                <a:spcPct val="120000"/>
              </a:lnSpc>
            </a:pPr>
            <a:r>
              <a:rPr lang="en-US" sz="4400" dirty="0"/>
              <a:t>“God sent forth His Son…so that He might redeem those who were under the Law, that we might receive the adoption as sons. Because you are sons, God has sent forth the Spirit of His Son into our hearts, crying, ‘Abba! Father!’ Therefore you are no longer a slave, but a son; and if a son, then an heir through God.”   Gal. 4:4-7 (cf. Rom. 8:15-17)</a:t>
            </a:r>
          </a:p>
          <a:p>
            <a:pPr>
              <a:lnSpc>
                <a:spcPct val="120000"/>
              </a:lnSpc>
            </a:pPr>
            <a:r>
              <a:rPr lang="en-US" sz="4400" dirty="0"/>
              <a:t>“He predestined us to adoption as sons through Jesus Christ to Himself, according to the kind intention of His will…”  Eph. 1:5-6 </a:t>
            </a:r>
            <a:br>
              <a:rPr lang="en-US" sz="2400" dirty="0"/>
            </a:br>
            <a:endParaRPr lang="en-US" sz="2400" dirty="0"/>
          </a:p>
        </p:txBody>
      </p:sp>
      <p:sp>
        <p:nvSpPr>
          <p:cNvPr id="16387" name="Text Box 6"/>
          <p:cNvSpPr txBox="1">
            <a:spLocks noChangeArrowheads="1"/>
          </p:cNvSpPr>
          <p:nvPr/>
        </p:nvSpPr>
        <p:spPr bwMode="auto">
          <a:xfrm>
            <a:off x="3962400" y="701358"/>
            <a:ext cx="5571344" cy="646331"/>
          </a:xfrm>
          <a:prstGeom prst="rect">
            <a:avLst/>
          </a:prstGeom>
          <a:gradFill>
            <a:gsLst>
              <a:gs pos="0">
                <a:schemeClr val="accent5">
                  <a:lumMod val="0"/>
                  <a:lumOff val="100000"/>
                </a:schemeClr>
              </a:gs>
              <a:gs pos="0">
                <a:schemeClr val="accent5">
                  <a:lumMod val="0"/>
                  <a:lumOff val="100000"/>
                </a:schemeClr>
              </a:gs>
              <a:gs pos="29000">
                <a:schemeClr val="accent5">
                  <a:lumMod val="100000"/>
                </a:schemeClr>
              </a:gs>
            </a:gsLst>
            <a:path path="circle">
              <a:fillToRect l="50000" t="-80000" r="50000" b="180000"/>
            </a:path>
          </a:gradFill>
          <a:ln w="12700">
            <a:noFill/>
            <a:miter lim="800000"/>
            <a:headEnd/>
            <a:tailEnd/>
          </a:ln>
        </p:spPr>
        <p:txBody>
          <a:bodyPr wrap="square">
            <a:spAutoFit/>
          </a:bodyPr>
          <a:lstStyle/>
          <a:p>
            <a:pPr algn="l">
              <a:spcBef>
                <a:spcPct val="50000"/>
              </a:spcBef>
            </a:pPr>
            <a:r>
              <a:rPr lang="en-US" sz="3600" u="sng" dirty="0">
                <a:solidFill>
                  <a:schemeClr val="bg1"/>
                </a:solidFill>
              </a:rPr>
              <a:t>The Biblical Teaching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9">
                                            <p:txEl>
                                              <p:pRg st="0" end="0"/>
                                            </p:txEl>
                                          </p:spTgt>
                                        </p:tgtEl>
                                        <p:attrNameLst>
                                          <p:attrName>style.visibility</p:attrName>
                                        </p:attrNameLst>
                                      </p:cBhvr>
                                      <p:to>
                                        <p:strVal val="visible"/>
                                      </p:to>
                                    </p:set>
                                    <p:animEffect transition="in" filter="wipe(left)">
                                      <p:cBhvr>
                                        <p:cTn id="7" dur="500"/>
                                        <p:tgtEl>
                                          <p:spTgt spid="235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9">
                                            <p:txEl>
                                              <p:pRg st="1" end="1"/>
                                            </p:txEl>
                                          </p:spTgt>
                                        </p:tgtEl>
                                        <p:attrNameLst>
                                          <p:attrName>style.visibility</p:attrName>
                                        </p:attrNameLst>
                                      </p:cBhvr>
                                      <p:to>
                                        <p:strVal val="visible"/>
                                      </p:to>
                                    </p:set>
                                    <p:animEffect transition="in" filter="wipe(left)">
                                      <p:cBhvr>
                                        <p:cTn id="12" dur="500"/>
                                        <p:tgtEl>
                                          <p:spTgt spid="235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40079" y="644577"/>
            <a:ext cx="10890929" cy="839449"/>
          </a:xfrm>
          <a:gradFill>
            <a:gsLst>
              <a:gs pos="0">
                <a:schemeClr val="accent5">
                  <a:lumMod val="0"/>
                  <a:lumOff val="100000"/>
                </a:schemeClr>
              </a:gs>
              <a:gs pos="0">
                <a:schemeClr val="accent5">
                  <a:lumMod val="0"/>
                  <a:lumOff val="100000"/>
                </a:schemeClr>
              </a:gs>
              <a:gs pos="21000">
                <a:schemeClr val="accent5">
                  <a:lumMod val="100000"/>
                </a:schemeClr>
              </a:gs>
            </a:gsLst>
            <a:path path="circle">
              <a:fillToRect l="50000" t="-80000" r="50000" b="180000"/>
            </a:path>
          </a:gradFill>
        </p:spPr>
        <p:txBody>
          <a:bodyPr/>
          <a:lstStyle/>
          <a:p>
            <a:r>
              <a:rPr lang="en-US" dirty="0">
                <a:solidFill>
                  <a:schemeClr val="bg1"/>
                </a:solidFill>
              </a:rPr>
              <a:t>Benefits of Adoption</a:t>
            </a:r>
          </a:p>
        </p:txBody>
      </p:sp>
      <p:sp>
        <p:nvSpPr>
          <p:cNvPr id="24579" name="Rectangle 3"/>
          <p:cNvSpPr>
            <a:spLocks noGrp="1" noChangeArrowheads="1"/>
          </p:cNvSpPr>
          <p:nvPr>
            <p:ph idx="1"/>
          </p:nvPr>
        </p:nvSpPr>
        <p:spPr>
          <a:xfrm>
            <a:off x="1752599" y="1752600"/>
            <a:ext cx="8575623" cy="4648200"/>
          </a:xfrm>
        </p:spPr>
        <p:txBody>
          <a:bodyPr>
            <a:normAutofit/>
          </a:bodyPr>
          <a:lstStyle/>
          <a:p>
            <a:pPr marL="609600" indent="-609600">
              <a:lnSpc>
                <a:spcPct val="90000"/>
              </a:lnSpc>
            </a:pPr>
            <a:r>
              <a:rPr lang="en-US" sz="2800" dirty="0">
                <a:cs typeface="Times New Roman" pitchFamily="18" charset="0"/>
              </a:rPr>
              <a:t>We are no longer children of wrath but children of God.</a:t>
            </a:r>
          </a:p>
          <a:p>
            <a:pPr marL="609600" indent="-609600">
              <a:lnSpc>
                <a:spcPct val="90000"/>
              </a:lnSpc>
            </a:pPr>
            <a:r>
              <a:rPr lang="en-US" sz="2800" dirty="0">
                <a:cs typeface="Times New Roman" pitchFamily="18" charset="0"/>
              </a:rPr>
              <a:t>We have the privilege to approach the Throne of Grace.</a:t>
            </a:r>
          </a:p>
          <a:p>
            <a:pPr marL="609600" indent="-609600">
              <a:lnSpc>
                <a:spcPct val="90000"/>
              </a:lnSpc>
            </a:pPr>
            <a:r>
              <a:rPr lang="en-US" sz="2800" dirty="0">
                <a:cs typeface="Times New Roman" pitchFamily="18" charset="0"/>
              </a:rPr>
              <a:t>We enjoy the blessings of God’s protection and care.  </a:t>
            </a:r>
          </a:p>
          <a:p>
            <a:pPr marL="609600" indent="-609600">
              <a:lnSpc>
                <a:spcPct val="90000"/>
              </a:lnSpc>
            </a:pPr>
            <a:r>
              <a:rPr lang="en-US" sz="2800" dirty="0">
                <a:cs typeface="Times New Roman" pitchFamily="18" charset="0"/>
              </a:rPr>
              <a:t>We have the rights and blessings of sons and daughters.</a:t>
            </a:r>
          </a:p>
          <a:p>
            <a:pPr marL="609600" indent="-609600">
              <a:lnSpc>
                <a:spcPct val="90000"/>
              </a:lnSpc>
            </a:pPr>
            <a:r>
              <a:rPr lang="en-US" sz="2800" dirty="0">
                <a:cs typeface="Times New Roman" pitchFamily="18" charset="0"/>
              </a:rPr>
              <a:t>We will experience Fatherly discipline.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wipe(left)">
                                      <p:cBhvr>
                                        <p:cTn id="22" dur="500"/>
                                        <p:tgtEl>
                                          <p:spTgt spid="24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wipe(left)">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http://www.gspres.com/Pictures/john-calvin%20rbd.jpg"/>
          <p:cNvPicPr>
            <a:picLocks noChangeAspect="1" noChangeArrowheads="1"/>
          </p:cNvPicPr>
          <p:nvPr/>
        </p:nvPicPr>
        <p:blipFill>
          <a:blip r:embed="rId2" cstate="print"/>
          <a:srcRect l="1333" t="2312" r="5333" b="2890"/>
          <a:stretch>
            <a:fillRect/>
          </a:stretch>
        </p:blipFill>
        <p:spPr bwMode="auto">
          <a:xfrm>
            <a:off x="7848600" y="2336074"/>
            <a:ext cx="2819400" cy="3302726"/>
          </a:xfrm>
          <a:prstGeom prst="rect">
            <a:avLst/>
          </a:prstGeom>
          <a:noFill/>
        </p:spPr>
      </p:pic>
      <p:sp>
        <p:nvSpPr>
          <p:cNvPr id="2" name="Title 1"/>
          <p:cNvSpPr>
            <a:spLocks noGrp="1"/>
          </p:cNvSpPr>
          <p:nvPr>
            <p:ph type="title"/>
          </p:nvPr>
        </p:nvSpPr>
        <p:spPr>
          <a:xfrm>
            <a:off x="2057400" y="228600"/>
            <a:ext cx="8229600" cy="1143000"/>
          </a:xfrm>
        </p:spPr>
        <p:txBody>
          <a:bodyPr/>
          <a:lstStyle/>
          <a:p>
            <a:r>
              <a:rPr lang="en-US" dirty="0"/>
              <a:t>Union with Christ</a:t>
            </a:r>
          </a:p>
        </p:txBody>
      </p:sp>
      <p:sp>
        <p:nvSpPr>
          <p:cNvPr id="7" name="Rounded Rectangular Callout 6"/>
          <p:cNvSpPr/>
          <p:nvPr/>
        </p:nvSpPr>
        <p:spPr>
          <a:xfrm>
            <a:off x="1752600" y="1295400"/>
            <a:ext cx="5715000" cy="5029200"/>
          </a:xfrm>
          <a:prstGeom prst="wedgeRoundRectCallout">
            <a:avLst>
              <a:gd name="adj1" fmla="val 72687"/>
              <a:gd name="adj2" fmla="val -47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sz="2000" dirty="0"/>
              <a:t>	“That joining together of Head and members, that indwelling of Christ in our hearts – in short, that mystical union - are accorded by us the highest degree of importance, so that Christ, having been made ours, </a:t>
            </a:r>
            <a:r>
              <a:rPr lang="en-US" sz="2000" i="1" dirty="0"/>
              <a:t>makes us sharers with him </a:t>
            </a:r>
            <a:r>
              <a:rPr lang="en-US" sz="2000" dirty="0"/>
              <a:t>in the gifts with which he has been endowed.  We do not contemplate him outside ourselves from afar in order that his righteousness may be imputed to us but because we put on Christ and are </a:t>
            </a:r>
            <a:r>
              <a:rPr lang="en-US" sz="2000" i="1" dirty="0"/>
              <a:t>engrafted into his body</a:t>
            </a:r>
            <a:r>
              <a:rPr lang="en-US" sz="2000" dirty="0"/>
              <a:t> – in short, because he deigns to make us one with him. For this reason, we glory that we have fellowship of righteousness with him.”</a:t>
            </a:r>
          </a:p>
          <a:p>
            <a:r>
              <a:rPr lang="en-US" dirty="0"/>
              <a:t>	</a:t>
            </a:r>
            <a:r>
              <a:rPr lang="en-US" sz="1600" dirty="0"/>
              <a:t>-</a:t>
            </a:r>
            <a:r>
              <a:rPr lang="en-US" sz="1600" i="1" dirty="0"/>
              <a:t>Institutes of the Christian Religion</a:t>
            </a:r>
            <a:r>
              <a:rPr lang="en-US" sz="1600" dirty="0"/>
              <a:t> 3.11.10</a:t>
            </a:r>
            <a:endParaRPr lang="en-US" dirty="0"/>
          </a:p>
        </p:txBody>
      </p:sp>
      <p:sp>
        <p:nvSpPr>
          <p:cNvPr id="9" name="TextBox 8"/>
          <p:cNvSpPr txBox="1"/>
          <p:nvPr/>
        </p:nvSpPr>
        <p:spPr>
          <a:xfrm>
            <a:off x="7924800" y="5791201"/>
            <a:ext cx="2743200" cy="461665"/>
          </a:xfrm>
          <a:prstGeom prst="rect">
            <a:avLst/>
          </a:prstGeom>
          <a:noFill/>
        </p:spPr>
        <p:txBody>
          <a:bodyPr wrap="square" rtlCol="0">
            <a:spAutoFit/>
          </a:bodyPr>
          <a:lstStyle/>
          <a:p>
            <a:pPr algn="ctr"/>
            <a:r>
              <a:rPr lang="en-US" sz="2400" dirty="0"/>
              <a:t>John Calvin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28600"/>
            <a:ext cx="8229600" cy="1143000"/>
          </a:xfrm>
          <a:gradFill>
            <a:gsLst>
              <a:gs pos="0">
                <a:schemeClr val="accent5">
                  <a:lumMod val="0"/>
                  <a:lumOff val="100000"/>
                </a:schemeClr>
              </a:gs>
              <a:gs pos="35000">
                <a:schemeClr val="accent5">
                  <a:lumMod val="0"/>
                  <a:lumOff val="100000"/>
                </a:schemeClr>
              </a:gs>
              <a:gs pos="74000">
                <a:schemeClr val="accent1"/>
              </a:gs>
            </a:gsLst>
            <a:path path="circle">
              <a:fillToRect l="50000" t="-80000" r="50000" b="180000"/>
            </a:path>
          </a:gradFill>
        </p:spPr>
        <p:txBody>
          <a:bodyPr/>
          <a:lstStyle/>
          <a:p>
            <a:r>
              <a:rPr lang="en-US" dirty="0"/>
              <a:t>Union with Christ</a:t>
            </a:r>
          </a:p>
        </p:txBody>
      </p:sp>
      <p:sp>
        <p:nvSpPr>
          <p:cNvPr id="3" name="Content Placeholder 2"/>
          <p:cNvSpPr>
            <a:spLocks noGrp="1"/>
          </p:cNvSpPr>
          <p:nvPr>
            <p:ph idx="1"/>
          </p:nvPr>
        </p:nvSpPr>
        <p:spPr>
          <a:xfrm>
            <a:off x="1752600" y="1371600"/>
            <a:ext cx="9501554" cy="5257800"/>
          </a:xfrm>
        </p:spPr>
        <p:txBody>
          <a:bodyPr>
            <a:noAutofit/>
          </a:bodyPr>
          <a:lstStyle/>
          <a:p>
            <a:r>
              <a:rPr lang="en-US" sz="2400" b="1" dirty="0"/>
              <a:t>Spiritual</a:t>
            </a:r>
          </a:p>
          <a:p>
            <a:pPr lvl="1"/>
            <a:r>
              <a:rPr lang="en-US" sz="2400" b="1" dirty="0"/>
              <a:t>We are united to Christ by  the indwelling Holy Spirit.</a:t>
            </a:r>
          </a:p>
          <a:p>
            <a:r>
              <a:rPr lang="en-US" sz="2400" b="1" dirty="0"/>
              <a:t>Relational</a:t>
            </a:r>
          </a:p>
          <a:p>
            <a:pPr lvl="1"/>
            <a:r>
              <a:rPr lang="en-US" sz="2400" b="1" dirty="0"/>
              <a:t>The union brings us into relationship with the Father and the Spirit. </a:t>
            </a:r>
          </a:p>
          <a:p>
            <a:r>
              <a:rPr lang="en-US" sz="2400" b="1" dirty="0"/>
              <a:t>Mystical</a:t>
            </a:r>
          </a:p>
          <a:p>
            <a:pPr lvl="1"/>
            <a:r>
              <a:rPr lang="en-US" sz="2400" b="1" dirty="0"/>
              <a:t>It is a “mystery” unknown prior to Christ and is hard to express.</a:t>
            </a:r>
          </a:p>
          <a:p>
            <a:r>
              <a:rPr lang="en-US" sz="2400" b="1" dirty="0"/>
              <a:t>Personal</a:t>
            </a:r>
          </a:p>
          <a:p>
            <a:pPr lvl="1"/>
            <a:r>
              <a:rPr lang="en-US" sz="2400" b="1" dirty="0"/>
              <a:t>The union is intimate, like a marriage.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left)">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1524000" y="0"/>
            <a:ext cx="9144000" cy="6858000"/>
            <a:chOff x="0" y="0"/>
            <a:chExt cx="9144000" cy="6858000"/>
          </a:xfrm>
        </p:grpSpPr>
        <p:grpSp>
          <p:nvGrpSpPr>
            <p:cNvPr id="30" name="Group 29"/>
            <p:cNvGrpSpPr/>
            <p:nvPr/>
          </p:nvGrpSpPr>
          <p:grpSpPr>
            <a:xfrm>
              <a:off x="0" y="0"/>
              <a:ext cx="4217340" cy="3067110"/>
              <a:chOff x="0" y="0"/>
              <a:chExt cx="4217340" cy="3067110"/>
            </a:xfrm>
          </p:grpSpPr>
          <p:grpSp>
            <p:nvGrpSpPr>
              <p:cNvPr id="27" name="Group 26"/>
              <p:cNvGrpSpPr/>
              <p:nvPr/>
            </p:nvGrpSpPr>
            <p:grpSpPr>
              <a:xfrm>
                <a:off x="0" y="0"/>
                <a:ext cx="4217340" cy="2942820"/>
                <a:chOff x="0" y="0"/>
                <a:chExt cx="4217340" cy="2942820"/>
              </a:xfrm>
            </p:grpSpPr>
            <p:sp>
              <p:nvSpPr>
                <p:cNvPr id="7" name="Right Arrow 6"/>
                <p:cNvSpPr/>
                <p:nvPr/>
              </p:nvSpPr>
              <p:spPr>
                <a:xfrm rot="2033925" flipH="1">
                  <a:off x="2008384" y="1898874"/>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http://4.bp.blogspot.com/_tcn8-6nj7xM/ST2SHFC4wMI/AAAAAAAAAEU/GTe8PkTl5zc/s400/jesus_saving_us.jpg"/>
                <p:cNvPicPr>
                  <a:picLocks noChangeAspect="1" noChangeArrowheads="1"/>
                </p:cNvPicPr>
                <p:nvPr/>
              </p:nvPicPr>
              <p:blipFill>
                <a:blip r:embed="rId3" cstate="print"/>
                <a:srcRect r="35393"/>
                <a:stretch>
                  <a:fillRect/>
                </a:stretch>
              </p:blipFill>
              <p:spPr bwMode="auto">
                <a:xfrm>
                  <a:off x="0" y="0"/>
                  <a:ext cx="2057400" cy="2666999"/>
                </a:xfrm>
                <a:prstGeom prst="rect">
                  <a:avLst/>
                </a:prstGeom>
                <a:noFill/>
              </p:spPr>
            </p:pic>
          </p:grpSp>
          <p:sp>
            <p:nvSpPr>
              <p:cNvPr id="12" name="TextBox 11"/>
              <p:cNvSpPr txBox="1"/>
              <p:nvPr/>
            </p:nvSpPr>
            <p:spPr>
              <a:xfrm>
                <a:off x="0" y="2667000"/>
                <a:ext cx="1981200" cy="400110"/>
              </a:xfrm>
              <a:prstGeom prst="rect">
                <a:avLst/>
              </a:prstGeom>
              <a:noFill/>
            </p:spPr>
            <p:txBody>
              <a:bodyPr wrap="square" rtlCol="0">
                <a:spAutoFit/>
              </a:bodyPr>
              <a:lstStyle/>
              <a:p>
                <a:pPr algn="ctr"/>
                <a:r>
                  <a:rPr lang="en-US" sz="2000" dirty="0"/>
                  <a:t>Salvation</a:t>
                </a:r>
              </a:p>
            </p:txBody>
          </p:sp>
        </p:grpSp>
        <p:sp>
          <p:nvSpPr>
            <p:cNvPr id="40" name="Oval 39"/>
            <p:cNvSpPr/>
            <p:nvPr/>
          </p:nvSpPr>
          <p:spPr>
            <a:xfrm flipH="1" flipV="1">
              <a:off x="7467600" y="5638800"/>
              <a:ext cx="1676400" cy="1219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1676400" y="0"/>
            <a:ext cx="8991600" cy="6553200"/>
            <a:chOff x="152400" y="0"/>
            <a:chExt cx="8991600" cy="6553200"/>
          </a:xfrm>
        </p:grpSpPr>
        <p:grpSp>
          <p:nvGrpSpPr>
            <p:cNvPr id="38" name="Group 37"/>
            <p:cNvGrpSpPr/>
            <p:nvPr/>
          </p:nvGrpSpPr>
          <p:grpSpPr>
            <a:xfrm>
              <a:off x="4751584" y="0"/>
              <a:ext cx="4392416" cy="3124200"/>
              <a:chOff x="4751584" y="0"/>
              <a:chExt cx="4392416" cy="3124200"/>
            </a:xfrm>
          </p:grpSpPr>
          <p:sp>
            <p:nvSpPr>
              <p:cNvPr id="5" name="Right Arrow 4"/>
              <p:cNvSpPr/>
              <p:nvPr/>
            </p:nvSpPr>
            <p:spPr>
              <a:xfrm rot="19566075">
                <a:off x="4751584" y="1898874"/>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6" name="Picture 12" descr="http://www.lakecountyhop.com/sitebuildercontent/sitebuilderpictures/praise_worship.jpg"/>
              <p:cNvPicPr>
                <a:picLocks noChangeAspect="1" noChangeArrowheads="1"/>
              </p:cNvPicPr>
              <p:nvPr/>
            </p:nvPicPr>
            <p:blipFill>
              <a:blip r:embed="rId4" cstate="print"/>
              <a:srcRect l="3030" r="44755"/>
              <a:stretch>
                <a:fillRect/>
              </a:stretch>
            </p:blipFill>
            <p:spPr bwMode="auto">
              <a:xfrm>
                <a:off x="7010400" y="0"/>
                <a:ext cx="2133600" cy="2724151"/>
              </a:xfrm>
              <a:prstGeom prst="rect">
                <a:avLst/>
              </a:prstGeom>
              <a:noFill/>
            </p:spPr>
          </p:pic>
          <p:sp>
            <p:nvSpPr>
              <p:cNvPr id="37" name="TextBox 36"/>
              <p:cNvSpPr txBox="1"/>
              <p:nvPr/>
            </p:nvSpPr>
            <p:spPr>
              <a:xfrm>
                <a:off x="7162800" y="2724090"/>
                <a:ext cx="1828800" cy="400110"/>
              </a:xfrm>
              <a:prstGeom prst="rect">
                <a:avLst/>
              </a:prstGeom>
              <a:noFill/>
            </p:spPr>
            <p:txBody>
              <a:bodyPr wrap="square" rtlCol="0">
                <a:spAutoFit/>
              </a:bodyPr>
              <a:lstStyle/>
              <a:p>
                <a:pPr algn="ctr"/>
                <a:r>
                  <a:rPr lang="en-US" sz="2000" dirty="0"/>
                  <a:t>Church</a:t>
                </a:r>
              </a:p>
            </p:txBody>
          </p:sp>
        </p:grpSp>
        <p:sp>
          <p:nvSpPr>
            <p:cNvPr id="44" name="Oval 43"/>
            <p:cNvSpPr/>
            <p:nvPr/>
          </p:nvSpPr>
          <p:spPr>
            <a:xfrm>
              <a:off x="152400" y="6477000"/>
              <a:ext cx="76200" cy="76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Group 46"/>
          <p:cNvGrpSpPr/>
          <p:nvPr/>
        </p:nvGrpSpPr>
        <p:grpSpPr>
          <a:xfrm>
            <a:off x="1524000" y="0"/>
            <a:ext cx="8915400" cy="6858000"/>
            <a:chOff x="0" y="0"/>
            <a:chExt cx="8915400" cy="6858000"/>
          </a:xfrm>
        </p:grpSpPr>
        <p:grpSp>
          <p:nvGrpSpPr>
            <p:cNvPr id="31" name="Group 30"/>
            <p:cNvGrpSpPr/>
            <p:nvPr/>
          </p:nvGrpSpPr>
          <p:grpSpPr>
            <a:xfrm>
              <a:off x="0" y="3651475"/>
              <a:ext cx="4217340" cy="3206525"/>
              <a:chOff x="0" y="3651475"/>
              <a:chExt cx="4217340" cy="3206525"/>
            </a:xfrm>
          </p:grpSpPr>
          <p:grpSp>
            <p:nvGrpSpPr>
              <p:cNvPr id="28" name="Group 27"/>
              <p:cNvGrpSpPr/>
              <p:nvPr/>
            </p:nvGrpSpPr>
            <p:grpSpPr>
              <a:xfrm>
                <a:off x="0" y="3651475"/>
                <a:ext cx="4217340" cy="3206525"/>
                <a:chOff x="0" y="3651475"/>
                <a:chExt cx="4217340" cy="3206525"/>
              </a:xfrm>
            </p:grpSpPr>
            <p:sp>
              <p:nvSpPr>
                <p:cNvPr id="8" name="Right Arrow 7"/>
                <p:cNvSpPr/>
                <p:nvPr/>
              </p:nvSpPr>
              <p:spPr>
                <a:xfrm rot="19566075" flipH="1" flipV="1">
                  <a:off x="2008384" y="3651475"/>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http://www.cdc.gov/features/handwashing/HandWashing_250px.jpg"/>
                <p:cNvPicPr>
                  <a:picLocks noChangeAspect="1" noChangeArrowheads="1"/>
                </p:cNvPicPr>
                <p:nvPr/>
              </p:nvPicPr>
              <p:blipFill>
                <a:blip r:embed="rId5" cstate="print"/>
                <a:srcRect/>
                <a:stretch>
                  <a:fillRect/>
                </a:stretch>
              </p:blipFill>
              <p:spPr bwMode="auto">
                <a:xfrm>
                  <a:off x="0" y="4191000"/>
                  <a:ext cx="2057401" cy="2667000"/>
                </a:xfrm>
                <a:prstGeom prst="rect">
                  <a:avLst/>
                </a:prstGeom>
                <a:noFill/>
              </p:spPr>
            </p:pic>
          </p:grpSp>
          <p:sp>
            <p:nvSpPr>
              <p:cNvPr id="13" name="TextBox 12"/>
              <p:cNvSpPr txBox="1"/>
              <p:nvPr/>
            </p:nvSpPr>
            <p:spPr>
              <a:xfrm>
                <a:off x="0" y="3790890"/>
                <a:ext cx="1981200" cy="400110"/>
              </a:xfrm>
              <a:prstGeom prst="rect">
                <a:avLst/>
              </a:prstGeom>
              <a:noFill/>
            </p:spPr>
            <p:txBody>
              <a:bodyPr wrap="square" rtlCol="0">
                <a:spAutoFit/>
              </a:bodyPr>
              <a:lstStyle/>
              <a:p>
                <a:pPr algn="ctr"/>
                <a:r>
                  <a:rPr lang="en-US" sz="2000" dirty="0"/>
                  <a:t>Sanctification</a:t>
                </a:r>
              </a:p>
            </p:txBody>
          </p:sp>
        </p:grpSp>
        <p:sp>
          <p:nvSpPr>
            <p:cNvPr id="46" name="Oval 45"/>
            <p:cNvSpPr/>
            <p:nvPr/>
          </p:nvSpPr>
          <p:spPr>
            <a:xfrm>
              <a:off x="8839200" y="0"/>
              <a:ext cx="76200" cy="457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0" name="Group 49"/>
          <p:cNvGrpSpPr/>
          <p:nvPr/>
        </p:nvGrpSpPr>
        <p:grpSpPr>
          <a:xfrm>
            <a:off x="1752600" y="152400"/>
            <a:ext cx="8915400" cy="6705600"/>
            <a:chOff x="228600" y="0"/>
            <a:chExt cx="8915400" cy="6705600"/>
          </a:xfrm>
        </p:grpSpPr>
        <p:grpSp>
          <p:nvGrpSpPr>
            <p:cNvPr id="32" name="Group 31"/>
            <p:cNvGrpSpPr/>
            <p:nvPr/>
          </p:nvGrpSpPr>
          <p:grpSpPr>
            <a:xfrm>
              <a:off x="4675385" y="3499075"/>
              <a:ext cx="4468615" cy="3206525"/>
              <a:chOff x="4675385" y="3499075"/>
              <a:chExt cx="4468615" cy="3206525"/>
            </a:xfrm>
          </p:grpSpPr>
          <p:grpSp>
            <p:nvGrpSpPr>
              <p:cNvPr id="29" name="Group 28"/>
              <p:cNvGrpSpPr/>
              <p:nvPr/>
            </p:nvGrpSpPr>
            <p:grpSpPr>
              <a:xfrm>
                <a:off x="4675385" y="3499075"/>
                <a:ext cx="4468615" cy="3206525"/>
                <a:chOff x="4675385" y="3499075"/>
                <a:chExt cx="4468615" cy="3206525"/>
              </a:xfrm>
            </p:grpSpPr>
            <p:sp>
              <p:nvSpPr>
                <p:cNvPr id="6" name="Right Arrow 5"/>
                <p:cNvSpPr/>
                <p:nvPr/>
              </p:nvSpPr>
              <p:spPr>
                <a:xfrm rot="2033925" flipV="1">
                  <a:off x="4675385" y="3499075"/>
                  <a:ext cx="2208956" cy="1043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endtimepilgrim.org/communion26.jpg"/>
                <p:cNvPicPr>
                  <a:picLocks noChangeAspect="1" noChangeArrowheads="1"/>
                </p:cNvPicPr>
                <p:nvPr/>
              </p:nvPicPr>
              <p:blipFill>
                <a:blip r:embed="rId6" cstate="print"/>
                <a:srcRect/>
                <a:stretch>
                  <a:fillRect/>
                </a:stretch>
              </p:blipFill>
              <p:spPr bwMode="auto">
                <a:xfrm>
                  <a:off x="6994585" y="4038600"/>
                  <a:ext cx="2149415" cy="2667000"/>
                </a:xfrm>
                <a:prstGeom prst="rect">
                  <a:avLst/>
                </a:prstGeom>
                <a:noFill/>
              </p:spPr>
            </p:pic>
          </p:grpSp>
          <p:sp>
            <p:nvSpPr>
              <p:cNvPr id="14" name="TextBox 13"/>
              <p:cNvSpPr txBox="1"/>
              <p:nvPr/>
            </p:nvSpPr>
            <p:spPr>
              <a:xfrm>
                <a:off x="7086600" y="3638490"/>
                <a:ext cx="1981200" cy="400110"/>
              </a:xfrm>
              <a:prstGeom prst="rect">
                <a:avLst/>
              </a:prstGeom>
              <a:noFill/>
            </p:spPr>
            <p:txBody>
              <a:bodyPr wrap="square" rtlCol="0">
                <a:spAutoFit/>
              </a:bodyPr>
              <a:lstStyle/>
              <a:p>
                <a:pPr algn="ctr"/>
                <a:r>
                  <a:rPr lang="en-US" sz="2000" dirty="0"/>
                  <a:t>Sacraments</a:t>
                </a:r>
              </a:p>
            </p:txBody>
          </p:sp>
        </p:grpSp>
        <p:sp>
          <p:nvSpPr>
            <p:cNvPr id="49" name="Oval 48"/>
            <p:cNvSpPr/>
            <p:nvPr/>
          </p:nvSpPr>
          <p:spPr>
            <a:xfrm>
              <a:off x="228600" y="0"/>
              <a:ext cx="76200" cy="457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Oval 3"/>
          <p:cNvSpPr/>
          <p:nvPr/>
        </p:nvSpPr>
        <p:spPr>
          <a:xfrm>
            <a:off x="4876800" y="2209800"/>
            <a:ext cx="22860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Union with Christ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ox(out)">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ox(out)">
                                      <p:cBhvr>
                                        <p:cTn id="12" dur="500"/>
                                        <p:tgtEl>
                                          <p:spTgt spid="4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47"/>
                                        </p:tgtEl>
                                        <p:attrNameLst>
                                          <p:attrName>style.visibility</p:attrName>
                                        </p:attrNameLst>
                                      </p:cBhvr>
                                      <p:to>
                                        <p:strVal val="visible"/>
                                      </p:to>
                                    </p:set>
                                    <p:animEffect transition="in" filter="box(out)">
                                      <p:cBhvr>
                                        <p:cTn id="17" dur="500"/>
                                        <p:tgtEl>
                                          <p:spTgt spid="4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box(out)">
                                      <p:cBhvr>
                                        <p:cTn id="2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0" y="0"/>
            <a:ext cx="7721600" cy="990600"/>
          </a:xfrm>
          <a:solidFill>
            <a:schemeClr val="accent4">
              <a:lumMod val="75000"/>
              <a:alpha val="45000"/>
            </a:schemeClr>
          </a:solidFill>
        </p:spPr>
        <p:txBody>
          <a:bodyPr/>
          <a:lstStyle/>
          <a:p>
            <a:r>
              <a:rPr lang="en-US" dirty="0"/>
              <a:t>Sanctification</a:t>
            </a:r>
          </a:p>
        </p:txBody>
      </p:sp>
      <p:sp>
        <p:nvSpPr>
          <p:cNvPr id="27651" name="Rectangle 3"/>
          <p:cNvSpPr>
            <a:spLocks noGrp="1" noChangeArrowheads="1"/>
          </p:cNvSpPr>
          <p:nvPr>
            <p:ph idx="1"/>
          </p:nvPr>
        </p:nvSpPr>
        <p:spPr>
          <a:xfrm>
            <a:off x="1981200" y="990599"/>
            <a:ext cx="8534400" cy="5144729"/>
          </a:xfrm>
        </p:spPr>
        <p:txBody>
          <a:bodyPr>
            <a:normAutofit lnSpcReduction="10000"/>
          </a:bodyPr>
          <a:lstStyle/>
          <a:p>
            <a:r>
              <a:rPr lang="en-US" dirty="0"/>
              <a:t>Saints = “set apart ones,” Greek </a:t>
            </a:r>
            <a:r>
              <a:rPr lang="en-US" i="1" dirty="0" err="1"/>
              <a:t>hagios</a:t>
            </a:r>
            <a:r>
              <a:rPr lang="en-US" i="1" dirty="0"/>
              <a:t> =</a:t>
            </a:r>
            <a:r>
              <a:rPr lang="en-US" dirty="0"/>
              <a:t> holy</a:t>
            </a:r>
          </a:p>
          <a:p>
            <a:r>
              <a:rPr lang="en-US" dirty="0"/>
              <a:t>The concept is </a:t>
            </a:r>
            <a:r>
              <a:rPr lang="en-US" b="1" u="sng" dirty="0"/>
              <a:t>twofold</a:t>
            </a:r>
            <a:r>
              <a:rPr lang="en-US" dirty="0"/>
              <a:t>: to be set apart </a:t>
            </a:r>
            <a:r>
              <a:rPr lang="en-US" i="1" dirty="0"/>
              <a:t>by God</a:t>
            </a:r>
            <a:r>
              <a:rPr lang="en-US" dirty="0"/>
              <a:t>, and to </a:t>
            </a:r>
            <a:r>
              <a:rPr lang="en-US" i="1" dirty="0"/>
              <a:t>set ourselves</a:t>
            </a:r>
            <a:r>
              <a:rPr lang="en-US" dirty="0"/>
              <a:t> </a:t>
            </a:r>
            <a:r>
              <a:rPr lang="en-US" i="1" dirty="0"/>
              <a:t>apart</a:t>
            </a:r>
            <a:r>
              <a:rPr lang="en-US" dirty="0"/>
              <a:t> from sin!</a:t>
            </a:r>
          </a:p>
          <a:p>
            <a:pPr lvl="1"/>
            <a:r>
              <a:rPr lang="en-US" sz="2400" dirty="0"/>
              <a:t>“So then, my beloved, </a:t>
            </a:r>
            <a:r>
              <a:rPr lang="en-US" sz="2400" u="sng" dirty="0"/>
              <a:t>work out your salvation</a:t>
            </a:r>
            <a:r>
              <a:rPr lang="en-US" sz="2400" dirty="0"/>
              <a:t> with fear and trembling; for it is </a:t>
            </a:r>
            <a:r>
              <a:rPr lang="en-US" sz="2400" u="sng" dirty="0"/>
              <a:t>God who is at work</a:t>
            </a:r>
            <a:r>
              <a:rPr lang="en-US" sz="2400" dirty="0"/>
              <a:t> in you, both to will and to work for His good pleasure.” Phil. 2:12-13</a:t>
            </a:r>
          </a:p>
          <a:p>
            <a:pPr lvl="1"/>
            <a:r>
              <a:rPr lang="en-US" sz="2400" dirty="0"/>
              <a:t>“For by grace you have been saved through faith; and that not of yourselves, it is the gift of God; </a:t>
            </a:r>
            <a:r>
              <a:rPr lang="en-US" sz="2400" u="sng" dirty="0"/>
              <a:t>not as a result of works</a:t>
            </a:r>
            <a:r>
              <a:rPr lang="en-US" sz="2400" dirty="0"/>
              <a:t>, so that no one may boast. For we are His workmanship, created in Christ Jesus </a:t>
            </a:r>
            <a:r>
              <a:rPr lang="en-US" sz="2400" u="sng" dirty="0"/>
              <a:t>for good works</a:t>
            </a:r>
            <a:r>
              <a:rPr lang="en-US" sz="2400" dirty="0"/>
              <a:t>, which God prepared beforehand so that we would walk in them.” Eph. 2:8-10 </a:t>
            </a:r>
          </a:p>
        </p:txBody>
      </p:sp>
      <p:sp>
        <p:nvSpPr>
          <p:cNvPr id="27652" name="Text Box 4"/>
          <p:cNvSpPr txBox="1">
            <a:spLocks noChangeArrowheads="1"/>
          </p:cNvSpPr>
          <p:nvPr/>
        </p:nvSpPr>
        <p:spPr bwMode="auto">
          <a:xfrm>
            <a:off x="2819400" y="4724400"/>
            <a:ext cx="7772400" cy="438582"/>
          </a:xfrm>
          <a:prstGeom prst="rect">
            <a:avLst/>
          </a:prstGeom>
          <a:noFill/>
          <a:ln w="12700">
            <a:noFill/>
            <a:miter lim="800000"/>
            <a:headEnd/>
            <a:tailEnd/>
          </a:ln>
        </p:spPr>
        <p:txBody>
          <a:bodyPr>
            <a:spAutoFit/>
          </a:bodyPr>
          <a:lstStyle/>
          <a:p>
            <a:pPr>
              <a:lnSpc>
                <a:spcPts val="2700"/>
              </a:lnSpc>
              <a:spcBef>
                <a:spcPts val="1500"/>
              </a:spcBef>
              <a:spcAft>
                <a:spcPts val="1200"/>
              </a:spcAft>
            </a:pPr>
            <a:r>
              <a:rPr lang="en-US" dirty="0"/>
              <a:t>		</a:t>
            </a: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left)">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left)">
                                      <p:cBhvr>
                                        <p:cTn id="22" dur="500"/>
                                        <p:tgtEl>
                                          <p:spTgt spid="276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6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2" autoUpdateAnimBg="0"/>
      <p:bldP spid="27652" grpId="0" autoUpdateAnimBg="0"/>
    </p:bldLst>
  </p:timing>
</p:sld>
</file>

<file path=ppt/theme/theme1.xml><?xml version="1.0" encoding="utf-8"?>
<a:theme xmlns:a="http://schemas.openxmlformats.org/drawingml/2006/main" name="Dash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TotalTime>
  <Words>997</Words>
  <Application>Microsoft Macintosh PowerPoint</Application>
  <PresentationFormat>Widescreen</PresentationFormat>
  <Paragraphs>79</Paragraphs>
  <Slides>13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Aptos</vt:lpstr>
      <vt:lpstr>Arial</vt:lpstr>
      <vt:lpstr>BibleScrT</vt:lpstr>
      <vt:lpstr>Grandview Display</vt:lpstr>
      <vt:lpstr>Lucida Sans</vt:lpstr>
      <vt:lpstr>Times New Roman</vt:lpstr>
      <vt:lpstr>Verdana</vt:lpstr>
      <vt:lpstr>DashVTI</vt:lpstr>
      <vt:lpstr>Sanctification </vt:lpstr>
      <vt:lpstr>Key ideas</vt:lpstr>
      <vt:lpstr>Adoption</vt:lpstr>
      <vt:lpstr>Adoption</vt:lpstr>
      <vt:lpstr>Benefits of Adoption</vt:lpstr>
      <vt:lpstr>Union with Christ</vt:lpstr>
      <vt:lpstr>Union with Christ</vt:lpstr>
      <vt:lpstr>PowerPoint Presentation</vt:lpstr>
      <vt:lpstr>Sanctification</vt:lpstr>
      <vt:lpstr>What is Sanctification?</vt:lpstr>
      <vt:lpstr>The Process of Sanctification</vt:lpstr>
      <vt:lpstr>Biblical Steps to Sanctification</vt:lpstr>
      <vt:lpstr>God’s Megaphone: Suffering and Sanctification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2</cp:revision>
  <dcterms:created xsi:type="dcterms:W3CDTF">2025-02-09T13:26:54Z</dcterms:created>
  <dcterms:modified xsi:type="dcterms:W3CDTF">2025-03-02T00:02:58Z</dcterms:modified>
</cp:coreProperties>
</file>