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1"/>
  </p:sldMasterIdLst>
  <p:notesMasterIdLst>
    <p:notesMasterId r:id="rId15"/>
  </p:notesMasterIdLst>
  <p:sldIdLst>
    <p:sldId id="256" r:id="rId2"/>
    <p:sldId id="257" r:id="rId3"/>
    <p:sldId id="258" r:id="rId4"/>
    <p:sldId id="259" r:id="rId5"/>
    <p:sldId id="260" r:id="rId6"/>
    <p:sldId id="268" r:id="rId7"/>
    <p:sldId id="263" r:id="rId8"/>
    <p:sldId id="264" r:id="rId9"/>
    <p:sldId id="269" r:id="rId10"/>
    <p:sldId id="261" r:id="rId11"/>
    <p:sldId id="262" r:id="rId12"/>
    <p:sldId id="266"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16"/>
    <p:restoredTop sz="94668"/>
  </p:normalViewPr>
  <p:slideViewPr>
    <p:cSldViewPr snapToGrid="0">
      <p:cViewPr varScale="1">
        <p:scale>
          <a:sx n="87" d="100"/>
          <a:sy n="87" d="100"/>
        </p:scale>
        <p:origin x="256" y="4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BB9891-7BB8-6A42-9091-7FBEE127B3F9}" type="datetimeFigureOut">
              <a:rPr lang="en-US" smtClean="0"/>
              <a:t>2/9/25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732CF9-CB4B-5A44-91B8-FFA041BC00F0}" type="slidenum">
              <a:rPr lang="en-US" smtClean="0"/>
              <a:t>‹#›</a:t>
            </a:fld>
            <a:endParaRPr lang="en-US"/>
          </a:p>
        </p:txBody>
      </p:sp>
    </p:spTree>
    <p:extLst>
      <p:ext uri="{BB962C8B-B14F-4D97-AF65-F5344CB8AC3E}">
        <p14:creationId xmlns:p14="http://schemas.microsoft.com/office/powerpoint/2010/main" val="23362898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20552568-CE53-409D-BADF-C3DC32FCB926}" type="slidenum">
              <a:rPr lang="en-US" smtClean="0"/>
              <a:pPr/>
              <a:t>3</a:t>
            </a:fld>
            <a:endParaRPr lang="en-US"/>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r>
              <a:rPr lang="en-US"/>
              <a:t>Even in Roman days, a father was nervous about giving his son the car keys!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256ACCA6-91A6-4554-A647-4555855FF3CA}" type="slidenum">
              <a:rPr lang="en-US" smtClean="0"/>
              <a:pPr/>
              <a:t>4</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D798CC7B-35ED-468E-B732-E4051EFE5F5A}" type="slidenum">
              <a:rPr lang="en-US" smtClean="0"/>
              <a:pPr/>
              <a:t>5</a:t>
            </a:fld>
            <a:endParaRPr lang="en-US"/>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38A847D-D41B-4C62-92F0-E2CEFEB128C8}" type="slidenum">
              <a:rPr lang="en-US" smtClean="0"/>
              <a:pPr/>
              <a:t>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40F86AD1-F999-4C18-AA32-4C729D917C36}" type="slidenum">
              <a:rPr lang="en-US" smtClean="0"/>
              <a:pPr/>
              <a:t>9</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282F34B8-640B-476B-B0A3-DE73C358D614}" type="slidenum">
              <a:rPr lang="en-US" smtClean="0"/>
              <a:pPr/>
              <a:t>10</a:t>
            </a:fld>
            <a:endParaRPr lang="en-US"/>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1CDC7621-4686-4110-AB4C-523DAE37BF5B}" type="slidenum">
              <a:rPr lang="en-US" smtClean="0"/>
              <a:pPr/>
              <a:t>11</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5610A-17B4-4656-93CF-E1D9982860F7}"/>
              </a:ext>
            </a:extLst>
          </p:cNvPr>
          <p:cNvSpPr>
            <a:spLocks noGrp="1"/>
          </p:cNvSpPr>
          <p:nvPr>
            <p:ph type="ctrTitle"/>
          </p:nvPr>
        </p:nvSpPr>
        <p:spPr>
          <a:xfrm>
            <a:off x="640080" y="1371599"/>
            <a:ext cx="6675120" cy="2951825"/>
          </a:xfrm>
        </p:spPr>
        <p:txBody>
          <a:bodyPr anchor="t">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51C80B-DFD6-415B-BA5B-E56E510CD12B}"/>
              </a:ext>
            </a:extLst>
          </p:cNvPr>
          <p:cNvSpPr>
            <a:spLocks noGrp="1"/>
          </p:cNvSpPr>
          <p:nvPr>
            <p:ph type="subTitle" idx="1"/>
          </p:nvPr>
        </p:nvSpPr>
        <p:spPr>
          <a:xfrm>
            <a:off x="640080" y="4584879"/>
            <a:ext cx="6675120" cy="1287887"/>
          </a:xfrm>
        </p:spPr>
        <p:txBody>
          <a:bodyPr anchor="b">
            <a:normAutofit/>
          </a:bodyPr>
          <a:lstStyle>
            <a:lvl1pPr marL="0" indent="0" algn="l">
              <a:lnSpc>
                <a:spcPct val="130000"/>
              </a:lnSpc>
              <a:buNone/>
              <a:defRPr sz="18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67A2065B-06FF-4991-9F8A-4BE25457B479}"/>
              </a:ext>
            </a:extLst>
          </p:cNvPr>
          <p:cNvSpPr>
            <a:spLocks noGrp="1"/>
          </p:cNvSpPr>
          <p:nvPr>
            <p:ph type="dt" sz="half" idx="10"/>
          </p:nvPr>
        </p:nvSpPr>
        <p:spPr/>
        <p:txBody>
          <a:bodyPr/>
          <a:lstStyle/>
          <a:p>
            <a:fld id="{6444479B-705B-4489-957E-7E8A228BDFA0}" type="datetime1">
              <a:rPr lang="en-US" smtClean="0"/>
              <a:t>2/9/25</a:t>
            </a:fld>
            <a:endParaRPr lang="en-US"/>
          </a:p>
        </p:txBody>
      </p:sp>
      <p:sp>
        <p:nvSpPr>
          <p:cNvPr id="5" name="Footer Placeholder 4">
            <a:extLst>
              <a:ext uri="{FF2B5EF4-FFF2-40B4-BE49-F238E27FC236}">
                <a16:creationId xmlns:a16="http://schemas.microsoft.com/office/drawing/2014/main" id="{B20DF2FA-C604-45D8-A633-11D3742EC14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2EE5DA9-2D04-4850-AB9F-BD353816504A}"/>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3982130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E4BB7-3F30-4C31-9BB2-8EC24FC0A1D6}"/>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ECF4134-70F5-4EE6-88BE-49D129630C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19EABC7-C044-44DE-B303-55A0581DA1E8}"/>
              </a:ext>
            </a:extLst>
          </p:cNvPr>
          <p:cNvSpPr>
            <a:spLocks noGrp="1"/>
          </p:cNvSpPr>
          <p:nvPr>
            <p:ph type="dt" sz="half" idx="10"/>
          </p:nvPr>
        </p:nvSpPr>
        <p:spPr/>
        <p:txBody>
          <a:bodyPr/>
          <a:lstStyle/>
          <a:p>
            <a:fld id="{C07B66AD-7C08-490A-ADA4-B47E10FB2407}" type="datetime1">
              <a:rPr lang="en-US" smtClean="0"/>
              <a:t>2/9/25</a:t>
            </a:fld>
            <a:endParaRPr lang="en-US"/>
          </a:p>
        </p:txBody>
      </p:sp>
      <p:sp>
        <p:nvSpPr>
          <p:cNvPr id="5" name="Footer Placeholder 4">
            <a:extLst>
              <a:ext uri="{FF2B5EF4-FFF2-40B4-BE49-F238E27FC236}">
                <a16:creationId xmlns:a16="http://schemas.microsoft.com/office/drawing/2014/main" id="{4D4A63E1-5BC5-402E-9916-BAB84BCF0BB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A2EF915-AF64-4ECC-8B1A-B7E6A89B7917}"/>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31863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1CB3635-47E1-90D8-B693-DA85A66B3831}"/>
              </a:ext>
            </a:extLst>
          </p:cNvPr>
          <p:cNvSpPr/>
          <p:nvPr/>
        </p:nvSpPr>
        <p:spPr>
          <a:xfrm>
            <a:off x="0" y="0"/>
            <a:ext cx="12192000"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6EB09414-2AA1-4D8E-A00A-C092FBC92D91}"/>
              </a:ext>
            </a:extLst>
          </p:cNvPr>
          <p:cNvSpPr>
            <a:spLocks noGrp="1"/>
          </p:cNvSpPr>
          <p:nvPr>
            <p:ph type="title" orient="vert"/>
          </p:nvPr>
        </p:nvSpPr>
        <p:spPr>
          <a:xfrm>
            <a:off x="9209219" y="640079"/>
            <a:ext cx="1811773" cy="5536884"/>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42C3A78-37C5-46D0-9DF4-CB78AF883C2C}"/>
              </a:ext>
            </a:extLst>
          </p:cNvPr>
          <p:cNvSpPr>
            <a:spLocks noGrp="1"/>
          </p:cNvSpPr>
          <p:nvPr>
            <p:ph type="body" orient="vert" idx="1"/>
          </p:nvPr>
        </p:nvSpPr>
        <p:spPr>
          <a:xfrm>
            <a:off x="640080" y="640080"/>
            <a:ext cx="8412422" cy="553688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9D8705E-925D-4F57-8268-107CE3CF4C45}"/>
              </a:ext>
            </a:extLst>
          </p:cNvPr>
          <p:cNvSpPr>
            <a:spLocks noGrp="1"/>
          </p:cNvSpPr>
          <p:nvPr>
            <p:ph type="dt" sz="half" idx="10"/>
          </p:nvPr>
        </p:nvSpPr>
        <p:spPr/>
        <p:txBody>
          <a:bodyPr/>
          <a:lstStyle/>
          <a:p>
            <a:fld id="{05B95027-4255-49E7-9841-CD21BCC99996}" type="datetime1">
              <a:rPr lang="en-US" smtClean="0"/>
              <a:t>2/9/25</a:t>
            </a:fld>
            <a:endParaRPr lang="en-US"/>
          </a:p>
        </p:txBody>
      </p:sp>
      <p:sp>
        <p:nvSpPr>
          <p:cNvPr id="5" name="Footer Placeholder 4">
            <a:extLst>
              <a:ext uri="{FF2B5EF4-FFF2-40B4-BE49-F238E27FC236}">
                <a16:creationId xmlns:a16="http://schemas.microsoft.com/office/drawing/2014/main" id="{50FE207E-070D-4EC8-A44C-21F1815FDA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15D01D1-C266-4161-A820-C084B980131C}"/>
              </a:ext>
            </a:extLst>
          </p:cNvPr>
          <p:cNvSpPr>
            <a:spLocks noGrp="1"/>
          </p:cNvSpPr>
          <p:nvPr>
            <p:ph type="sldNum" sz="quarter" idx="12"/>
          </p:nvPr>
        </p:nvSpPr>
        <p:spPr/>
        <p:txBody>
          <a:bodyPr/>
          <a:lstStyle/>
          <a:p>
            <a:fld id="{70C12960-6E85-460F-B6E3-5B82CB31AF3D}" type="slidenum">
              <a:rPr lang="en-US" smtClean="0"/>
              <a:t>‹#›</a:t>
            </a:fld>
            <a:endParaRPr lang="en-US"/>
          </a:p>
        </p:txBody>
      </p:sp>
      <p:cxnSp>
        <p:nvCxnSpPr>
          <p:cNvPr id="7" name="Straight Connector 6">
            <a:extLst>
              <a:ext uri="{FF2B5EF4-FFF2-40B4-BE49-F238E27FC236}">
                <a16:creationId xmlns:a16="http://schemas.microsoft.com/office/drawing/2014/main" id="{3230604F-219C-2DEE-830E-27274CC2FE19}"/>
              </a:ext>
              <a:ext uri="{C183D7F6-B498-43B3-948B-1728B52AA6E4}">
                <adec:decorative xmlns:adec="http://schemas.microsoft.com/office/drawing/2017/decorative" val="1"/>
              </a:ext>
            </a:extLst>
          </p:cNvPr>
          <p:cNvCxnSpPr>
            <a:cxnSpLocks/>
          </p:cNvCxnSpPr>
          <p:nvPr/>
        </p:nvCxnSpPr>
        <p:spPr>
          <a:xfrm rot="5400000">
            <a:off x="10872154" y="1192438"/>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7427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8B246-6A68-46BE-9DBD-614FA8CF4E26}"/>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3E47706-8D18-4093-A7C1-F30D7543CE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C7C8FC-AAEA-4AB6-9DB5-2503F58F0E69}"/>
              </a:ext>
            </a:extLst>
          </p:cNvPr>
          <p:cNvSpPr>
            <a:spLocks noGrp="1"/>
          </p:cNvSpPr>
          <p:nvPr>
            <p:ph type="dt" sz="half" idx="10"/>
          </p:nvPr>
        </p:nvSpPr>
        <p:spPr/>
        <p:txBody>
          <a:bodyPr/>
          <a:lstStyle/>
          <a:p>
            <a:fld id="{9F89F774-3FA6-43B8-9241-99959C8FD463}" type="datetime1">
              <a:rPr lang="en-US" smtClean="0"/>
              <a:t>2/9/25</a:t>
            </a:fld>
            <a:endParaRPr lang="en-US"/>
          </a:p>
        </p:txBody>
      </p:sp>
      <p:sp>
        <p:nvSpPr>
          <p:cNvPr id="5" name="Footer Placeholder 4">
            <a:extLst>
              <a:ext uri="{FF2B5EF4-FFF2-40B4-BE49-F238E27FC236}">
                <a16:creationId xmlns:a16="http://schemas.microsoft.com/office/drawing/2014/main" id="{E8B1616B-3F08-4869-A522-773C38940F6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E030CE6-9124-4B3A-A912-AE16B5C34003}"/>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715262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1BB59B6-79B9-97F5-AC3B-DF65899D39D8}"/>
              </a:ext>
            </a:extLst>
          </p:cNvPr>
          <p:cNvSpPr/>
          <p:nvPr/>
        </p:nvSpPr>
        <p:spPr>
          <a:xfrm>
            <a:off x="0" y="0"/>
            <a:ext cx="12192000"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C78885-57B2-4930-BD7D-CBF916EDF1C6}"/>
              </a:ext>
            </a:extLst>
          </p:cNvPr>
          <p:cNvSpPr>
            <a:spLocks noGrp="1"/>
          </p:cNvSpPr>
          <p:nvPr>
            <p:ph type="title"/>
          </p:nvPr>
        </p:nvSpPr>
        <p:spPr>
          <a:xfrm>
            <a:off x="640080" y="1291366"/>
            <a:ext cx="9214884" cy="3159974"/>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BE495E4-2F8B-4CC7-88AC-A312067E60D2}"/>
              </a:ext>
            </a:extLst>
          </p:cNvPr>
          <p:cNvSpPr>
            <a:spLocks noGrp="1"/>
          </p:cNvSpPr>
          <p:nvPr>
            <p:ph type="body" idx="1"/>
          </p:nvPr>
        </p:nvSpPr>
        <p:spPr>
          <a:xfrm>
            <a:off x="640080" y="5018567"/>
            <a:ext cx="7907079" cy="1073889"/>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585CC9-BAD3-4807-90BB-97DA2D6A6BE2}"/>
              </a:ext>
            </a:extLst>
          </p:cNvPr>
          <p:cNvSpPr>
            <a:spLocks noGrp="1"/>
          </p:cNvSpPr>
          <p:nvPr>
            <p:ph type="dt" sz="half" idx="10"/>
          </p:nvPr>
        </p:nvSpPr>
        <p:spPr/>
        <p:txBody>
          <a:bodyPr/>
          <a:lstStyle/>
          <a:p>
            <a:fld id="{F9504452-5DCC-4FE2-A5C9-8A5EF6714D65}" type="datetime1">
              <a:rPr lang="en-US" smtClean="0"/>
              <a:t>2/9/25</a:t>
            </a:fld>
            <a:endParaRPr lang="en-US"/>
          </a:p>
        </p:txBody>
      </p:sp>
      <p:sp>
        <p:nvSpPr>
          <p:cNvPr id="5" name="Footer Placeholder 4">
            <a:extLst>
              <a:ext uri="{FF2B5EF4-FFF2-40B4-BE49-F238E27FC236}">
                <a16:creationId xmlns:a16="http://schemas.microsoft.com/office/drawing/2014/main" id="{5F108CEF-165F-4D7E-9666-5CD0156B497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E0EBC3D-3277-4D34-9F67-71040C21E3B3}"/>
              </a:ext>
            </a:extLst>
          </p:cNvPr>
          <p:cNvSpPr>
            <a:spLocks noGrp="1"/>
          </p:cNvSpPr>
          <p:nvPr>
            <p:ph type="sldNum" sz="quarter" idx="12"/>
          </p:nvPr>
        </p:nvSpPr>
        <p:spPr/>
        <p:txBody>
          <a:bodyPr/>
          <a:lstStyle/>
          <a:p>
            <a:fld id="{70C12960-6E85-460F-B6E3-5B82CB31AF3D}" type="slidenum">
              <a:rPr lang="en-US" smtClean="0"/>
              <a:t>‹#›</a:t>
            </a:fld>
            <a:endParaRPr lang="en-US"/>
          </a:p>
        </p:txBody>
      </p:sp>
      <p:cxnSp>
        <p:nvCxnSpPr>
          <p:cNvPr id="7" name="Straight Connector 6">
            <a:extLst>
              <a:ext uri="{FF2B5EF4-FFF2-40B4-BE49-F238E27FC236}">
                <a16:creationId xmlns:a16="http://schemas.microsoft.com/office/drawing/2014/main" id="{FF05EAE5-4812-F718-6D75-9627884180BF}"/>
              </a:ext>
              <a:ext uri="{C183D7F6-B498-43B3-948B-1728B52AA6E4}">
                <adec:decorative xmlns:adec="http://schemas.microsoft.com/office/drawing/2017/decorative" val="1"/>
              </a:ext>
            </a:extLst>
          </p:cNvPr>
          <p:cNvCxnSpPr>
            <a:cxnSpLocks/>
          </p:cNvCxnSpPr>
          <p:nvPr/>
        </p:nvCxnSpPr>
        <p:spPr>
          <a:xfrm>
            <a:off x="716281" y="4715234"/>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6633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477A4-4D01-45B6-9563-0BF13BA72F7C}"/>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EE17E00-96AC-45F0-82B2-9F601E9B93C2}"/>
              </a:ext>
            </a:extLst>
          </p:cNvPr>
          <p:cNvSpPr>
            <a:spLocks noGrp="1"/>
          </p:cNvSpPr>
          <p:nvPr>
            <p:ph sz="half" idx="1"/>
          </p:nvPr>
        </p:nvSpPr>
        <p:spPr>
          <a:xfrm>
            <a:off x="640080" y="2633472"/>
            <a:ext cx="5212080" cy="35661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2BA30CD-95C0-427B-A571-A7D8A53278F4}"/>
              </a:ext>
            </a:extLst>
          </p:cNvPr>
          <p:cNvSpPr>
            <a:spLocks noGrp="1"/>
          </p:cNvSpPr>
          <p:nvPr>
            <p:ph sz="half" idx="2"/>
          </p:nvPr>
        </p:nvSpPr>
        <p:spPr>
          <a:xfrm>
            <a:off x="6318928" y="2633472"/>
            <a:ext cx="5212080" cy="35661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6F67CAC-53E4-44AF-BEAC-8FFB96F05A86}"/>
              </a:ext>
            </a:extLst>
          </p:cNvPr>
          <p:cNvSpPr>
            <a:spLocks noGrp="1"/>
          </p:cNvSpPr>
          <p:nvPr>
            <p:ph type="dt" sz="half" idx="10"/>
          </p:nvPr>
        </p:nvSpPr>
        <p:spPr/>
        <p:txBody>
          <a:bodyPr/>
          <a:lstStyle/>
          <a:p>
            <a:fld id="{E579ABC2-0180-4F3A-A895-A85BC724D472}" type="datetime1">
              <a:rPr lang="en-US" smtClean="0"/>
              <a:t>2/9/25</a:t>
            </a:fld>
            <a:endParaRPr lang="en-US"/>
          </a:p>
        </p:txBody>
      </p:sp>
      <p:sp>
        <p:nvSpPr>
          <p:cNvPr id="6" name="Footer Placeholder 5">
            <a:extLst>
              <a:ext uri="{FF2B5EF4-FFF2-40B4-BE49-F238E27FC236}">
                <a16:creationId xmlns:a16="http://schemas.microsoft.com/office/drawing/2014/main" id="{083D9F3A-E7F0-45E7-AFA8-0D4A669EC16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C5F008B-58BB-45FF-923F-5909DAB49D34}"/>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1383114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7B549-9E51-42E0-992A-73E775957773}"/>
              </a:ext>
            </a:extLst>
          </p:cNvPr>
          <p:cNvSpPr>
            <a:spLocks noGrp="1"/>
          </p:cNvSpPr>
          <p:nvPr>
            <p:ph type="title"/>
          </p:nvPr>
        </p:nvSpPr>
        <p:spPr>
          <a:xfrm>
            <a:off x="640079" y="1371599"/>
            <a:ext cx="10890929" cy="93975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81A5FDC-7C4B-45FB-8462-E2CE79919F33}"/>
              </a:ext>
            </a:extLst>
          </p:cNvPr>
          <p:cNvSpPr>
            <a:spLocks noGrp="1"/>
          </p:cNvSpPr>
          <p:nvPr>
            <p:ph type="body" idx="1"/>
          </p:nvPr>
        </p:nvSpPr>
        <p:spPr>
          <a:xfrm>
            <a:off x="640079" y="2311352"/>
            <a:ext cx="5212080" cy="69537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D8B686-2E92-45B9-A3D7-9DCAA0C50B36}"/>
              </a:ext>
            </a:extLst>
          </p:cNvPr>
          <p:cNvSpPr>
            <a:spLocks noGrp="1"/>
          </p:cNvSpPr>
          <p:nvPr>
            <p:ph sz="half" idx="2"/>
          </p:nvPr>
        </p:nvSpPr>
        <p:spPr>
          <a:xfrm>
            <a:off x="640079" y="3006725"/>
            <a:ext cx="5212080" cy="31912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86ADB526-4A44-47B6-8D14-93202E590AA7}"/>
              </a:ext>
            </a:extLst>
          </p:cNvPr>
          <p:cNvSpPr>
            <a:spLocks noGrp="1"/>
          </p:cNvSpPr>
          <p:nvPr>
            <p:ph type="body" sz="quarter" idx="3"/>
          </p:nvPr>
        </p:nvSpPr>
        <p:spPr>
          <a:xfrm>
            <a:off x="6318928" y="2311352"/>
            <a:ext cx="5212080" cy="69537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4177CA-5C13-4311-BFD3-B98FBD942DA5}"/>
              </a:ext>
            </a:extLst>
          </p:cNvPr>
          <p:cNvSpPr>
            <a:spLocks noGrp="1"/>
          </p:cNvSpPr>
          <p:nvPr>
            <p:ph sz="quarter" idx="4"/>
          </p:nvPr>
        </p:nvSpPr>
        <p:spPr>
          <a:xfrm>
            <a:off x="6318928" y="3006725"/>
            <a:ext cx="5212080" cy="31912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DEA255A-4CB5-40CA-B756-1AA5E27C20BF}"/>
              </a:ext>
            </a:extLst>
          </p:cNvPr>
          <p:cNvSpPr>
            <a:spLocks noGrp="1"/>
          </p:cNvSpPr>
          <p:nvPr>
            <p:ph type="dt" sz="half" idx="10"/>
          </p:nvPr>
        </p:nvSpPr>
        <p:spPr/>
        <p:txBody>
          <a:bodyPr/>
          <a:lstStyle/>
          <a:p>
            <a:fld id="{6AEEA9BA-4E8F-439E-BEA4-91FBA01E3F5F}" type="datetime1">
              <a:rPr lang="en-US" smtClean="0"/>
              <a:t>2/9/25</a:t>
            </a:fld>
            <a:endParaRPr lang="en-US"/>
          </a:p>
        </p:txBody>
      </p:sp>
      <p:sp>
        <p:nvSpPr>
          <p:cNvPr id="8" name="Footer Placeholder 7">
            <a:extLst>
              <a:ext uri="{FF2B5EF4-FFF2-40B4-BE49-F238E27FC236}">
                <a16:creationId xmlns:a16="http://schemas.microsoft.com/office/drawing/2014/main" id="{FF3072C4-10F1-49B8-B0BF-69204EDDCFAE}"/>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4A5ACC97-44C1-4887-909B-E6732D3C1FFE}"/>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1381233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7D313-943A-47E0-8A7A-DFFBCC297AB7}"/>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3AC25A7-81C8-4AA1-AD9F-C78A451FDE2E}"/>
              </a:ext>
            </a:extLst>
          </p:cNvPr>
          <p:cNvSpPr>
            <a:spLocks noGrp="1"/>
          </p:cNvSpPr>
          <p:nvPr>
            <p:ph type="dt" sz="half" idx="10"/>
          </p:nvPr>
        </p:nvSpPr>
        <p:spPr/>
        <p:txBody>
          <a:bodyPr/>
          <a:lstStyle/>
          <a:p>
            <a:fld id="{BE15BF18-0007-481C-AA29-413124BC3EE7}" type="datetime1">
              <a:rPr lang="en-US" smtClean="0"/>
              <a:t>2/9/25</a:t>
            </a:fld>
            <a:endParaRPr lang="en-US"/>
          </a:p>
        </p:txBody>
      </p:sp>
      <p:sp>
        <p:nvSpPr>
          <p:cNvPr id="4" name="Footer Placeholder 3">
            <a:extLst>
              <a:ext uri="{FF2B5EF4-FFF2-40B4-BE49-F238E27FC236}">
                <a16:creationId xmlns:a16="http://schemas.microsoft.com/office/drawing/2014/main" id="{6EF54740-6022-46B2-9C55-B60E9651684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89497C9-6B5E-46D6-8FE9-0A5E0CF7F95B}"/>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2502481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149F9F0F-FB8C-5565-247C-BDCC156B5CAF}"/>
              </a:ext>
            </a:extLst>
          </p:cNvPr>
          <p:cNvSpPr/>
          <p:nvPr/>
        </p:nvSpPr>
        <p:spPr>
          <a:xfrm>
            <a:off x="0" y="0"/>
            <a:ext cx="12192000"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a:extLst>
              <a:ext uri="{FF2B5EF4-FFF2-40B4-BE49-F238E27FC236}">
                <a16:creationId xmlns:a16="http://schemas.microsoft.com/office/drawing/2014/main" id="{92740D3C-270A-401A-810C-2F86BBBB87D4}"/>
              </a:ext>
            </a:extLst>
          </p:cNvPr>
          <p:cNvSpPr>
            <a:spLocks noGrp="1"/>
          </p:cNvSpPr>
          <p:nvPr>
            <p:ph type="dt" sz="half" idx="10"/>
          </p:nvPr>
        </p:nvSpPr>
        <p:spPr/>
        <p:txBody>
          <a:bodyPr/>
          <a:lstStyle/>
          <a:p>
            <a:fld id="{09BE9870-3748-43AD-B547-02A075CB4A1D}" type="datetime1">
              <a:rPr lang="en-US" smtClean="0"/>
              <a:t>2/9/25</a:t>
            </a:fld>
            <a:endParaRPr lang="en-US"/>
          </a:p>
        </p:txBody>
      </p:sp>
      <p:sp>
        <p:nvSpPr>
          <p:cNvPr id="3" name="Footer Placeholder 2">
            <a:extLst>
              <a:ext uri="{FF2B5EF4-FFF2-40B4-BE49-F238E27FC236}">
                <a16:creationId xmlns:a16="http://schemas.microsoft.com/office/drawing/2014/main" id="{DDCBE9F8-1765-4F36-A4DE-1DB136025AC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790CF9E-A6C6-4873-ADBE-7A2939319E58}"/>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3052209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8CDF8-00AD-4441-A6D5-9D7A659EB6C0}"/>
              </a:ext>
            </a:extLst>
          </p:cNvPr>
          <p:cNvSpPr>
            <a:spLocks noGrp="1"/>
          </p:cNvSpPr>
          <p:nvPr>
            <p:ph type="title"/>
          </p:nvPr>
        </p:nvSpPr>
        <p:spPr>
          <a:xfrm>
            <a:off x="640080" y="1371600"/>
            <a:ext cx="3859397" cy="1451723"/>
          </a:xfrm>
        </p:spPr>
        <p:txBody>
          <a:bodyPr anchor="t">
            <a:norm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8C330AF-CB7E-420A-AE8A-E02E90325885}"/>
              </a:ext>
            </a:extLst>
          </p:cNvPr>
          <p:cNvSpPr>
            <a:spLocks noGrp="1"/>
          </p:cNvSpPr>
          <p:nvPr>
            <p:ph idx="1"/>
          </p:nvPr>
        </p:nvSpPr>
        <p:spPr>
          <a:xfrm>
            <a:off x="4936519" y="1031001"/>
            <a:ext cx="6594490" cy="516636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F43257AD-2422-4CDA-9C55-700F4B5BF251}"/>
              </a:ext>
            </a:extLst>
          </p:cNvPr>
          <p:cNvSpPr>
            <a:spLocks noGrp="1"/>
          </p:cNvSpPr>
          <p:nvPr>
            <p:ph type="body" sz="half" idx="2"/>
          </p:nvPr>
        </p:nvSpPr>
        <p:spPr>
          <a:xfrm>
            <a:off x="640080" y="2972168"/>
            <a:ext cx="3859397" cy="322682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1B7454-C1CC-46F2-A6FB-1FE786C48F49}"/>
              </a:ext>
            </a:extLst>
          </p:cNvPr>
          <p:cNvSpPr>
            <a:spLocks noGrp="1"/>
          </p:cNvSpPr>
          <p:nvPr>
            <p:ph type="dt" sz="half" idx="10"/>
          </p:nvPr>
        </p:nvSpPr>
        <p:spPr/>
        <p:txBody>
          <a:bodyPr/>
          <a:lstStyle/>
          <a:p>
            <a:fld id="{558E7897-33C5-4F1A-9307-D068E37F3DC7}" type="datetime1">
              <a:rPr lang="en-US" smtClean="0"/>
              <a:t>2/9/25</a:t>
            </a:fld>
            <a:endParaRPr lang="en-US"/>
          </a:p>
        </p:txBody>
      </p:sp>
      <p:sp>
        <p:nvSpPr>
          <p:cNvPr id="6" name="Footer Placeholder 5">
            <a:extLst>
              <a:ext uri="{FF2B5EF4-FFF2-40B4-BE49-F238E27FC236}">
                <a16:creationId xmlns:a16="http://schemas.microsoft.com/office/drawing/2014/main" id="{49077DBE-6CC7-421B-AB5E-341E20BD922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D6EAB8F-7526-4CDB-B782-FAD8B3E70B0A}"/>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2129749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1647F-5A61-44C9-81DC-331C9AE5DDAE}"/>
              </a:ext>
            </a:extLst>
          </p:cNvPr>
          <p:cNvSpPr>
            <a:spLocks noGrp="1"/>
          </p:cNvSpPr>
          <p:nvPr>
            <p:ph type="title"/>
          </p:nvPr>
        </p:nvSpPr>
        <p:spPr>
          <a:xfrm>
            <a:off x="640080" y="1371600"/>
            <a:ext cx="3859397" cy="1451723"/>
          </a:xfrm>
        </p:spPr>
        <p:txBody>
          <a:bodyPr anchor="t">
            <a:norm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1627A0F-F1B8-49BE-A0FF-7FE16E3BDCC1}"/>
              </a:ext>
            </a:extLst>
          </p:cNvPr>
          <p:cNvSpPr>
            <a:spLocks noGrp="1"/>
          </p:cNvSpPr>
          <p:nvPr>
            <p:ph type="pic" idx="1"/>
          </p:nvPr>
        </p:nvSpPr>
        <p:spPr>
          <a:xfrm>
            <a:off x="4937760" y="1033271"/>
            <a:ext cx="6592824" cy="516636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C86D1BD6-1519-4431-9FAF-7D4F4129972C}"/>
              </a:ext>
            </a:extLst>
          </p:cNvPr>
          <p:cNvSpPr>
            <a:spLocks noGrp="1"/>
          </p:cNvSpPr>
          <p:nvPr>
            <p:ph type="body" sz="half" idx="2"/>
          </p:nvPr>
        </p:nvSpPr>
        <p:spPr>
          <a:xfrm>
            <a:off x="640080" y="2972167"/>
            <a:ext cx="3859397" cy="32268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A587A0-353B-42C2-BA96-B1ADEDF642BE}"/>
              </a:ext>
            </a:extLst>
          </p:cNvPr>
          <p:cNvSpPr>
            <a:spLocks noGrp="1"/>
          </p:cNvSpPr>
          <p:nvPr>
            <p:ph type="dt" sz="half" idx="10"/>
          </p:nvPr>
        </p:nvSpPr>
        <p:spPr/>
        <p:txBody>
          <a:bodyPr/>
          <a:lstStyle/>
          <a:p>
            <a:fld id="{82E171BA-CC09-47C8-A6DF-F5C5CB59CEEC}" type="datetime1">
              <a:rPr lang="en-US" smtClean="0"/>
              <a:t>2/9/25</a:t>
            </a:fld>
            <a:endParaRPr lang="en-US"/>
          </a:p>
        </p:txBody>
      </p:sp>
      <p:sp>
        <p:nvSpPr>
          <p:cNvPr id="6" name="Footer Placeholder 5">
            <a:extLst>
              <a:ext uri="{FF2B5EF4-FFF2-40B4-BE49-F238E27FC236}">
                <a16:creationId xmlns:a16="http://schemas.microsoft.com/office/drawing/2014/main" id="{44D5A88E-3957-4B76-B1BE-4164029217B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5F7C5FD-E56A-4C66-8F23-087F95A2FD0E}"/>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1374939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B4E786-7636-4278-8595-D365D28A796A}"/>
              </a:ext>
            </a:extLst>
          </p:cNvPr>
          <p:cNvSpPr>
            <a:spLocks noGrp="1"/>
          </p:cNvSpPr>
          <p:nvPr>
            <p:ph type="title"/>
          </p:nvPr>
        </p:nvSpPr>
        <p:spPr>
          <a:xfrm>
            <a:off x="640079" y="1371601"/>
            <a:ext cx="10890929" cy="109728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A740849-7059-4C70-992B-5304D2EE9BAB}"/>
              </a:ext>
            </a:extLst>
          </p:cNvPr>
          <p:cNvSpPr>
            <a:spLocks noGrp="1"/>
          </p:cNvSpPr>
          <p:nvPr>
            <p:ph type="body" idx="1"/>
          </p:nvPr>
        </p:nvSpPr>
        <p:spPr>
          <a:xfrm>
            <a:off x="640080" y="2633472"/>
            <a:ext cx="10890928" cy="356616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09FEBF6-CEA6-4332-87B3-697807571C84}"/>
              </a:ext>
            </a:extLst>
          </p:cNvPr>
          <p:cNvSpPr>
            <a:spLocks noGrp="1"/>
          </p:cNvSpPr>
          <p:nvPr>
            <p:ph type="dt" sz="half" idx="2"/>
          </p:nvPr>
        </p:nvSpPr>
        <p:spPr>
          <a:xfrm>
            <a:off x="640080" y="6356350"/>
            <a:ext cx="2743200" cy="365125"/>
          </a:xfrm>
          <a:prstGeom prst="rect">
            <a:avLst/>
          </a:prstGeom>
        </p:spPr>
        <p:txBody>
          <a:bodyPr vert="horz" lIns="91440" tIns="45720" rIns="91440" bIns="45720" rtlCol="0" anchor="ctr"/>
          <a:lstStyle>
            <a:lvl1pPr algn="l">
              <a:defRPr sz="900" b="1" cap="all" spc="300" baseline="0">
                <a:solidFill>
                  <a:schemeClr val="tx1"/>
                </a:solidFill>
              </a:defRPr>
            </a:lvl1pPr>
          </a:lstStyle>
          <a:p>
            <a:fld id="{7DA38F49-B3E2-4BF0-BEC7-C30D34ABBB8D}" type="datetime1">
              <a:rPr lang="en-US" smtClean="0"/>
              <a:t>2/9/25</a:t>
            </a:fld>
            <a:endParaRPr lang="en-US"/>
          </a:p>
        </p:txBody>
      </p:sp>
      <p:sp>
        <p:nvSpPr>
          <p:cNvPr id="5" name="Footer Placeholder 4">
            <a:extLst>
              <a:ext uri="{FF2B5EF4-FFF2-40B4-BE49-F238E27FC236}">
                <a16:creationId xmlns:a16="http://schemas.microsoft.com/office/drawing/2014/main" id="{BC6BAF94-621C-43E1-BA0C-410A6899031B}"/>
              </a:ext>
            </a:extLst>
          </p:cNvPr>
          <p:cNvSpPr>
            <a:spLocks noGrp="1"/>
          </p:cNvSpPr>
          <p:nvPr>
            <p:ph type="ftr" sz="quarter" idx="3"/>
          </p:nvPr>
        </p:nvSpPr>
        <p:spPr>
          <a:xfrm>
            <a:off x="6767622" y="6356350"/>
            <a:ext cx="4040373" cy="365125"/>
          </a:xfrm>
          <a:prstGeom prst="rect">
            <a:avLst/>
          </a:prstGeom>
        </p:spPr>
        <p:txBody>
          <a:bodyPr vert="horz" lIns="91440" tIns="45720" rIns="91440" bIns="45720" rtlCol="0" anchor="ctr"/>
          <a:lstStyle>
            <a:lvl1pPr algn="r">
              <a:defRPr sz="900" b="1" cap="all" spc="300" baseline="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137D19E5-9E16-48C9-AAE2-0C70679A8D7B}"/>
              </a:ext>
            </a:extLst>
          </p:cNvPr>
          <p:cNvSpPr>
            <a:spLocks noGrp="1"/>
          </p:cNvSpPr>
          <p:nvPr>
            <p:ph type="sldNum" sz="quarter" idx="4"/>
          </p:nvPr>
        </p:nvSpPr>
        <p:spPr>
          <a:xfrm>
            <a:off x="10807995" y="6356350"/>
            <a:ext cx="723014" cy="365125"/>
          </a:xfrm>
          <a:prstGeom prst="rect">
            <a:avLst/>
          </a:prstGeom>
        </p:spPr>
        <p:txBody>
          <a:bodyPr vert="horz" lIns="91440" tIns="45720" rIns="91440" bIns="45720" rtlCol="0" anchor="ctr"/>
          <a:lstStyle>
            <a:lvl1pPr algn="r">
              <a:defRPr sz="900" b="1" cap="all" spc="300" baseline="0">
                <a:solidFill>
                  <a:schemeClr val="tx1"/>
                </a:solidFill>
              </a:defRPr>
            </a:lvl1pPr>
          </a:lstStyle>
          <a:p>
            <a:fld id="{70C12960-6E85-460F-B6E3-5B82CB31AF3D}" type="slidenum">
              <a:rPr lang="en-US" smtClean="0"/>
              <a:t>‹#›</a:t>
            </a:fld>
            <a:endParaRPr lang="en-US"/>
          </a:p>
        </p:txBody>
      </p:sp>
      <p:cxnSp>
        <p:nvCxnSpPr>
          <p:cNvPr id="9" name="Straight Connector 8">
            <a:extLst>
              <a:ext uri="{FF2B5EF4-FFF2-40B4-BE49-F238E27FC236}">
                <a16:creationId xmlns:a16="http://schemas.microsoft.com/office/drawing/2014/main" id="{118E06E4-607B-144B-382B-AD3D06B1EE8C}"/>
              </a:ext>
              <a:ext uri="{C183D7F6-B498-43B3-948B-1728B52AA6E4}">
                <adec:decorative xmlns:adec="http://schemas.microsoft.com/office/drawing/2017/decorative" val="1"/>
              </a:ext>
            </a:extLst>
          </p:cNvPr>
          <p:cNvCxnSpPr>
            <a:cxnSpLocks/>
          </p:cNvCxnSpPr>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9510104"/>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8" r:id="rId6"/>
    <p:sldLayoutId id="2147483693" r:id="rId7"/>
    <p:sldLayoutId id="2147483694" r:id="rId8"/>
    <p:sldLayoutId id="2147483695" r:id="rId9"/>
    <p:sldLayoutId id="2147483697" r:id="rId10"/>
    <p:sldLayoutId id="2147483696" r:id="rId11"/>
  </p:sldLayoutIdLst>
  <p:hf sldNum="0" hdr="0" ftr="0" dt="0"/>
  <p:txStyles>
    <p:titleStyle>
      <a:lvl1pPr algn="l" defTabSz="914400" rtl="0" eaLnBrk="1" latinLnBrk="0" hangingPunct="1">
        <a:lnSpc>
          <a:spcPct val="100000"/>
        </a:lnSpc>
        <a:spcBef>
          <a:spcPct val="0"/>
        </a:spcBef>
        <a:buNone/>
        <a:defRPr sz="40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87000"/>
        <a:buFont typeface="Arial" panose="020B0604020202020204" pitchFamily="34" charset="0"/>
        <a:buChar char="•"/>
        <a:defRPr sz="2000" kern="1200">
          <a:solidFill>
            <a:schemeClr val="tx1"/>
          </a:solidFill>
          <a:latin typeface="+mn-lt"/>
          <a:ea typeface="+mn-ea"/>
          <a:cs typeface="+mn-cs"/>
        </a:defRPr>
      </a:lvl1pPr>
      <a:lvl2pPr marL="493776" indent="-228600" algn="l" defTabSz="914400" rtl="0" eaLnBrk="1" latinLnBrk="0" hangingPunct="1">
        <a:lnSpc>
          <a:spcPct val="120000"/>
        </a:lnSpc>
        <a:spcBef>
          <a:spcPts val="500"/>
        </a:spcBef>
        <a:buSzPct val="87000"/>
        <a:buFont typeface="Arial" panose="020B06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20000"/>
        </a:lnSpc>
        <a:spcBef>
          <a:spcPts val="500"/>
        </a:spcBef>
        <a:buSzPct val="87000"/>
        <a:buFont typeface="Arial" panose="020B0604020202020204" pitchFamily="34" charset="0"/>
        <a:buChar char="•"/>
        <a:defRPr sz="1600" kern="1200">
          <a:solidFill>
            <a:schemeClr val="tx1"/>
          </a:solidFill>
          <a:latin typeface="+mn-lt"/>
          <a:ea typeface="+mn-ea"/>
          <a:cs typeface="+mn-cs"/>
        </a:defRPr>
      </a:lvl3pPr>
      <a:lvl4pPr marL="1051560" indent="-285750" algn="l" defTabSz="914400" rtl="0" eaLnBrk="1" latinLnBrk="0" hangingPunct="1">
        <a:lnSpc>
          <a:spcPct val="120000"/>
        </a:lnSpc>
        <a:spcBef>
          <a:spcPts val="500"/>
        </a:spcBef>
        <a:buSzPct val="87000"/>
        <a:buFont typeface="Arial" panose="020B0604020202020204" pitchFamily="34" charset="0"/>
        <a:buChar char="•"/>
        <a:defRPr sz="1400" kern="1200">
          <a:solidFill>
            <a:schemeClr val="tx1"/>
          </a:solidFill>
          <a:latin typeface="+mn-lt"/>
          <a:ea typeface="+mn-ea"/>
          <a:cs typeface="+mn-cs"/>
        </a:defRPr>
      </a:lvl4pPr>
      <a:lvl5pPr marL="1298448" indent="-228600" algn="l" defTabSz="914400" rtl="0" eaLnBrk="1" latinLnBrk="0" hangingPunct="1">
        <a:lnSpc>
          <a:spcPct val="120000"/>
        </a:lnSpc>
        <a:spcBef>
          <a:spcPts val="500"/>
        </a:spcBef>
        <a:buSzPct val="87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9F9BF86-FE94-4517-B97D-026C7515E5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randview Display"/>
              <a:ea typeface="+mn-ea"/>
              <a:cs typeface="+mn-cs"/>
            </a:endParaRPr>
          </a:p>
        </p:txBody>
      </p:sp>
      <p:pic>
        <p:nvPicPr>
          <p:cNvPr id="4" name="Picture 3" descr="Abstract smoke background">
            <a:extLst>
              <a:ext uri="{FF2B5EF4-FFF2-40B4-BE49-F238E27FC236}">
                <a16:creationId xmlns:a16="http://schemas.microsoft.com/office/drawing/2014/main" id="{59651C1F-B66F-09D2-8C77-37B93FE92D13}"/>
              </a:ext>
            </a:extLst>
          </p:cNvPr>
          <p:cNvPicPr>
            <a:picLocks noChangeAspect="1"/>
          </p:cNvPicPr>
          <p:nvPr/>
        </p:nvPicPr>
        <p:blipFill>
          <a:blip r:embed="rId2"/>
          <a:srcRect t="6400" b="9014"/>
          <a:stretch/>
        </p:blipFill>
        <p:spPr>
          <a:xfrm>
            <a:off x="1" y="10"/>
            <a:ext cx="12192000" cy="6857990"/>
          </a:xfrm>
          <a:prstGeom prst="rect">
            <a:avLst/>
          </a:prstGeom>
        </p:spPr>
      </p:pic>
      <p:sp>
        <p:nvSpPr>
          <p:cNvPr id="11" name="Rectangle 10">
            <a:extLst>
              <a:ext uri="{FF2B5EF4-FFF2-40B4-BE49-F238E27FC236}">
                <a16:creationId xmlns:a16="http://schemas.microsoft.com/office/drawing/2014/main" id="{36136311-C81B-47C5-AE0A-5641A5A595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76600" y="1066800"/>
            <a:ext cx="4681728" cy="4724400"/>
          </a:xfrm>
          <a:prstGeom prst="rect">
            <a:avLst/>
          </a:prstGeom>
          <a:solidFill>
            <a:schemeClr val="bg1">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randview Display"/>
              <a:ea typeface="+mn-ea"/>
              <a:cs typeface="+mn-cs"/>
            </a:endParaRPr>
          </a:p>
        </p:txBody>
      </p:sp>
      <p:sp>
        <p:nvSpPr>
          <p:cNvPr id="2" name="Title 1">
            <a:extLst>
              <a:ext uri="{FF2B5EF4-FFF2-40B4-BE49-F238E27FC236}">
                <a16:creationId xmlns:a16="http://schemas.microsoft.com/office/drawing/2014/main" id="{85C4020A-5218-57D7-9E76-950635E7A533}"/>
              </a:ext>
            </a:extLst>
          </p:cNvPr>
          <p:cNvSpPr>
            <a:spLocks noGrp="1"/>
          </p:cNvSpPr>
          <p:nvPr>
            <p:ph type="ctrTitle"/>
          </p:nvPr>
        </p:nvSpPr>
        <p:spPr>
          <a:xfrm>
            <a:off x="7270457" y="1562101"/>
            <a:ext cx="4690872" cy="2738530"/>
          </a:xfrm>
        </p:spPr>
        <p:txBody>
          <a:bodyPr anchor="t">
            <a:normAutofit/>
          </a:bodyPr>
          <a:lstStyle/>
          <a:p>
            <a:r>
              <a:rPr lang="en-US" sz="4800" dirty="0">
                <a:solidFill>
                  <a:schemeClr val="bg1"/>
                </a:solidFill>
              </a:rPr>
              <a:t>Sanctification </a:t>
            </a:r>
          </a:p>
        </p:txBody>
      </p:sp>
      <p:sp>
        <p:nvSpPr>
          <p:cNvPr id="3" name="Subtitle 2">
            <a:extLst>
              <a:ext uri="{FF2B5EF4-FFF2-40B4-BE49-F238E27FC236}">
                <a16:creationId xmlns:a16="http://schemas.microsoft.com/office/drawing/2014/main" id="{1B1A4877-7EE3-AF23-3E95-DF83E7B44FB8}"/>
              </a:ext>
            </a:extLst>
          </p:cNvPr>
          <p:cNvSpPr>
            <a:spLocks noGrp="1"/>
          </p:cNvSpPr>
          <p:nvPr>
            <p:ph type="subTitle" idx="1"/>
          </p:nvPr>
        </p:nvSpPr>
        <p:spPr>
          <a:xfrm>
            <a:off x="7769722" y="4321622"/>
            <a:ext cx="3813048" cy="941832"/>
          </a:xfrm>
        </p:spPr>
        <p:txBody>
          <a:bodyPr>
            <a:normAutofit/>
          </a:bodyPr>
          <a:lstStyle/>
          <a:p>
            <a:r>
              <a:rPr lang="en-US" sz="2000" dirty="0"/>
              <a:t>Articles 5 and 6</a:t>
            </a:r>
          </a:p>
        </p:txBody>
      </p:sp>
      <p:cxnSp>
        <p:nvCxnSpPr>
          <p:cNvPr id="13" name="Straight Connector 12">
            <a:extLst>
              <a:ext uri="{FF2B5EF4-FFF2-40B4-BE49-F238E27FC236}">
                <a16:creationId xmlns:a16="http://schemas.microsoft.com/office/drawing/2014/main" id="{7CC73A33-65FF-41A9-A3B0-006753CD102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9619035" y="3435440"/>
            <a:ext cx="0" cy="4690872"/>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704958"/>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981200" y="0"/>
            <a:ext cx="8229600" cy="877444"/>
          </a:xfrm>
          <a:solidFill>
            <a:schemeClr val="accent4">
              <a:alpha val="36990"/>
            </a:schemeClr>
          </a:solidFill>
        </p:spPr>
        <p:txBody>
          <a:bodyPr/>
          <a:lstStyle/>
          <a:p>
            <a:r>
              <a:rPr lang="en-US" dirty="0"/>
              <a:t>What is Sanctification?</a:t>
            </a:r>
          </a:p>
        </p:txBody>
      </p:sp>
      <p:grpSp>
        <p:nvGrpSpPr>
          <p:cNvPr id="2" name="Group 15"/>
          <p:cNvGrpSpPr>
            <a:grpSpLocks/>
          </p:cNvGrpSpPr>
          <p:nvPr/>
        </p:nvGrpSpPr>
        <p:grpSpPr bwMode="auto">
          <a:xfrm>
            <a:off x="1524000" y="990037"/>
            <a:ext cx="2895600" cy="5156485"/>
            <a:chOff x="0" y="635"/>
            <a:chExt cx="1824" cy="3238"/>
          </a:xfrm>
        </p:grpSpPr>
        <p:sp>
          <p:nvSpPr>
            <p:cNvPr id="19466" name="Text Box 4"/>
            <p:cNvSpPr txBox="1">
              <a:spLocks noChangeArrowheads="1"/>
            </p:cNvSpPr>
            <p:nvPr/>
          </p:nvSpPr>
          <p:spPr bwMode="auto">
            <a:xfrm>
              <a:off x="48" y="2501"/>
              <a:ext cx="1776" cy="1372"/>
            </a:xfrm>
            <a:prstGeom prst="rect">
              <a:avLst/>
            </a:prstGeom>
            <a:noFill/>
            <a:ln w="12700">
              <a:noFill/>
              <a:miter lim="800000"/>
              <a:headEnd/>
              <a:tailEnd/>
            </a:ln>
          </p:spPr>
          <p:txBody>
            <a:bodyPr>
              <a:spAutoFit/>
            </a:bodyPr>
            <a:lstStyle/>
            <a:p>
              <a:pPr algn="ctr">
                <a:spcBef>
                  <a:spcPct val="50000"/>
                </a:spcBef>
              </a:pPr>
              <a:r>
                <a:rPr lang="en-US" sz="2800" dirty="0"/>
                <a:t>NO</a:t>
              </a:r>
            </a:p>
            <a:p>
              <a:pPr algn="ctr">
                <a:spcBef>
                  <a:spcPct val="50000"/>
                </a:spcBef>
              </a:pPr>
              <a:r>
                <a:rPr lang="en-US" sz="2400" dirty="0"/>
                <a:t>It is not following legalistic rules that superficially define what is “bad.”</a:t>
              </a:r>
            </a:p>
          </p:txBody>
        </p:sp>
        <p:pic>
          <p:nvPicPr>
            <p:cNvPr id="19467" name="Picture 11" descr="jitterbug"/>
            <p:cNvPicPr>
              <a:picLocks noChangeAspect="1" noChangeArrowheads="1"/>
            </p:cNvPicPr>
            <p:nvPr/>
          </p:nvPicPr>
          <p:blipFill>
            <a:blip r:embed="rId3" cstate="print"/>
            <a:srcRect/>
            <a:stretch>
              <a:fillRect/>
            </a:stretch>
          </p:blipFill>
          <p:spPr bwMode="auto">
            <a:xfrm>
              <a:off x="0" y="635"/>
              <a:ext cx="1814" cy="1814"/>
            </a:xfrm>
            <a:prstGeom prst="rect">
              <a:avLst/>
            </a:prstGeom>
            <a:noFill/>
            <a:ln w="9525">
              <a:noFill/>
              <a:miter lim="800000"/>
              <a:headEnd/>
              <a:tailEnd/>
            </a:ln>
          </p:spPr>
        </p:pic>
      </p:grpSp>
      <p:grpSp>
        <p:nvGrpSpPr>
          <p:cNvPr id="3" name="Group 19"/>
          <p:cNvGrpSpPr>
            <a:grpSpLocks/>
          </p:cNvGrpSpPr>
          <p:nvPr/>
        </p:nvGrpSpPr>
        <p:grpSpPr bwMode="auto">
          <a:xfrm>
            <a:off x="7696200" y="990601"/>
            <a:ext cx="2971800" cy="5193375"/>
            <a:chOff x="1968" y="1056"/>
            <a:chExt cx="1872" cy="3321"/>
          </a:xfrm>
        </p:grpSpPr>
        <p:sp>
          <p:nvSpPr>
            <p:cNvPr id="19464" name="Text Box 5"/>
            <p:cNvSpPr txBox="1">
              <a:spLocks noChangeArrowheads="1"/>
            </p:cNvSpPr>
            <p:nvPr/>
          </p:nvSpPr>
          <p:spPr bwMode="auto">
            <a:xfrm>
              <a:off x="1968" y="2980"/>
              <a:ext cx="1872" cy="1397"/>
            </a:xfrm>
            <a:prstGeom prst="rect">
              <a:avLst/>
            </a:prstGeom>
            <a:noFill/>
            <a:ln w="12700">
              <a:noFill/>
              <a:miter lim="800000"/>
              <a:headEnd/>
              <a:tailEnd/>
            </a:ln>
          </p:spPr>
          <p:txBody>
            <a:bodyPr>
              <a:spAutoFit/>
            </a:bodyPr>
            <a:lstStyle/>
            <a:p>
              <a:pPr algn="ctr">
                <a:spcBef>
                  <a:spcPct val="50000"/>
                </a:spcBef>
              </a:pPr>
              <a:r>
                <a:rPr lang="en-US" sz="2800" dirty="0"/>
                <a:t>YES</a:t>
              </a:r>
            </a:p>
            <a:p>
              <a:pPr algn="ctr">
                <a:spcBef>
                  <a:spcPct val="50000"/>
                </a:spcBef>
              </a:pPr>
              <a:r>
                <a:rPr lang="en-US" sz="2400" dirty="0"/>
                <a:t>It is a work of       the Holy Spirit within us, in which we participate as well.</a:t>
              </a:r>
            </a:p>
          </p:txBody>
        </p:sp>
        <p:pic>
          <p:nvPicPr>
            <p:cNvPr id="19465" name="Picture 13" descr="1704"/>
            <p:cNvPicPr>
              <a:picLocks noChangeAspect="1" noChangeArrowheads="1"/>
            </p:cNvPicPr>
            <p:nvPr/>
          </p:nvPicPr>
          <p:blipFill>
            <a:blip r:embed="rId4" cstate="print"/>
            <a:srcRect l="9480" r="7339"/>
            <a:stretch>
              <a:fillRect/>
            </a:stretch>
          </p:blipFill>
          <p:spPr bwMode="auto">
            <a:xfrm>
              <a:off x="1968" y="1056"/>
              <a:ext cx="1728" cy="1852"/>
            </a:xfrm>
            <a:prstGeom prst="rect">
              <a:avLst/>
            </a:prstGeom>
            <a:noFill/>
            <a:ln w="9525">
              <a:noFill/>
              <a:miter lim="800000"/>
              <a:headEnd/>
              <a:tailEnd/>
            </a:ln>
          </p:spPr>
        </p:pic>
      </p:grpSp>
      <p:grpSp>
        <p:nvGrpSpPr>
          <p:cNvPr id="4" name="Group 25"/>
          <p:cNvGrpSpPr>
            <a:grpSpLocks/>
          </p:cNvGrpSpPr>
          <p:nvPr/>
        </p:nvGrpSpPr>
        <p:grpSpPr bwMode="auto">
          <a:xfrm>
            <a:off x="4495800" y="990600"/>
            <a:ext cx="3124200" cy="5526088"/>
            <a:chOff x="1920" y="1056"/>
            <a:chExt cx="1968" cy="3481"/>
          </a:xfrm>
        </p:grpSpPr>
        <p:sp>
          <p:nvSpPr>
            <p:cNvPr id="19462" name="Text Box 6"/>
            <p:cNvSpPr txBox="1">
              <a:spLocks noChangeArrowheads="1"/>
            </p:cNvSpPr>
            <p:nvPr/>
          </p:nvSpPr>
          <p:spPr bwMode="auto">
            <a:xfrm>
              <a:off x="1920" y="2928"/>
              <a:ext cx="1968" cy="1609"/>
            </a:xfrm>
            <a:prstGeom prst="rect">
              <a:avLst/>
            </a:prstGeom>
            <a:noFill/>
            <a:ln w="12700">
              <a:noFill/>
              <a:miter lim="800000"/>
              <a:headEnd/>
              <a:tailEnd/>
            </a:ln>
          </p:spPr>
          <p:txBody>
            <a:bodyPr>
              <a:spAutoFit/>
            </a:bodyPr>
            <a:lstStyle/>
            <a:p>
              <a:pPr algn="ctr">
                <a:spcBef>
                  <a:spcPct val="50000"/>
                </a:spcBef>
              </a:pPr>
              <a:r>
                <a:rPr lang="en-US" sz="2800" dirty="0"/>
                <a:t>NO</a:t>
              </a:r>
            </a:p>
            <a:p>
              <a:pPr algn="ctr">
                <a:spcBef>
                  <a:spcPct val="50000"/>
                </a:spcBef>
              </a:pPr>
              <a:r>
                <a:rPr lang="en-US" sz="2400" dirty="0"/>
                <a:t>It is not something   in which we are passive.  It requires vigorous effort on our part.</a:t>
              </a:r>
            </a:p>
          </p:txBody>
        </p:sp>
        <p:pic>
          <p:nvPicPr>
            <p:cNvPr id="19463" name="Picture 23" descr="boyM"/>
            <p:cNvPicPr>
              <a:picLocks noChangeAspect="1" noChangeArrowheads="1"/>
            </p:cNvPicPr>
            <p:nvPr/>
          </p:nvPicPr>
          <p:blipFill>
            <a:blip r:embed="rId5" cstate="print"/>
            <a:srcRect/>
            <a:stretch>
              <a:fillRect/>
            </a:stretch>
          </p:blipFill>
          <p:spPr bwMode="auto">
            <a:xfrm>
              <a:off x="1968" y="1056"/>
              <a:ext cx="1754" cy="1824"/>
            </a:xfrm>
            <a:prstGeom prst="rect">
              <a:avLst/>
            </a:prstGeom>
            <a:noFill/>
            <a:ln w="9525">
              <a:noFill/>
              <a:miter lim="800000"/>
              <a:headEnd/>
              <a:tailEnd/>
            </a:ln>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dissolv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703" name="Text Box 7"/>
          <p:cNvSpPr txBox="1">
            <a:spLocks noChangeArrowheads="1"/>
          </p:cNvSpPr>
          <p:nvPr/>
        </p:nvSpPr>
        <p:spPr bwMode="auto">
          <a:xfrm>
            <a:off x="4953000" y="3836076"/>
            <a:ext cx="2743200" cy="2031325"/>
          </a:xfrm>
          <a:prstGeom prst="rect">
            <a:avLst/>
          </a:prstGeom>
          <a:noFill/>
          <a:ln w="12700">
            <a:noFill/>
            <a:miter lim="800000"/>
            <a:headEnd/>
            <a:tailEnd/>
          </a:ln>
        </p:spPr>
        <p:txBody>
          <a:bodyPr>
            <a:spAutoFit/>
          </a:bodyPr>
          <a:lstStyle/>
          <a:p>
            <a:pPr algn="ctr">
              <a:spcBef>
                <a:spcPct val="50000"/>
              </a:spcBef>
            </a:pPr>
            <a:r>
              <a:rPr lang="en-US" u="sng" dirty="0"/>
              <a:t>EXPERIENTIAL</a:t>
            </a:r>
            <a:r>
              <a:rPr lang="en-US" dirty="0"/>
              <a:t>          We must stay clean.</a:t>
            </a:r>
          </a:p>
          <a:p>
            <a:pPr algn="l">
              <a:spcBef>
                <a:spcPct val="50000"/>
              </a:spcBef>
            </a:pPr>
            <a:r>
              <a:rPr lang="en-US" sz="2000" dirty="0"/>
              <a:t>“</a:t>
            </a:r>
            <a:r>
              <a:rPr lang="en-US" sz="2000" b="1" dirty="0"/>
              <a:t>Walk by the Spirit</a:t>
            </a:r>
            <a:r>
              <a:rPr lang="en-US" sz="2000" dirty="0"/>
              <a:t>, and you will not carry out the desire of the flesh,”  Gal. 5:16</a:t>
            </a:r>
          </a:p>
        </p:txBody>
      </p:sp>
      <p:sp>
        <p:nvSpPr>
          <p:cNvPr id="20489" name="Text Box 8"/>
          <p:cNvSpPr txBox="1">
            <a:spLocks noChangeArrowheads="1"/>
          </p:cNvSpPr>
          <p:nvPr/>
        </p:nvSpPr>
        <p:spPr bwMode="auto">
          <a:xfrm>
            <a:off x="7620000" y="3063876"/>
            <a:ext cx="3124200" cy="2338388"/>
          </a:xfrm>
          <a:prstGeom prst="rect">
            <a:avLst/>
          </a:prstGeom>
          <a:noFill/>
          <a:ln w="12700">
            <a:noFill/>
            <a:miter lim="800000"/>
            <a:headEnd/>
            <a:tailEnd/>
          </a:ln>
        </p:spPr>
        <p:txBody>
          <a:bodyPr>
            <a:spAutoFit/>
          </a:bodyPr>
          <a:lstStyle/>
          <a:p>
            <a:pPr algn="ctr">
              <a:spcBef>
                <a:spcPct val="50000"/>
              </a:spcBef>
            </a:pPr>
            <a:r>
              <a:rPr lang="en-US" u="sng" dirty="0"/>
              <a:t>FINAL</a:t>
            </a:r>
            <a:r>
              <a:rPr lang="en-US" dirty="0"/>
              <a:t>                                  We will be perfect.</a:t>
            </a:r>
          </a:p>
          <a:p>
            <a:pPr algn="l">
              <a:spcBef>
                <a:spcPct val="50000"/>
              </a:spcBef>
            </a:pPr>
            <a:r>
              <a:rPr lang="en-US" sz="2000" dirty="0"/>
              <a:t>“We know that when He appears, </a:t>
            </a:r>
            <a:r>
              <a:rPr lang="en-US" sz="2000" b="1" dirty="0"/>
              <a:t>we will be like Him</a:t>
            </a:r>
            <a:r>
              <a:rPr lang="en-US" sz="2000" dirty="0"/>
              <a:t>, because we will see Him just as He is.” 1 </a:t>
            </a:r>
            <a:r>
              <a:rPr lang="en-US" sz="2000" dirty="0" err="1"/>
              <a:t>Jn</a:t>
            </a:r>
            <a:r>
              <a:rPr lang="en-US" sz="2000" dirty="0"/>
              <a:t> 3:2 </a:t>
            </a:r>
          </a:p>
        </p:txBody>
      </p:sp>
      <p:sp>
        <p:nvSpPr>
          <p:cNvPr id="20484" name="Rectangle 2"/>
          <p:cNvSpPr>
            <a:spLocks noGrp="1" noChangeArrowheads="1"/>
          </p:cNvSpPr>
          <p:nvPr>
            <p:ph type="title"/>
          </p:nvPr>
        </p:nvSpPr>
        <p:spPr>
          <a:xfrm>
            <a:off x="2336800" y="-76200"/>
            <a:ext cx="7721600" cy="1143000"/>
          </a:xfrm>
          <a:solidFill>
            <a:schemeClr val="accent4">
              <a:alpha val="35000"/>
            </a:schemeClr>
          </a:solidFill>
        </p:spPr>
        <p:txBody>
          <a:bodyPr>
            <a:normAutofit/>
          </a:bodyPr>
          <a:lstStyle/>
          <a:p>
            <a:r>
              <a:rPr lang="en-US" dirty="0"/>
              <a:t>The Process of Sanctification</a:t>
            </a:r>
          </a:p>
        </p:txBody>
      </p:sp>
      <p:sp>
        <p:nvSpPr>
          <p:cNvPr id="20487" name="Text Box 6"/>
          <p:cNvSpPr txBox="1">
            <a:spLocks noChangeArrowheads="1"/>
          </p:cNvSpPr>
          <p:nvPr/>
        </p:nvSpPr>
        <p:spPr bwMode="auto">
          <a:xfrm>
            <a:off x="1524000" y="4516437"/>
            <a:ext cx="3429000" cy="2338387"/>
          </a:xfrm>
          <a:prstGeom prst="rect">
            <a:avLst/>
          </a:prstGeom>
          <a:noFill/>
          <a:ln w="12700">
            <a:noFill/>
            <a:miter lim="800000"/>
            <a:headEnd/>
            <a:tailEnd/>
          </a:ln>
        </p:spPr>
        <p:txBody>
          <a:bodyPr>
            <a:spAutoFit/>
          </a:bodyPr>
          <a:lstStyle/>
          <a:p>
            <a:pPr algn="ctr">
              <a:spcBef>
                <a:spcPct val="50000"/>
              </a:spcBef>
            </a:pPr>
            <a:r>
              <a:rPr lang="en-US" u="sng" dirty="0"/>
              <a:t>POSITIONAL </a:t>
            </a:r>
            <a:r>
              <a:rPr lang="en-US" dirty="0"/>
              <a:t>                          We are clean.</a:t>
            </a:r>
          </a:p>
          <a:p>
            <a:pPr algn="l">
              <a:spcBef>
                <a:spcPct val="50000"/>
              </a:spcBef>
            </a:pPr>
            <a:r>
              <a:rPr lang="en-US" sz="2000" dirty="0"/>
              <a:t>“To the church of God which is at Corinth, to </a:t>
            </a:r>
            <a:r>
              <a:rPr lang="en-US" sz="2000" b="1" dirty="0"/>
              <a:t>those who have been sanctified</a:t>
            </a:r>
            <a:r>
              <a:rPr lang="en-US" sz="2000" dirty="0"/>
              <a:t> in Christ Jesus, saints by calling…” 1 Cor. 1:2</a:t>
            </a:r>
          </a:p>
        </p:txBody>
      </p:sp>
      <p:sp>
        <p:nvSpPr>
          <p:cNvPr id="29725" name="Freeform 29"/>
          <p:cNvSpPr>
            <a:spLocks/>
          </p:cNvSpPr>
          <p:nvPr/>
        </p:nvSpPr>
        <p:spPr bwMode="auto">
          <a:xfrm>
            <a:off x="4476750" y="2000250"/>
            <a:ext cx="3676650" cy="1866900"/>
          </a:xfrm>
          <a:custGeom>
            <a:avLst/>
            <a:gdLst>
              <a:gd name="T0" fmla="*/ 0 w 2316"/>
              <a:gd name="T1" fmla="*/ 2147483647 h 1176"/>
              <a:gd name="T2" fmla="*/ 2147483647 w 2316"/>
              <a:gd name="T3" fmla="*/ 2147483647 h 1176"/>
              <a:gd name="T4" fmla="*/ 2147483647 w 2316"/>
              <a:gd name="T5" fmla="*/ 2147483647 h 1176"/>
              <a:gd name="T6" fmla="*/ 2147483647 w 2316"/>
              <a:gd name="T7" fmla="*/ 2147483647 h 1176"/>
              <a:gd name="T8" fmla="*/ 2147483647 w 2316"/>
              <a:gd name="T9" fmla="*/ 2147483647 h 1176"/>
              <a:gd name="T10" fmla="*/ 2147483647 w 2316"/>
              <a:gd name="T11" fmla="*/ 2147483647 h 1176"/>
              <a:gd name="T12" fmla="*/ 2147483647 w 2316"/>
              <a:gd name="T13" fmla="*/ 2147483647 h 1176"/>
              <a:gd name="T14" fmla="*/ 2147483647 w 2316"/>
              <a:gd name="T15" fmla="*/ 2147483647 h 1176"/>
              <a:gd name="T16" fmla="*/ 2147483647 w 2316"/>
              <a:gd name="T17" fmla="*/ 2147483647 h 1176"/>
              <a:gd name="T18" fmla="*/ 2147483647 w 2316"/>
              <a:gd name="T19" fmla="*/ 2147483647 h 1176"/>
              <a:gd name="T20" fmla="*/ 2147483647 w 2316"/>
              <a:gd name="T21" fmla="*/ 2147483647 h 1176"/>
              <a:gd name="T22" fmla="*/ 2147483647 w 2316"/>
              <a:gd name="T23" fmla="*/ 2147483647 h 1176"/>
              <a:gd name="T24" fmla="*/ 2147483647 w 2316"/>
              <a:gd name="T25" fmla="*/ 2147483647 h 1176"/>
              <a:gd name="T26" fmla="*/ 2147483647 w 2316"/>
              <a:gd name="T27" fmla="*/ 2147483647 h 1176"/>
              <a:gd name="T28" fmla="*/ 2147483647 w 2316"/>
              <a:gd name="T29" fmla="*/ 2147483647 h 1176"/>
              <a:gd name="T30" fmla="*/ 2147483647 w 2316"/>
              <a:gd name="T31" fmla="*/ 2147483647 h 1176"/>
              <a:gd name="T32" fmla="*/ 2147483647 w 2316"/>
              <a:gd name="T33" fmla="*/ 2147483647 h 1176"/>
              <a:gd name="T34" fmla="*/ 2147483647 w 2316"/>
              <a:gd name="T35" fmla="*/ 2147483647 h 1176"/>
              <a:gd name="T36" fmla="*/ 2147483647 w 2316"/>
              <a:gd name="T37" fmla="*/ 2147483647 h 1176"/>
              <a:gd name="T38" fmla="*/ 2147483647 w 2316"/>
              <a:gd name="T39" fmla="*/ 2147483647 h 1176"/>
              <a:gd name="T40" fmla="*/ 2147483647 w 2316"/>
              <a:gd name="T41" fmla="*/ 2147483647 h 1176"/>
              <a:gd name="T42" fmla="*/ 2147483647 w 2316"/>
              <a:gd name="T43" fmla="*/ 2147483647 h 1176"/>
              <a:gd name="T44" fmla="*/ 2147483647 w 2316"/>
              <a:gd name="T45" fmla="*/ 2147483647 h 1176"/>
              <a:gd name="T46" fmla="*/ 2147483647 w 2316"/>
              <a:gd name="T47" fmla="*/ 2147483647 h 1176"/>
              <a:gd name="T48" fmla="*/ 2147483647 w 2316"/>
              <a:gd name="T49" fmla="*/ 2147483647 h 1176"/>
              <a:gd name="T50" fmla="*/ 2147483647 w 2316"/>
              <a:gd name="T51" fmla="*/ 2147483647 h 1176"/>
              <a:gd name="T52" fmla="*/ 2147483647 w 2316"/>
              <a:gd name="T53" fmla="*/ 2147483647 h 1176"/>
              <a:gd name="T54" fmla="*/ 2147483647 w 2316"/>
              <a:gd name="T55" fmla="*/ 2147483647 h 1176"/>
              <a:gd name="T56" fmla="*/ 2147483647 w 2316"/>
              <a:gd name="T57" fmla="*/ 2147483647 h 1176"/>
              <a:gd name="T58" fmla="*/ 2147483647 w 2316"/>
              <a:gd name="T59" fmla="*/ 2147483647 h 1176"/>
              <a:gd name="T60" fmla="*/ 2147483647 w 2316"/>
              <a:gd name="T61" fmla="*/ 2147483647 h 1176"/>
              <a:gd name="T62" fmla="*/ 2147483647 w 2316"/>
              <a:gd name="T63" fmla="*/ 2147483647 h 1176"/>
              <a:gd name="T64" fmla="*/ 2147483647 w 2316"/>
              <a:gd name="T65" fmla="*/ 2147483647 h 1176"/>
              <a:gd name="T66" fmla="*/ 2147483647 w 2316"/>
              <a:gd name="T67" fmla="*/ 2147483647 h 1176"/>
              <a:gd name="T68" fmla="*/ 2147483647 w 2316"/>
              <a:gd name="T69" fmla="*/ 2147483647 h 1176"/>
              <a:gd name="T70" fmla="*/ 2147483647 w 2316"/>
              <a:gd name="T71" fmla="*/ 2147483647 h 1176"/>
              <a:gd name="T72" fmla="*/ 2147483647 w 2316"/>
              <a:gd name="T73" fmla="*/ 2147483647 h 1176"/>
              <a:gd name="T74" fmla="*/ 2147483647 w 2316"/>
              <a:gd name="T75" fmla="*/ 2147483647 h 1176"/>
              <a:gd name="T76" fmla="*/ 2147483647 w 2316"/>
              <a:gd name="T77" fmla="*/ 2147483647 h 1176"/>
              <a:gd name="T78" fmla="*/ 2147483647 w 2316"/>
              <a:gd name="T79" fmla="*/ 2147483647 h 1176"/>
              <a:gd name="T80" fmla="*/ 2147483647 w 2316"/>
              <a:gd name="T81" fmla="*/ 2147483647 h 1176"/>
              <a:gd name="T82" fmla="*/ 2147483647 w 2316"/>
              <a:gd name="T83" fmla="*/ 2147483647 h 1176"/>
              <a:gd name="T84" fmla="*/ 2147483647 w 2316"/>
              <a:gd name="T85" fmla="*/ 2147483647 h 1176"/>
              <a:gd name="T86" fmla="*/ 2147483647 w 2316"/>
              <a:gd name="T87" fmla="*/ 2147483647 h 1176"/>
              <a:gd name="T88" fmla="*/ 2147483647 w 2316"/>
              <a:gd name="T89" fmla="*/ 2147483647 h 1176"/>
              <a:gd name="T90" fmla="*/ 2147483647 w 2316"/>
              <a:gd name="T91" fmla="*/ 2147483647 h 1176"/>
              <a:gd name="T92" fmla="*/ 2147483647 w 2316"/>
              <a:gd name="T93" fmla="*/ 0 h 117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316"/>
              <a:gd name="T142" fmla="*/ 0 h 1176"/>
              <a:gd name="T143" fmla="*/ 2316 w 2316"/>
              <a:gd name="T144" fmla="*/ 1176 h 117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316" h="1176">
                <a:moveTo>
                  <a:pt x="0" y="1176"/>
                </a:moveTo>
                <a:cubicBezTo>
                  <a:pt x="16" y="1144"/>
                  <a:pt x="39" y="1115"/>
                  <a:pt x="48" y="1080"/>
                </a:cubicBezTo>
                <a:cubicBezTo>
                  <a:pt x="71" y="990"/>
                  <a:pt x="79" y="891"/>
                  <a:pt x="108" y="804"/>
                </a:cubicBezTo>
                <a:cubicBezTo>
                  <a:pt x="153" y="849"/>
                  <a:pt x="187" y="903"/>
                  <a:pt x="216" y="960"/>
                </a:cubicBezTo>
                <a:cubicBezTo>
                  <a:pt x="222" y="971"/>
                  <a:pt x="222" y="985"/>
                  <a:pt x="228" y="996"/>
                </a:cubicBezTo>
                <a:cubicBezTo>
                  <a:pt x="242" y="1021"/>
                  <a:pt x="276" y="1068"/>
                  <a:pt x="276" y="1068"/>
                </a:cubicBezTo>
                <a:cubicBezTo>
                  <a:pt x="288" y="1060"/>
                  <a:pt x="303" y="1055"/>
                  <a:pt x="312" y="1044"/>
                </a:cubicBezTo>
                <a:cubicBezTo>
                  <a:pt x="319" y="1035"/>
                  <a:pt x="334" y="965"/>
                  <a:pt x="336" y="960"/>
                </a:cubicBezTo>
                <a:cubicBezTo>
                  <a:pt x="342" y="947"/>
                  <a:pt x="352" y="936"/>
                  <a:pt x="360" y="924"/>
                </a:cubicBezTo>
                <a:cubicBezTo>
                  <a:pt x="379" y="830"/>
                  <a:pt x="390" y="727"/>
                  <a:pt x="420" y="636"/>
                </a:cubicBezTo>
                <a:cubicBezTo>
                  <a:pt x="460" y="515"/>
                  <a:pt x="399" y="703"/>
                  <a:pt x="444" y="552"/>
                </a:cubicBezTo>
                <a:cubicBezTo>
                  <a:pt x="451" y="528"/>
                  <a:pt x="468" y="480"/>
                  <a:pt x="468" y="480"/>
                </a:cubicBezTo>
                <a:cubicBezTo>
                  <a:pt x="493" y="581"/>
                  <a:pt x="518" y="665"/>
                  <a:pt x="564" y="756"/>
                </a:cubicBezTo>
                <a:cubicBezTo>
                  <a:pt x="589" y="807"/>
                  <a:pt x="575" y="820"/>
                  <a:pt x="636" y="840"/>
                </a:cubicBezTo>
                <a:cubicBezTo>
                  <a:pt x="663" y="813"/>
                  <a:pt x="679" y="801"/>
                  <a:pt x="696" y="768"/>
                </a:cubicBezTo>
                <a:cubicBezTo>
                  <a:pt x="709" y="742"/>
                  <a:pt x="707" y="710"/>
                  <a:pt x="720" y="684"/>
                </a:cubicBezTo>
                <a:cubicBezTo>
                  <a:pt x="776" y="571"/>
                  <a:pt x="756" y="654"/>
                  <a:pt x="792" y="564"/>
                </a:cubicBezTo>
                <a:cubicBezTo>
                  <a:pt x="835" y="457"/>
                  <a:pt x="794" y="525"/>
                  <a:pt x="840" y="456"/>
                </a:cubicBezTo>
                <a:cubicBezTo>
                  <a:pt x="855" y="397"/>
                  <a:pt x="885" y="353"/>
                  <a:pt x="912" y="300"/>
                </a:cubicBezTo>
                <a:cubicBezTo>
                  <a:pt x="924" y="276"/>
                  <a:pt x="937" y="253"/>
                  <a:pt x="948" y="228"/>
                </a:cubicBezTo>
                <a:cubicBezTo>
                  <a:pt x="958" y="205"/>
                  <a:pt x="958" y="177"/>
                  <a:pt x="972" y="156"/>
                </a:cubicBezTo>
                <a:cubicBezTo>
                  <a:pt x="1003" y="109"/>
                  <a:pt x="991" y="134"/>
                  <a:pt x="1008" y="84"/>
                </a:cubicBezTo>
                <a:cubicBezTo>
                  <a:pt x="1033" y="160"/>
                  <a:pt x="1055" y="236"/>
                  <a:pt x="1080" y="312"/>
                </a:cubicBezTo>
                <a:cubicBezTo>
                  <a:pt x="1085" y="326"/>
                  <a:pt x="1098" y="335"/>
                  <a:pt x="1104" y="348"/>
                </a:cubicBezTo>
                <a:cubicBezTo>
                  <a:pt x="1114" y="371"/>
                  <a:pt x="1120" y="396"/>
                  <a:pt x="1128" y="420"/>
                </a:cubicBezTo>
                <a:cubicBezTo>
                  <a:pt x="1133" y="436"/>
                  <a:pt x="1154" y="443"/>
                  <a:pt x="1164" y="456"/>
                </a:cubicBezTo>
                <a:cubicBezTo>
                  <a:pt x="1164" y="456"/>
                  <a:pt x="1224" y="546"/>
                  <a:pt x="1236" y="564"/>
                </a:cubicBezTo>
                <a:cubicBezTo>
                  <a:pt x="1244" y="576"/>
                  <a:pt x="1252" y="588"/>
                  <a:pt x="1260" y="600"/>
                </a:cubicBezTo>
                <a:cubicBezTo>
                  <a:pt x="1268" y="612"/>
                  <a:pt x="1284" y="636"/>
                  <a:pt x="1284" y="636"/>
                </a:cubicBezTo>
                <a:cubicBezTo>
                  <a:pt x="1296" y="628"/>
                  <a:pt x="1312" y="624"/>
                  <a:pt x="1320" y="612"/>
                </a:cubicBezTo>
                <a:cubicBezTo>
                  <a:pt x="1333" y="591"/>
                  <a:pt x="1336" y="564"/>
                  <a:pt x="1344" y="540"/>
                </a:cubicBezTo>
                <a:cubicBezTo>
                  <a:pt x="1362" y="487"/>
                  <a:pt x="1386" y="438"/>
                  <a:pt x="1404" y="384"/>
                </a:cubicBezTo>
                <a:cubicBezTo>
                  <a:pt x="1425" y="320"/>
                  <a:pt x="1412" y="285"/>
                  <a:pt x="1476" y="264"/>
                </a:cubicBezTo>
                <a:cubicBezTo>
                  <a:pt x="1498" y="297"/>
                  <a:pt x="1558" y="366"/>
                  <a:pt x="1572" y="408"/>
                </a:cubicBezTo>
                <a:cubicBezTo>
                  <a:pt x="1593" y="472"/>
                  <a:pt x="1627" y="542"/>
                  <a:pt x="1692" y="564"/>
                </a:cubicBezTo>
                <a:cubicBezTo>
                  <a:pt x="1696" y="552"/>
                  <a:pt x="1698" y="539"/>
                  <a:pt x="1704" y="528"/>
                </a:cubicBezTo>
                <a:cubicBezTo>
                  <a:pt x="1710" y="515"/>
                  <a:pt x="1722" y="505"/>
                  <a:pt x="1728" y="492"/>
                </a:cubicBezTo>
                <a:cubicBezTo>
                  <a:pt x="1744" y="454"/>
                  <a:pt x="1751" y="412"/>
                  <a:pt x="1764" y="372"/>
                </a:cubicBezTo>
                <a:cubicBezTo>
                  <a:pt x="1772" y="348"/>
                  <a:pt x="1780" y="324"/>
                  <a:pt x="1788" y="300"/>
                </a:cubicBezTo>
                <a:cubicBezTo>
                  <a:pt x="1792" y="288"/>
                  <a:pt x="1800" y="264"/>
                  <a:pt x="1800" y="264"/>
                </a:cubicBezTo>
                <a:cubicBezTo>
                  <a:pt x="1812" y="268"/>
                  <a:pt x="1827" y="267"/>
                  <a:pt x="1836" y="276"/>
                </a:cubicBezTo>
                <a:cubicBezTo>
                  <a:pt x="1845" y="285"/>
                  <a:pt x="1842" y="301"/>
                  <a:pt x="1848" y="312"/>
                </a:cubicBezTo>
                <a:cubicBezTo>
                  <a:pt x="1862" y="337"/>
                  <a:pt x="1880" y="360"/>
                  <a:pt x="1896" y="384"/>
                </a:cubicBezTo>
                <a:cubicBezTo>
                  <a:pt x="1904" y="396"/>
                  <a:pt x="1912" y="408"/>
                  <a:pt x="1920" y="420"/>
                </a:cubicBezTo>
                <a:cubicBezTo>
                  <a:pt x="1928" y="432"/>
                  <a:pt x="1944" y="456"/>
                  <a:pt x="1944" y="456"/>
                </a:cubicBezTo>
                <a:cubicBezTo>
                  <a:pt x="2029" y="414"/>
                  <a:pt x="2068" y="327"/>
                  <a:pt x="2124" y="252"/>
                </a:cubicBezTo>
                <a:cubicBezTo>
                  <a:pt x="2189" y="165"/>
                  <a:pt x="2267" y="99"/>
                  <a:pt x="2316" y="0"/>
                </a:cubicBezTo>
              </a:path>
            </a:pathLst>
          </a:custGeom>
          <a:noFill/>
          <a:ln w="127000">
            <a:solidFill>
              <a:srgbClr val="C00000"/>
            </a:solidFill>
            <a:round/>
            <a:headEnd/>
            <a:tailEnd type="triangle" w="med" len="med"/>
          </a:ln>
        </p:spPr>
        <p:txBody>
          <a:bodyPr rot="10800000"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9703"/>
                                        </p:tgtEl>
                                        <p:attrNameLst>
                                          <p:attrName>style.visibility</p:attrName>
                                        </p:attrNameLst>
                                      </p:cBhvr>
                                      <p:to>
                                        <p:strVal val="visible"/>
                                      </p:to>
                                    </p:set>
                                    <p:animEffect transition="in" filter="dissolve">
                                      <p:cBhvr>
                                        <p:cTn id="7" dur="500"/>
                                        <p:tgtEl>
                                          <p:spTgt spid="2970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9725"/>
                                        </p:tgtEl>
                                        <p:attrNameLst>
                                          <p:attrName>style.visibility</p:attrName>
                                        </p:attrNameLst>
                                      </p:cBhvr>
                                      <p:to>
                                        <p:strVal val="visible"/>
                                      </p:to>
                                    </p:set>
                                    <p:animEffect transition="in" filter="wipe(left)">
                                      <p:cBhvr>
                                        <p:cTn id="11" dur="500"/>
                                        <p:tgtEl>
                                          <p:spTgt spid="297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3" grpId="0" autoUpdateAnimBg="0"/>
      <p:bldP spid="2972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6200"/>
            <a:ext cx="8229600" cy="1143000"/>
          </a:xfrm>
          <a:solidFill>
            <a:srgbClr val="7030A0">
              <a:alpha val="44404"/>
            </a:srgbClr>
          </a:solidFill>
        </p:spPr>
        <p:txBody>
          <a:bodyPr>
            <a:normAutofit/>
          </a:bodyPr>
          <a:lstStyle/>
          <a:p>
            <a:r>
              <a:rPr lang="en-US" sz="4400" dirty="0"/>
              <a:t>Biblical Steps to Sanctification</a:t>
            </a:r>
          </a:p>
        </p:txBody>
      </p:sp>
      <p:sp>
        <p:nvSpPr>
          <p:cNvPr id="3" name="Content Placeholder 2"/>
          <p:cNvSpPr>
            <a:spLocks noGrp="1"/>
          </p:cNvSpPr>
          <p:nvPr>
            <p:ph idx="1"/>
          </p:nvPr>
        </p:nvSpPr>
        <p:spPr>
          <a:xfrm>
            <a:off x="1600199" y="1524000"/>
            <a:ext cx="9579077" cy="4950542"/>
          </a:xfrm>
        </p:spPr>
        <p:txBody>
          <a:bodyPr>
            <a:noAutofit/>
          </a:bodyPr>
          <a:lstStyle/>
          <a:p>
            <a:r>
              <a:rPr lang="en-US" sz="4000" dirty="0"/>
              <a:t>Remember you are freed from sin’s reign.</a:t>
            </a:r>
          </a:p>
          <a:p>
            <a:r>
              <a:rPr lang="en-US" sz="4000" dirty="0"/>
              <a:t>Prayer, Scripture, the Body of Christ.</a:t>
            </a:r>
          </a:p>
          <a:p>
            <a:r>
              <a:rPr lang="en-US" sz="4000" dirty="0"/>
              <a:t>Put the flesh to death; strive for holiness.</a:t>
            </a:r>
          </a:p>
          <a:p>
            <a:r>
              <a:rPr lang="en-US" sz="4000" dirty="0"/>
              <a:t>Seek God’s forgiveness when you fall.</a:t>
            </a:r>
          </a:p>
          <a:p>
            <a:pPr>
              <a:buNone/>
            </a:pP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4" name="Picture 6" descr="http://www.antoinebowestherapies.com/Images/Sad-Man.jpg"/>
          <p:cNvPicPr>
            <a:picLocks noChangeAspect="1" noChangeArrowheads="1"/>
          </p:cNvPicPr>
          <p:nvPr/>
        </p:nvPicPr>
        <p:blipFill>
          <a:blip r:embed="rId2" cstate="print"/>
          <a:srcRect/>
          <a:stretch>
            <a:fillRect/>
          </a:stretch>
        </p:blipFill>
        <p:spPr bwMode="auto">
          <a:xfrm>
            <a:off x="7543800" y="1752600"/>
            <a:ext cx="3124200" cy="3505201"/>
          </a:xfrm>
          <a:prstGeom prst="rect">
            <a:avLst/>
          </a:prstGeom>
          <a:noFill/>
        </p:spPr>
      </p:pic>
      <p:sp>
        <p:nvSpPr>
          <p:cNvPr id="2" name="Title 1"/>
          <p:cNvSpPr>
            <a:spLocks noGrp="1"/>
          </p:cNvSpPr>
          <p:nvPr>
            <p:ph type="title"/>
          </p:nvPr>
        </p:nvSpPr>
        <p:spPr>
          <a:xfrm>
            <a:off x="640079" y="524471"/>
            <a:ext cx="10890929" cy="923330"/>
          </a:xfrm>
          <a:solidFill>
            <a:srgbClr val="7030A0">
              <a:alpha val="48948"/>
            </a:srgbClr>
          </a:solidFill>
        </p:spPr>
        <p:txBody>
          <a:bodyPr>
            <a:normAutofit/>
          </a:bodyPr>
          <a:lstStyle/>
          <a:p>
            <a:r>
              <a:rPr lang="en-US" dirty="0"/>
              <a:t>God’s Megaphone: Suffering and Sanctification</a:t>
            </a:r>
          </a:p>
        </p:txBody>
      </p:sp>
      <p:sp>
        <p:nvSpPr>
          <p:cNvPr id="3" name="Content Placeholder 2"/>
          <p:cNvSpPr>
            <a:spLocks noGrp="1"/>
          </p:cNvSpPr>
          <p:nvPr>
            <p:ph idx="1"/>
          </p:nvPr>
        </p:nvSpPr>
        <p:spPr>
          <a:xfrm>
            <a:off x="1676400" y="1600200"/>
            <a:ext cx="5867400" cy="5257800"/>
          </a:xfrm>
        </p:spPr>
        <p:txBody>
          <a:bodyPr>
            <a:normAutofit fontScale="85000" lnSpcReduction="20000"/>
          </a:bodyPr>
          <a:lstStyle/>
          <a:p>
            <a:r>
              <a:rPr lang="en-US" sz="2600" dirty="0">
                <a:latin typeface="BibleScrT" pitchFamily="34" charset="0"/>
              </a:rPr>
              <a:t>“God whispers to us in our pleasures, speaks to us in our conscience, but shouts in our pains. Pain is God’s megaphone to rouse a deaf world.”                                                 	</a:t>
            </a:r>
            <a:r>
              <a:rPr lang="en-US" sz="2600" dirty="0"/>
              <a:t>– C.S. Lewis, The Problem of Pain</a:t>
            </a:r>
          </a:p>
          <a:p>
            <a:r>
              <a:rPr lang="en-US" sz="2600" dirty="0"/>
              <a:t> “I count all things to be loss in view of the surpassing value of knowing Christ Jesus my Lord, for whom I have suffered the loss of all things, and count them but rubbish so that I may gain Christ...that I may know Him and the power of His resurrection and the fellowship of His sufferings, being conformed to His death, in order that I may attain to the resurrection from the dead.”    Phil. 3:8-11</a:t>
            </a:r>
          </a:p>
          <a:p>
            <a:endParaRPr lang="en-US" dirty="0"/>
          </a:p>
        </p:txBody>
      </p:sp>
      <p:pic>
        <p:nvPicPr>
          <p:cNvPr id="32770" name="Picture 2" descr="http://www.whypain.org/Images/benefits_of_suffering.jpg"/>
          <p:cNvPicPr>
            <a:picLocks noChangeAspect="1" noChangeArrowheads="1"/>
          </p:cNvPicPr>
          <p:nvPr/>
        </p:nvPicPr>
        <p:blipFill>
          <a:blip r:embed="rId3" cstate="print"/>
          <a:srcRect/>
          <a:stretch>
            <a:fillRect/>
          </a:stretch>
        </p:blipFill>
        <p:spPr bwMode="auto">
          <a:xfrm>
            <a:off x="7543802" y="1828800"/>
            <a:ext cx="3124199" cy="3429000"/>
          </a:xfrm>
          <a:prstGeom prst="rect">
            <a:avLst/>
          </a:prstGeom>
          <a:noFill/>
        </p:spPr>
      </p:pic>
      <p:sp>
        <p:nvSpPr>
          <p:cNvPr id="5" name="TextBox 4"/>
          <p:cNvSpPr txBox="1"/>
          <p:nvPr/>
        </p:nvSpPr>
        <p:spPr>
          <a:xfrm>
            <a:off x="7620000" y="5410200"/>
            <a:ext cx="2819400" cy="923330"/>
          </a:xfrm>
          <a:prstGeom prst="rect">
            <a:avLst/>
          </a:prstGeom>
          <a:noFill/>
        </p:spPr>
        <p:txBody>
          <a:bodyPr wrap="square" rtlCol="0">
            <a:spAutoFit/>
          </a:bodyPr>
          <a:lstStyle/>
          <a:p>
            <a:pPr algn="ctr"/>
            <a:r>
              <a:rPr lang="en-US" dirty="0">
                <a:latin typeface="Lucida Sans" pitchFamily="34" charset="0"/>
              </a:rPr>
              <a:t>Suffering is often the path to spiritual growth in the Christian life.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par>
                          <p:cTn id="13" fill="hold">
                            <p:stCondLst>
                              <p:cond delay="500"/>
                            </p:stCondLst>
                            <p:childTnLst>
                              <p:par>
                                <p:cTn id="14" presetID="9" presetClass="entr" presetSubtype="0" fill="hold" nodeType="afterEffect">
                                  <p:stCondLst>
                                    <p:cond delay="0"/>
                                  </p:stCondLst>
                                  <p:childTnLst>
                                    <p:set>
                                      <p:cBhvr>
                                        <p:cTn id="15" dur="1" fill="hold">
                                          <p:stCondLst>
                                            <p:cond delay="0"/>
                                          </p:stCondLst>
                                        </p:cTn>
                                        <p:tgtEl>
                                          <p:spTgt spid="32770"/>
                                        </p:tgtEl>
                                        <p:attrNameLst>
                                          <p:attrName>style.visibility</p:attrName>
                                        </p:attrNameLst>
                                      </p:cBhvr>
                                      <p:to>
                                        <p:strVal val="visible"/>
                                      </p:to>
                                    </p:set>
                                    <p:animEffect transition="in" filter="dissolve">
                                      <p:cBhvr>
                                        <p:cTn id="16" dur="500"/>
                                        <p:tgtEl>
                                          <p:spTgt spid="327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9F204-BFC4-4B4E-8B0F-FAF72CF1DA3A}"/>
              </a:ext>
            </a:extLst>
          </p:cNvPr>
          <p:cNvSpPr>
            <a:spLocks noGrp="1"/>
          </p:cNvSpPr>
          <p:nvPr>
            <p:ph type="title"/>
          </p:nvPr>
        </p:nvSpPr>
        <p:spPr>
          <a:gradFill flip="none" rotWithShape="1">
            <a:gsLst>
              <a:gs pos="8000">
                <a:schemeClr val="accent5">
                  <a:lumMod val="0"/>
                  <a:lumOff val="100000"/>
                </a:schemeClr>
              </a:gs>
              <a:gs pos="0">
                <a:schemeClr val="accent5">
                  <a:lumMod val="0"/>
                  <a:lumOff val="100000"/>
                </a:schemeClr>
              </a:gs>
              <a:gs pos="100000">
                <a:schemeClr val="accent5">
                  <a:lumMod val="100000"/>
                </a:schemeClr>
              </a:gs>
            </a:gsLst>
            <a:path path="circle">
              <a:fillToRect l="50000" t="-80000" r="50000" b="180000"/>
            </a:path>
            <a:tileRect/>
          </a:gradFill>
        </p:spPr>
        <p:txBody>
          <a:bodyPr/>
          <a:lstStyle/>
          <a:p>
            <a:r>
              <a:rPr lang="en-US" dirty="0">
                <a:solidFill>
                  <a:schemeClr val="bg1"/>
                </a:solidFill>
              </a:rPr>
              <a:t>Key ideas</a:t>
            </a:r>
          </a:p>
        </p:txBody>
      </p:sp>
      <p:sp>
        <p:nvSpPr>
          <p:cNvPr id="3" name="Content Placeholder 2">
            <a:extLst>
              <a:ext uri="{FF2B5EF4-FFF2-40B4-BE49-F238E27FC236}">
                <a16:creationId xmlns:a16="http://schemas.microsoft.com/office/drawing/2014/main" id="{8DC87980-0B7C-DD95-7D66-3EFBAC24645F}"/>
              </a:ext>
            </a:extLst>
          </p:cNvPr>
          <p:cNvSpPr>
            <a:spLocks noGrp="1"/>
          </p:cNvSpPr>
          <p:nvPr>
            <p:ph idx="1"/>
          </p:nvPr>
        </p:nvSpPr>
        <p:spPr/>
        <p:txBody>
          <a:bodyPr/>
          <a:lstStyle/>
          <a:p>
            <a:pPr marL="457200" indent="-457200">
              <a:buAutoNum type="arabicPeriod"/>
            </a:pPr>
            <a:r>
              <a:rPr lang="en-US" sz="3200" b="1" dirty="0"/>
              <a:t>Adoption</a:t>
            </a:r>
          </a:p>
          <a:p>
            <a:pPr marL="457200" indent="-457200">
              <a:buAutoNum type="arabicPeriod"/>
            </a:pPr>
            <a:endParaRPr lang="en-US" dirty="0"/>
          </a:p>
          <a:p>
            <a:pPr marL="457200" indent="-457200">
              <a:buAutoNum type="arabicPeriod"/>
            </a:pPr>
            <a:r>
              <a:rPr lang="en-US" sz="3200" b="1" dirty="0"/>
              <a:t>Union with Christ</a:t>
            </a:r>
          </a:p>
        </p:txBody>
      </p:sp>
    </p:spTree>
    <p:extLst>
      <p:ext uri="{BB962C8B-B14F-4D97-AF65-F5344CB8AC3E}">
        <p14:creationId xmlns:p14="http://schemas.microsoft.com/office/powerpoint/2010/main" val="491575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40079" y="868361"/>
            <a:ext cx="10890929" cy="579438"/>
          </a:xfrm>
          <a:gradFill>
            <a:gsLst>
              <a:gs pos="0">
                <a:schemeClr val="accent5">
                  <a:lumMod val="0"/>
                  <a:lumOff val="100000"/>
                </a:schemeClr>
              </a:gs>
              <a:gs pos="0">
                <a:schemeClr val="accent5">
                  <a:lumMod val="0"/>
                  <a:lumOff val="100000"/>
                </a:schemeClr>
              </a:gs>
              <a:gs pos="58000">
                <a:schemeClr val="accent5">
                  <a:lumMod val="100000"/>
                </a:schemeClr>
              </a:gs>
            </a:gsLst>
            <a:path path="circle">
              <a:fillToRect l="50000" t="-80000" r="50000" b="180000"/>
            </a:path>
          </a:gradFill>
        </p:spPr>
        <p:txBody>
          <a:bodyPr>
            <a:normAutofit fontScale="90000"/>
          </a:bodyPr>
          <a:lstStyle/>
          <a:p>
            <a:r>
              <a:rPr lang="en-US" dirty="0">
                <a:solidFill>
                  <a:schemeClr val="bg1"/>
                </a:solidFill>
              </a:rPr>
              <a:t>Adoption</a:t>
            </a:r>
          </a:p>
        </p:txBody>
      </p:sp>
      <p:sp>
        <p:nvSpPr>
          <p:cNvPr id="22531" name="Rectangle 3"/>
          <p:cNvSpPr>
            <a:spLocks noGrp="1" noChangeArrowheads="1"/>
          </p:cNvSpPr>
          <p:nvPr>
            <p:ph idx="1"/>
          </p:nvPr>
        </p:nvSpPr>
        <p:spPr>
          <a:xfrm>
            <a:off x="640080" y="2027237"/>
            <a:ext cx="10890928" cy="4172395"/>
          </a:xfrm>
        </p:spPr>
        <p:txBody>
          <a:bodyPr>
            <a:normAutofit/>
          </a:bodyPr>
          <a:lstStyle/>
          <a:p>
            <a:pPr>
              <a:lnSpc>
                <a:spcPts val="3120"/>
              </a:lnSpc>
            </a:pPr>
            <a:r>
              <a:rPr lang="en-US" sz="3000" dirty="0"/>
              <a:t>Adoption conferred the </a:t>
            </a:r>
            <a:r>
              <a:rPr lang="en-US" sz="3000" b="1" dirty="0"/>
              <a:t>legal rights and privileges</a:t>
            </a:r>
            <a:r>
              <a:rPr lang="en-US" sz="3000" dirty="0"/>
              <a:t> of a legitimate heir.</a:t>
            </a:r>
          </a:p>
          <a:p>
            <a:pPr>
              <a:lnSpc>
                <a:spcPct val="90000"/>
              </a:lnSpc>
            </a:pPr>
            <a:r>
              <a:rPr lang="en-US" sz="3000" dirty="0"/>
              <a:t>Adoption was </a:t>
            </a:r>
            <a:r>
              <a:rPr lang="en-US" sz="3000" b="1" dirty="0"/>
              <a:t>irrevocable</a:t>
            </a:r>
            <a:r>
              <a:rPr lang="en-US" sz="3000" dirty="0"/>
              <a:t>.</a:t>
            </a:r>
          </a:p>
          <a:p>
            <a:pPr>
              <a:lnSpc>
                <a:spcPct val="90000"/>
              </a:lnSpc>
            </a:pPr>
            <a:r>
              <a:rPr lang="en-US" sz="2400" dirty="0">
                <a:latin typeface="Verdana" pitchFamily="34" charset="0"/>
              </a:rPr>
              <a:t>“I, </a:t>
            </a:r>
            <a:r>
              <a:rPr lang="en-US" sz="2400" dirty="0" err="1">
                <a:latin typeface="Verdana" pitchFamily="34" charset="0"/>
              </a:rPr>
              <a:t>Horion</a:t>
            </a:r>
            <a:r>
              <a:rPr lang="en-US" sz="2400" dirty="0">
                <a:latin typeface="Verdana" pitchFamily="34" charset="0"/>
              </a:rPr>
              <a:t>, acknowledge that I hold and consider [the child] as my true son with regard to maintaining for him the rights  of succession to my estate.  It shall not  be lawful for me to cast him aside…It shall not be lawful for us, Heracles and </a:t>
            </a:r>
            <a:r>
              <a:rPr lang="en-US" sz="2400" dirty="0" err="1">
                <a:latin typeface="Verdana" pitchFamily="34" charset="0"/>
              </a:rPr>
              <a:t>Isarion</a:t>
            </a:r>
            <a:r>
              <a:rPr lang="en-US" sz="2400" dirty="0">
                <a:latin typeface="Verdana" pitchFamily="34" charset="0"/>
              </a:rPr>
              <a:t>, to reclaim the child from you, </a:t>
            </a:r>
            <a:r>
              <a:rPr lang="en-US" sz="2400" dirty="0" err="1">
                <a:latin typeface="Verdana" pitchFamily="34" charset="0"/>
              </a:rPr>
              <a:t>Horion</a:t>
            </a:r>
            <a:r>
              <a:rPr lang="en-US" sz="2400" dirty="0">
                <a:latin typeface="Verdana" pitchFamily="34" charset="0"/>
              </a:rPr>
              <a:t>, because we have once and for all given him over to you for adoption.”</a:t>
            </a:r>
            <a:r>
              <a:rPr lang="en-US" sz="2400" dirty="0"/>
              <a:t> </a:t>
            </a:r>
            <a:r>
              <a:rPr lang="en-US" dirty="0"/>
              <a:t>               		-- Roman adoption agreement, AD 335</a:t>
            </a:r>
          </a:p>
        </p:txBody>
      </p:sp>
      <p:sp>
        <p:nvSpPr>
          <p:cNvPr id="15364" name="Text Box 7"/>
          <p:cNvSpPr txBox="1">
            <a:spLocks noChangeArrowheads="1"/>
          </p:cNvSpPr>
          <p:nvPr/>
        </p:nvSpPr>
        <p:spPr bwMode="auto">
          <a:xfrm>
            <a:off x="3048000" y="1447799"/>
            <a:ext cx="7239000" cy="553062"/>
          </a:xfrm>
          <a:prstGeom prst="rect">
            <a:avLst/>
          </a:prstGeom>
          <a:noFill/>
          <a:ln w="12700">
            <a:noFill/>
            <a:miter lim="800000"/>
            <a:headEnd/>
            <a:tailEnd/>
          </a:ln>
        </p:spPr>
        <p:txBody>
          <a:bodyPr wrap="square">
            <a:spAutoFit/>
          </a:bodyPr>
          <a:lstStyle/>
          <a:p>
            <a:pPr>
              <a:spcBef>
                <a:spcPct val="50000"/>
              </a:spcBef>
            </a:pPr>
            <a:r>
              <a:rPr lang="en-US" sz="3200" u="sng" dirty="0"/>
              <a:t>The Greco-Roman Background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wipe(left)">
                                      <p:cBhvr>
                                        <p:cTn id="7" dur="500"/>
                                        <p:tgtEl>
                                          <p:spTgt spid="225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2531">
                                            <p:txEl>
                                              <p:pRg st="1" end="1"/>
                                            </p:txEl>
                                          </p:spTgt>
                                        </p:tgtEl>
                                        <p:attrNameLst>
                                          <p:attrName>style.visibility</p:attrName>
                                        </p:attrNameLst>
                                      </p:cBhvr>
                                      <p:to>
                                        <p:strVal val="visible"/>
                                      </p:to>
                                    </p:set>
                                    <p:animEffect transition="in" filter="wipe(left)">
                                      <p:cBhvr>
                                        <p:cTn id="12" dur="500"/>
                                        <p:tgtEl>
                                          <p:spTgt spid="2253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2531">
                                            <p:txEl>
                                              <p:pRg st="2" end="2"/>
                                            </p:txEl>
                                          </p:spTgt>
                                        </p:tgtEl>
                                        <p:attrNameLst>
                                          <p:attrName>style.visibility</p:attrName>
                                        </p:attrNameLst>
                                      </p:cBhvr>
                                      <p:to>
                                        <p:strVal val="visible"/>
                                      </p:to>
                                    </p:set>
                                    <p:animEffect transition="in" filter="wipe(left)">
                                      <p:cBhvr>
                                        <p:cTn id="17" dur="500"/>
                                        <p:tgtEl>
                                          <p:spTgt spid="225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dirty="0"/>
              <a:t>Adoption</a:t>
            </a:r>
          </a:p>
        </p:txBody>
      </p:sp>
      <p:sp>
        <p:nvSpPr>
          <p:cNvPr id="23559" name="Rectangle 7"/>
          <p:cNvSpPr>
            <a:spLocks noGrp="1" noChangeArrowheads="1"/>
          </p:cNvSpPr>
          <p:nvPr>
            <p:ph idx="1"/>
          </p:nvPr>
        </p:nvSpPr>
        <p:spPr>
          <a:xfrm>
            <a:off x="1523999" y="1905000"/>
            <a:ext cx="10007009" cy="4495800"/>
          </a:xfrm>
        </p:spPr>
        <p:txBody>
          <a:bodyPr>
            <a:normAutofit fontScale="62500" lnSpcReduction="20000"/>
          </a:bodyPr>
          <a:lstStyle/>
          <a:p>
            <a:pPr>
              <a:lnSpc>
                <a:spcPct val="120000"/>
              </a:lnSpc>
            </a:pPr>
            <a:r>
              <a:rPr lang="en-US" sz="4400" dirty="0"/>
              <a:t>“God sent forth His Son…so that He might redeem those who were under the Law, that we might receive the adoption as sons. Because you are sons, God has sent forth the Spirit of His Son into our hearts, crying, ‘Abba! Father!’ Therefore you are no longer a slave, but a son; and if a son, then an heir through God.”   Gal. 4:4-7 (cf. Rom. 8:15-17)</a:t>
            </a:r>
          </a:p>
          <a:p>
            <a:pPr>
              <a:lnSpc>
                <a:spcPct val="120000"/>
              </a:lnSpc>
            </a:pPr>
            <a:r>
              <a:rPr lang="en-US" sz="4400" dirty="0"/>
              <a:t>“He predestined us to adoption as sons through Jesus Christ to Himself, according to the kind intention of His will…”  Eph. 1:5-6 </a:t>
            </a:r>
            <a:br>
              <a:rPr lang="en-US" sz="2400" dirty="0"/>
            </a:br>
            <a:endParaRPr lang="en-US" sz="2400" dirty="0"/>
          </a:p>
        </p:txBody>
      </p:sp>
      <p:sp>
        <p:nvSpPr>
          <p:cNvPr id="16387" name="Text Box 6"/>
          <p:cNvSpPr txBox="1">
            <a:spLocks noChangeArrowheads="1"/>
          </p:cNvSpPr>
          <p:nvPr/>
        </p:nvSpPr>
        <p:spPr bwMode="auto">
          <a:xfrm>
            <a:off x="3962400" y="701358"/>
            <a:ext cx="5571344" cy="646331"/>
          </a:xfrm>
          <a:prstGeom prst="rect">
            <a:avLst/>
          </a:prstGeom>
          <a:gradFill>
            <a:gsLst>
              <a:gs pos="0">
                <a:schemeClr val="accent5">
                  <a:lumMod val="0"/>
                  <a:lumOff val="100000"/>
                </a:schemeClr>
              </a:gs>
              <a:gs pos="0">
                <a:schemeClr val="accent5">
                  <a:lumMod val="0"/>
                  <a:lumOff val="100000"/>
                </a:schemeClr>
              </a:gs>
              <a:gs pos="29000">
                <a:schemeClr val="accent5">
                  <a:lumMod val="100000"/>
                </a:schemeClr>
              </a:gs>
            </a:gsLst>
            <a:path path="circle">
              <a:fillToRect l="50000" t="-80000" r="50000" b="180000"/>
            </a:path>
          </a:gradFill>
          <a:ln w="12700">
            <a:noFill/>
            <a:miter lim="800000"/>
            <a:headEnd/>
            <a:tailEnd/>
          </a:ln>
        </p:spPr>
        <p:txBody>
          <a:bodyPr wrap="square">
            <a:spAutoFit/>
          </a:bodyPr>
          <a:lstStyle/>
          <a:p>
            <a:pPr algn="l">
              <a:spcBef>
                <a:spcPct val="50000"/>
              </a:spcBef>
            </a:pPr>
            <a:r>
              <a:rPr lang="en-US" sz="3600" u="sng" dirty="0">
                <a:solidFill>
                  <a:schemeClr val="bg1"/>
                </a:solidFill>
              </a:rPr>
              <a:t>The Biblical Teaching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559">
                                            <p:txEl>
                                              <p:pRg st="0" end="0"/>
                                            </p:txEl>
                                          </p:spTgt>
                                        </p:tgtEl>
                                        <p:attrNameLst>
                                          <p:attrName>style.visibility</p:attrName>
                                        </p:attrNameLst>
                                      </p:cBhvr>
                                      <p:to>
                                        <p:strVal val="visible"/>
                                      </p:to>
                                    </p:set>
                                    <p:animEffect transition="in" filter="wipe(left)">
                                      <p:cBhvr>
                                        <p:cTn id="7" dur="500"/>
                                        <p:tgtEl>
                                          <p:spTgt spid="235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3559">
                                            <p:txEl>
                                              <p:pRg st="1" end="1"/>
                                            </p:txEl>
                                          </p:spTgt>
                                        </p:tgtEl>
                                        <p:attrNameLst>
                                          <p:attrName>style.visibility</p:attrName>
                                        </p:attrNameLst>
                                      </p:cBhvr>
                                      <p:to>
                                        <p:strVal val="visible"/>
                                      </p:to>
                                    </p:set>
                                    <p:animEffect transition="in" filter="wipe(left)">
                                      <p:cBhvr>
                                        <p:cTn id="12" dur="500"/>
                                        <p:tgtEl>
                                          <p:spTgt spid="2355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9"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40079" y="644577"/>
            <a:ext cx="10890929" cy="839449"/>
          </a:xfrm>
          <a:gradFill>
            <a:gsLst>
              <a:gs pos="0">
                <a:schemeClr val="accent5">
                  <a:lumMod val="0"/>
                  <a:lumOff val="100000"/>
                </a:schemeClr>
              </a:gs>
              <a:gs pos="0">
                <a:schemeClr val="accent5">
                  <a:lumMod val="0"/>
                  <a:lumOff val="100000"/>
                </a:schemeClr>
              </a:gs>
              <a:gs pos="21000">
                <a:schemeClr val="accent5">
                  <a:lumMod val="100000"/>
                </a:schemeClr>
              </a:gs>
            </a:gsLst>
            <a:path path="circle">
              <a:fillToRect l="50000" t="-80000" r="50000" b="180000"/>
            </a:path>
          </a:gradFill>
        </p:spPr>
        <p:txBody>
          <a:bodyPr/>
          <a:lstStyle/>
          <a:p>
            <a:r>
              <a:rPr lang="en-US" dirty="0">
                <a:solidFill>
                  <a:schemeClr val="bg1"/>
                </a:solidFill>
              </a:rPr>
              <a:t>Benefits of Adoption</a:t>
            </a:r>
          </a:p>
        </p:txBody>
      </p:sp>
      <p:sp>
        <p:nvSpPr>
          <p:cNvPr id="24579" name="Rectangle 3"/>
          <p:cNvSpPr>
            <a:spLocks noGrp="1" noChangeArrowheads="1"/>
          </p:cNvSpPr>
          <p:nvPr>
            <p:ph idx="1"/>
          </p:nvPr>
        </p:nvSpPr>
        <p:spPr>
          <a:xfrm>
            <a:off x="1752599" y="1752600"/>
            <a:ext cx="8575623" cy="4648200"/>
          </a:xfrm>
        </p:spPr>
        <p:txBody>
          <a:bodyPr>
            <a:normAutofit/>
          </a:bodyPr>
          <a:lstStyle/>
          <a:p>
            <a:pPr marL="609600" indent="-609600">
              <a:lnSpc>
                <a:spcPct val="90000"/>
              </a:lnSpc>
            </a:pPr>
            <a:r>
              <a:rPr lang="en-US" sz="2800" dirty="0">
                <a:cs typeface="Times New Roman" pitchFamily="18" charset="0"/>
              </a:rPr>
              <a:t>We are no longer children of wrath but children of God.</a:t>
            </a:r>
          </a:p>
          <a:p>
            <a:pPr marL="609600" indent="-609600">
              <a:lnSpc>
                <a:spcPct val="90000"/>
              </a:lnSpc>
            </a:pPr>
            <a:r>
              <a:rPr lang="en-US" sz="2800" dirty="0">
                <a:cs typeface="Times New Roman" pitchFamily="18" charset="0"/>
              </a:rPr>
              <a:t>We have the privilege to approach the Throne of Grace.</a:t>
            </a:r>
          </a:p>
          <a:p>
            <a:pPr marL="609600" indent="-609600">
              <a:lnSpc>
                <a:spcPct val="90000"/>
              </a:lnSpc>
            </a:pPr>
            <a:r>
              <a:rPr lang="en-US" sz="2800" dirty="0">
                <a:cs typeface="Times New Roman" pitchFamily="18" charset="0"/>
              </a:rPr>
              <a:t>We enjoy the blessings of God’s protection and care.  </a:t>
            </a:r>
          </a:p>
          <a:p>
            <a:pPr marL="609600" indent="-609600">
              <a:lnSpc>
                <a:spcPct val="90000"/>
              </a:lnSpc>
            </a:pPr>
            <a:r>
              <a:rPr lang="en-US" sz="2800" dirty="0">
                <a:cs typeface="Times New Roman" pitchFamily="18" charset="0"/>
              </a:rPr>
              <a:t>We have the rights and blessings of sons and daughters.</a:t>
            </a:r>
          </a:p>
          <a:p>
            <a:pPr marL="609600" indent="-609600">
              <a:lnSpc>
                <a:spcPct val="90000"/>
              </a:lnSpc>
            </a:pPr>
            <a:r>
              <a:rPr lang="en-US" sz="2800" dirty="0">
                <a:cs typeface="Times New Roman" pitchFamily="18" charset="0"/>
              </a:rPr>
              <a:t>We will experience Fatherly discipline.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wipe(left)">
                                      <p:cBhvr>
                                        <p:cTn id="7" dur="500"/>
                                        <p:tgtEl>
                                          <p:spTgt spid="245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4579">
                                            <p:txEl>
                                              <p:pRg st="1" end="1"/>
                                            </p:txEl>
                                          </p:spTgt>
                                        </p:tgtEl>
                                        <p:attrNameLst>
                                          <p:attrName>style.visibility</p:attrName>
                                        </p:attrNameLst>
                                      </p:cBhvr>
                                      <p:to>
                                        <p:strVal val="visible"/>
                                      </p:to>
                                    </p:set>
                                    <p:animEffect transition="in" filter="wipe(left)">
                                      <p:cBhvr>
                                        <p:cTn id="12" dur="500"/>
                                        <p:tgtEl>
                                          <p:spTgt spid="245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4579">
                                            <p:txEl>
                                              <p:pRg st="2" end="2"/>
                                            </p:txEl>
                                          </p:spTgt>
                                        </p:tgtEl>
                                        <p:attrNameLst>
                                          <p:attrName>style.visibility</p:attrName>
                                        </p:attrNameLst>
                                      </p:cBhvr>
                                      <p:to>
                                        <p:strVal val="visible"/>
                                      </p:to>
                                    </p:set>
                                    <p:animEffect transition="in" filter="wipe(left)">
                                      <p:cBhvr>
                                        <p:cTn id="17" dur="500"/>
                                        <p:tgtEl>
                                          <p:spTgt spid="2457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4579">
                                            <p:txEl>
                                              <p:pRg st="3" end="3"/>
                                            </p:txEl>
                                          </p:spTgt>
                                        </p:tgtEl>
                                        <p:attrNameLst>
                                          <p:attrName>style.visibility</p:attrName>
                                        </p:attrNameLst>
                                      </p:cBhvr>
                                      <p:to>
                                        <p:strVal val="visible"/>
                                      </p:to>
                                    </p:set>
                                    <p:animEffect transition="in" filter="wipe(left)">
                                      <p:cBhvr>
                                        <p:cTn id="22" dur="500"/>
                                        <p:tgtEl>
                                          <p:spTgt spid="2457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4579">
                                            <p:txEl>
                                              <p:pRg st="4" end="4"/>
                                            </p:txEl>
                                          </p:spTgt>
                                        </p:tgtEl>
                                        <p:attrNameLst>
                                          <p:attrName>style.visibility</p:attrName>
                                        </p:attrNameLst>
                                      </p:cBhvr>
                                      <p:to>
                                        <p:strVal val="visible"/>
                                      </p:to>
                                    </p:set>
                                    <p:animEffect transition="in" filter="wipe(left)">
                                      <p:cBhvr>
                                        <p:cTn id="27" dur="500"/>
                                        <p:tgtEl>
                                          <p:spTgt spid="245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http://www.gspres.com/Pictures/john-calvin%20rbd.jpg"/>
          <p:cNvPicPr>
            <a:picLocks noChangeAspect="1" noChangeArrowheads="1"/>
          </p:cNvPicPr>
          <p:nvPr/>
        </p:nvPicPr>
        <p:blipFill>
          <a:blip r:embed="rId2" cstate="print"/>
          <a:srcRect l="1333" t="2312" r="5333" b="2890"/>
          <a:stretch>
            <a:fillRect/>
          </a:stretch>
        </p:blipFill>
        <p:spPr bwMode="auto">
          <a:xfrm>
            <a:off x="7848600" y="2336074"/>
            <a:ext cx="2819400" cy="3302726"/>
          </a:xfrm>
          <a:prstGeom prst="rect">
            <a:avLst/>
          </a:prstGeom>
          <a:noFill/>
        </p:spPr>
      </p:pic>
      <p:sp>
        <p:nvSpPr>
          <p:cNvPr id="2" name="Title 1"/>
          <p:cNvSpPr>
            <a:spLocks noGrp="1"/>
          </p:cNvSpPr>
          <p:nvPr>
            <p:ph type="title"/>
          </p:nvPr>
        </p:nvSpPr>
        <p:spPr>
          <a:xfrm>
            <a:off x="2057400" y="228600"/>
            <a:ext cx="8229600" cy="1143000"/>
          </a:xfrm>
        </p:spPr>
        <p:txBody>
          <a:bodyPr/>
          <a:lstStyle/>
          <a:p>
            <a:r>
              <a:rPr lang="en-US" dirty="0"/>
              <a:t>Union with Christ</a:t>
            </a:r>
          </a:p>
        </p:txBody>
      </p:sp>
      <p:sp>
        <p:nvSpPr>
          <p:cNvPr id="7" name="Rounded Rectangular Callout 6"/>
          <p:cNvSpPr/>
          <p:nvPr/>
        </p:nvSpPr>
        <p:spPr>
          <a:xfrm>
            <a:off x="1752600" y="1295400"/>
            <a:ext cx="5715000" cy="5029200"/>
          </a:xfrm>
          <a:prstGeom prst="wedgeRoundRectCallout">
            <a:avLst>
              <a:gd name="adj1" fmla="val 72687"/>
              <a:gd name="adj2" fmla="val -472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pPr>
            <a:r>
              <a:rPr lang="en-US" sz="2000" dirty="0"/>
              <a:t>	“That joining together of Head and members, that indwelling of Christ in our hearts – in short, that mystical union - are accorded by us the highest degree of importance, so that Christ, having been made ours, </a:t>
            </a:r>
            <a:r>
              <a:rPr lang="en-US" sz="2000" i="1" dirty="0"/>
              <a:t>makes us sharers with him </a:t>
            </a:r>
            <a:r>
              <a:rPr lang="en-US" sz="2000" dirty="0"/>
              <a:t>in the gifts with which he has been endowed.  We do not contemplate him outside ourselves from afar in order that his righteousness may be imputed to us but because we put on Christ and are </a:t>
            </a:r>
            <a:r>
              <a:rPr lang="en-US" sz="2000" i="1" dirty="0"/>
              <a:t>engrafted into his body</a:t>
            </a:r>
            <a:r>
              <a:rPr lang="en-US" sz="2000" dirty="0"/>
              <a:t> – in short, because he deigns to make us one with him. For this reason, we glory that we have fellowship of righteousness with him.”</a:t>
            </a:r>
          </a:p>
          <a:p>
            <a:r>
              <a:rPr lang="en-US" dirty="0"/>
              <a:t>	</a:t>
            </a:r>
            <a:r>
              <a:rPr lang="en-US" sz="1600" dirty="0"/>
              <a:t>-</a:t>
            </a:r>
            <a:r>
              <a:rPr lang="en-US" sz="1600" i="1" dirty="0"/>
              <a:t>Institutes of the Christian Religion</a:t>
            </a:r>
            <a:r>
              <a:rPr lang="en-US" sz="1600" dirty="0"/>
              <a:t> 3.11.10</a:t>
            </a:r>
            <a:endParaRPr lang="en-US" dirty="0"/>
          </a:p>
        </p:txBody>
      </p:sp>
      <p:sp>
        <p:nvSpPr>
          <p:cNvPr id="9" name="TextBox 8"/>
          <p:cNvSpPr txBox="1"/>
          <p:nvPr/>
        </p:nvSpPr>
        <p:spPr>
          <a:xfrm>
            <a:off x="7924800" y="5791201"/>
            <a:ext cx="2743200" cy="461665"/>
          </a:xfrm>
          <a:prstGeom prst="rect">
            <a:avLst/>
          </a:prstGeom>
          <a:noFill/>
        </p:spPr>
        <p:txBody>
          <a:bodyPr wrap="square" rtlCol="0">
            <a:spAutoFit/>
          </a:bodyPr>
          <a:lstStyle/>
          <a:p>
            <a:pPr algn="ctr"/>
            <a:r>
              <a:rPr lang="en-US" sz="2400" dirty="0"/>
              <a:t>John Calvin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righ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228600"/>
            <a:ext cx="8229600" cy="1143000"/>
          </a:xfrm>
          <a:gradFill>
            <a:gsLst>
              <a:gs pos="0">
                <a:schemeClr val="accent5">
                  <a:lumMod val="0"/>
                  <a:lumOff val="100000"/>
                </a:schemeClr>
              </a:gs>
              <a:gs pos="35000">
                <a:schemeClr val="accent5">
                  <a:lumMod val="0"/>
                  <a:lumOff val="100000"/>
                </a:schemeClr>
              </a:gs>
              <a:gs pos="74000">
                <a:schemeClr val="accent1"/>
              </a:gs>
            </a:gsLst>
            <a:path path="circle">
              <a:fillToRect l="50000" t="-80000" r="50000" b="180000"/>
            </a:path>
          </a:gradFill>
        </p:spPr>
        <p:txBody>
          <a:bodyPr/>
          <a:lstStyle/>
          <a:p>
            <a:r>
              <a:rPr lang="en-US" dirty="0"/>
              <a:t>Union with Christ</a:t>
            </a:r>
          </a:p>
        </p:txBody>
      </p:sp>
      <p:sp>
        <p:nvSpPr>
          <p:cNvPr id="3" name="Content Placeholder 2"/>
          <p:cNvSpPr>
            <a:spLocks noGrp="1"/>
          </p:cNvSpPr>
          <p:nvPr>
            <p:ph idx="1"/>
          </p:nvPr>
        </p:nvSpPr>
        <p:spPr>
          <a:xfrm>
            <a:off x="1752600" y="1371600"/>
            <a:ext cx="9501554" cy="5257800"/>
          </a:xfrm>
        </p:spPr>
        <p:txBody>
          <a:bodyPr>
            <a:noAutofit/>
          </a:bodyPr>
          <a:lstStyle/>
          <a:p>
            <a:r>
              <a:rPr lang="en-US" sz="2400" b="1" dirty="0"/>
              <a:t>Spiritual</a:t>
            </a:r>
          </a:p>
          <a:p>
            <a:pPr lvl="1"/>
            <a:r>
              <a:rPr lang="en-US" sz="2400" b="1" dirty="0"/>
              <a:t>We are united to Christ by  the indwelling Holy Spirit.</a:t>
            </a:r>
          </a:p>
          <a:p>
            <a:r>
              <a:rPr lang="en-US" sz="2400" b="1" dirty="0"/>
              <a:t>Relational</a:t>
            </a:r>
          </a:p>
          <a:p>
            <a:pPr lvl="1"/>
            <a:r>
              <a:rPr lang="en-US" sz="2400" b="1" dirty="0"/>
              <a:t>The union brings us into relationship with the Father and the Spirit. </a:t>
            </a:r>
          </a:p>
          <a:p>
            <a:r>
              <a:rPr lang="en-US" sz="2400" b="1" dirty="0"/>
              <a:t>Mystical</a:t>
            </a:r>
          </a:p>
          <a:p>
            <a:pPr lvl="1"/>
            <a:r>
              <a:rPr lang="en-US" sz="2400" b="1" dirty="0"/>
              <a:t>It is a “mystery” unknown prior to Christ and is hard to express.</a:t>
            </a:r>
          </a:p>
          <a:p>
            <a:r>
              <a:rPr lang="en-US" sz="2400" b="1" dirty="0"/>
              <a:t>Personal</a:t>
            </a:r>
          </a:p>
          <a:p>
            <a:pPr lvl="1"/>
            <a:r>
              <a:rPr lang="en-US" sz="2400" b="1" dirty="0"/>
              <a:t>The union is intimate, like a marriage.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left)">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left)">
                                      <p:cBhvr>
                                        <p:cTn id="31" dur="500"/>
                                        <p:tgtEl>
                                          <p:spTgt spid="3">
                                            <p:txEl>
                                              <p:pRg st="6" end="6"/>
                                            </p:txEl>
                                          </p:spTgt>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wipe(left)">
                                      <p:cBhvr>
                                        <p:cTn id="3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 name="Group 42"/>
          <p:cNvGrpSpPr/>
          <p:nvPr/>
        </p:nvGrpSpPr>
        <p:grpSpPr>
          <a:xfrm>
            <a:off x="1524000" y="0"/>
            <a:ext cx="9144000" cy="6858000"/>
            <a:chOff x="0" y="0"/>
            <a:chExt cx="9144000" cy="6858000"/>
          </a:xfrm>
        </p:grpSpPr>
        <p:grpSp>
          <p:nvGrpSpPr>
            <p:cNvPr id="30" name="Group 29"/>
            <p:cNvGrpSpPr/>
            <p:nvPr/>
          </p:nvGrpSpPr>
          <p:grpSpPr>
            <a:xfrm>
              <a:off x="0" y="0"/>
              <a:ext cx="4217340" cy="3067110"/>
              <a:chOff x="0" y="0"/>
              <a:chExt cx="4217340" cy="3067110"/>
            </a:xfrm>
          </p:grpSpPr>
          <p:grpSp>
            <p:nvGrpSpPr>
              <p:cNvPr id="27" name="Group 26"/>
              <p:cNvGrpSpPr/>
              <p:nvPr/>
            </p:nvGrpSpPr>
            <p:grpSpPr>
              <a:xfrm>
                <a:off x="0" y="0"/>
                <a:ext cx="4217340" cy="2942820"/>
                <a:chOff x="0" y="0"/>
                <a:chExt cx="4217340" cy="2942820"/>
              </a:xfrm>
            </p:grpSpPr>
            <p:sp>
              <p:nvSpPr>
                <p:cNvPr id="7" name="Right Arrow 6"/>
                <p:cNvSpPr/>
                <p:nvPr/>
              </p:nvSpPr>
              <p:spPr>
                <a:xfrm rot="2033925" flipH="1">
                  <a:off x="2008384" y="1898874"/>
                  <a:ext cx="2208956" cy="10439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0" name="Picture 6" descr="http://4.bp.blogspot.com/_tcn8-6nj7xM/ST2SHFC4wMI/AAAAAAAAAEU/GTe8PkTl5zc/s400/jesus_saving_us.jpg"/>
                <p:cNvPicPr>
                  <a:picLocks noChangeAspect="1" noChangeArrowheads="1"/>
                </p:cNvPicPr>
                <p:nvPr/>
              </p:nvPicPr>
              <p:blipFill>
                <a:blip r:embed="rId3" cstate="print"/>
                <a:srcRect r="35393"/>
                <a:stretch>
                  <a:fillRect/>
                </a:stretch>
              </p:blipFill>
              <p:spPr bwMode="auto">
                <a:xfrm>
                  <a:off x="0" y="0"/>
                  <a:ext cx="2057400" cy="2666999"/>
                </a:xfrm>
                <a:prstGeom prst="rect">
                  <a:avLst/>
                </a:prstGeom>
                <a:noFill/>
              </p:spPr>
            </p:pic>
          </p:grpSp>
          <p:sp>
            <p:nvSpPr>
              <p:cNvPr id="12" name="TextBox 11"/>
              <p:cNvSpPr txBox="1"/>
              <p:nvPr/>
            </p:nvSpPr>
            <p:spPr>
              <a:xfrm>
                <a:off x="0" y="2667000"/>
                <a:ext cx="1981200" cy="400110"/>
              </a:xfrm>
              <a:prstGeom prst="rect">
                <a:avLst/>
              </a:prstGeom>
              <a:noFill/>
            </p:spPr>
            <p:txBody>
              <a:bodyPr wrap="square" rtlCol="0">
                <a:spAutoFit/>
              </a:bodyPr>
              <a:lstStyle/>
              <a:p>
                <a:pPr algn="ctr"/>
                <a:r>
                  <a:rPr lang="en-US" sz="2000" dirty="0"/>
                  <a:t>Salvation</a:t>
                </a:r>
              </a:p>
            </p:txBody>
          </p:sp>
        </p:grpSp>
        <p:sp>
          <p:nvSpPr>
            <p:cNvPr id="40" name="Oval 39"/>
            <p:cNvSpPr/>
            <p:nvPr/>
          </p:nvSpPr>
          <p:spPr>
            <a:xfrm flipH="1" flipV="1">
              <a:off x="7467600" y="5638800"/>
              <a:ext cx="1676400" cy="121920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5" name="Group 44"/>
          <p:cNvGrpSpPr/>
          <p:nvPr/>
        </p:nvGrpSpPr>
        <p:grpSpPr>
          <a:xfrm>
            <a:off x="1676400" y="0"/>
            <a:ext cx="8991600" cy="6553200"/>
            <a:chOff x="152400" y="0"/>
            <a:chExt cx="8991600" cy="6553200"/>
          </a:xfrm>
        </p:grpSpPr>
        <p:grpSp>
          <p:nvGrpSpPr>
            <p:cNvPr id="38" name="Group 37"/>
            <p:cNvGrpSpPr/>
            <p:nvPr/>
          </p:nvGrpSpPr>
          <p:grpSpPr>
            <a:xfrm>
              <a:off x="4751584" y="0"/>
              <a:ext cx="4392416" cy="3124200"/>
              <a:chOff x="4751584" y="0"/>
              <a:chExt cx="4392416" cy="3124200"/>
            </a:xfrm>
          </p:grpSpPr>
          <p:sp>
            <p:nvSpPr>
              <p:cNvPr id="5" name="Right Arrow 4"/>
              <p:cNvSpPr/>
              <p:nvPr/>
            </p:nvSpPr>
            <p:spPr>
              <a:xfrm rot="19566075">
                <a:off x="4751584" y="1898874"/>
                <a:ext cx="2208956" cy="10439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6" name="Picture 12" descr="http://www.lakecountyhop.com/sitebuildercontent/sitebuilderpictures/praise_worship.jpg"/>
              <p:cNvPicPr>
                <a:picLocks noChangeAspect="1" noChangeArrowheads="1"/>
              </p:cNvPicPr>
              <p:nvPr/>
            </p:nvPicPr>
            <p:blipFill>
              <a:blip r:embed="rId4" cstate="print"/>
              <a:srcRect l="3030" r="44755"/>
              <a:stretch>
                <a:fillRect/>
              </a:stretch>
            </p:blipFill>
            <p:spPr bwMode="auto">
              <a:xfrm>
                <a:off x="7010400" y="0"/>
                <a:ext cx="2133600" cy="2724151"/>
              </a:xfrm>
              <a:prstGeom prst="rect">
                <a:avLst/>
              </a:prstGeom>
              <a:noFill/>
            </p:spPr>
          </p:pic>
          <p:sp>
            <p:nvSpPr>
              <p:cNvPr id="37" name="TextBox 36"/>
              <p:cNvSpPr txBox="1"/>
              <p:nvPr/>
            </p:nvSpPr>
            <p:spPr>
              <a:xfrm>
                <a:off x="7162800" y="2724090"/>
                <a:ext cx="1828800" cy="400110"/>
              </a:xfrm>
              <a:prstGeom prst="rect">
                <a:avLst/>
              </a:prstGeom>
              <a:noFill/>
            </p:spPr>
            <p:txBody>
              <a:bodyPr wrap="square" rtlCol="0">
                <a:spAutoFit/>
              </a:bodyPr>
              <a:lstStyle/>
              <a:p>
                <a:pPr algn="ctr"/>
                <a:r>
                  <a:rPr lang="en-US" sz="2000" dirty="0"/>
                  <a:t>Church</a:t>
                </a:r>
              </a:p>
            </p:txBody>
          </p:sp>
        </p:grpSp>
        <p:sp>
          <p:nvSpPr>
            <p:cNvPr id="44" name="Oval 43"/>
            <p:cNvSpPr/>
            <p:nvPr/>
          </p:nvSpPr>
          <p:spPr>
            <a:xfrm>
              <a:off x="152400" y="6477000"/>
              <a:ext cx="76200" cy="7620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7" name="Group 46"/>
          <p:cNvGrpSpPr/>
          <p:nvPr/>
        </p:nvGrpSpPr>
        <p:grpSpPr>
          <a:xfrm>
            <a:off x="1524000" y="0"/>
            <a:ext cx="8915400" cy="6858000"/>
            <a:chOff x="0" y="0"/>
            <a:chExt cx="8915400" cy="6858000"/>
          </a:xfrm>
        </p:grpSpPr>
        <p:grpSp>
          <p:nvGrpSpPr>
            <p:cNvPr id="31" name="Group 30"/>
            <p:cNvGrpSpPr/>
            <p:nvPr/>
          </p:nvGrpSpPr>
          <p:grpSpPr>
            <a:xfrm>
              <a:off x="0" y="3651475"/>
              <a:ext cx="4217340" cy="3206525"/>
              <a:chOff x="0" y="3651475"/>
              <a:chExt cx="4217340" cy="3206525"/>
            </a:xfrm>
          </p:grpSpPr>
          <p:grpSp>
            <p:nvGrpSpPr>
              <p:cNvPr id="28" name="Group 27"/>
              <p:cNvGrpSpPr/>
              <p:nvPr/>
            </p:nvGrpSpPr>
            <p:grpSpPr>
              <a:xfrm>
                <a:off x="0" y="3651475"/>
                <a:ext cx="4217340" cy="3206525"/>
                <a:chOff x="0" y="3651475"/>
                <a:chExt cx="4217340" cy="3206525"/>
              </a:xfrm>
            </p:grpSpPr>
            <p:sp>
              <p:nvSpPr>
                <p:cNvPr id="8" name="Right Arrow 7"/>
                <p:cNvSpPr/>
                <p:nvPr/>
              </p:nvSpPr>
              <p:spPr>
                <a:xfrm rot="19566075" flipH="1" flipV="1">
                  <a:off x="2008384" y="3651475"/>
                  <a:ext cx="2208956" cy="10439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http://www.cdc.gov/features/handwashing/HandWashing_250px.jpg"/>
                <p:cNvPicPr>
                  <a:picLocks noChangeAspect="1" noChangeArrowheads="1"/>
                </p:cNvPicPr>
                <p:nvPr/>
              </p:nvPicPr>
              <p:blipFill>
                <a:blip r:embed="rId5" cstate="print"/>
                <a:srcRect/>
                <a:stretch>
                  <a:fillRect/>
                </a:stretch>
              </p:blipFill>
              <p:spPr bwMode="auto">
                <a:xfrm>
                  <a:off x="0" y="4191000"/>
                  <a:ext cx="2057401" cy="2667000"/>
                </a:xfrm>
                <a:prstGeom prst="rect">
                  <a:avLst/>
                </a:prstGeom>
                <a:noFill/>
              </p:spPr>
            </p:pic>
          </p:grpSp>
          <p:sp>
            <p:nvSpPr>
              <p:cNvPr id="13" name="TextBox 12"/>
              <p:cNvSpPr txBox="1"/>
              <p:nvPr/>
            </p:nvSpPr>
            <p:spPr>
              <a:xfrm>
                <a:off x="0" y="3790890"/>
                <a:ext cx="1981200" cy="400110"/>
              </a:xfrm>
              <a:prstGeom prst="rect">
                <a:avLst/>
              </a:prstGeom>
              <a:noFill/>
            </p:spPr>
            <p:txBody>
              <a:bodyPr wrap="square" rtlCol="0">
                <a:spAutoFit/>
              </a:bodyPr>
              <a:lstStyle/>
              <a:p>
                <a:pPr algn="ctr"/>
                <a:r>
                  <a:rPr lang="en-US" sz="2000" dirty="0"/>
                  <a:t>Sanctification</a:t>
                </a:r>
              </a:p>
            </p:txBody>
          </p:sp>
        </p:grpSp>
        <p:sp>
          <p:nvSpPr>
            <p:cNvPr id="46" name="Oval 45"/>
            <p:cNvSpPr/>
            <p:nvPr/>
          </p:nvSpPr>
          <p:spPr>
            <a:xfrm>
              <a:off x="8839200" y="0"/>
              <a:ext cx="76200" cy="4571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0" name="Group 49"/>
          <p:cNvGrpSpPr/>
          <p:nvPr/>
        </p:nvGrpSpPr>
        <p:grpSpPr>
          <a:xfrm>
            <a:off x="1752600" y="152400"/>
            <a:ext cx="8915400" cy="6705600"/>
            <a:chOff x="228600" y="0"/>
            <a:chExt cx="8915400" cy="6705600"/>
          </a:xfrm>
        </p:grpSpPr>
        <p:grpSp>
          <p:nvGrpSpPr>
            <p:cNvPr id="32" name="Group 31"/>
            <p:cNvGrpSpPr/>
            <p:nvPr/>
          </p:nvGrpSpPr>
          <p:grpSpPr>
            <a:xfrm>
              <a:off x="4675385" y="3499075"/>
              <a:ext cx="4468615" cy="3206525"/>
              <a:chOff x="4675385" y="3499075"/>
              <a:chExt cx="4468615" cy="3206525"/>
            </a:xfrm>
          </p:grpSpPr>
          <p:grpSp>
            <p:nvGrpSpPr>
              <p:cNvPr id="29" name="Group 28"/>
              <p:cNvGrpSpPr/>
              <p:nvPr/>
            </p:nvGrpSpPr>
            <p:grpSpPr>
              <a:xfrm>
                <a:off x="4675385" y="3499075"/>
                <a:ext cx="4468615" cy="3206525"/>
                <a:chOff x="4675385" y="3499075"/>
                <a:chExt cx="4468615" cy="3206525"/>
              </a:xfrm>
            </p:grpSpPr>
            <p:sp>
              <p:nvSpPr>
                <p:cNvPr id="6" name="Right Arrow 5"/>
                <p:cNvSpPr/>
                <p:nvPr/>
              </p:nvSpPr>
              <p:spPr>
                <a:xfrm rot="2033925" flipV="1">
                  <a:off x="4675385" y="3499075"/>
                  <a:ext cx="2208956" cy="10439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http://endtimepilgrim.org/communion26.jpg"/>
                <p:cNvPicPr>
                  <a:picLocks noChangeAspect="1" noChangeArrowheads="1"/>
                </p:cNvPicPr>
                <p:nvPr/>
              </p:nvPicPr>
              <p:blipFill>
                <a:blip r:embed="rId6" cstate="print"/>
                <a:srcRect/>
                <a:stretch>
                  <a:fillRect/>
                </a:stretch>
              </p:blipFill>
              <p:spPr bwMode="auto">
                <a:xfrm>
                  <a:off x="6994585" y="4038600"/>
                  <a:ext cx="2149415" cy="2667000"/>
                </a:xfrm>
                <a:prstGeom prst="rect">
                  <a:avLst/>
                </a:prstGeom>
                <a:noFill/>
              </p:spPr>
            </p:pic>
          </p:grpSp>
          <p:sp>
            <p:nvSpPr>
              <p:cNvPr id="14" name="TextBox 13"/>
              <p:cNvSpPr txBox="1"/>
              <p:nvPr/>
            </p:nvSpPr>
            <p:spPr>
              <a:xfrm>
                <a:off x="7086600" y="3638490"/>
                <a:ext cx="1981200" cy="400110"/>
              </a:xfrm>
              <a:prstGeom prst="rect">
                <a:avLst/>
              </a:prstGeom>
              <a:noFill/>
            </p:spPr>
            <p:txBody>
              <a:bodyPr wrap="square" rtlCol="0">
                <a:spAutoFit/>
              </a:bodyPr>
              <a:lstStyle/>
              <a:p>
                <a:pPr algn="ctr"/>
                <a:r>
                  <a:rPr lang="en-US" sz="2000" dirty="0"/>
                  <a:t>Sacraments</a:t>
                </a:r>
              </a:p>
            </p:txBody>
          </p:sp>
        </p:grpSp>
        <p:sp>
          <p:nvSpPr>
            <p:cNvPr id="49" name="Oval 48"/>
            <p:cNvSpPr/>
            <p:nvPr/>
          </p:nvSpPr>
          <p:spPr>
            <a:xfrm>
              <a:off x="228600" y="0"/>
              <a:ext cx="76200" cy="4571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Oval 3"/>
          <p:cNvSpPr/>
          <p:nvPr/>
        </p:nvSpPr>
        <p:spPr>
          <a:xfrm>
            <a:off x="4876800" y="2209800"/>
            <a:ext cx="2286000" cy="2133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Union with Christ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box(out)">
                                      <p:cBhvr>
                                        <p:cTn id="7" dur="500"/>
                                        <p:tgtEl>
                                          <p:spTgt spid="4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45"/>
                                        </p:tgtEl>
                                        <p:attrNameLst>
                                          <p:attrName>style.visibility</p:attrName>
                                        </p:attrNameLst>
                                      </p:cBhvr>
                                      <p:to>
                                        <p:strVal val="visible"/>
                                      </p:to>
                                    </p:set>
                                    <p:animEffect transition="in" filter="box(out)">
                                      <p:cBhvr>
                                        <p:cTn id="12" dur="500"/>
                                        <p:tgtEl>
                                          <p:spTgt spid="4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nodeType="clickEffect">
                                  <p:stCondLst>
                                    <p:cond delay="0"/>
                                  </p:stCondLst>
                                  <p:childTnLst>
                                    <p:set>
                                      <p:cBhvr>
                                        <p:cTn id="16" dur="1" fill="hold">
                                          <p:stCondLst>
                                            <p:cond delay="0"/>
                                          </p:stCondLst>
                                        </p:cTn>
                                        <p:tgtEl>
                                          <p:spTgt spid="47"/>
                                        </p:tgtEl>
                                        <p:attrNameLst>
                                          <p:attrName>style.visibility</p:attrName>
                                        </p:attrNameLst>
                                      </p:cBhvr>
                                      <p:to>
                                        <p:strVal val="visible"/>
                                      </p:to>
                                    </p:set>
                                    <p:animEffect transition="in" filter="box(out)">
                                      <p:cBhvr>
                                        <p:cTn id="17" dur="500"/>
                                        <p:tgtEl>
                                          <p:spTgt spid="47"/>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32" fill="hold" nodeType="clickEffect">
                                  <p:stCondLst>
                                    <p:cond delay="0"/>
                                  </p:stCondLst>
                                  <p:childTnLst>
                                    <p:set>
                                      <p:cBhvr>
                                        <p:cTn id="21" dur="1" fill="hold">
                                          <p:stCondLst>
                                            <p:cond delay="0"/>
                                          </p:stCondLst>
                                        </p:cTn>
                                        <p:tgtEl>
                                          <p:spTgt spid="50"/>
                                        </p:tgtEl>
                                        <p:attrNameLst>
                                          <p:attrName>style.visibility</p:attrName>
                                        </p:attrNameLst>
                                      </p:cBhvr>
                                      <p:to>
                                        <p:strVal val="visible"/>
                                      </p:to>
                                    </p:set>
                                    <p:animEffect transition="in" filter="box(out)">
                                      <p:cBhvr>
                                        <p:cTn id="22"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286000" y="0"/>
            <a:ext cx="7721600" cy="990600"/>
          </a:xfrm>
          <a:solidFill>
            <a:schemeClr val="accent4">
              <a:lumMod val="75000"/>
              <a:alpha val="45000"/>
            </a:schemeClr>
          </a:solidFill>
        </p:spPr>
        <p:txBody>
          <a:bodyPr/>
          <a:lstStyle/>
          <a:p>
            <a:r>
              <a:rPr lang="en-US" dirty="0"/>
              <a:t>Sanctification</a:t>
            </a:r>
          </a:p>
        </p:txBody>
      </p:sp>
      <p:sp>
        <p:nvSpPr>
          <p:cNvPr id="27651" name="Rectangle 3"/>
          <p:cNvSpPr>
            <a:spLocks noGrp="1" noChangeArrowheads="1"/>
          </p:cNvSpPr>
          <p:nvPr>
            <p:ph idx="1"/>
          </p:nvPr>
        </p:nvSpPr>
        <p:spPr>
          <a:xfrm>
            <a:off x="1981200" y="990600"/>
            <a:ext cx="8534400" cy="4343400"/>
          </a:xfrm>
        </p:spPr>
        <p:txBody>
          <a:bodyPr>
            <a:normAutofit/>
          </a:bodyPr>
          <a:lstStyle/>
          <a:p>
            <a:r>
              <a:rPr lang="en-US" dirty="0"/>
              <a:t>Saints = “set apart ones,” Greek </a:t>
            </a:r>
            <a:r>
              <a:rPr lang="en-US" i="1" dirty="0" err="1"/>
              <a:t>hagios</a:t>
            </a:r>
            <a:r>
              <a:rPr lang="en-US" i="1" dirty="0"/>
              <a:t> =</a:t>
            </a:r>
            <a:r>
              <a:rPr lang="en-US" dirty="0"/>
              <a:t> holy</a:t>
            </a:r>
          </a:p>
          <a:p>
            <a:r>
              <a:rPr lang="en-US" dirty="0"/>
              <a:t>The concept is </a:t>
            </a:r>
            <a:r>
              <a:rPr lang="en-US" b="1" u="sng" dirty="0"/>
              <a:t>twofold</a:t>
            </a:r>
            <a:r>
              <a:rPr lang="en-US" dirty="0"/>
              <a:t>: to be set apart </a:t>
            </a:r>
            <a:r>
              <a:rPr lang="en-US" i="1" dirty="0"/>
              <a:t>by God</a:t>
            </a:r>
            <a:r>
              <a:rPr lang="en-US" dirty="0"/>
              <a:t>, and to </a:t>
            </a:r>
            <a:r>
              <a:rPr lang="en-US" i="1" dirty="0"/>
              <a:t>set ourselves</a:t>
            </a:r>
            <a:r>
              <a:rPr lang="en-US" dirty="0"/>
              <a:t> </a:t>
            </a:r>
            <a:r>
              <a:rPr lang="en-US" i="1" dirty="0"/>
              <a:t>apart</a:t>
            </a:r>
            <a:r>
              <a:rPr lang="en-US" dirty="0"/>
              <a:t> from sin!</a:t>
            </a:r>
          </a:p>
          <a:p>
            <a:pPr lvl="1"/>
            <a:r>
              <a:rPr lang="en-US" sz="2400" dirty="0"/>
              <a:t>“So then, my beloved, </a:t>
            </a:r>
            <a:r>
              <a:rPr lang="en-US" sz="2400" u="sng" dirty="0"/>
              <a:t>work out your salvation</a:t>
            </a:r>
            <a:r>
              <a:rPr lang="en-US" sz="2400" dirty="0"/>
              <a:t> with fear and trembling; for it is </a:t>
            </a:r>
            <a:r>
              <a:rPr lang="en-US" sz="2400" u="sng" dirty="0"/>
              <a:t>God who is at work</a:t>
            </a:r>
            <a:r>
              <a:rPr lang="en-US" sz="2400" dirty="0"/>
              <a:t> in you, both to will and to work for His good pleasure.” Phil. 2:12-13</a:t>
            </a:r>
          </a:p>
          <a:p>
            <a:pPr lvl="1"/>
            <a:r>
              <a:rPr lang="en-US" sz="2400" dirty="0"/>
              <a:t>“For by grace you have been saved through faith; and that not of yourselves, it is the gift of God; </a:t>
            </a:r>
            <a:r>
              <a:rPr lang="en-US" sz="2400" u="sng" dirty="0"/>
              <a:t>not as a result of works</a:t>
            </a:r>
            <a:r>
              <a:rPr lang="en-US" sz="2400" dirty="0"/>
              <a:t>, so that no one may boast.</a:t>
            </a:r>
          </a:p>
        </p:txBody>
      </p:sp>
      <p:sp>
        <p:nvSpPr>
          <p:cNvPr id="27652" name="Text Box 4"/>
          <p:cNvSpPr txBox="1">
            <a:spLocks noChangeArrowheads="1"/>
          </p:cNvSpPr>
          <p:nvPr/>
        </p:nvSpPr>
        <p:spPr bwMode="auto">
          <a:xfrm>
            <a:off x="2819400" y="4724400"/>
            <a:ext cx="7772400" cy="1477328"/>
          </a:xfrm>
          <a:prstGeom prst="rect">
            <a:avLst/>
          </a:prstGeom>
          <a:noFill/>
          <a:ln w="12700">
            <a:noFill/>
            <a:miter lim="800000"/>
            <a:headEnd/>
            <a:tailEnd/>
          </a:ln>
        </p:spPr>
        <p:txBody>
          <a:bodyPr>
            <a:spAutoFit/>
          </a:bodyPr>
          <a:lstStyle/>
          <a:p>
            <a:pPr>
              <a:lnSpc>
                <a:spcPts val="2700"/>
              </a:lnSpc>
              <a:spcBef>
                <a:spcPts val="1500"/>
              </a:spcBef>
              <a:spcAft>
                <a:spcPts val="1200"/>
              </a:spcAft>
            </a:pPr>
            <a:r>
              <a:rPr lang="en-US" dirty="0"/>
              <a:t>		</a:t>
            </a:r>
            <a:r>
              <a:rPr lang="en-US" sz="2400" dirty="0"/>
              <a:t>              			    For we      are His workmanship, created in Christ Jesus </a:t>
            </a:r>
            <a:r>
              <a:rPr lang="en-US" sz="2400" u="sng" dirty="0"/>
              <a:t>for good works</a:t>
            </a:r>
            <a:r>
              <a:rPr lang="en-US" sz="2400" dirty="0"/>
              <a:t>, which God prepared beforehand so that we would walk in them.” Eph. 2:8-10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wipe(left)">
                                      <p:cBhvr>
                                        <p:cTn id="7" dur="500"/>
                                        <p:tgtEl>
                                          <p:spTgt spid="276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7651">
                                            <p:txEl>
                                              <p:pRg st="1" end="1"/>
                                            </p:txEl>
                                          </p:spTgt>
                                        </p:tgtEl>
                                        <p:attrNameLst>
                                          <p:attrName>style.visibility</p:attrName>
                                        </p:attrNameLst>
                                      </p:cBhvr>
                                      <p:to>
                                        <p:strVal val="visible"/>
                                      </p:to>
                                    </p:set>
                                    <p:animEffect transition="in" filter="wipe(left)">
                                      <p:cBhvr>
                                        <p:cTn id="12" dur="500"/>
                                        <p:tgtEl>
                                          <p:spTgt spid="276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7651">
                                            <p:txEl>
                                              <p:pRg st="2" end="2"/>
                                            </p:txEl>
                                          </p:spTgt>
                                        </p:tgtEl>
                                        <p:attrNameLst>
                                          <p:attrName>style.visibility</p:attrName>
                                        </p:attrNameLst>
                                      </p:cBhvr>
                                      <p:to>
                                        <p:strVal val="visible"/>
                                      </p:to>
                                    </p:set>
                                    <p:animEffect transition="in" filter="wipe(left)">
                                      <p:cBhvr>
                                        <p:cTn id="17" dur="500"/>
                                        <p:tgtEl>
                                          <p:spTgt spid="2765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7651">
                                            <p:txEl>
                                              <p:pRg st="3" end="3"/>
                                            </p:txEl>
                                          </p:spTgt>
                                        </p:tgtEl>
                                        <p:attrNameLst>
                                          <p:attrName>style.visibility</p:attrName>
                                        </p:attrNameLst>
                                      </p:cBhvr>
                                      <p:to>
                                        <p:strVal val="visible"/>
                                      </p:to>
                                    </p:set>
                                    <p:animEffect transition="in" filter="wipe(left)">
                                      <p:cBhvr>
                                        <p:cTn id="22" dur="500"/>
                                        <p:tgtEl>
                                          <p:spTgt spid="2765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76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bldLvl="2" autoUpdateAnimBg="0"/>
      <p:bldP spid="27652" grpId="0" autoUpdateAnimBg="0"/>
    </p:bldLst>
  </p:timing>
</p:sld>
</file>

<file path=ppt/theme/theme1.xml><?xml version="1.0" encoding="utf-8"?>
<a:theme xmlns:a="http://schemas.openxmlformats.org/drawingml/2006/main" name="DashVTI">
  <a:themeElements>
    <a:clrScheme name="AnalogousFromDarkSeedLeftStep">
      <a:dk1>
        <a:srgbClr val="000000"/>
      </a:dk1>
      <a:lt1>
        <a:srgbClr val="FFFFFF"/>
      </a:lt1>
      <a:dk2>
        <a:srgbClr val="301B2D"/>
      </a:dk2>
      <a:lt2>
        <a:srgbClr val="F0F3F2"/>
      </a:lt2>
      <a:accent1>
        <a:srgbClr val="E72983"/>
      </a:accent1>
      <a:accent2>
        <a:srgbClr val="D517C0"/>
      </a:accent2>
      <a:accent3>
        <a:srgbClr val="AD29E7"/>
      </a:accent3>
      <a:accent4>
        <a:srgbClr val="5725D7"/>
      </a:accent4>
      <a:accent5>
        <a:srgbClr val="2944E7"/>
      </a:accent5>
      <a:accent6>
        <a:srgbClr val="1781D5"/>
      </a:accent6>
      <a:hlink>
        <a:srgbClr val="433FBF"/>
      </a:hlink>
      <a:folHlink>
        <a:srgbClr val="7F7F7F"/>
      </a:folHlink>
    </a:clrScheme>
    <a:fontScheme name="grandview display">
      <a:majorFont>
        <a:latin typeface="Grandview Display"/>
        <a:ea typeface=""/>
        <a:cs typeface=""/>
      </a:majorFont>
      <a:minorFont>
        <a:latin typeface="Grandview Displ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shVTI" id="{0A75137F-CDEB-4E94-A788-9D255EBE1B91}" vid="{DE9A6A09-5855-45A3-8E99-4290ED24057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29</TotalTime>
  <Words>998</Words>
  <Application>Microsoft Macintosh PowerPoint</Application>
  <PresentationFormat>Widescreen</PresentationFormat>
  <Paragraphs>76</Paragraphs>
  <Slides>13</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Aptos</vt:lpstr>
      <vt:lpstr>Arial</vt:lpstr>
      <vt:lpstr>BibleScrT</vt:lpstr>
      <vt:lpstr>Grandview Display</vt:lpstr>
      <vt:lpstr>Lucida Sans</vt:lpstr>
      <vt:lpstr>Times New Roman</vt:lpstr>
      <vt:lpstr>Verdana</vt:lpstr>
      <vt:lpstr>DashVTI</vt:lpstr>
      <vt:lpstr>Sanctification </vt:lpstr>
      <vt:lpstr>Key ideas</vt:lpstr>
      <vt:lpstr>Adoption</vt:lpstr>
      <vt:lpstr>Adoption</vt:lpstr>
      <vt:lpstr>Benefits of Adoption</vt:lpstr>
      <vt:lpstr>Union with Christ</vt:lpstr>
      <vt:lpstr>Union with Christ</vt:lpstr>
      <vt:lpstr>PowerPoint Presentation</vt:lpstr>
      <vt:lpstr>Sanctification</vt:lpstr>
      <vt:lpstr>What is Sanctification?</vt:lpstr>
      <vt:lpstr>The Process of Sanctification</vt:lpstr>
      <vt:lpstr>Biblical Steps to Sanctification</vt:lpstr>
      <vt:lpstr>God’s Megaphone: Suffering and Sanctification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Gregg Quiggle</dc:creator>
  <cp:lastModifiedBy>Gregg Quiggle</cp:lastModifiedBy>
  <cp:revision>1</cp:revision>
  <dcterms:created xsi:type="dcterms:W3CDTF">2025-02-09T13:26:54Z</dcterms:created>
  <dcterms:modified xsi:type="dcterms:W3CDTF">2025-02-09T13:56:42Z</dcterms:modified>
</cp:coreProperties>
</file>