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1"/>
    <p:restoredTop sz="94670"/>
  </p:normalViewPr>
  <p:slideViewPr>
    <p:cSldViewPr>
      <p:cViewPr varScale="1">
        <p:scale>
          <a:sx n="103" d="100"/>
          <a:sy n="103" d="100"/>
        </p:scale>
        <p:origin x="52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D90AE-1490-674E-8DB1-344AD2CA4F96}" type="datetimeFigureOut">
              <a:rPr lang="en-US" smtClean="0"/>
              <a:t>3/23/25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5808E-5509-7441-A945-0DF4EB014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18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5808E-5509-7441-A945-0DF4EB0146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1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31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9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2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70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70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89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90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98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4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12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46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1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702" r:id="rId6"/>
    <p:sldLayoutId id="2147483697" r:id="rId7"/>
    <p:sldLayoutId id="2147483698" r:id="rId8"/>
    <p:sldLayoutId id="2147483699" r:id="rId9"/>
    <p:sldLayoutId id="2147483701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3C1207-D1C8-49E3-8837-E2B89D366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90" descr="Abstract smoke background">
            <a:extLst>
              <a:ext uri="{FF2B5EF4-FFF2-40B4-BE49-F238E27FC236}">
                <a16:creationId xmlns:a16="http://schemas.microsoft.com/office/drawing/2014/main" id="{46CF6680-E702-7D69-BA8B-6B1DF1C37B5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t="6400" b="9014"/>
          <a:stretch/>
        </p:blipFill>
        <p:spPr>
          <a:xfrm>
            <a:off x="-1" y="0"/>
            <a:ext cx="1219199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6EB91E-D0C5-E7F7-E23A-D14CA58E8C5A}"/>
              </a:ext>
            </a:extLst>
          </p:cNvPr>
          <p:cNvSpPr txBox="1"/>
          <p:nvPr/>
        </p:nvSpPr>
        <p:spPr>
          <a:xfrm>
            <a:off x="1143000" y="356812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Museo Sans 700" panose="02000000000000000000" pitchFamily="2" charset="77"/>
              </a:rPr>
              <a:t>Is there a second work of the Holy Spirit?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B9295F-CE2A-E3D7-7494-2D66862B9678}"/>
              </a:ext>
            </a:extLst>
          </p:cNvPr>
          <p:cNvSpPr txBox="1"/>
          <p:nvPr/>
        </p:nvSpPr>
        <p:spPr>
          <a:xfrm>
            <a:off x="665204" y="2784743"/>
            <a:ext cx="2077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>
                  <a:solidFill>
                    <a:schemeClr val="bg1"/>
                  </a:solidFill>
                </a:ln>
                <a:highlight>
                  <a:srgbClr val="00FF00"/>
                </a:highlight>
                <a:latin typeface="Museo Sans 900" panose="02000000000000000000" pitchFamily="2" charset="77"/>
              </a:rPr>
              <a:t>Starting in the 19</a:t>
            </a:r>
            <a:r>
              <a:rPr lang="en-US" sz="2800" b="1" baseline="30000" dirty="0">
                <a:ln>
                  <a:solidFill>
                    <a:schemeClr val="bg1"/>
                  </a:solidFill>
                </a:ln>
                <a:highlight>
                  <a:srgbClr val="00FF00"/>
                </a:highlight>
                <a:latin typeface="Museo Sans 900" panose="02000000000000000000" pitchFamily="2" charset="77"/>
              </a:rPr>
              <a:t>th</a:t>
            </a:r>
            <a:r>
              <a:rPr lang="en-US" sz="2800" b="1" dirty="0">
                <a:ln>
                  <a:solidFill>
                    <a:schemeClr val="bg1"/>
                  </a:solidFill>
                </a:ln>
                <a:highlight>
                  <a:srgbClr val="00FF00"/>
                </a:highlight>
                <a:latin typeface="Museo Sans 900" panose="02000000000000000000" pitchFamily="2" charset="77"/>
              </a:rPr>
              <a:t> century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E17A51-AE5F-2E6F-9817-817BFFC98C96}"/>
              </a:ext>
            </a:extLst>
          </p:cNvPr>
          <p:cNvSpPr txBox="1"/>
          <p:nvPr/>
        </p:nvSpPr>
        <p:spPr>
          <a:xfrm>
            <a:off x="3444044" y="3352800"/>
            <a:ext cx="79558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useo Sans 900" panose="02000000000000000000" pitchFamily="2" charset="77"/>
              </a:rPr>
              <a:t>C&amp;MA			Healing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1343DDD-9CB8-AB84-4EAC-16F911FA45A8}"/>
              </a:ext>
            </a:extLst>
          </p:cNvPr>
          <p:cNvSpPr txBox="1"/>
          <p:nvPr/>
        </p:nvSpPr>
        <p:spPr>
          <a:xfrm>
            <a:off x="3413954" y="1890717"/>
            <a:ext cx="79097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useo Sans 900" panose="02000000000000000000" pitchFamily="2" charset="77"/>
              </a:rPr>
              <a:t>Wesleyan		Perfectionism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5452F5-B6CF-3A80-B1E4-BF0B1CC0A4AA}"/>
              </a:ext>
            </a:extLst>
          </p:cNvPr>
          <p:cNvSpPr txBox="1"/>
          <p:nvPr/>
        </p:nvSpPr>
        <p:spPr>
          <a:xfrm>
            <a:off x="3413954" y="2644909"/>
            <a:ext cx="854944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useo Sans 900" panose="02000000000000000000" pitchFamily="2" charset="77"/>
              </a:rPr>
              <a:t>Pentecostals	“Baptism in the Holy Spirit (Tongues)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7C8EEF2-2E61-29E9-2F97-D674E17A1030}"/>
              </a:ext>
            </a:extLst>
          </p:cNvPr>
          <p:cNvSpPr txBox="1"/>
          <p:nvPr/>
        </p:nvSpPr>
        <p:spPr>
          <a:xfrm>
            <a:off x="3413954" y="4136649"/>
            <a:ext cx="854944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useo Sans 900" panose="02000000000000000000" pitchFamily="2" charset="77"/>
              </a:rPr>
              <a:t>Keswick		Power for Service 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useo Sans 900" panose="02000000000000000000" pitchFamily="2" charset="77"/>
              </a:rPr>
              <a:t>(DL Moody/RA Torrey)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0AA9C56-013A-AAE7-9243-0A3CD746CC15}"/>
              </a:ext>
            </a:extLst>
          </p:cNvPr>
          <p:cNvSpPr txBox="1"/>
          <p:nvPr/>
        </p:nvSpPr>
        <p:spPr>
          <a:xfrm>
            <a:off x="3413954" y="4987240"/>
            <a:ext cx="854944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Museo Sans 900" panose="02000000000000000000" pitchFamily="2" charset="77"/>
              </a:rPr>
              <a:t>Reformed		Fillings only 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7D745F6-BA9C-B893-AAD8-BFE83C5E629F}"/>
              </a:ext>
            </a:extLst>
          </p:cNvPr>
          <p:cNvCxnSpPr>
            <a:endCxn id="64" idx="1"/>
          </p:cNvCxnSpPr>
          <p:nvPr/>
        </p:nvCxnSpPr>
        <p:spPr>
          <a:xfrm flipV="1">
            <a:off x="2819400" y="2121550"/>
            <a:ext cx="594554" cy="850250"/>
          </a:xfrm>
          <a:prstGeom prst="line">
            <a:avLst/>
          </a:prstGeom>
          <a:ln w="38100">
            <a:gradFill>
              <a:gsLst>
                <a:gs pos="0">
                  <a:srgbClr val="FFFF00"/>
                </a:gs>
                <a:gs pos="97000">
                  <a:schemeClr val="accent1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7E0650E3-E141-83A3-6B3F-1F0E608E4C6F}"/>
              </a:ext>
            </a:extLst>
          </p:cNvPr>
          <p:cNvCxnSpPr>
            <a:cxnSpLocks/>
          </p:cNvCxnSpPr>
          <p:nvPr/>
        </p:nvCxnSpPr>
        <p:spPr>
          <a:xfrm flipV="1">
            <a:off x="2882015" y="2949737"/>
            <a:ext cx="511344" cy="252896"/>
          </a:xfrm>
          <a:prstGeom prst="line">
            <a:avLst/>
          </a:prstGeom>
          <a:ln w="38100">
            <a:gradFill>
              <a:gsLst>
                <a:gs pos="0">
                  <a:srgbClr val="FFFF00"/>
                </a:gs>
                <a:gs pos="97000">
                  <a:schemeClr val="accent1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2CEE7A6E-87DE-E844-73FA-11FD3EFC74CF}"/>
              </a:ext>
            </a:extLst>
          </p:cNvPr>
          <p:cNvCxnSpPr>
            <a:cxnSpLocks/>
          </p:cNvCxnSpPr>
          <p:nvPr/>
        </p:nvCxnSpPr>
        <p:spPr>
          <a:xfrm>
            <a:off x="2882015" y="3534340"/>
            <a:ext cx="511344" cy="0"/>
          </a:xfrm>
          <a:prstGeom prst="line">
            <a:avLst/>
          </a:prstGeom>
          <a:ln w="38100">
            <a:gradFill>
              <a:gsLst>
                <a:gs pos="0">
                  <a:srgbClr val="FFFF00"/>
                </a:gs>
                <a:gs pos="97000">
                  <a:schemeClr val="accent1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5232AA9-087A-4384-EBBB-8937A0ED69E4}"/>
              </a:ext>
            </a:extLst>
          </p:cNvPr>
          <p:cNvCxnSpPr>
            <a:cxnSpLocks/>
          </p:cNvCxnSpPr>
          <p:nvPr/>
        </p:nvCxnSpPr>
        <p:spPr>
          <a:xfrm>
            <a:off x="2829697" y="3857368"/>
            <a:ext cx="563662" cy="497035"/>
          </a:xfrm>
          <a:prstGeom prst="line">
            <a:avLst/>
          </a:prstGeom>
          <a:ln w="38100">
            <a:gradFill>
              <a:gsLst>
                <a:gs pos="0">
                  <a:srgbClr val="FFFF00"/>
                </a:gs>
                <a:gs pos="97000">
                  <a:schemeClr val="accent1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CC6151C-4795-227C-54DE-F18FBF1A81E2}"/>
              </a:ext>
            </a:extLst>
          </p:cNvPr>
          <p:cNvCxnSpPr>
            <a:cxnSpLocks/>
            <a:endCxn id="80" idx="1"/>
          </p:cNvCxnSpPr>
          <p:nvPr/>
        </p:nvCxnSpPr>
        <p:spPr>
          <a:xfrm>
            <a:off x="2743198" y="4195978"/>
            <a:ext cx="670756" cy="1022095"/>
          </a:xfrm>
          <a:prstGeom prst="line">
            <a:avLst/>
          </a:prstGeom>
          <a:ln w="38100">
            <a:gradFill>
              <a:gsLst>
                <a:gs pos="0">
                  <a:srgbClr val="FFFF00"/>
                </a:gs>
                <a:gs pos="97000">
                  <a:schemeClr val="accent1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0C6F3FA7-C524-7E15-E896-6E1F913556F9}"/>
              </a:ext>
            </a:extLst>
          </p:cNvPr>
          <p:cNvSpPr txBox="1"/>
          <p:nvPr/>
        </p:nvSpPr>
        <p:spPr>
          <a:xfrm>
            <a:off x="3444044" y="1282788"/>
            <a:ext cx="79097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n>
                  <a:solidFill>
                    <a:schemeClr val="bg1"/>
                  </a:solidFill>
                </a:ln>
                <a:highlight>
                  <a:srgbClr val="FFFF00"/>
                </a:highlight>
                <a:latin typeface="Museo Sans 900" panose="02000000000000000000" pitchFamily="2" charset="77"/>
              </a:rPr>
              <a:t>Tradition		Holy Spirit’s action(s)</a:t>
            </a:r>
          </a:p>
        </p:txBody>
      </p:sp>
      <p:sp>
        <p:nvSpPr>
          <p:cNvPr id="2" name="Multiply 1">
            <a:extLst>
              <a:ext uri="{FF2B5EF4-FFF2-40B4-BE49-F238E27FC236}">
                <a16:creationId xmlns:a16="http://schemas.microsoft.com/office/drawing/2014/main" id="{BE300704-2E6F-BFB9-592A-8049C20A89A8}"/>
              </a:ext>
            </a:extLst>
          </p:cNvPr>
          <p:cNvSpPr/>
          <p:nvPr/>
        </p:nvSpPr>
        <p:spPr>
          <a:xfrm>
            <a:off x="3810000" y="29162"/>
            <a:ext cx="1411327" cy="141132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4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3" grpId="0"/>
      <p:bldP spid="64" grpId="0"/>
      <p:bldP spid="75" grpId="0"/>
      <p:bldP spid="78" grpId="0"/>
      <p:bldP spid="80" grpId="0"/>
      <p:bldP spid="108" grpId="1"/>
      <p:bldP spid="2" grpId="0" animBg="1"/>
    </p:bldLst>
  </p:timing>
</p:sld>
</file>

<file path=ppt/theme/theme1.xml><?xml version="1.0" encoding="utf-8"?>
<a:theme xmlns:a="http://schemas.openxmlformats.org/drawingml/2006/main" name="GradientVTI">
  <a:themeElements>
    <a:clrScheme name="Blu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65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Black</vt:lpstr>
      <vt:lpstr>Museo Sans 700</vt:lpstr>
      <vt:lpstr>Museo Sans 900</vt:lpstr>
      <vt:lpstr>GradientVTI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Marr Miller</dc:creator>
  <cp:lastModifiedBy>J Marr Miller</cp:lastModifiedBy>
  <cp:revision>4</cp:revision>
  <dcterms:created xsi:type="dcterms:W3CDTF">2025-03-23T17:47:51Z</dcterms:created>
  <dcterms:modified xsi:type="dcterms:W3CDTF">2025-03-24T01:31:39Z</dcterms:modified>
</cp:coreProperties>
</file>