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60" r:id="rId3"/>
    <p:sldId id="257" r:id="rId4"/>
    <p:sldId id="258" r:id="rId5"/>
    <p:sldId id="263" r:id="rId6"/>
    <p:sldId id="259" r:id="rId7"/>
    <p:sldId id="265" r:id="rId8"/>
    <p:sldId id="264"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92"/>
    <p:restoredTop sz="94668"/>
  </p:normalViewPr>
  <p:slideViewPr>
    <p:cSldViewPr snapToGrid="0">
      <p:cViewPr varScale="1">
        <p:scale>
          <a:sx n="87" d="100"/>
          <a:sy n="87" d="100"/>
        </p:scale>
        <p:origin x="904" y="4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C128FA71-3A18-48C0-980F-4B68F7F63042}" type="datetime1">
              <a:rPr lang="en-US" smtClean="0"/>
              <a:t>3/2/25</a:t>
            </a:fld>
            <a:endParaRPr lang="en-US"/>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320096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7104EDB3-C0E8-45F8-9E1D-1B6C8D1880C0}" type="datetime1">
              <a:rPr lang="en-US" smtClean="0"/>
              <a:t>3/2/25</a:t>
            </a:fld>
            <a:endParaRPr lang="en-US"/>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31686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9CF0EC4B-54ED-4041-B552-9BA760FA3DBA}" type="datetime1">
              <a:rPr lang="en-US" smtClean="0"/>
              <a:t>3/2/25</a:t>
            </a:fld>
            <a:endParaRPr lang="en-US"/>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2130280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51C1210E-201E-4473-82AC-2466F5386C38}" type="datetime1">
              <a:rPr lang="en-US" smtClean="0"/>
              <a:t>3/2/25</a:t>
            </a:fld>
            <a:endParaRPr lang="en-US"/>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678195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B01EA198-6CAB-4B8F-B93F-1F9C8C4B6CE7}" type="datetime1">
              <a:rPr lang="en-US" smtClean="0"/>
              <a:t>3/2/25</a:t>
            </a:fld>
            <a:endParaRPr lang="en-US"/>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094521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CA06041F-4525-44D5-AA4F-332294BF1F56}" type="datetime1">
              <a:rPr lang="en-US" smtClean="0"/>
              <a:t>3/2/25</a:t>
            </a:fld>
            <a:endParaRPr lang="en-US"/>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273239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F9557091-BBDF-4EB9-BA6B-2BB67AC4FC0F}" type="datetime1">
              <a:rPr lang="en-US" smtClean="0"/>
              <a:t>3/2/25</a:t>
            </a:fld>
            <a:endParaRPr lang="en-US"/>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009377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2D6B226B-77A6-410C-9796-083F278E0125}" type="datetime1">
              <a:rPr lang="en-US" smtClean="0"/>
              <a:t>3/2/25</a:t>
            </a:fld>
            <a:endParaRPr lang="en-US"/>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054591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A23A578B-D289-4C40-8593-3D356C49DA58}" type="datetime1">
              <a:rPr lang="en-US" smtClean="0"/>
              <a:t>3/2/25</a:t>
            </a:fld>
            <a:endParaRPr lang="en-US"/>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518740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713DFAE3-14DB-48A7-A80F-80DDB072CE3D}" type="datetime1">
              <a:rPr lang="en-US" smtClean="0"/>
              <a:t>3/2/25</a:t>
            </a:fld>
            <a:endParaRPr lang="en-US"/>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72684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571C769-CEC8-962A-01E6-15B0E056791E}"/>
              </a:ext>
            </a:extLst>
          </p:cNvPr>
          <p:cNvSpPr>
            <a:spLocks noGrp="1"/>
          </p:cNvSpPr>
          <p:nvPr>
            <p:ph type="pic" idx="1"/>
          </p:nvPr>
        </p:nvSpPr>
        <p:spPr>
          <a:xfrm>
            <a:off x="5063319" y="657103"/>
            <a:ext cx="6483687" cy="555590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92C5EAEF-6478-4102-8F5D-A5FE9FC97ACB}" type="datetime1">
              <a:rPr lang="en-US" smtClean="0"/>
              <a:t>3/2/25</a:t>
            </a:fld>
            <a:endParaRPr lang="en-US"/>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2309810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67F45AC6-C491-4585-A584-9CE2AF7D5500}" type="datetime1">
              <a:rPr lang="en-US" smtClean="0"/>
              <a:t>3/2/25</a:t>
            </a:fld>
            <a:endParaRPr lang="en-US"/>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CC057153-B650-4DEB-B370-79DDCFDCE934}" type="slidenum">
              <a:rPr lang="en-US" smtClean="0"/>
              <a:t>‹#›</a:t>
            </a:fld>
            <a:endParaRPr lang="en-US"/>
          </a:p>
        </p:txBody>
      </p:sp>
    </p:spTree>
    <p:extLst>
      <p:ext uri="{BB962C8B-B14F-4D97-AF65-F5344CB8AC3E}">
        <p14:creationId xmlns:p14="http://schemas.microsoft.com/office/powerpoint/2010/main" val="247670317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logos.com/grow/what-is-pentecostalism/#easy-footnote-bottom-12-12841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lueletterbible.org/faq/don_stewart/don_stewart_443.cfm" TargetMode="External"/><Relationship Id="rId2" Type="http://schemas.openxmlformats.org/officeDocument/2006/relationships/hyperlink" Target="https://www.blueletterbible.org/kjv/1co/12/13/s_107401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montevistacoc.com/multimedia-archive/what-is-the-second-work-of-gra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OCLC_(identifier)" TargetMode="External"/><Relationship Id="rId2" Type="http://schemas.openxmlformats.org/officeDocument/2006/relationships/hyperlink" Target="http://worldcat.org/oclc/814409314" TargetMode="External"/><Relationship Id="rId1" Type="http://schemas.openxmlformats.org/officeDocument/2006/relationships/slideLayout" Target="../slideLayouts/slideLayout2.xml"/><Relationship Id="rId4" Type="http://schemas.openxmlformats.org/officeDocument/2006/relationships/hyperlink" Target="https://search.worldcat.org/oclc/814409314"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ncyclopedia.pub/entry/2808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ritannica.com/topic/Church-of-God-Anderson-Indiana" TargetMode="External"/><Relationship Id="rId2" Type="http://schemas.openxmlformats.org/officeDocument/2006/relationships/hyperlink" Target="https://www.britannica.com/topic/Free-Methodist-Church-of-North-America" TargetMode="External"/><Relationship Id="rId1" Type="http://schemas.openxmlformats.org/officeDocument/2006/relationships/slideLayout" Target="../slideLayouts/slideLayout2.xml"/><Relationship Id="rId6" Type="http://schemas.openxmlformats.org/officeDocument/2006/relationships/hyperlink" Target="https://www.britannica.com/topic/Church-of-the-Nazarene" TargetMode="External"/><Relationship Id="rId5" Type="http://schemas.openxmlformats.org/officeDocument/2006/relationships/hyperlink" Target="https://www.britannica.com/topic/Salvation-Army" TargetMode="External"/><Relationship Id="rId4" Type="http://schemas.openxmlformats.org/officeDocument/2006/relationships/hyperlink" Target="https://www.britannica.com/topic/Christian-and-Missionary-Allianc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0B98925-0550-1AFB-C1DC-02792400FB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4" name="Picture 3" descr="Colorful leaf patterns">
            <a:extLst>
              <a:ext uri="{FF2B5EF4-FFF2-40B4-BE49-F238E27FC236}">
                <a16:creationId xmlns:a16="http://schemas.microsoft.com/office/drawing/2014/main" id="{BAF8F82C-F64B-C9A5-6624-5FD0D5C01A08}"/>
              </a:ext>
            </a:extLst>
          </p:cNvPr>
          <p:cNvPicPr>
            <a:picLocks noChangeAspect="1"/>
          </p:cNvPicPr>
          <p:nvPr/>
        </p:nvPicPr>
        <p:blipFill>
          <a:blip r:embed="rId2"/>
          <a:srcRect b="19643"/>
          <a:stretch/>
        </p:blipFill>
        <p:spPr>
          <a:xfrm>
            <a:off x="20" y="10"/>
            <a:ext cx="12191979" cy="6857990"/>
          </a:xfrm>
          <a:prstGeom prst="rect">
            <a:avLst/>
          </a:prstGeom>
        </p:spPr>
      </p:pic>
      <p:sp>
        <p:nvSpPr>
          <p:cNvPr id="11" name="Rectangle 10">
            <a:extLst>
              <a:ext uri="{FF2B5EF4-FFF2-40B4-BE49-F238E27FC236}">
                <a16:creationId xmlns:a16="http://schemas.microsoft.com/office/drawing/2014/main" id="{0CCA9273-E74E-A306-1F74-BEF9EDA305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2192000" cy="2462170"/>
          </a:xfrm>
          <a:prstGeom prst="rect">
            <a:avLst/>
          </a:prstGeom>
          <a:gradFill>
            <a:gsLst>
              <a:gs pos="0">
                <a:schemeClr val="bg1">
                  <a:alpha val="0"/>
                </a:schemeClr>
              </a:gs>
              <a:gs pos="60000">
                <a:schemeClr val="bg1">
                  <a:alpha val="30000"/>
                </a:schemeClr>
              </a:gs>
              <a:gs pos="100000">
                <a:schemeClr val="bg1">
                  <a:alpha val="4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sp>
        <p:nvSpPr>
          <p:cNvPr id="2" name="Title 1">
            <a:extLst>
              <a:ext uri="{FF2B5EF4-FFF2-40B4-BE49-F238E27FC236}">
                <a16:creationId xmlns:a16="http://schemas.microsoft.com/office/drawing/2014/main" id="{C8F2D25C-6C0E-7B4D-0D3E-7583A4A41C6A}"/>
              </a:ext>
            </a:extLst>
          </p:cNvPr>
          <p:cNvSpPr>
            <a:spLocks noGrp="1"/>
          </p:cNvSpPr>
          <p:nvPr>
            <p:ph type="ctrTitle"/>
          </p:nvPr>
        </p:nvSpPr>
        <p:spPr>
          <a:xfrm>
            <a:off x="320039" y="255830"/>
            <a:ext cx="9104180" cy="3326819"/>
          </a:xfrm>
        </p:spPr>
        <p:txBody>
          <a:bodyPr anchor="t">
            <a:normAutofit/>
          </a:bodyPr>
          <a:lstStyle/>
          <a:p>
            <a:pPr algn="l"/>
            <a:r>
              <a:rPr lang="en-US" sz="6000" dirty="0"/>
              <a:t>Second Work of Grace: </a:t>
            </a:r>
            <a:r>
              <a:rPr lang="en-US" sz="4800" dirty="0"/>
              <a:t>Baptism in the Holy Spirit </a:t>
            </a:r>
          </a:p>
        </p:txBody>
      </p:sp>
      <p:sp>
        <p:nvSpPr>
          <p:cNvPr id="3" name="Subtitle 2">
            <a:extLst>
              <a:ext uri="{FF2B5EF4-FFF2-40B4-BE49-F238E27FC236}">
                <a16:creationId xmlns:a16="http://schemas.microsoft.com/office/drawing/2014/main" id="{42D770E4-C965-03BC-F01F-A590FA5554CB}"/>
              </a:ext>
            </a:extLst>
          </p:cNvPr>
          <p:cNvSpPr>
            <a:spLocks noGrp="1"/>
          </p:cNvSpPr>
          <p:nvPr>
            <p:ph type="subTitle" idx="1"/>
          </p:nvPr>
        </p:nvSpPr>
        <p:spPr>
          <a:xfrm>
            <a:off x="8458199" y="255831"/>
            <a:ext cx="3538728" cy="960120"/>
          </a:xfrm>
        </p:spPr>
        <p:txBody>
          <a:bodyPr anchor="t">
            <a:normAutofit/>
          </a:bodyPr>
          <a:lstStyle/>
          <a:p>
            <a:pPr algn="r"/>
            <a:endParaRPr lang="en-US" sz="2000"/>
          </a:p>
        </p:txBody>
      </p:sp>
    </p:spTree>
    <p:extLst>
      <p:ext uri="{BB962C8B-B14F-4D97-AF65-F5344CB8AC3E}">
        <p14:creationId xmlns:p14="http://schemas.microsoft.com/office/powerpoint/2010/main" val="28467399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04497-3F15-45C0-4408-3912FB476132}"/>
              </a:ext>
            </a:extLst>
          </p:cNvPr>
          <p:cNvSpPr>
            <a:spLocks noGrp="1"/>
          </p:cNvSpPr>
          <p:nvPr>
            <p:ph type="title"/>
          </p:nvPr>
        </p:nvSpPr>
        <p:spPr>
          <a:solidFill>
            <a:schemeClr val="accent4">
              <a:lumMod val="40000"/>
              <a:lumOff val="60000"/>
            </a:schemeClr>
          </a:solidFill>
        </p:spPr>
        <p:txBody>
          <a:bodyPr/>
          <a:lstStyle/>
          <a:p>
            <a:r>
              <a:rPr lang="en-US" dirty="0">
                <a:solidFill>
                  <a:srgbClr val="C00000"/>
                </a:solidFill>
              </a:rPr>
              <a:t>Denominations</a:t>
            </a:r>
          </a:p>
        </p:txBody>
      </p:sp>
      <p:sp>
        <p:nvSpPr>
          <p:cNvPr id="3" name="Content Placeholder 2">
            <a:extLst>
              <a:ext uri="{FF2B5EF4-FFF2-40B4-BE49-F238E27FC236}">
                <a16:creationId xmlns:a16="http://schemas.microsoft.com/office/drawing/2014/main" id="{0CBE0746-7402-8A89-EE09-96BE5BD45675}"/>
              </a:ext>
            </a:extLst>
          </p:cNvPr>
          <p:cNvSpPr>
            <a:spLocks noGrp="1"/>
          </p:cNvSpPr>
          <p:nvPr>
            <p:ph idx="1"/>
          </p:nvPr>
        </p:nvSpPr>
        <p:spPr/>
        <p:txBody>
          <a:bodyPr>
            <a:noAutofit/>
          </a:bodyPr>
          <a:lstStyle/>
          <a:p>
            <a:pPr algn="l"/>
            <a:r>
              <a:rPr lang="en-US" sz="2800" b="0" i="0" dirty="0">
                <a:solidFill>
                  <a:srgbClr val="444444"/>
                </a:solidFill>
                <a:effectLst/>
                <a:latin typeface="Source Sans Pro" panose="020B0503030403020204" pitchFamily="34" charset="0"/>
              </a:rPr>
              <a:t>Today, there are estimated to be over 644 million Pentecostal/Charismatic Christians worldwide.</a:t>
            </a:r>
            <a:r>
              <a:rPr lang="en-US" sz="2800" baseline="30000" dirty="0">
                <a:solidFill>
                  <a:srgbClr val="444444"/>
                </a:solidFill>
                <a:latin typeface="Source Sans Pro" panose="020B0503030403020204" pitchFamily="34" charset="0"/>
              </a:rPr>
              <a:t> </a:t>
            </a:r>
            <a:r>
              <a:rPr lang="en-US" sz="2800" b="0" i="0" dirty="0">
                <a:solidFill>
                  <a:srgbClr val="444444"/>
                </a:solidFill>
                <a:effectLst/>
                <a:latin typeface="Source Sans Pro" panose="020B0503030403020204" pitchFamily="34" charset="0"/>
              </a:rPr>
              <a:t>There are potentially as many as 700 Pentecostal/Charismatic denominations, so listing them here would be impossible</a:t>
            </a:r>
          </a:p>
          <a:p>
            <a:r>
              <a:rPr lang="en-US" sz="2800" b="0" i="0" dirty="0">
                <a:solidFill>
                  <a:srgbClr val="444444"/>
                </a:solidFill>
                <a:effectLst/>
                <a:latin typeface="Source Sans Pro" panose="020B0503030403020204" pitchFamily="34" charset="0"/>
              </a:rPr>
              <a:t>Pentecostalism as a whole is typically divided into four subcategories.</a:t>
            </a:r>
            <a:r>
              <a:rPr lang="en-US" sz="2800" b="0" i="0" u="none" strike="noStrike" baseline="30000" dirty="0">
                <a:solidFill>
                  <a:srgbClr val="444444"/>
                </a:solidFill>
                <a:effectLst/>
                <a:latin typeface="Source Sans Pro" panose="020B0503030403020204" pitchFamily="34" charset="0"/>
                <a:hlinkClick r:id="rId2"/>
              </a:rPr>
              <a:t>12</a:t>
            </a:r>
            <a:r>
              <a:rPr lang="en-US" sz="2800" b="0" i="0" dirty="0">
                <a:solidFill>
                  <a:srgbClr val="444444"/>
                </a:solidFill>
                <a:effectLst/>
                <a:latin typeface="Source Sans Pro" panose="020B0503030403020204" pitchFamily="34" charset="0"/>
              </a:rPr>
              <a:t> These are (1) Classical Pentecostals, (2) Older Independent and Spirit Churches, (3) Older Church Charismatics, and (4) neo-Pentecostal and neo-charismatic Churches. </a:t>
            </a:r>
            <a:br>
              <a:rPr lang="en-US" sz="2800" dirty="0"/>
            </a:br>
            <a:r>
              <a:rPr lang="en-US" sz="1100" dirty="0"/>
              <a:t>https://</a:t>
            </a:r>
            <a:r>
              <a:rPr lang="en-US" sz="1100" dirty="0" err="1"/>
              <a:t>www.logos.com</a:t>
            </a:r>
            <a:r>
              <a:rPr lang="en-US" sz="1100" dirty="0"/>
              <a:t>/grow/what-is-</a:t>
            </a:r>
            <a:r>
              <a:rPr lang="en-US" sz="1100" dirty="0" err="1"/>
              <a:t>pentecostalism</a:t>
            </a:r>
            <a:r>
              <a:rPr lang="en-US" sz="1100" dirty="0"/>
              <a:t>/</a:t>
            </a:r>
          </a:p>
        </p:txBody>
      </p:sp>
    </p:spTree>
    <p:extLst>
      <p:ext uri="{BB962C8B-B14F-4D97-AF65-F5344CB8AC3E}">
        <p14:creationId xmlns:p14="http://schemas.microsoft.com/office/powerpoint/2010/main" val="4129441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09BD5-FE28-499D-BB80-2C63F6B5AE55}"/>
              </a:ext>
            </a:extLst>
          </p:cNvPr>
          <p:cNvSpPr>
            <a:spLocks noGrp="1"/>
          </p:cNvSpPr>
          <p:nvPr>
            <p:ph type="title"/>
          </p:nvPr>
        </p:nvSpPr>
        <p:spPr>
          <a:solidFill>
            <a:schemeClr val="accent4">
              <a:lumMod val="40000"/>
              <a:lumOff val="60000"/>
            </a:schemeClr>
          </a:solidFill>
        </p:spPr>
        <p:txBody>
          <a:bodyPr>
            <a:normAutofit fontScale="90000"/>
          </a:bodyPr>
          <a:lstStyle/>
          <a:p>
            <a:r>
              <a:rPr lang="en-US" dirty="0">
                <a:solidFill>
                  <a:srgbClr val="7030A0"/>
                </a:solidFill>
              </a:rPr>
              <a:t>Keswick Movement: </a:t>
            </a:r>
            <a:r>
              <a:rPr lang="en-US" sz="2700" b="0" dirty="0">
                <a:solidFill>
                  <a:srgbClr val="000000"/>
                </a:solidFill>
                <a:latin typeface="var(--bodyCopyFont, soleil)"/>
              </a:rPr>
              <a:t>Early proponents; Dwight Moody, </a:t>
            </a:r>
            <a:r>
              <a:rPr lang="en-US" sz="2700" b="0" i="0" dirty="0">
                <a:solidFill>
                  <a:srgbClr val="000000"/>
                </a:solidFill>
                <a:effectLst/>
                <a:latin typeface="var(--bodyCopyFont, soleil)"/>
              </a:rPr>
              <a:t>Hannah </a:t>
            </a:r>
            <a:r>
              <a:rPr lang="en-US" sz="2700" b="0" i="0" dirty="0" err="1">
                <a:solidFill>
                  <a:srgbClr val="000000"/>
                </a:solidFill>
                <a:effectLst/>
                <a:latin typeface="var(--bodyCopyFont, soleil)"/>
              </a:rPr>
              <a:t>Whithall</a:t>
            </a:r>
            <a:r>
              <a:rPr lang="en-US" sz="2700" b="0" i="0" dirty="0">
                <a:solidFill>
                  <a:srgbClr val="000000"/>
                </a:solidFill>
                <a:effectLst/>
                <a:latin typeface="var(--bodyCopyFont, soleil)"/>
              </a:rPr>
              <a:t> Smith, F. B. Meyer, Andrew Murray, R. A. Torrey, A. J. Gordon, A. B. Simpson</a:t>
            </a:r>
            <a:br>
              <a:rPr lang="en-US" sz="2700" b="0" i="0" dirty="0">
                <a:solidFill>
                  <a:srgbClr val="000000"/>
                </a:solidFill>
                <a:effectLst/>
              </a:rPr>
            </a:br>
            <a:endParaRPr lang="en-US" sz="2700" dirty="0">
              <a:solidFill>
                <a:srgbClr val="7030A0"/>
              </a:solidFill>
            </a:endParaRPr>
          </a:p>
        </p:txBody>
      </p:sp>
      <p:sp>
        <p:nvSpPr>
          <p:cNvPr id="3" name="Content Placeholder 2">
            <a:extLst>
              <a:ext uri="{FF2B5EF4-FFF2-40B4-BE49-F238E27FC236}">
                <a16:creationId xmlns:a16="http://schemas.microsoft.com/office/drawing/2014/main" id="{D8548386-4D61-0326-D25F-71D56B5D6A31}"/>
              </a:ext>
            </a:extLst>
          </p:cNvPr>
          <p:cNvSpPr>
            <a:spLocks noGrp="1"/>
          </p:cNvSpPr>
          <p:nvPr>
            <p:ph idx="1"/>
          </p:nvPr>
        </p:nvSpPr>
        <p:spPr/>
        <p:txBody>
          <a:bodyPr>
            <a:normAutofit fontScale="55000" lnSpcReduction="20000"/>
          </a:bodyPr>
          <a:lstStyle/>
          <a:p>
            <a:pPr indent="0">
              <a:buNone/>
            </a:pPr>
            <a:r>
              <a:rPr lang="en-US" sz="4700" dirty="0">
                <a:solidFill>
                  <a:srgbClr val="000000"/>
                </a:solidFill>
                <a:latin typeface="Aptos" panose="020B0004020202020204" pitchFamily="34" charset="0"/>
              </a:rPr>
              <a:t>T</a:t>
            </a:r>
            <a:r>
              <a:rPr lang="en-US" sz="4700" b="0" i="0" dirty="0">
                <a:solidFill>
                  <a:srgbClr val="000000"/>
                </a:solidFill>
                <a:effectLst/>
                <a:latin typeface="Aptos" panose="020B0004020202020204" pitchFamily="34" charset="0"/>
              </a:rPr>
              <a:t>he Keswick view “preserves the Wesleyan two-stage grid but rejects the belief that believers’ hearts may become perfect in love. The second work of grace was not eradicating inbred sin but rather living a life of victory in which a perfection of deeds is achieved”. </a:t>
            </a:r>
            <a:r>
              <a:rPr lang="en-US" sz="4700" b="1" i="1" dirty="0">
                <a:solidFill>
                  <a:srgbClr val="000000"/>
                </a:solidFill>
                <a:effectLst/>
                <a:latin typeface="Aptos" panose="020B0004020202020204" pitchFamily="34" charset="0"/>
              </a:rPr>
              <a:t>This second work of grace was seen as an enduement with power rather than a purification from sin.</a:t>
            </a:r>
            <a:r>
              <a:rPr lang="en-US" sz="4700" b="0" i="0" dirty="0">
                <a:solidFill>
                  <a:srgbClr val="202122"/>
                </a:solidFill>
                <a:effectLst/>
                <a:latin typeface="Aptos" panose="020B0004020202020204" pitchFamily="34" charset="0"/>
              </a:rPr>
              <a:t> So, Spirit baptism allowed Christians to be witnesses for the gospel and perform Christian service. Wesleyan teachers emphasized purity while </a:t>
            </a:r>
            <a:r>
              <a:rPr lang="en-US" sz="4700" dirty="0">
                <a:solidFill>
                  <a:srgbClr val="202122"/>
                </a:solidFill>
                <a:latin typeface="Aptos" panose="020B0004020202020204" pitchFamily="34" charset="0"/>
              </a:rPr>
              <a:t>Keswick </a:t>
            </a:r>
            <a:r>
              <a:rPr lang="en-US" sz="4700" b="0" i="0" dirty="0">
                <a:solidFill>
                  <a:srgbClr val="202122"/>
                </a:solidFill>
                <a:effectLst/>
                <a:latin typeface="Aptos" panose="020B0004020202020204" pitchFamily="34" charset="0"/>
              </a:rPr>
              <a:t>stressed power as the defining outcome of Spirit baptism.</a:t>
            </a:r>
            <a:r>
              <a:rPr lang="en-US" sz="4700" b="1" i="1" dirty="0">
                <a:solidFill>
                  <a:srgbClr val="000000"/>
                </a:solidFill>
                <a:effectLst/>
                <a:latin typeface="Aptos" panose="020B0004020202020204" pitchFamily="34" charset="0"/>
              </a:rPr>
              <a:t> </a:t>
            </a:r>
            <a:r>
              <a:rPr lang="en-US" sz="4700" b="0" i="0" dirty="0">
                <a:solidFill>
                  <a:srgbClr val="000000"/>
                </a:solidFill>
                <a:effectLst/>
                <a:latin typeface="Aptos" panose="020B0004020202020204" pitchFamily="34" charset="0"/>
              </a:rPr>
              <a:t>Not all within the Keswick movement believed this spirit-baptism was experiential or "felt". </a:t>
            </a:r>
            <a:endParaRPr lang="en-US" sz="4700" dirty="0">
              <a:solidFill>
                <a:srgbClr val="000000"/>
              </a:solidFill>
              <a:latin typeface="Aptos" panose="020B0004020202020204" pitchFamily="34" charset="0"/>
            </a:endParaRPr>
          </a:p>
          <a:p>
            <a:pPr indent="0">
              <a:buNone/>
            </a:pPr>
            <a:r>
              <a:rPr lang="en-US" sz="1100" b="0" i="0" dirty="0">
                <a:solidFill>
                  <a:srgbClr val="000000"/>
                </a:solidFill>
                <a:effectLst/>
              </a:rPr>
              <a:t>https://</a:t>
            </a:r>
            <a:r>
              <a:rPr lang="en-US" sz="1100" b="0" i="0" dirty="0" err="1">
                <a:solidFill>
                  <a:srgbClr val="000000"/>
                </a:solidFill>
                <a:effectLst/>
              </a:rPr>
              <a:t>www.samstorms.org</a:t>
            </a:r>
            <a:r>
              <a:rPr lang="en-US" sz="1100" b="0" i="0" dirty="0">
                <a:solidFill>
                  <a:srgbClr val="000000"/>
                </a:solidFill>
                <a:effectLst/>
              </a:rPr>
              <a:t>/all-articles/post/baptism-of-the-holy-spirit---part-</a:t>
            </a:r>
            <a:r>
              <a:rPr lang="en-US" sz="1100" b="0" i="0" dirty="0" err="1">
                <a:solidFill>
                  <a:srgbClr val="000000"/>
                </a:solidFill>
                <a:effectLst/>
              </a:rPr>
              <a:t>i</a:t>
            </a:r>
            <a:endParaRPr lang="en-US" sz="1100" b="0" i="0" dirty="0">
              <a:solidFill>
                <a:srgbClr val="000000"/>
              </a:solidFill>
              <a:effectLst/>
            </a:endParaRPr>
          </a:p>
        </p:txBody>
      </p:sp>
    </p:spTree>
    <p:extLst>
      <p:ext uri="{BB962C8B-B14F-4D97-AF65-F5344CB8AC3E}">
        <p14:creationId xmlns:p14="http://schemas.microsoft.com/office/powerpoint/2010/main" val="514055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D16A1-4DC9-78AA-A0F3-EDDC98E1A1A1}"/>
              </a:ext>
            </a:extLst>
          </p:cNvPr>
          <p:cNvSpPr>
            <a:spLocks noGrp="1"/>
          </p:cNvSpPr>
          <p:nvPr>
            <p:ph type="title"/>
          </p:nvPr>
        </p:nvSpPr>
        <p:spPr>
          <a:solidFill>
            <a:schemeClr val="accent4">
              <a:lumMod val="40000"/>
              <a:lumOff val="60000"/>
            </a:schemeClr>
          </a:solidFill>
        </p:spPr>
        <p:txBody>
          <a:bodyPr/>
          <a:lstStyle/>
          <a:p>
            <a:r>
              <a:rPr lang="en-US" dirty="0"/>
              <a:t>Definition</a:t>
            </a:r>
          </a:p>
        </p:txBody>
      </p:sp>
      <p:sp>
        <p:nvSpPr>
          <p:cNvPr id="3" name="Content Placeholder 2">
            <a:extLst>
              <a:ext uri="{FF2B5EF4-FFF2-40B4-BE49-F238E27FC236}">
                <a16:creationId xmlns:a16="http://schemas.microsoft.com/office/drawing/2014/main" id="{6CB5C55E-3634-AA76-B6A4-5AB52A3CE724}"/>
              </a:ext>
            </a:extLst>
          </p:cNvPr>
          <p:cNvSpPr>
            <a:spLocks noGrp="1"/>
          </p:cNvSpPr>
          <p:nvPr>
            <p:ph idx="1"/>
          </p:nvPr>
        </p:nvSpPr>
        <p:spPr/>
        <p:txBody>
          <a:bodyPr>
            <a:normAutofit fontScale="92500" lnSpcReduction="10000"/>
          </a:bodyPr>
          <a:lstStyle/>
          <a:p>
            <a:pPr marL="0" marR="0" indent="0">
              <a:lnSpc>
                <a:spcPct val="115000"/>
              </a:lnSpc>
              <a:spcAft>
                <a:spcPts val="800"/>
              </a:spcAft>
              <a:buNone/>
            </a:pPr>
            <a:r>
              <a:rPr lang="en-US" sz="2400" kern="100" dirty="0">
                <a:solidFill>
                  <a:srgbClr val="0A0A0A"/>
                </a:solidFill>
                <a:effectLst/>
                <a:latin typeface="Arial" panose="020B0604020202020204" pitchFamily="34" charset="0"/>
                <a:ea typeface="Aptos" panose="020B0004020202020204" pitchFamily="34" charset="0"/>
                <a:cs typeface="Times New Roman" panose="02020603050405020304" pitchFamily="18" charset="0"/>
              </a:rPr>
              <a:t>Some people who believe the baptism with the Holy Spirit is a second experience following salvation actually see Scripture speaking of two separate baptisms. They believe that </a:t>
            </a:r>
            <a:r>
              <a:rPr lang="en-US" sz="2400" u="sng" kern="100" dirty="0">
                <a:solidFill>
                  <a:srgbClr val="39547F"/>
                </a:solidFill>
                <a:effectLst/>
                <a:latin typeface="Arial" panose="020B0604020202020204" pitchFamily="34" charset="0"/>
                <a:ea typeface="Aptos" panose="020B0004020202020204" pitchFamily="34" charset="0"/>
                <a:cs typeface="Times New Roman" panose="02020603050405020304" pitchFamily="18" charset="0"/>
                <a:hlinkClick r:id="rId2"/>
              </a:rPr>
              <a:t>1 Corinthians 12:13</a:t>
            </a:r>
            <a:r>
              <a:rPr lang="en-US" sz="2400" kern="100" dirty="0">
                <a:solidFill>
                  <a:srgbClr val="0A0A0A"/>
                </a:solidFill>
                <a:effectLst/>
                <a:latin typeface="Arial" panose="020B0604020202020204" pitchFamily="34" charset="0"/>
                <a:ea typeface="Aptos" panose="020B0004020202020204" pitchFamily="34" charset="0"/>
                <a:cs typeface="Times New Roman" panose="02020603050405020304" pitchFamily="18" charset="0"/>
              </a:rPr>
              <a:t> speaks of the baptism by the Spirit that puts believers into the body of Christ. That is the Holy Spirit is the baptizer the believer into Christ's body. The Book of Acts, they contend, speaks of the baptism by Christ to place people in the sphere of the Holy Spirit. They believe the first baptism happens at conversion and is experienced by all believers. The second happens after conversion and provides power to the believer. </a:t>
            </a:r>
            <a:r>
              <a:rPr lang="en-US" sz="2400" b="1" u="sng" kern="100" dirty="0">
                <a:solidFill>
                  <a:srgbClr val="0A0A0A"/>
                </a:solidFill>
                <a:effectLst/>
                <a:latin typeface="Arial" panose="020B0604020202020204" pitchFamily="34" charset="0"/>
                <a:ea typeface="Aptos" panose="020B0004020202020204" pitchFamily="34" charset="0"/>
                <a:cs typeface="Times New Roman" panose="02020603050405020304" pitchFamily="18" charset="0"/>
              </a:rPr>
              <a:t>This view teaches that all believers have been baptized </a:t>
            </a:r>
            <a:r>
              <a:rPr lang="en-US" sz="2400" b="1" i="1" u="sng" kern="100" dirty="0">
                <a:solidFill>
                  <a:srgbClr val="0A0A0A"/>
                </a:solidFill>
                <a:effectLst/>
                <a:latin typeface="Arial" panose="020B0604020202020204" pitchFamily="34" charset="0"/>
                <a:ea typeface="Aptos" panose="020B0004020202020204" pitchFamily="34" charset="0"/>
                <a:cs typeface="Times New Roman" panose="02020603050405020304" pitchFamily="18" charset="0"/>
              </a:rPr>
              <a:t>by</a:t>
            </a:r>
            <a:r>
              <a:rPr lang="en-US" sz="2400" b="1" u="sng" kern="100" dirty="0">
                <a:solidFill>
                  <a:srgbClr val="0A0A0A"/>
                </a:solidFill>
                <a:effectLst/>
                <a:latin typeface="Arial" panose="020B0604020202020204" pitchFamily="34" charset="0"/>
                <a:ea typeface="Aptos" panose="020B0004020202020204" pitchFamily="34" charset="0"/>
                <a:cs typeface="Times New Roman" panose="02020603050405020304" pitchFamily="18" charset="0"/>
              </a:rPr>
              <a:t> the Spirit while not all believers have been baptized </a:t>
            </a:r>
            <a:r>
              <a:rPr lang="en-US" sz="2400" b="1" i="1" u="sng" kern="100" dirty="0">
                <a:solidFill>
                  <a:srgbClr val="0A0A0A"/>
                </a:solidFill>
                <a:effectLst/>
                <a:latin typeface="Arial" panose="020B0604020202020204" pitchFamily="34" charset="0"/>
                <a:ea typeface="Aptos" panose="020B0004020202020204" pitchFamily="34" charset="0"/>
                <a:cs typeface="Times New Roman" panose="02020603050405020304" pitchFamily="18" charset="0"/>
              </a:rPr>
              <a:t>in</a:t>
            </a:r>
            <a:r>
              <a:rPr lang="en-US" sz="2400" b="1" u="sng" kern="100" dirty="0">
                <a:solidFill>
                  <a:srgbClr val="0A0A0A"/>
                </a:solidFill>
                <a:effectLst/>
                <a:latin typeface="Arial" panose="020B0604020202020204" pitchFamily="34" charset="0"/>
                <a:ea typeface="Aptos" panose="020B0004020202020204" pitchFamily="34" charset="0"/>
                <a:cs typeface="Times New Roman" panose="02020603050405020304" pitchFamily="18" charset="0"/>
              </a:rPr>
              <a:t> the Spirit. </a:t>
            </a:r>
            <a:endParaRPr lang="en-US" sz="2400" b="1" u="sng"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https://www.blueletterbible.org/faq/don_stewart/don_stewart_443.cfm</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503731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54440B-57C5-2D72-F37B-D89487F8F643}"/>
              </a:ext>
            </a:extLst>
          </p:cNvPr>
          <p:cNvSpPr>
            <a:spLocks noGrp="1"/>
          </p:cNvSpPr>
          <p:nvPr>
            <p:ph type="title"/>
          </p:nvPr>
        </p:nvSpPr>
        <p:spPr>
          <a:xfrm>
            <a:off x="612648" y="548639"/>
            <a:ext cx="10653578" cy="6032043"/>
          </a:xfrm>
          <a:solidFill>
            <a:schemeClr val="accent4">
              <a:lumMod val="40000"/>
              <a:lumOff val="60000"/>
              <a:alpha val="69412"/>
            </a:schemeClr>
          </a:solidFill>
        </p:spPr>
        <p:txBody>
          <a:bodyPr>
            <a:normAutofit/>
          </a:bodyPr>
          <a:lstStyle/>
          <a:p>
            <a:r>
              <a:rPr lang="en-US" sz="5400" dirty="0"/>
              <a:t>At least three versions:</a:t>
            </a:r>
            <a:br>
              <a:rPr lang="en-US" sz="5400" dirty="0"/>
            </a:br>
            <a:br>
              <a:rPr lang="en-US" sz="5400" dirty="0"/>
            </a:br>
            <a:r>
              <a:rPr lang="en-US" dirty="0">
                <a:solidFill>
                  <a:srgbClr val="0070C0"/>
                </a:solidFill>
              </a:rPr>
              <a:t>1. Wesleyan Holiness </a:t>
            </a:r>
            <a:br>
              <a:rPr lang="en-US" dirty="0"/>
            </a:br>
            <a:br>
              <a:rPr lang="en-US" dirty="0"/>
            </a:br>
            <a:r>
              <a:rPr lang="en-US" dirty="0">
                <a:solidFill>
                  <a:srgbClr val="C00000"/>
                </a:solidFill>
              </a:rPr>
              <a:t>2. Pentecostal</a:t>
            </a:r>
            <a:br>
              <a:rPr lang="en-US" dirty="0">
                <a:solidFill>
                  <a:srgbClr val="C00000"/>
                </a:solidFill>
              </a:rPr>
            </a:br>
            <a:br>
              <a:rPr lang="en-US" dirty="0">
                <a:solidFill>
                  <a:srgbClr val="C00000"/>
                </a:solidFill>
              </a:rPr>
            </a:br>
            <a:r>
              <a:rPr lang="en-US" dirty="0">
                <a:solidFill>
                  <a:srgbClr val="7030A0"/>
                </a:solidFill>
              </a:rPr>
              <a:t>3. Keswick</a:t>
            </a:r>
          </a:p>
        </p:txBody>
      </p:sp>
    </p:spTree>
    <p:extLst>
      <p:ext uri="{BB962C8B-B14F-4D97-AF65-F5344CB8AC3E}">
        <p14:creationId xmlns:p14="http://schemas.microsoft.com/office/powerpoint/2010/main" val="1529967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082E80E-EAF2-AA84-479A-D157145B6A3E}"/>
              </a:ext>
            </a:extLst>
          </p:cNvPr>
          <p:cNvSpPr>
            <a:spLocks noGrp="1"/>
          </p:cNvSpPr>
          <p:nvPr>
            <p:ph type="title"/>
          </p:nvPr>
        </p:nvSpPr>
        <p:spPr>
          <a:solidFill>
            <a:schemeClr val="accent4">
              <a:lumMod val="40000"/>
              <a:lumOff val="60000"/>
            </a:schemeClr>
          </a:solidFill>
        </p:spPr>
        <p:txBody>
          <a:bodyPr/>
          <a:lstStyle/>
          <a:p>
            <a:r>
              <a:rPr lang="en-US" dirty="0">
                <a:solidFill>
                  <a:srgbClr val="0070C0"/>
                </a:solidFill>
              </a:rPr>
              <a:t>Wesleyan </a:t>
            </a:r>
          </a:p>
        </p:txBody>
      </p:sp>
      <p:sp>
        <p:nvSpPr>
          <p:cNvPr id="4" name="Content Placeholder 3">
            <a:extLst>
              <a:ext uri="{FF2B5EF4-FFF2-40B4-BE49-F238E27FC236}">
                <a16:creationId xmlns:a16="http://schemas.microsoft.com/office/drawing/2014/main" id="{A5951E82-2295-AC9E-9376-ED35C949003E}"/>
              </a:ext>
            </a:extLst>
          </p:cNvPr>
          <p:cNvSpPr>
            <a:spLocks noGrp="1"/>
          </p:cNvSpPr>
          <p:nvPr>
            <p:ph idx="1"/>
          </p:nvPr>
        </p:nvSpPr>
        <p:spPr/>
        <p:txBody>
          <a:bodyPr>
            <a:normAutofit fontScale="92500"/>
          </a:bodyPr>
          <a:lstStyle/>
          <a:p>
            <a:pPr marL="0" indent="0">
              <a:buNone/>
            </a:pPr>
            <a:r>
              <a:rPr lang="en-US" sz="2800" dirty="0">
                <a:effectLst/>
                <a:latin typeface="Open Sans" panose="020B0606030504020204" pitchFamily="34" charset="0"/>
                <a:ea typeface="Times New Roman" panose="02020603050405020304" pitchFamily="18" charset="0"/>
              </a:rPr>
              <a:t>The “second working of grace,” also known as the doctrine of “entire sanctification,” “heart holiness,” and “the second blessing,” owes its origin primarily to John Wesley. From 1725 to 1777, John Wesley, to whom Methodism claims its origin, taught the doctrine that he styled, “Christian Perfection.” In 1777, Wesley completed the final revision of a tract entitled, “A Plain Account of Christian Perfection.” The same basic material is preserved and published in the book, The Works of John Wesley.</a:t>
            </a:r>
            <a:endParaRPr lang="en-US" sz="2800" dirty="0">
              <a:effectLst/>
              <a:latin typeface="Times New Roman" panose="02020603050405020304" pitchFamily="18" charset="0"/>
              <a:ea typeface="Times New Roman" panose="02020603050405020304" pitchFamily="18" charset="0"/>
            </a:endParaRPr>
          </a:p>
          <a:p>
            <a:pPr marL="0" indent="0">
              <a:buNone/>
            </a:pP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https://montevistacoc.com/multimedia-archive/what-is-the-second-work-of-grace/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30773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20CBA-B392-051B-5ACC-F34B84688D5B}"/>
              </a:ext>
            </a:extLst>
          </p:cNvPr>
          <p:cNvSpPr>
            <a:spLocks noGrp="1"/>
          </p:cNvSpPr>
          <p:nvPr>
            <p:ph type="title"/>
          </p:nvPr>
        </p:nvSpPr>
        <p:spPr>
          <a:solidFill>
            <a:schemeClr val="accent4">
              <a:lumMod val="40000"/>
              <a:lumOff val="60000"/>
            </a:schemeClr>
          </a:solidFill>
        </p:spPr>
        <p:txBody>
          <a:bodyPr/>
          <a:lstStyle/>
          <a:p>
            <a:r>
              <a:rPr lang="en-US" dirty="0">
                <a:solidFill>
                  <a:srgbClr val="0070C0"/>
                </a:solidFill>
              </a:rPr>
              <a:t>Key Wesleyan elements</a:t>
            </a:r>
          </a:p>
        </p:txBody>
      </p:sp>
      <p:sp>
        <p:nvSpPr>
          <p:cNvPr id="3" name="Content Placeholder 2">
            <a:extLst>
              <a:ext uri="{FF2B5EF4-FFF2-40B4-BE49-F238E27FC236}">
                <a16:creationId xmlns:a16="http://schemas.microsoft.com/office/drawing/2014/main" id="{8B3F7888-6C84-D98F-F1BF-AC819A018157}"/>
              </a:ext>
            </a:extLst>
          </p:cNvPr>
          <p:cNvSpPr>
            <a:spLocks noGrp="1"/>
          </p:cNvSpPr>
          <p:nvPr>
            <p:ph idx="1"/>
          </p:nvPr>
        </p:nvSpPr>
        <p:spPr/>
        <p:txBody>
          <a:bodyPr/>
          <a:lstStyle/>
          <a:p>
            <a:pPr marL="0" indent="0" algn="l">
              <a:buNone/>
            </a:pPr>
            <a:r>
              <a:rPr lang="en-US" b="0" i="0" dirty="0">
                <a:solidFill>
                  <a:srgbClr val="202122"/>
                </a:solidFill>
                <a:effectLst/>
                <a:latin typeface="Arial" panose="020B0604020202020204" pitchFamily="34" charset="0"/>
              </a:rPr>
              <a:t>According to Stephen S. White, a noted Holiness scholar from the mid-1900s, there are "five cardinal elements" in the doctrine of entire sanctification:</a:t>
            </a:r>
            <a:endParaRPr lang="en-US" sz="2400" b="0" i="0" dirty="0">
              <a:solidFill>
                <a:srgbClr val="202122"/>
              </a:solidFill>
              <a:effectLst/>
              <a:latin typeface="Arial" panose="020B0604020202020204" pitchFamily="34" charset="0"/>
            </a:endParaRPr>
          </a:p>
          <a:p>
            <a:pPr algn="l">
              <a:buFont typeface="+mj-lt"/>
              <a:buAutoNum type="arabicPeriod"/>
            </a:pPr>
            <a:r>
              <a:rPr lang="en-US" sz="2400" b="0" i="0" dirty="0">
                <a:solidFill>
                  <a:srgbClr val="202122"/>
                </a:solidFill>
                <a:effectLst/>
                <a:latin typeface="Arial" panose="020B0604020202020204" pitchFamily="34" charset="0"/>
              </a:rPr>
              <a:t>"Entire Sanctification is a Second work of Grace</a:t>
            </a:r>
          </a:p>
          <a:p>
            <a:pPr algn="l">
              <a:buFont typeface="+mj-lt"/>
              <a:buAutoNum type="arabicPeriod"/>
            </a:pPr>
            <a:r>
              <a:rPr lang="en-US" sz="2400" b="0" i="0" dirty="0">
                <a:solidFill>
                  <a:srgbClr val="202122"/>
                </a:solidFill>
                <a:effectLst/>
                <a:latin typeface="Arial" panose="020B0604020202020204" pitchFamily="34" charset="0"/>
              </a:rPr>
              <a:t>Entire Sanctification is received Instantaneously</a:t>
            </a:r>
          </a:p>
          <a:p>
            <a:pPr algn="l">
              <a:buFont typeface="+mj-lt"/>
              <a:buAutoNum type="arabicPeriod"/>
            </a:pPr>
            <a:r>
              <a:rPr lang="en-US" sz="2400" b="0" i="0" dirty="0">
                <a:solidFill>
                  <a:srgbClr val="202122"/>
                </a:solidFill>
                <a:effectLst/>
                <a:latin typeface="Arial" panose="020B0604020202020204" pitchFamily="34" charset="0"/>
              </a:rPr>
              <a:t>Entire Sanctification -- Frees from Sin</a:t>
            </a:r>
          </a:p>
          <a:p>
            <a:pPr algn="l">
              <a:buFont typeface="+mj-lt"/>
              <a:buAutoNum type="arabicPeriod"/>
            </a:pPr>
            <a:r>
              <a:rPr lang="en-US" sz="2400" b="0" i="0" dirty="0">
                <a:solidFill>
                  <a:srgbClr val="202122"/>
                </a:solidFill>
                <a:effectLst/>
                <a:latin typeface="Arial" panose="020B0604020202020204" pitchFamily="34" charset="0"/>
              </a:rPr>
              <a:t>Entire Sanctification -- Is Attainable in This Life</a:t>
            </a:r>
          </a:p>
          <a:p>
            <a:pPr algn="l">
              <a:buFont typeface="+mj-lt"/>
              <a:buAutoNum type="arabicPeriod"/>
            </a:pPr>
            <a:r>
              <a:rPr lang="en-US" sz="2400" b="0" i="0" dirty="0">
                <a:solidFill>
                  <a:srgbClr val="202122"/>
                </a:solidFill>
                <a:effectLst/>
                <a:latin typeface="Arial" panose="020B0604020202020204" pitchFamily="34" charset="0"/>
              </a:rPr>
              <a:t>Entire Sanctification -- and the Baptism with the Holy Spirit are Simultaneous"</a:t>
            </a:r>
          </a:p>
          <a:p>
            <a:r>
              <a:rPr lang="en-US" sz="1200" b="0" i="0" dirty="0">
                <a:solidFill>
                  <a:srgbClr val="202122"/>
                </a:solidFill>
                <a:effectLst/>
                <a:latin typeface="Arial" panose="020B0604020202020204" pitchFamily="34" charset="0"/>
              </a:rPr>
              <a:t>White, Stephen S. (1954). </a:t>
            </a:r>
            <a:r>
              <a:rPr lang="en-US" sz="1200" b="0" i="1" u="none" strike="noStrike" dirty="0">
                <a:effectLst/>
                <a:latin typeface="Arial" panose="020B0604020202020204" pitchFamily="34" charset="0"/>
                <a:hlinkClick r:id="rId2"/>
              </a:rPr>
              <a:t>Five cardinal elements in the doctrine of entire sanctification</a:t>
            </a:r>
            <a:r>
              <a:rPr lang="en-US" sz="1200" b="0" i="0" dirty="0">
                <a:solidFill>
                  <a:srgbClr val="202122"/>
                </a:solidFill>
                <a:effectLst/>
                <a:latin typeface="Arial" panose="020B0604020202020204" pitchFamily="34" charset="0"/>
              </a:rPr>
              <a:t>. Beacon Hill Press. </a:t>
            </a:r>
            <a:r>
              <a:rPr lang="en-US" sz="1200" b="0" i="0" u="none" strike="noStrike" dirty="0">
                <a:effectLst/>
                <a:latin typeface="Arial" panose="020B0604020202020204" pitchFamily="34" charset="0"/>
                <a:hlinkClick r:id="rId3" tooltip="OCLC (identifier)"/>
              </a:rPr>
              <a:t>OCLC</a:t>
            </a:r>
            <a:r>
              <a:rPr lang="en-US" sz="1200" b="0" i="0" dirty="0">
                <a:solidFill>
                  <a:srgbClr val="202122"/>
                </a:solidFill>
                <a:effectLst/>
                <a:latin typeface="Arial" panose="020B0604020202020204" pitchFamily="34" charset="0"/>
              </a:rPr>
              <a:t> </a:t>
            </a:r>
            <a:r>
              <a:rPr lang="en-US" sz="1200" b="0" i="0" u="none" strike="noStrike" dirty="0">
                <a:effectLst/>
                <a:latin typeface="Arial" panose="020B0604020202020204" pitchFamily="34" charset="0"/>
                <a:hlinkClick r:id="rId4"/>
              </a:rPr>
              <a:t>814409314</a:t>
            </a:r>
            <a:endParaRPr lang="en-US" sz="1200" dirty="0"/>
          </a:p>
        </p:txBody>
      </p:sp>
    </p:spTree>
    <p:extLst>
      <p:ext uri="{BB962C8B-B14F-4D97-AF65-F5344CB8AC3E}">
        <p14:creationId xmlns:p14="http://schemas.microsoft.com/office/powerpoint/2010/main" val="2177458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75DB5-0798-F22D-B4F4-A5DCE1A7178E}"/>
              </a:ext>
            </a:extLst>
          </p:cNvPr>
          <p:cNvSpPr>
            <a:spLocks noGrp="1"/>
          </p:cNvSpPr>
          <p:nvPr>
            <p:ph type="title"/>
          </p:nvPr>
        </p:nvSpPr>
        <p:spPr>
          <a:solidFill>
            <a:schemeClr val="accent4">
              <a:lumMod val="40000"/>
              <a:lumOff val="60000"/>
            </a:schemeClr>
          </a:solidFill>
        </p:spPr>
        <p:txBody>
          <a:bodyPr/>
          <a:lstStyle/>
          <a:p>
            <a:r>
              <a:rPr lang="en-US" dirty="0">
                <a:solidFill>
                  <a:srgbClr val="0070C0"/>
                </a:solidFill>
              </a:rPr>
              <a:t>An example</a:t>
            </a:r>
          </a:p>
        </p:txBody>
      </p:sp>
      <p:sp>
        <p:nvSpPr>
          <p:cNvPr id="3" name="Content Placeholder 2">
            <a:extLst>
              <a:ext uri="{FF2B5EF4-FFF2-40B4-BE49-F238E27FC236}">
                <a16:creationId xmlns:a16="http://schemas.microsoft.com/office/drawing/2014/main" id="{94D6639E-743D-DA6F-A96C-92DBE4D9EA8B}"/>
              </a:ext>
            </a:extLst>
          </p:cNvPr>
          <p:cNvSpPr>
            <a:spLocks noGrp="1"/>
          </p:cNvSpPr>
          <p:nvPr>
            <p:ph idx="1"/>
          </p:nvPr>
        </p:nvSpPr>
        <p:spPr/>
        <p:txBody>
          <a:bodyPr>
            <a:normAutofit fontScale="92500"/>
          </a:bodyPr>
          <a:lstStyle/>
          <a:p>
            <a:pPr marL="0" marR="0" indent="0" fontAlgn="base">
              <a:buNone/>
            </a:pPr>
            <a:r>
              <a:rPr lang="en-US" sz="2800" dirty="0">
                <a:solidFill>
                  <a:srgbClr val="0070C0"/>
                </a:solidFill>
                <a:effectLst/>
                <a:latin typeface="Open Sans" panose="020B0606030504020204" pitchFamily="34" charset="0"/>
                <a:ea typeface="Times New Roman" panose="02020603050405020304" pitchFamily="18" charset="0"/>
              </a:rPr>
              <a:t> statement of doctrine from the Nazarene Church Manual:</a:t>
            </a:r>
            <a:endParaRPr lang="en-US" sz="2800" dirty="0">
              <a:solidFill>
                <a:srgbClr val="0070C0"/>
              </a:solidFill>
              <a:effectLst/>
              <a:latin typeface="Times New Roman" panose="02020603050405020304" pitchFamily="18" charset="0"/>
              <a:ea typeface="Times New Roman" panose="02020603050405020304" pitchFamily="18" charset="0"/>
            </a:endParaRPr>
          </a:p>
          <a:p>
            <a:pPr marL="0" marR="0" algn="l" fontAlgn="base"/>
            <a:r>
              <a:rPr lang="en-US" sz="2800" i="1" dirty="0">
                <a:solidFill>
                  <a:srgbClr val="0070C0"/>
                </a:solidFill>
                <a:effectLst/>
                <a:latin typeface="Open Sans" panose="020B0606030504020204" pitchFamily="34" charset="0"/>
                <a:ea typeface="Times New Roman" panose="02020603050405020304" pitchFamily="18" charset="0"/>
              </a:rPr>
              <a:t>“We believe that entire sanctification is that act of God, subsequent to regeneration, by which believers are made free from original sin or depravity, and are brought into a state of entire devotement to God, unto the holy obedience of love made perfect. It is wrought by the baptism of the Holy Spirit, and comprehends in one experience the cleansing of the heart from sin, the abiding and indwelling experience of the Holy Spirit, empowering the believer to life and service.” (Manual of the Church of the Nazarene, 1968, p. 30 – 31).</a:t>
            </a:r>
            <a:endParaRPr lang="en-US" sz="2800" dirty="0">
              <a:solidFill>
                <a:srgbClr val="0070C0"/>
              </a:solidFill>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57749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DB3E0-E49B-5E77-148B-E1E8497503BA}"/>
              </a:ext>
            </a:extLst>
          </p:cNvPr>
          <p:cNvSpPr>
            <a:spLocks noGrp="1"/>
          </p:cNvSpPr>
          <p:nvPr>
            <p:ph type="title"/>
          </p:nvPr>
        </p:nvSpPr>
        <p:spPr>
          <a:xfrm>
            <a:off x="612648" y="548640"/>
            <a:ext cx="10653578" cy="911450"/>
          </a:xfrm>
          <a:solidFill>
            <a:schemeClr val="accent4">
              <a:lumMod val="40000"/>
              <a:lumOff val="60000"/>
            </a:schemeClr>
          </a:solidFill>
        </p:spPr>
        <p:txBody>
          <a:bodyPr/>
          <a:lstStyle/>
          <a:p>
            <a:r>
              <a:rPr lang="en-US" dirty="0">
                <a:solidFill>
                  <a:srgbClr val="0070C0"/>
                </a:solidFill>
              </a:rPr>
              <a:t>Brief History</a:t>
            </a:r>
          </a:p>
        </p:txBody>
      </p:sp>
      <p:sp>
        <p:nvSpPr>
          <p:cNvPr id="3" name="Content Placeholder 2">
            <a:extLst>
              <a:ext uri="{FF2B5EF4-FFF2-40B4-BE49-F238E27FC236}">
                <a16:creationId xmlns:a16="http://schemas.microsoft.com/office/drawing/2014/main" id="{8E702DE7-D55B-3C4D-D5D6-818F57BE34D4}"/>
              </a:ext>
            </a:extLst>
          </p:cNvPr>
          <p:cNvSpPr>
            <a:spLocks noGrp="1"/>
          </p:cNvSpPr>
          <p:nvPr>
            <p:ph idx="1"/>
          </p:nvPr>
        </p:nvSpPr>
        <p:spPr>
          <a:xfrm>
            <a:off x="612647" y="1460090"/>
            <a:ext cx="10653579" cy="4849270"/>
          </a:xfrm>
        </p:spPr>
        <p:txBody>
          <a:bodyPr>
            <a:noAutofit/>
          </a:bodyPr>
          <a:lstStyle/>
          <a:p>
            <a:pPr marL="0" indent="0">
              <a:buNone/>
            </a:pPr>
            <a:r>
              <a:rPr lang="en-US" sz="2400" b="0" i="0" dirty="0">
                <a:solidFill>
                  <a:srgbClr val="666666"/>
                </a:solidFill>
                <a:effectLst/>
                <a:latin typeface="Arial" panose="020B0604020202020204" pitchFamily="34" charset="0"/>
              </a:rPr>
              <a:t>The Wesleyan movement began as a reform within the Church of England, and, for a while, it remained as such. The movement separated itself from its "mother church" and became known as the Methodist Episcopal Church in America and the Wesleyan Methodist Church in Britain. Many divisions occurred within the Methodist Episcopal Church in the nineteenth century, mostly over, first, the slavery question and later, over the inclusion of African-Americans.</a:t>
            </a:r>
          </a:p>
          <a:p>
            <a:pPr marL="0" indent="0">
              <a:buNone/>
            </a:pPr>
            <a:r>
              <a:rPr lang="en-US" sz="2400" b="0" i="0" dirty="0">
                <a:solidFill>
                  <a:srgbClr val="666666"/>
                </a:solidFill>
                <a:effectLst/>
                <a:latin typeface="Arial" panose="020B0604020202020204" pitchFamily="34" charset="0"/>
              </a:rPr>
              <a:t>In nineteenth-century America, a dissension arose over the </a:t>
            </a:r>
            <a:r>
              <a:rPr lang="en-US" sz="2400" b="0" i="0" u="sng" dirty="0">
                <a:solidFill>
                  <a:srgbClr val="F5222D"/>
                </a:solidFill>
                <a:effectLst/>
                <a:latin typeface="Arial" panose="020B0604020202020204" pitchFamily="34" charset="0"/>
                <a:hlinkClick r:id="rId2"/>
              </a:rPr>
              <a:t>nature</a:t>
            </a:r>
            <a:r>
              <a:rPr lang="en-US" sz="2400" b="0" i="0" dirty="0">
                <a:solidFill>
                  <a:srgbClr val="666666"/>
                </a:solidFill>
                <a:effectLst/>
                <a:latin typeface="Arial" panose="020B0604020202020204" pitchFamily="34" charset="0"/>
              </a:rPr>
              <a:t> of sanctification. Those who saw sanctification as a never completed progressive task, remained within the Methodist churches; others, however, believed in instantaneous sanctification that could be perfected.</a:t>
            </a:r>
            <a:endParaRPr lang="en-US" sz="2400" dirty="0"/>
          </a:p>
        </p:txBody>
      </p:sp>
    </p:spTree>
    <p:extLst>
      <p:ext uri="{BB962C8B-B14F-4D97-AF65-F5344CB8AC3E}">
        <p14:creationId xmlns:p14="http://schemas.microsoft.com/office/powerpoint/2010/main" val="363054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2CB4B-0412-687F-BB4E-F18F66F5B941}"/>
              </a:ext>
            </a:extLst>
          </p:cNvPr>
          <p:cNvSpPr>
            <a:spLocks noGrp="1"/>
          </p:cNvSpPr>
          <p:nvPr>
            <p:ph type="title"/>
          </p:nvPr>
        </p:nvSpPr>
        <p:spPr>
          <a:solidFill>
            <a:schemeClr val="accent4">
              <a:lumMod val="40000"/>
              <a:lumOff val="60000"/>
            </a:schemeClr>
          </a:solidFill>
        </p:spPr>
        <p:txBody>
          <a:bodyPr/>
          <a:lstStyle/>
          <a:p>
            <a:r>
              <a:rPr lang="en-US" dirty="0">
                <a:solidFill>
                  <a:srgbClr val="0070C0"/>
                </a:solidFill>
              </a:rPr>
              <a:t>Major Denominations</a:t>
            </a:r>
          </a:p>
        </p:txBody>
      </p:sp>
      <p:sp>
        <p:nvSpPr>
          <p:cNvPr id="3" name="Content Placeholder 2">
            <a:extLst>
              <a:ext uri="{FF2B5EF4-FFF2-40B4-BE49-F238E27FC236}">
                <a16:creationId xmlns:a16="http://schemas.microsoft.com/office/drawing/2014/main" id="{B1255A48-682F-C8D1-A8D6-532FE57F084B}"/>
              </a:ext>
            </a:extLst>
          </p:cNvPr>
          <p:cNvSpPr>
            <a:spLocks noGrp="1"/>
          </p:cNvSpPr>
          <p:nvPr>
            <p:ph idx="1"/>
          </p:nvPr>
        </p:nvSpPr>
        <p:spPr/>
        <p:txBody>
          <a:bodyPr>
            <a:normAutofit fontScale="92500" lnSpcReduction="20000"/>
          </a:bodyPr>
          <a:lstStyle/>
          <a:p>
            <a:pPr marL="0" indent="0">
              <a:buNone/>
            </a:pPr>
            <a:r>
              <a:rPr lang="en-US" b="0" i="0" u="sng" dirty="0">
                <a:effectLst/>
                <a:latin typeface="Aptos" panose="020B0004020202020204" pitchFamily="34" charset="0"/>
              </a:rPr>
              <a:t>United Methodist</a:t>
            </a:r>
          </a:p>
          <a:p>
            <a:pPr marL="0" indent="0">
              <a:buNone/>
            </a:pPr>
            <a:r>
              <a:rPr lang="en-US" b="0" i="0" u="sng" dirty="0">
                <a:effectLst/>
                <a:latin typeface="Aptos" panose="020B0004020202020204" pitchFamily="34" charset="0"/>
              </a:rPr>
              <a:t>Wesleyan Methodist Church </a:t>
            </a:r>
            <a:endParaRPr lang="en-US" u="sng" dirty="0">
              <a:latin typeface="Aptos" panose="020B0004020202020204" pitchFamily="34" charset="0"/>
            </a:endParaRPr>
          </a:p>
          <a:p>
            <a:pPr marL="0" indent="0">
              <a:buNone/>
            </a:pPr>
            <a:r>
              <a:rPr lang="en-US" b="0" i="0" u="sng" dirty="0">
                <a:effectLst/>
                <a:latin typeface="Aptos" panose="020B0004020202020204" pitchFamily="34" charset="0"/>
                <a:hlinkClick r:id="rId2">
                  <a:extLst>
                    <a:ext uri="{A12FA001-AC4F-418D-AE19-62706E023703}">
                      <ahyp:hlinkClr xmlns:ahyp="http://schemas.microsoft.com/office/drawing/2018/hyperlinkcolor" val="tx"/>
                    </a:ext>
                  </a:extLst>
                </a:hlinkClick>
              </a:rPr>
              <a:t>Free Methodist Church of North America</a:t>
            </a:r>
            <a:r>
              <a:rPr lang="en-US" b="0" i="0" u="sng" dirty="0">
                <a:effectLst/>
                <a:latin typeface="Aptos" panose="020B0004020202020204" pitchFamily="34" charset="0"/>
              </a:rPr>
              <a:t> </a:t>
            </a:r>
          </a:p>
          <a:p>
            <a:pPr marL="0" indent="0">
              <a:buNone/>
            </a:pPr>
            <a:r>
              <a:rPr lang="en-US" b="0" i="0" u="sng" dirty="0">
                <a:effectLst/>
                <a:latin typeface="Aptos" panose="020B0004020202020204" pitchFamily="34" charset="0"/>
              </a:rPr>
              <a:t> </a:t>
            </a:r>
            <a:r>
              <a:rPr lang="en-US" b="0" i="0" u="sng" dirty="0">
                <a:effectLst/>
                <a:latin typeface="Aptos" panose="020B0004020202020204" pitchFamily="34" charset="0"/>
                <a:hlinkClick r:id="rId3">
                  <a:extLst>
                    <a:ext uri="{A12FA001-AC4F-418D-AE19-62706E023703}">
                      <ahyp:hlinkClr xmlns:ahyp="http://schemas.microsoft.com/office/drawing/2018/hyperlinkcolor" val="tx"/>
                    </a:ext>
                  </a:extLst>
                </a:hlinkClick>
              </a:rPr>
              <a:t>Church of God</a:t>
            </a:r>
            <a:r>
              <a:rPr lang="en-US" b="0" i="0" u="sng" dirty="0">
                <a:effectLst/>
                <a:latin typeface="Aptos" panose="020B0004020202020204" pitchFamily="34" charset="0"/>
              </a:rPr>
              <a:t> (Anderson, Indiana)</a:t>
            </a:r>
          </a:p>
          <a:p>
            <a:pPr marL="0" indent="0">
              <a:buNone/>
            </a:pPr>
            <a:r>
              <a:rPr lang="en-US" u="sng" dirty="0">
                <a:latin typeface="Aptos" panose="020B0004020202020204" pitchFamily="34" charset="0"/>
              </a:rPr>
              <a:t>Church of God (Holiness)</a:t>
            </a:r>
            <a:endParaRPr lang="en-US" b="0" i="0" u="sng" dirty="0">
              <a:effectLst/>
              <a:latin typeface="Aptos" panose="020B0004020202020204" pitchFamily="34" charset="0"/>
            </a:endParaRPr>
          </a:p>
          <a:p>
            <a:pPr marL="0" indent="0">
              <a:buNone/>
            </a:pPr>
            <a:r>
              <a:rPr lang="en-US" b="0" i="0" u="sng" dirty="0">
                <a:effectLst/>
                <a:latin typeface="Aptos" panose="020B0004020202020204" pitchFamily="34" charset="0"/>
                <a:hlinkClick r:id="rId4">
                  <a:extLst>
                    <a:ext uri="{A12FA001-AC4F-418D-AE19-62706E023703}">
                      <ahyp:hlinkClr xmlns:ahyp="http://schemas.microsoft.com/office/drawing/2018/hyperlinkcolor" val="tx"/>
                    </a:ext>
                  </a:extLst>
                </a:hlinkClick>
              </a:rPr>
              <a:t>Christian and Missionary Alliance</a:t>
            </a:r>
            <a:r>
              <a:rPr lang="en-US" b="0" i="0" u="sng" dirty="0">
                <a:effectLst/>
                <a:latin typeface="Aptos" panose="020B0004020202020204" pitchFamily="34" charset="0"/>
              </a:rPr>
              <a:t>, </a:t>
            </a:r>
            <a:endParaRPr lang="en-US" u="sng" dirty="0">
              <a:latin typeface="Aptos" panose="020B0004020202020204" pitchFamily="34" charset="0"/>
            </a:endParaRPr>
          </a:p>
          <a:p>
            <a:pPr marL="0" indent="0">
              <a:buNone/>
            </a:pPr>
            <a:r>
              <a:rPr lang="en-US" b="0" i="0" u="sng" dirty="0">
                <a:effectLst/>
                <a:latin typeface="Aptos" panose="020B0004020202020204" pitchFamily="34" charset="0"/>
                <a:hlinkClick r:id="rId5">
                  <a:extLst>
                    <a:ext uri="{A12FA001-AC4F-418D-AE19-62706E023703}">
                      <ahyp:hlinkClr xmlns:ahyp="http://schemas.microsoft.com/office/drawing/2018/hyperlinkcolor" val="tx"/>
                    </a:ext>
                  </a:extLst>
                </a:hlinkClick>
              </a:rPr>
              <a:t>Salvation Army</a:t>
            </a:r>
            <a:r>
              <a:rPr lang="en-US" b="0" i="0" u="sng" dirty="0">
                <a:effectLst/>
                <a:latin typeface="Aptos" panose="020B0004020202020204" pitchFamily="34" charset="0"/>
              </a:rPr>
              <a:t>, </a:t>
            </a:r>
          </a:p>
          <a:p>
            <a:pPr marL="0" indent="0">
              <a:buNone/>
            </a:pPr>
            <a:r>
              <a:rPr lang="en-US" b="0" i="0" u="sng" dirty="0">
                <a:effectLst/>
                <a:latin typeface="Aptos" panose="020B0004020202020204" pitchFamily="34" charset="0"/>
                <a:hlinkClick r:id="rId6">
                  <a:extLst>
                    <a:ext uri="{A12FA001-AC4F-418D-AE19-62706E023703}">
                      <ahyp:hlinkClr xmlns:ahyp="http://schemas.microsoft.com/office/drawing/2018/hyperlinkcolor" val="tx"/>
                    </a:ext>
                  </a:extLst>
                </a:hlinkClick>
              </a:rPr>
              <a:t>Church of the Nazarene</a:t>
            </a:r>
            <a:endParaRPr lang="en-US" b="0" i="0" u="sng" dirty="0">
              <a:effectLst/>
              <a:latin typeface="Aptos" panose="020B0004020202020204" pitchFamily="34" charset="0"/>
            </a:endParaRPr>
          </a:p>
          <a:p>
            <a:pPr marL="0" indent="0">
              <a:buNone/>
            </a:pPr>
            <a:r>
              <a:rPr lang="en-US" b="0" i="0" u="sng" dirty="0">
                <a:effectLst/>
                <a:latin typeface="Aptos" panose="020B0004020202020204" pitchFamily="34" charset="0"/>
              </a:rPr>
              <a:t>African Methodist Episcopal Church, </a:t>
            </a:r>
          </a:p>
          <a:p>
            <a:pPr marL="0" indent="0">
              <a:buNone/>
            </a:pPr>
            <a:r>
              <a:rPr lang="en-US" b="0" i="0" u="sng" dirty="0">
                <a:effectLst/>
                <a:latin typeface="Aptos" panose="020B0004020202020204" pitchFamily="34" charset="0"/>
              </a:rPr>
              <a:t>African Methodist Episcopal Zion Church, </a:t>
            </a:r>
          </a:p>
          <a:p>
            <a:pPr marL="0" indent="0">
              <a:buNone/>
            </a:pPr>
            <a:r>
              <a:rPr lang="en-US" b="0" i="0" u="sng" dirty="0">
                <a:effectLst/>
                <a:latin typeface="Aptos" panose="020B0004020202020204" pitchFamily="34" charset="0"/>
              </a:rPr>
              <a:t>Southern Methodist Church</a:t>
            </a:r>
            <a:endParaRPr lang="en-US" u="sng" dirty="0">
              <a:latin typeface="Aptos" panose="020B0004020202020204" pitchFamily="34" charset="0"/>
            </a:endParaRPr>
          </a:p>
        </p:txBody>
      </p:sp>
    </p:spTree>
    <p:extLst>
      <p:ext uri="{BB962C8B-B14F-4D97-AF65-F5344CB8AC3E}">
        <p14:creationId xmlns:p14="http://schemas.microsoft.com/office/powerpoint/2010/main" val="605596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B906C-2052-806F-6FD8-B678F3B58EAA}"/>
              </a:ext>
            </a:extLst>
          </p:cNvPr>
          <p:cNvSpPr>
            <a:spLocks noGrp="1"/>
          </p:cNvSpPr>
          <p:nvPr>
            <p:ph type="title"/>
          </p:nvPr>
        </p:nvSpPr>
        <p:spPr>
          <a:solidFill>
            <a:schemeClr val="accent4">
              <a:lumMod val="40000"/>
              <a:lumOff val="60000"/>
            </a:schemeClr>
          </a:solidFill>
        </p:spPr>
        <p:txBody>
          <a:bodyPr/>
          <a:lstStyle/>
          <a:p>
            <a:r>
              <a:rPr lang="en-US" dirty="0">
                <a:solidFill>
                  <a:srgbClr val="C00000"/>
                </a:solidFill>
              </a:rPr>
              <a:t>Pentecostal</a:t>
            </a:r>
          </a:p>
        </p:txBody>
      </p:sp>
      <p:sp>
        <p:nvSpPr>
          <p:cNvPr id="3" name="Content Placeholder 2">
            <a:extLst>
              <a:ext uri="{FF2B5EF4-FFF2-40B4-BE49-F238E27FC236}">
                <a16:creationId xmlns:a16="http://schemas.microsoft.com/office/drawing/2014/main" id="{5F7192DD-3A7D-3B3D-F6C7-C2FE22B28132}"/>
              </a:ext>
            </a:extLst>
          </p:cNvPr>
          <p:cNvSpPr>
            <a:spLocks noGrp="1"/>
          </p:cNvSpPr>
          <p:nvPr>
            <p:ph idx="1"/>
          </p:nvPr>
        </p:nvSpPr>
        <p:spPr/>
        <p:txBody>
          <a:bodyPr>
            <a:normAutofit lnSpcReduction="10000"/>
          </a:bodyPr>
          <a:lstStyle/>
          <a:p>
            <a:pPr marL="0" indent="0" algn="l">
              <a:buNone/>
            </a:pPr>
            <a:r>
              <a:rPr lang="en-US" b="0" i="0" dirty="0">
                <a:solidFill>
                  <a:srgbClr val="444444"/>
                </a:solidFill>
                <a:effectLst/>
                <a:latin typeface="Source Sans Pro" panose="020B0503030403020204" pitchFamily="34" charset="0"/>
              </a:rPr>
              <a:t>Believe it is not enough simply to believe in God intellectually; one must also have a personal encounter with God through the Holy Spirit. This experience is often characterized by intense emotions and physical manifestations such as speaking in tongues or falling under the power of the Spirit.</a:t>
            </a:r>
          </a:p>
          <a:p>
            <a:pPr marL="0" indent="0" algn="l">
              <a:buNone/>
            </a:pPr>
            <a:r>
              <a:rPr lang="en-US" b="0" i="0" dirty="0">
                <a:solidFill>
                  <a:srgbClr val="444444"/>
                </a:solidFill>
                <a:effectLst/>
                <a:latin typeface="Source Sans Pro" panose="020B0503030403020204" pitchFamily="34" charset="0"/>
              </a:rPr>
              <a:t>One of these works is what is usually referred to as the </a:t>
            </a:r>
            <a:r>
              <a:rPr lang="en-US" b="1" i="0" u="sng" dirty="0">
                <a:solidFill>
                  <a:srgbClr val="444444"/>
                </a:solidFill>
                <a:effectLst/>
                <a:latin typeface="Source Sans Pro" panose="020B0503030403020204" pitchFamily="34" charset="0"/>
              </a:rPr>
              <a:t>baptism of the Holy Spirit. This is a separate experience from salvation, marked by speaking in tongues. This experience is evidence of the Holy Spirit’s presence and power in a person’s life</a:t>
            </a:r>
            <a:r>
              <a:rPr lang="en-US" b="0" i="0" dirty="0">
                <a:solidFill>
                  <a:srgbClr val="444444"/>
                </a:solidFill>
                <a:effectLst/>
                <a:latin typeface="Source Sans Pro" panose="020B0503030403020204" pitchFamily="34" charset="0"/>
              </a:rPr>
              <a:t>. Over the past century, however, Pentecostals have debated internally whether this initial evidence needs to be speaking in tongues or whether it could be something else. The alternative is typically testifying to Christ (which an interpreted message in tongues would do). There is no present consensus on this topic within Pentecostalism. Initially, however, most Pentecostals concluded that you know someone is filled by the Holy Spirit if they spoke in other tongues.</a:t>
            </a:r>
            <a:endParaRPr lang="en-US" baseline="30000" dirty="0">
              <a:solidFill>
                <a:srgbClr val="444444"/>
              </a:solidFill>
              <a:latin typeface="Source Sans Pro" panose="020B0503030403020204" pitchFamily="34" charset="0"/>
            </a:endParaRPr>
          </a:p>
          <a:p>
            <a:pPr marL="0" indent="0" algn="l">
              <a:buNone/>
            </a:pPr>
            <a:r>
              <a:rPr lang="en-US" sz="1200" b="0" i="0" dirty="0">
                <a:solidFill>
                  <a:srgbClr val="444444"/>
                </a:solidFill>
                <a:effectLst/>
                <a:latin typeface="Source Sans Pro" panose="020B0503030403020204" pitchFamily="34" charset="0"/>
              </a:rPr>
              <a:t>https://</a:t>
            </a:r>
            <a:r>
              <a:rPr lang="en-US" sz="1200" b="0" i="0" dirty="0" err="1">
                <a:solidFill>
                  <a:srgbClr val="444444"/>
                </a:solidFill>
                <a:effectLst/>
                <a:latin typeface="Source Sans Pro" panose="020B0503030403020204" pitchFamily="34" charset="0"/>
              </a:rPr>
              <a:t>www.logos.com</a:t>
            </a:r>
            <a:r>
              <a:rPr lang="en-US" sz="1200" b="0" i="0" dirty="0">
                <a:solidFill>
                  <a:srgbClr val="444444"/>
                </a:solidFill>
                <a:effectLst/>
                <a:latin typeface="Source Sans Pro" panose="020B0503030403020204" pitchFamily="34" charset="0"/>
              </a:rPr>
              <a:t>/grow/what-is-</a:t>
            </a:r>
            <a:r>
              <a:rPr lang="en-US" sz="1200" b="0" i="0" dirty="0" err="1">
                <a:solidFill>
                  <a:srgbClr val="444444"/>
                </a:solidFill>
                <a:effectLst/>
                <a:latin typeface="Source Sans Pro" panose="020B0503030403020204" pitchFamily="34" charset="0"/>
              </a:rPr>
              <a:t>pentecostalism</a:t>
            </a:r>
            <a:r>
              <a:rPr lang="en-US" sz="1200" b="0" i="0" dirty="0">
                <a:solidFill>
                  <a:srgbClr val="444444"/>
                </a:solidFill>
                <a:effectLst/>
                <a:latin typeface="Source Sans Pro" panose="020B0503030403020204" pitchFamily="34" charset="0"/>
              </a:rPr>
              <a:t>/</a:t>
            </a:r>
          </a:p>
          <a:p>
            <a:pPr marL="0" indent="0">
              <a:buNone/>
            </a:pPr>
            <a:endParaRPr lang="en-US" dirty="0"/>
          </a:p>
        </p:txBody>
      </p:sp>
    </p:spTree>
    <p:extLst>
      <p:ext uri="{BB962C8B-B14F-4D97-AF65-F5344CB8AC3E}">
        <p14:creationId xmlns:p14="http://schemas.microsoft.com/office/powerpoint/2010/main" val="2844345458"/>
      </p:ext>
    </p:extLst>
  </p:cSld>
  <p:clrMapOvr>
    <a:masterClrMapping/>
  </p:clrMapOvr>
</p:sld>
</file>

<file path=ppt/theme/theme1.xml><?xml version="1.0" encoding="utf-8"?>
<a:theme xmlns:a="http://schemas.openxmlformats.org/drawingml/2006/main" name="VanillaVTI">
  <a:themeElements>
    <a:clrScheme name="Vanilla">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54D376C6-1C9B-4C6B-8F3C-483BB307BB05}" vid="{7690D8A9-C071-45EF-BA7A-F7FA9779B11D}"/>
    </a:ext>
  </a:extLst>
</a:theme>
</file>

<file path=docProps/app.xml><?xml version="1.0" encoding="utf-8"?>
<Properties xmlns="http://schemas.openxmlformats.org/officeDocument/2006/extended-properties" xmlns:vt="http://schemas.openxmlformats.org/officeDocument/2006/docPropsVTypes">
  <TotalTime>75</TotalTime>
  <Words>1156</Words>
  <Application>Microsoft Macintosh PowerPoint</Application>
  <PresentationFormat>Widescreen</PresentationFormat>
  <Paragraphs>44</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Aptos</vt:lpstr>
      <vt:lpstr>Arial</vt:lpstr>
      <vt:lpstr>Neue Haas Grotesk Text Pro</vt:lpstr>
      <vt:lpstr>Open Sans</vt:lpstr>
      <vt:lpstr>Source Sans Pro</vt:lpstr>
      <vt:lpstr>Times New Roman</vt:lpstr>
      <vt:lpstr>var(--bodyCopyFont, soleil)</vt:lpstr>
      <vt:lpstr>VanillaVTI</vt:lpstr>
      <vt:lpstr>Second Work of Grace: Baptism in the Holy Spirit </vt:lpstr>
      <vt:lpstr>Definition</vt:lpstr>
      <vt:lpstr>At least three versions:  1. Wesleyan Holiness   2. Pentecostal  3. Keswick</vt:lpstr>
      <vt:lpstr>Wesleyan </vt:lpstr>
      <vt:lpstr>Key Wesleyan elements</vt:lpstr>
      <vt:lpstr>An example</vt:lpstr>
      <vt:lpstr>Brief History</vt:lpstr>
      <vt:lpstr>Major Denominations</vt:lpstr>
      <vt:lpstr>Pentecostal</vt:lpstr>
      <vt:lpstr>Denominations</vt:lpstr>
      <vt:lpstr>Keswick Movement: Early proponents; Dwight Moody, Hannah Whithall Smith, F. B. Meyer, Andrew Murray, R. A. Torrey, A. J. Gordon, A. B. Simpson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Gregg Quiggle</cp:lastModifiedBy>
  <cp:revision>1</cp:revision>
  <dcterms:created xsi:type="dcterms:W3CDTF">2025-03-02T12:56:58Z</dcterms:created>
  <dcterms:modified xsi:type="dcterms:W3CDTF">2025-03-02T14:12:46Z</dcterms:modified>
</cp:coreProperties>
</file>