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36"/>
  </p:notesMasterIdLst>
  <p:sldIdLst>
    <p:sldId id="256" r:id="rId2"/>
    <p:sldId id="275" r:id="rId3"/>
    <p:sldId id="276" r:id="rId4"/>
    <p:sldId id="257" r:id="rId5"/>
    <p:sldId id="261" r:id="rId6"/>
    <p:sldId id="267" r:id="rId7"/>
    <p:sldId id="281" r:id="rId8"/>
    <p:sldId id="282" r:id="rId9"/>
    <p:sldId id="283" r:id="rId10"/>
    <p:sldId id="260" r:id="rId11"/>
    <p:sldId id="278" r:id="rId12"/>
    <p:sldId id="279" r:id="rId13"/>
    <p:sldId id="280" r:id="rId14"/>
    <p:sldId id="259" r:id="rId15"/>
    <p:sldId id="262" r:id="rId16"/>
    <p:sldId id="263" r:id="rId17"/>
    <p:sldId id="269" r:id="rId18"/>
    <p:sldId id="272" r:id="rId19"/>
    <p:sldId id="271" r:id="rId20"/>
    <p:sldId id="273" r:id="rId21"/>
    <p:sldId id="268" r:id="rId22"/>
    <p:sldId id="277" r:id="rId23"/>
    <p:sldId id="285" r:id="rId24"/>
    <p:sldId id="284" r:id="rId25"/>
    <p:sldId id="295" r:id="rId26"/>
    <p:sldId id="296" r:id="rId27"/>
    <p:sldId id="297" r:id="rId28"/>
    <p:sldId id="289" r:id="rId29"/>
    <p:sldId id="290" r:id="rId30"/>
    <p:sldId id="291" r:id="rId31"/>
    <p:sldId id="292" r:id="rId32"/>
    <p:sldId id="293" r:id="rId33"/>
    <p:sldId id="294" r:id="rId34"/>
    <p:sldId id="28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52"/>
    <p:restoredTop sz="94754"/>
  </p:normalViewPr>
  <p:slideViewPr>
    <p:cSldViewPr snapToGrid="0">
      <p:cViewPr varScale="1">
        <p:scale>
          <a:sx n="187" d="100"/>
          <a:sy n="187" d="100"/>
        </p:scale>
        <p:origin x="232" y="5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D665B-C6B3-614E-8334-88C4FCF9C2C1}" type="datetimeFigureOut">
              <a:rPr lang="en-US" smtClean="0"/>
              <a:t>5/18/25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34A503-6B41-CA48-8B32-1C0E6241599B}" type="slidenum">
              <a:rPr lang="en-US" smtClean="0"/>
              <a:t>‹#›</a:t>
            </a:fld>
            <a:endParaRPr lang="en-US"/>
          </a:p>
        </p:txBody>
      </p:sp>
    </p:spTree>
    <p:extLst>
      <p:ext uri="{BB962C8B-B14F-4D97-AF65-F5344CB8AC3E}">
        <p14:creationId xmlns:p14="http://schemas.microsoft.com/office/powerpoint/2010/main" val="2427918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6B42F84C-F339-F312-8CAA-612DB50751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1D4909-EEF4-E04A-8920-484AEBDC75AB}" type="slidenum">
              <a:rPr lang="en-US" altLang="en-US">
                <a:latin typeface="Times New Roman" panose="02020603050405020304" pitchFamily="18" charset="0"/>
              </a:rPr>
              <a:pPr/>
              <a:t>5</a:t>
            </a:fld>
            <a:endParaRPr lang="en-US" altLang="en-US">
              <a:latin typeface="Times New Roman" panose="02020603050405020304" pitchFamily="18" charset="0"/>
            </a:endParaRPr>
          </a:p>
        </p:txBody>
      </p:sp>
      <p:sp>
        <p:nvSpPr>
          <p:cNvPr id="23555" name="Rectangle 2">
            <a:extLst>
              <a:ext uri="{FF2B5EF4-FFF2-40B4-BE49-F238E27FC236}">
                <a16:creationId xmlns:a16="http://schemas.microsoft.com/office/drawing/2014/main" id="{7FE6C6F4-31B7-A6B4-F042-807090D05F02}"/>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529AC07B-E17D-3DFF-6416-046A6C97F2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34A503-6B41-CA48-8B32-1C0E6241599B}" type="slidenum">
              <a:rPr lang="en-US" smtClean="0"/>
              <a:t>24</a:t>
            </a:fld>
            <a:endParaRPr lang="en-US"/>
          </a:p>
        </p:txBody>
      </p:sp>
    </p:spTree>
    <p:extLst>
      <p:ext uri="{BB962C8B-B14F-4D97-AF65-F5344CB8AC3E}">
        <p14:creationId xmlns:p14="http://schemas.microsoft.com/office/powerpoint/2010/main" val="2740592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1D221DFC-4781-7408-5CB1-A2CC821175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DEDC369-BD3F-074C-A908-BBBD24BC2CFA}" type="slidenum">
              <a:rPr lang="en-US" altLang="en-US">
                <a:latin typeface="Times New Roman" panose="02020603050405020304" pitchFamily="18" charset="0"/>
              </a:rPr>
              <a:pPr/>
              <a:t>6</a:t>
            </a:fld>
            <a:endParaRPr lang="en-US" altLang="en-US">
              <a:latin typeface="Times New Roman" panose="02020603050405020304" pitchFamily="18" charset="0"/>
            </a:endParaRPr>
          </a:p>
        </p:txBody>
      </p:sp>
      <p:sp>
        <p:nvSpPr>
          <p:cNvPr id="29699" name="Rectangle 2">
            <a:extLst>
              <a:ext uri="{FF2B5EF4-FFF2-40B4-BE49-F238E27FC236}">
                <a16:creationId xmlns:a16="http://schemas.microsoft.com/office/drawing/2014/main" id="{CB21348B-78B0-C575-5307-0B56735160E4}"/>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51EEB338-E48F-1E90-6FB8-64BAF168E3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7693B95F-550E-D2FC-6FB4-BF42018E4A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72953D3-2CBA-9742-B1F2-830F9CE7E66E}" type="slidenum">
              <a:rPr lang="en-US" altLang="en-US">
                <a:latin typeface="Times New Roman" panose="02020603050405020304" pitchFamily="18" charset="0"/>
              </a:rPr>
              <a:pPr/>
              <a:t>15</a:t>
            </a:fld>
            <a:endParaRPr lang="en-US" altLang="en-US">
              <a:latin typeface="Times New Roman" panose="02020603050405020304" pitchFamily="18" charset="0"/>
            </a:endParaRPr>
          </a:p>
        </p:txBody>
      </p:sp>
      <p:sp>
        <p:nvSpPr>
          <p:cNvPr id="24579" name="Rectangle 2">
            <a:extLst>
              <a:ext uri="{FF2B5EF4-FFF2-40B4-BE49-F238E27FC236}">
                <a16:creationId xmlns:a16="http://schemas.microsoft.com/office/drawing/2014/main" id="{136FC799-4A90-3EEA-520F-FCAE903F5A33}"/>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D51EEA4B-CCF5-4986-6901-03808B1064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DF028224-AFA9-E295-BDFA-A78675F7DE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576DD5E-3AF6-954D-8394-7EA4A43817BF}" type="slidenum">
              <a:rPr lang="en-US" altLang="en-US">
                <a:latin typeface="Times New Roman" panose="02020603050405020304" pitchFamily="18" charset="0"/>
              </a:rPr>
              <a:pPr/>
              <a:t>16</a:t>
            </a:fld>
            <a:endParaRPr lang="en-US" altLang="en-US">
              <a:latin typeface="Times New Roman" panose="02020603050405020304" pitchFamily="18" charset="0"/>
            </a:endParaRPr>
          </a:p>
        </p:txBody>
      </p:sp>
      <p:sp>
        <p:nvSpPr>
          <p:cNvPr id="25603" name="Rectangle 2">
            <a:extLst>
              <a:ext uri="{FF2B5EF4-FFF2-40B4-BE49-F238E27FC236}">
                <a16:creationId xmlns:a16="http://schemas.microsoft.com/office/drawing/2014/main" id="{6AE6E319-224D-B6C3-C107-94033235DABE}"/>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64EC62BF-6500-C480-B108-C9BA158025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CEDA4FDD-877A-8009-A8F6-5CB4123642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7F033EE-F08E-9747-8717-CC0D8AB90D4C}" type="slidenum">
              <a:rPr lang="en-US" altLang="en-US">
                <a:latin typeface="Times New Roman" panose="02020603050405020304" pitchFamily="18" charset="0"/>
              </a:rPr>
              <a:pPr/>
              <a:t>17</a:t>
            </a:fld>
            <a:endParaRPr lang="en-US" altLang="en-US">
              <a:latin typeface="Times New Roman" panose="02020603050405020304" pitchFamily="18" charset="0"/>
            </a:endParaRPr>
          </a:p>
        </p:txBody>
      </p:sp>
      <p:sp>
        <p:nvSpPr>
          <p:cNvPr id="31747" name="Rectangle 2">
            <a:extLst>
              <a:ext uri="{FF2B5EF4-FFF2-40B4-BE49-F238E27FC236}">
                <a16:creationId xmlns:a16="http://schemas.microsoft.com/office/drawing/2014/main" id="{DAB6CFAD-3D1D-0B20-DBE4-BA4CB0236C2F}"/>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D323E516-8279-A7E4-94B6-4153C0C5B1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EB005678-6DB5-745A-A989-E6565A01C6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84B738A-E516-854F-AC46-9871C4FB4F7B}" type="slidenum">
              <a:rPr lang="en-US" altLang="en-US">
                <a:latin typeface="Times New Roman" panose="02020603050405020304" pitchFamily="18" charset="0"/>
              </a:rPr>
              <a:pPr/>
              <a:t>18</a:t>
            </a:fld>
            <a:endParaRPr lang="en-US" altLang="en-US">
              <a:latin typeface="Times New Roman" panose="02020603050405020304" pitchFamily="18" charset="0"/>
            </a:endParaRPr>
          </a:p>
        </p:txBody>
      </p:sp>
      <p:sp>
        <p:nvSpPr>
          <p:cNvPr id="33795" name="Rectangle 2">
            <a:extLst>
              <a:ext uri="{FF2B5EF4-FFF2-40B4-BE49-F238E27FC236}">
                <a16:creationId xmlns:a16="http://schemas.microsoft.com/office/drawing/2014/main" id="{00DC1E99-6450-77EA-5EE3-55F24194CC8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B5C3627-0640-7BD2-F153-931168D134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362E1F28-C473-9BD5-BEBE-92FF4CF4FB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58A8892-0489-2340-9B49-E10412538205}" type="slidenum">
              <a:rPr lang="en-US" altLang="en-US">
                <a:latin typeface="Times New Roman" panose="02020603050405020304" pitchFamily="18" charset="0"/>
              </a:rPr>
              <a:pPr/>
              <a:t>19</a:t>
            </a:fld>
            <a:endParaRPr lang="en-US" altLang="en-US">
              <a:latin typeface="Times New Roman" panose="02020603050405020304" pitchFamily="18" charset="0"/>
            </a:endParaRPr>
          </a:p>
        </p:txBody>
      </p:sp>
      <p:sp>
        <p:nvSpPr>
          <p:cNvPr id="32771" name="Rectangle 2">
            <a:extLst>
              <a:ext uri="{FF2B5EF4-FFF2-40B4-BE49-F238E27FC236}">
                <a16:creationId xmlns:a16="http://schemas.microsoft.com/office/drawing/2014/main" id="{FA2289F4-E2E6-3116-639C-AD3FED4F9BF6}"/>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0E83EA49-2138-EAFB-555E-FD95DFD1F5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74FA511B-C031-FF33-612F-64C5961CD7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2DF8094-2631-B14A-84AF-E2EFD7260C7B}" type="slidenum">
              <a:rPr lang="en-US" altLang="en-US">
                <a:latin typeface="Times New Roman" panose="02020603050405020304" pitchFamily="18" charset="0"/>
              </a:rPr>
              <a:pPr/>
              <a:t>20</a:t>
            </a:fld>
            <a:endParaRPr lang="en-US" altLang="en-US">
              <a:latin typeface="Times New Roman" panose="02020603050405020304" pitchFamily="18" charset="0"/>
            </a:endParaRPr>
          </a:p>
        </p:txBody>
      </p:sp>
      <p:sp>
        <p:nvSpPr>
          <p:cNvPr id="34819" name="Rectangle 2">
            <a:extLst>
              <a:ext uri="{FF2B5EF4-FFF2-40B4-BE49-F238E27FC236}">
                <a16:creationId xmlns:a16="http://schemas.microsoft.com/office/drawing/2014/main" id="{C273E60B-5214-7BDF-6975-A9BE30607544}"/>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0FF40794-0125-BE5B-4683-DAA6489B4E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6D0C240E-C2E0-B2BC-31DE-CDB09E7B18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6BB68A5-D167-B44D-8877-7C37F9CD128E}" type="slidenum">
              <a:rPr lang="en-US" altLang="en-US">
                <a:latin typeface="Times New Roman" panose="02020603050405020304" pitchFamily="18" charset="0"/>
              </a:rPr>
              <a:pPr/>
              <a:t>21</a:t>
            </a:fld>
            <a:endParaRPr lang="en-US" altLang="en-US">
              <a:latin typeface="Times New Roman" panose="02020603050405020304" pitchFamily="18" charset="0"/>
            </a:endParaRPr>
          </a:p>
        </p:txBody>
      </p:sp>
      <p:sp>
        <p:nvSpPr>
          <p:cNvPr id="30723" name="Rectangle 2">
            <a:extLst>
              <a:ext uri="{FF2B5EF4-FFF2-40B4-BE49-F238E27FC236}">
                <a16:creationId xmlns:a16="http://schemas.microsoft.com/office/drawing/2014/main" id="{97EEA0F7-BE29-A68F-5D40-FE2DAA615DC6}"/>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B9FEBA12-08A6-9F7C-9BCF-88C58139C8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5/18/25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41861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5/18/25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795453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5/18/25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541472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5/18/25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291680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5/18/25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121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5/18/25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35032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5/18/25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95557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5/18/25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05287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5/18/25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401845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5/18/25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4352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5/18/25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66265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5/18/25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3499692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esv.org/2+Peter+3+10" TargetMode="External"/><Relationship Id="rId2" Type="http://schemas.openxmlformats.org/officeDocument/2006/relationships/hyperlink" Target="https://www.esv.org/Acts+1+11" TargetMode="Externa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hyperlink" Target="https://www.esv.org/Revelation+21+1" TargetMode="External"/><Relationship Id="rId4" Type="http://schemas.openxmlformats.org/officeDocument/2006/relationships/hyperlink" Target="https://www.esv.org/Revelation+19+16"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ref.ly/logosres/bkrencbib?ref=Page.p+1547&amp;off=675&amp;ctx=fire!%E2%80%9D+(2+Pt+3%3a12).%0a~This+judgment%2c+which"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ref.ly/logosres/bkrencbib?ref=Page.p+1547&amp;off=1481&amp;ctx=of+God%E2%80%9D+(Rom+8%3a21).%0a~The+heaven+that+wil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en.wikisource.org/wiki/Bible_(King_James)/2_Kings#6:17" TargetMode="External"/><Relationship Id="rId3" Type="http://schemas.openxmlformats.org/officeDocument/2006/relationships/hyperlink" Target="https://en.wikipedia.org/wiki/Lamb_of_God" TargetMode="External"/><Relationship Id="rId7" Type="http://schemas.openxmlformats.org/officeDocument/2006/relationships/hyperlink" Target="https://en.wikipedia.org/wiki/Armor_of_God" TargetMode="External"/><Relationship Id="rId2" Type="http://schemas.openxmlformats.org/officeDocument/2006/relationships/hyperlink" Target="https://en.wikipedia.org/wiki/And_did_those_feet_in_ancient_time#cite_note-11" TargetMode="External"/><Relationship Id="rId1" Type="http://schemas.openxmlformats.org/officeDocument/2006/relationships/slideLayout" Target="../slideLayouts/slideLayout2.xml"/><Relationship Id="rId6" Type="http://schemas.openxmlformats.org/officeDocument/2006/relationships/hyperlink" Target="https://en.wikipedia.org/wiki/And_did_those_feet_in_ancient_time#cite_note-12" TargetMode="External"/><Relationship Id="rId5" Type="http://schemas.openxmlformats.org/officeDocument/2006/relationships/hyperlink" Target="https://en.wikipedia.org/wiki/New_Jerusalem" TargetMode="External"/><Relationship Id="rId4" Type="http://schemas.openxmlformats.org/officeDocument/2006/relationships/hyperlink" Target="https://en.wikipedia.org/wiki/Divine_countenanc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s://www.biblegateway.com/passage/?search=2%20Thessalonians%202&amp;version=NIV#fen-NIV-29665a"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biblegateway.com/passage/?search=Revelation%2021%3A1-7&amp;version=NIV#fen-NIV-31056a"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patriarchia.ru/db/text/5978803.html" TargetMode="External"/><Relationship Id="rId2" Type="http://schemas.openxmlformats.org/officeDocument/2006/relationships/hyperlink" Target="https://talkabout.iclrs.org/2022/03/18/the-use-of-religious-arguments-for-the-justification-of-the-russian-invasion-of-ukrain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repository.law.miami.edu/cgi/viewcontent.cgi?article=1310&amp;context=umiclr"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biblegateway.com/passage/?search=Rev+20%3A1%E2%80%9310&amp;version=ES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5473D2-DD46-DFAF-84EC-264D6CE58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440E24-8143-F28D-3588-C0C56E22713C}"/>
              </a:ext>
            </a:extLst>
          </p:cNvPr>
          <p:cNvSpPr>
            <a:spLocks noGrp="1"/>
          </p:cNvSpPr>
          <p:nvPr>
            <p:ph type="ctrTitle"/>
          </p:nvPr>
        </p:nvSpPr>
        <p:spPr>
          <a:xfrm>
            <a:off x="7843394" y="647700"/>
            <a:ext cx="3788767" cy="3749799"/>
          </a:xfrm>
        </p:spPr>
        <p:txBody>
          <a:bodyPr>
            <a:noAutofit/>
          </a:bodyPr>
          <a:lstStyle/>
          <a:p>
            <a:pPr algn="l"/>
            <a:r>
              <a:rPr lang="en-US" sz="2400" b="0" i="0" dirty="0">
                <a:effectLst/>
                <a:latin typeface="Open Sans" panose="020B0606030504020204" pitchFamily="34" charset="0"/>
              </a:rPr>
              <a:t>WE BELIEVE in the personal bodily return of Christ in power and great glory as King of Kings and Lord of Lords, and in Christ’s ultimate and complete triumph and the establishment of “new heavens and a new earth, wherein dwelleth righteousness.”</a:t>
            </a:r>
            <a:endParaRPr lang="en-US" sz="2400" dirty="0"/>
          </a:p>
        </p:txBody>
      </p:sp>
      <p:sp>
        <p:nvSpPr>
          <p:cNvPr id="3" name="Subtitle 2">
            <a:extLst>
              <a:ext uri="{FF2B5EF4-FFF2-40B4-BE49-F238E27FC236}">
                <a16:creationId xmlns:a16="http://schemas.microsoft.com/office/drawing/2014/main" id="{84E5B135-2670-439D-F411-D12624044192}"/>
              </a:ext>
            </a:extLst>
          </p:cNvPr>
          <p:cNvSpPr>
            <a:spLocks noGrp="1"/>
          </p:cNvSpPr>
          <p:nvPr>
            <p:ph type="subTitle" idx="1"/>
          </p:nvPr>
        </p:nvSpPr>
        <p:spPr>
          <a:xfrm>
            <a:off x="7843395" y="4524046"/>
            <a:ext cx="3614857" cy="1319951"/>
          </a:xfrm>
        </p:spPr>
        <p:txBody>
          <a:bodyPr>
            <a:normAutofit fontScale="62500" lnSpcReduction="20000"/>
          </a:bodyPr>
          <a:lstStyle/>
          <a:p>
            <a:pPr algn="l"/>
            <a:r>
              <a:rPr lang="en-US" sz="4500" dirty="0"/>
              <a:t>Article #10</a:t>
            </a:r>
          </a:p>
          <a:p>
            <a:pPr algn="l"/>
            <a:r>
              <a:rPr lang="en-US" sz="2800" b="0" i="0" u="sng" dirty="0">
                <a:effectLst/>
                <a:latin typeface="Open Sans" panose="020B0606030504020204" pitchFamily="34" charset="0"/>
                <a:hlinkClick r:id="rId2"/>
              </a:rPr>
              <a:t>Acts 1:11</a:t>
            </a:r>
            <a:r>
              <a:rPr lang="en-US" sz="2800" b="0" i="0" dirty="0">
                <a:solidFill>
                  <a:srgbClr val="FFFFFF"/>
                </a:solidFill>
                <a:effectLst/>
                <a:latin typeface="Open Sans" panose="020B0606030504020204" pitchFamily="34" charset="0"/>
              </a:rPr>
              <a:t>  |  </a:t>
            </a:r>
            <a:r>
              <a:rPr lang="en-US" sz="2800" b="0" i="0" u="sng" dirty="0">
                <a:effectLst/>
                <a:latin typeface="Open Sans" panose="020B0606030504020204" pitchFamily="34" charset="0"/>
                <a:hlinkClick r:id="rId3"/>
              </a:rPr>
              <a:t>2 Peter 3:10-13</a:t>
            </a:r>
            <a:r>
              <a:rPr lang="en-US" sz="2800" b="0" i="0" dirty="0">
                <a:solidFill>
                  <a:srgbClr val="FFFFFF"/>
                </a:solidFill>
                <a:effectLst/>
                <a:latin typeface="Open Sans" panose="020B0606030504020204" pitchFamily="34" charset="0"/>
              </a:rPr>
              <a:t>  |  </a:t>
            </a:r>
            <a:r>
              <a:rPr lang="en-US" sz="2800" b="0" i="0" u="sng" dirty="0">
                <a:effectLst/>
                <a:latin typeface="Open Sans" panose="020B0606030504020204" pitchFamily="34" charset="0"/>
                <a:hlinkClick r:id="rId4"/>
              </a:rPr>
              <a:t>Revelation 19:16</a:t>
            </a:r>
            <a:r>
              <a:rPr lang="en-US" sz="2800" b="0" i="0" dirty="0">
                <a:solidFill>
                  <a:srgbClr val="FFFFFF"/>
                </a:solidFill>
                <a:effectLst/>
                <a:latin typeface="Open Sans" panose="020B0606030504020204" pitchFamily="34" charset="0"/>
              </a:rPr>
              <a:t>, </a:t>
            </a:r>
            <a:r>
              <a:rPr lang="en-US" sz="2800" b="0" i="0" u="sng" dirty="0">
                <a:effectLst/>
                <a:latin typeface="Open Sans" panose="020B0606030504020204" pitchFamily="34" charset="0"/>
                <a:hlinkClick r:id="rId5"/>
              </a:rPr>
              <a:t>21:1-7</a:t>
            </a:r>
            <a:endParaRPr lang="en-US" sz="2800" dirty="0"/>
          </a:p>
        </p:txBody>
      </p:sp>
      <p:pic>
        <p:nvPicPr>
          <p:cNvPr id="4" name="Picture 3" descr="Neon laser lights aligned to form a triangle">
            <a:extLst>
              <a:ext uri="{FF2B5EF4-FFF2-40B4-BE49-F238E27FC236}">
                <a16:creationId xmlns:a16="http://schemas.microsoft.com/office/drawing/2014/main" id="{15516883-44E4-6E6E-531F-73EB5148EEA0}"/>
              </a:ext>
            </a:extLst>
          </p:cNvPr>
          <p:cNvPicPr>
            <a:picLocks noChangeAspect="1"/>
          </p:cNvPicPr>
          <p:nvPr/>
        </p:nvPicPr>
        <p:blipFill>
          <a:blip r:embed="rId6"/>
          <a:srcRect l="16233" r="16622"/>
          <a:stretch/>
        </p:blipFill>
        <p:spPr>
          <a:xfrm>
            <a:off x="2" y="10"/>
            <a:ext cx="7367752" cy="6857990"/>
          </a:xfrm>
          <a:prstGeom prst="rect">
            <a:avLst/>
          </a:prstGeom>
        </p:spPr>
      </p:pic>
    </p:spTree>
    <p:extLst>
      <p:ext uri="{BB962C8B-B14F-4D97-AF65-F5344CB8AC3E}">
        <p14:creationId xmlns:p14="http://schemas.microsoft.com/office/powerpoint/2010/main" val="1112512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6D9AD-B500-FA0A-D959-4BEEF1064B4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4539C01-7235-5FF9-E814-4B4DD0EE3AC2}"/>
              </a:ext>
            </a:extLst>
          </p:cNvPr>
          <p:cNvPicPr>
            <a:picLocks noChangeAspect="1"/>
          </p:cNvPicPr>
          <p:nvPr/>
        </p:nvPicPr>
        <p:blipFill>
          <a:blip r:embed="rId2"/>
          <a:stretch>
            <a:fillRect/>
          </a:stretch>
        </p:blipFill>
        <p:spPr>
          <a:xfrm>
            <a:off x="0" y="-8021"/>
            <a:ext cx="12192000" cy="6866021"/>
          </a:xfrm>
          <a:prstGeom prst="rect">
            <a:avLst/>
          </a:prstGeom>
        </p:spPr>
      </p:pic>
    </p:spTree>
    <p:extLst>
      <p:ext uri="{BB962C8B-B14F-4D97-AF65-F5344CB8AC3E}">
        <p14:creationId xmlns:p14="http://schemas.microsoft.com/office/powerpoint/2010/main" val="4255785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385599-E652-E5FB-C487-864320822DCE}"/>
              </a:ext>
            </a:extLst>
          </p:cNvPr>
          <p:cNvPicPr>
            <a:picLocks noChangeAspect="1"/>
          </p:cNvPicPr>
          <p:nvPr/>
        </p:nvPicPr>
        <p:blipFill>
          <a:blip r:embed="rId2"/>
          <a:srcRect b="64966"/>
          <a:stretch/>
        </p:blipFill>
        <p:spPr>
          <a:xfrm>
            <a:off x="0" y="-8021"/>
            <a:ext cx="12192000" cy="7628021"/>
          </a:xfrm>
          <a:prstGeom prst="rect">
            <a:avLst/>
          </a:prstGeom>
        </p:spPr>
      </p:pic>
    </p:spTree>
    <p:extLst>
      <p:ext uri="{BB962C8B-B14F-4D97-AF65-F5344CB8AC3E}">
        <p14:creationId xmlns:p14="http://schemas.microsoft.com/office/powerpoint/2010/main" val="2714513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C4E55-93BD-6CB9-B52D-83B64A97C98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DDFDC88-B60B-4E19-C9AA-BFAFCE655A30}"/>
              </a:ext>
            </a:extLst>
          </p:cNvPr>
          <p:cNvPicPr>
            <a:picLocks noChangeAspect="1"/>
          </p:cNvPicPr>
          <p:nvPr/>
        </p:nvPicPr>
        <p:blipFill rotWithShape="1">
          <a:blip r:embed="rId2"/>
          <a:srcRect t="31037" b="47615"/>
          <a:stretch/>
        </p:blipFill>
        <p:spPr>
          <a:xfrm>
            <a:off x="-12032" y="2209800"/>
            <a:ext cx="12192000" cy="4648199"/>
          </a:xfrm>
          <a:prstGeom prst="rect">
            <a:avLst/>
          </a:prstGeom>
        </p:spPr>
      </p:pic>
      <p:pic>
        <p:nvPicPr>
          <p:cNvPr id="5" name="Picture 4">
            <a:extLst>
              <a:ext uri="{FF2B5EF4-FFF2-40B4-BE49-F238E27FC236}">
                <a16:creationId xmlns:a16="http://schemas.microsoft.com/office/drawing/2014/main" id="{6C4E7192-5128-BDBD-B382-CAA94176F9F3}"/>
              </a:ext>
            </a:extLst>
          </p:cNvPr>
          <p:cNvPicPr>
            <a:picLocks noChangeAspect="1"/>
          </p:cNvPicPr>
          <p:nvPr/>
        </p:nvPicPr>
        <p:blipFill>
          <a:blip r:embed="rId2"/>
          <a:srcRect b="86664"/>
          <a:stretch/>
        </p:blipFill>
        <p:spPr>
          <a:xfrm>
            <a:off x="-12032" y="-4011"/>
            <a:ext cx="12192000" cy="2903621"/>
          </a:xfrm>
          <a:prstGeom prst="rect">
            <a:avLst/>
          </a:prstGeom>
        </p:spPr>
      </p:pic>
    </p:spTree>
    <p:extLst>
      <p:ext uri="{BB962C8B-B14F-4D97-AF65-F5344CB8AC3E}">
        <p14:creationId xmlns:p14="http://schemas.microsoft.com/office/powerpoint/2010/main" val="1346276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31327-5D7B-6243-E67A-588410A9A1A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2E24BA3-AAEF-5647-32E4-752E87341DD0}"/>
              </a:ext>
            </a:extLst>
          </p:cNvPr>
          <p:cNvPicPr>
            <a:picLocks noChangeAspect="1"/>
          </p:cNvPicPr>
          <p:nvPr/>
        </p:nvPicPr>
        <p:blipFill>
          <a:blip r:embed="rId2"/>
          <a:srcRect t="51483" b="26819"/>
          <a:stretch/>
        </p:blipFill>
        <p:spPr>
          <a:xfrm>
            <a:off x="0" y="2133600"/>
            <a:ext cx="12192000" cy="4724400"/>
          </a:xfrm>
          <a:prstGeom prst="rect">
            <a:avLst/>
          </a:prstGeom>
        </p:spPr>
      </p:pic>
      <p:pic>
        <p:nvPicPr>
          <p:cNvPr id="2" name="Picture 1">
            <a:extLst>
              <a:ext uri="{FF2B5EF4-FFF2-40B4-BE49-F238E27FC236}">
                <a16:creationId xmlns:a16="http://schemas.microsoft.com/office/drawing/2014/main" id="{8E5F40A3-5A59-F651-DD9D-2DE44893EB23}"/>
              </a:ext>
            </a:extLst>
          </p:cNvPr>
          <p:cNvPicPr>
            <a:picLocks noChangeAspect="1"/>
          </p:cNvPicPr>
          <p:nvPr/>
        </p:nvPicPr>
        <p:blipFill>
          <a:blip r:embed="rId2"/>
          <a:srcRect b="86664"/>
          <a:stretch/>
        </p:blipFill>
        <p:spPr>
          <a:xfrm>
            <a:off x="0" y="-4011"/>
            <a:ext cx="12192000" cy="2903621"/>
          </a:xfrm>
          <a:prstGeom prst="rect">
            <a:avLst/>
          </a:prstGeom>
        </p:spPr>
      </p:pic>
    </p:spTree>
    <p:extLst>
      <p:ext uri="{BB962C8B-B14F-4D97-AF65-F5344CB8AC3E}">
        <p14:creationId xmlns:p14="http://schemas.microsoft.com/office/powerpoint/2010/main" val="1983847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00557-C25C-60C8-00D9-BE7A7CB066C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CE4E177-D8B9-67A7-0725-3A5F7A21DA19}"/>
              </a:ext>
            </a:extLst>
          </p:cNvPr>
          <p:cNvPicPr>
            <a:picLocks noChangeAspect="1"/>
          </p:cNvPicPr>
          <p:nvPr/>
        </p:nvPicPr>
        <p:blipFill>
          <a:blip r:embed="rId2"/>
          <a:srcRect t="73531"/>
          <a:stretch/>
        </p:blipFill>
        <p:spPr>
          <a:xfrm>
            <a:off x="12032" y="1704474"/>
            <a:ext cx="12192000" cy="5763126"/>
          </a:xfrm>
          <a:prstGeom prst="rect">
            <a:avLst/>
          </a:prstGeom>
        </p:spPr>
      </p:pic>
      <p:pic>
        <p:nvPicPr>
          <p:cNvPr id="2" name="Picture 1">
            <a:extLst>
              <a:ext uri="{FF2B5EF4-FFF2-40B4-BE49-F238E27FC236}">
                <a16:creationId xmlns:a16="http://schemas.microsoft.com/office/drawing/2014/main" id="{47985D75-00FD-0F56-7CE9-14EC10E47D89}"/>
              </a:ext>
            </a:extLst>
          </p:cNvPr>
          <p:cNvPicPr>
            <a:picLocks noChangeAspect="1"/>
          </p:cNvPicPr>
          <p:nvPr/>
        </p:nvPicPr>
        <p:blipFill>
          <a:blip r:embed="rId2"/>
          <a:srcRect b="91582"/>
          <a:stretch/>
        </p:blipFill>
        <p:spPr>
          <a:xfrm>
            <a:off x="-12032" y="-4011"/>
            <a:ext cx="12192000" cy="1832811"/>
          </a:xfrm>
          <a:prstGeom prst="rect">
            <a:avLst/>
          </a:prstGeom>
        </p:spPr>
      </p:pic>
    </p:spTree>
    <p:extLst>
      <p:ext uri="{BB962C8B-B14F-4D97-AF65-F5344CB8AC3E}">
        <p14:creationId xmlns:p14="http://schemas.microsoft.com/office/powerpoint/2010/main" val="1197398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BE52A32-245A-5197-7553-4632F505421A}"/>
              </a:ext>
            </a:extLst>
          </p:cNvPr>
          <p:cNvSpPr>
            <a:spLocks noGrp="1" noRot="1" noChangeArrowheads="1"/>
          </p:cNvSpPr>
          <p:nvPr>
            <p:ph type="title"/>
          </p:nvPr>
        </p:nvSpPr>
        <p:spPr>
          <a:xfrm>
            <a:off x="2209800" y="114300"/>
            <a:ext cx="7772400" cy="647700"/>
          </a:xfr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b="100000"/>
            </a:path>
            <a:tileRect t="-100000" r="-100000"/>
          </a:gradFill>
        </p:spPr>
        <p:txBody>
          <a:bodyPr/>
          <a:lstStyle/>
          <a:p>
            <a:pPr eaLnBrk="1" hangingPunct="1">
              <a:defRPr/>
            </a:pPr>
            <a:r>
              <a:rPr lang="en-US" dirty="0"/>
              <a:t>Overview: The Rapture</a:t>
            </a:r>
          </a:p>
        </p:txBody>
      </p:sp>
      <p:sp>
        <p:nvSpPr>
          <p:cNvPr id="9222" name="Rectangle 6">
            <a:extLst>
              <a:ext uri="{FF2B5EF4-FFF2-40B4-BE49-F238E27FC236}">
                <a16:creationId xmlns:a16="http://schemas.microsoft.com/office/drawing/2014/main" id="{06885679-30DF-9042-4209-FDD9644011AE}"/>
              </a:ext>
            </a:extLst>
          </p:cNvPr>
          <p:cNvSpPr>
            <a:spLocks noGrp="1" noRot="1" noChangeArrowheads="1"/>
          </p:cNvSpPr>
          <p:nvPr>
            <p:ph type="body" idx="1"/>
          </p:nvPr>
        </p:nvSpPr>
        <p:spPr>
          <a:xfrm>
            <a:off x="1752600" y="990600"/>
            <a:ext cx="4419600" cy="5638800"/>
          </a:xfrm>
        </p:spPr>
        <p:txBody>
          <a:bodyPr>
            <a:normAutofit lnSpcReduction="10000"/>
          </a:bodyPr>
          <a:lstStyle/>
          <a:p>
            <a:pPr eaLnBrk="1" hangingPunct="1">
              <a:lnSpc>
                <a:spcPct val="90000"/>
              </a:lnSpc>
              <a:defRPr/>
            </a:pPr>
            <a:r>
              <a:rPr lang="en-US" sz="2400"/>
              <a:t>Greek </a:t>
            </a:r>
            <a:r>
              <a:rPr lang="en-US" sz="2400" i="1"/>
              <a:t>harpazo</a:t>
            </a:r>
            <a:r>
              <a:rPr lang="en-US" sz="2400"/>
              <a:t>, Latin </a:t>
            </a:r>
            <a:r>
              <a:rPr lang="en-US" sz="2400" i="1"/>
              <a:t>raptus</a:t>
            </a:r>
            <a:r>
              <a:rPr lang="en-US" sz="2400"/>
              <a:t>, to seize, snatch, catch up</a:t>
            </a:r>
          </a:p>
          <a:p>
            <a:pPr eaLnBrk="1" hangingPunct="1">
              <a:lnSpc>
                <a:spcPct val="90000"/>
              </a:lnSpc>
              <a:defRPr/>
            </a:pPr>
            <a:r>
              <a:rPr lang="en-US" sz="2400"/>
              <a:t>In the Rapture, Christians are caught up in the clouds to be with Jesus forever.</a:t>
            </a:r>
          </a:p>
          <a:p>
            <a:pPr eaLnBrk="1" hangingPunct="1">
              <a:lnSpc>
                <a:spcPct val="90000"/>
              </a:lnSpc>
              <a:defRPr/>
            </a:pPr>
            <a:r>
              <a:rPr lang="en-US" sz="2400"/>
              <a:t> </a:t>
            </a:r>
            <a:r>
              <a:rPr lang="en-US" sz="2400">
                <a:latin typeface="Papyrus" pitchFamily="66" charset="0"/>
              </a:rPr>
              <a:t>“Then we who are alive and remain will be </a:t>
            </a:r>
            <a:r>
              <a:rPr lang="en-US" sz="2400" u="sng">
                <a:latin typeface="Papyrus" pitchFamily="66" charset="0"/>
              </a:rPr>
              <a:t>caught up</a:t>
            </a:r>
            <a:r>
              <a:rPr lang="en-US" sz="2400">
                <a:latin typeface="Papyrus" pitchFamily="66" charset="0"/>
              </a:rPr>
              <a:t> together with them in the clouds to meet the Lord in the air, and so we shall always be with the Lord.”</a:t>
            </a:r>
            <a:r>
              <a:rPr lang="en-US" sz="2400"/>
              <a:t> </a:t>
            </a:r>
            <a:r>
              <a:rPr lang="en-US"/>
              <a:t>1 Thess. 4:17</a:t>
            </a:r>
          </a:p>
          <a:p>
            <a:pPr eaLnBrk="1" hangingPunct="1">
              <a:lnSpc>
                <a:spcPct val="90000"/>
              </a:lnSpc>
              <a:defRPr/>
            </a:pPr>
            <a:r>
              <a:rPr lang="en-US" sz="2400">
                <a:latin typeface="Papyrus" pitchFamily="66" charset="0"/>
              </a:rPr>
              <a:t>“If I go and prepare a place for you, I will come again and receive you to Myself, that  where I am, there you may be also.”</a:t>
            </a:r>
            <a:r>
              <a:rPr lang="en-US" sz="2400"/>
              <a:t> </a:t>
            </a:r>
            <a:r>
              <a:rPr lang="en-US"/>
              <a:t>John 14:3</a:t>
            </a:r>
          </a:p>
        </p:txBody>
      </p:sp>
      <p:pic>
        <p:nvPicPr>
          <p:cNvPr id="6148" name="Picture 21" descr="JesusReturnClouds">
            <a:extLst>
              <a:ext uri="{FF2B5EF4-FFF2-40B4-BE49-F238E27FC236}">
                <a16:creationId xmlns:a16="http://schemas.microsoft.com/office/drawing/2014/main" id="{95471516-C8DB-7BB4-777E-B18C33B3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921" t="10493" r="19833" b="10493"/>
          <a:stretch>
            <a:fillRect/>
          </a:stretch>
        </p:blipFill>
        <p:spPr bwMode="auto">
          <a:xfrm>
            <a:off x="6186488" y="1066800"/>
            <a:ext cx="410051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animEffect transition="in" filter="wipe(left)">
                                      <p:cBhvr>
                                        <p:cTn id="7" dur="500"/>
                                        <p:tgtEl>
                                          <p:spTgt spid="92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22">
                                            <p:txEl>
                                              <p:pRg st="1" end="1"/>
                                            </p:txEl>
                                          </p:spTgt>
                                        </p:tgtEl>
                                        <p:attrNameLst>
                                          <p:attrName>style.visibility</p:attrName>
                                        </p:attrNameLst>
                                      </p:cBhvr>
                                      <p:to>
                                        <p:strVal val="visible"/>
                                      </p:to>
                                    </p:set>
                                    <p:animEffect transition="in" filter="wipe(left)">
                                      <p:cBhvr>
                                        <p:cTn id="12" dur="500"/>
                                        <p:tgtEl>
                                          <p:spTgt spid="922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22">
                                            <p:txEl>
                                              <p:pRg st="2" end="2"/>
                                            </p:txEl>
                                          </p:spTgt>
                                        </p:tgtEl>
                                        <p:attrNameLst>
                                          <p:attrName>style.visibility</p:attrName>
                                        </p:attrNameLst>
                                      </p:cBhvr>
                                      <p:to>
                                        <p:strVal val="visible"/>
                                      </p:to>
                                    </p:set>
                                    <p:animEffect transition="in" filter="wipe(left)">
                                      <p:cBhvr>
                                        <p:cTn id="17" dur="500"/>
                                        <p:tgtEl>
                                          <p:spTgt spid="922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222">
                                            <p:txEl>
                                              <p:pRg st="3" end="3"/>
                                            </p:txEl>
                                          </p:spTgt>
                                        </p:tgtEl>
                                        <p:attrNameLst>
                                          <p:attrName>style.visibility</p:attrName>
                                        </p:attrNameLst>
                                      </p:cBhvr>
                                      <p:to>
                                        <p:strVal val="visible"/>
                                      </p:to>
                                    </p:set>
                                    <p:animEffect transition="in" filter="wipe(left)">
                                      <p:cBhvr>
                                        <p:cTn id="22" dur="500"/>
                                        <p:tgtEl>
                                          <p:spTgt spid="92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6E3B8C7-A0D1-BE9D-3BE2-CFDAB7E41831}"/>
              </a:ext>
            </a:extLst>
          </p:cNvPr>
          <p:cNvSpPr>
            <a:spLocks noGrp="1" noRot="1" noChangeArrowheads="1"/>
          </p:cNvSpPr>
          <p:nvPr>
            <p:ph type="title"/>
          </p:nvPr>
        </p:nvSpPr>
        <p:spPr>
          <a:xfrm>
            <a:off x="2222500" y="228600"/>
            <a:ext cx="7759700" cy="533400"/>
          </a:xfr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0800000" scaled="1"/>
            <a:tileRect/>
          </a:gradFill>
        </p:spPr>
        <p:txBody>
          <a:bodyPr>
            <a:normAutofit fontScale="90000"/>
          </a:bodyPr>
          <a:lstStyle/>
          <a:p>
            <a:pPr eaLnBrk="1" hangingPunct="1">
              <a:defRPr/>
            </a:pPr>
            <a:r>
              <a:rPr lang="en-US" dirty="0"/>
              <a:t>Overview: The Tribulation</a:t>
            </a:r>
          </a:p>
        </p:txBody>
      </p:sp>
      <p:sp>
        <p:nvSpPr>
          <p:cNvPr id="11267" name="Rectangle 3">
            <a:extLst>
              <a:ext uri="{FF2B5EF4-FFF2-40B4-BE49-F238E27FC236}">
                <a16:creationId xmlns:a16="http://schemas.microsoft.com/office/drawing/2014/main" id="{829430C6-38E9-61D6-2E77-788B32374B96}"/>
              </a:ext>
            </a:extLst>
          </p:cNvPr>
          <p:cNvSpPr>
            <a:spLocks noGrp="1" noRot="1" noChangeArrowheads="1"/>
          </p:cNvSpPr>
          <p:nvPr>
            <p:ph type="body" idx="1"/>
          </p:nvPr>
        </p:nvSpPr>
        <p:spPr>
          <a:xfrm>
            <a:off x="1752600" y="990600"/>
            <a:ext cx="4343400" cy="5638800"/>
          </a:xfrm>
        </p:spPr>
        <p:txBody>
          <a:bodyPr>
            <a:normAutofit fontScale="92500" lnSpcReduction="20000"/>
          </a:bodyPr>
          <a:lstStyle/>
          <a:p>
            <a:pPr eaLnBrk="1" hangingPunct="1">
              <a:defRPr/>
            </a:pPr>
            <a:r>
              <a:rPr lang="en-US" sz="2400"/>
              <a:t>A seven-year future period in which God pours out his wrath on the wicked, and prepares Israel for the Messiah’s return.</a:t>
            </a:r>
          </a:p>
          <a:p>
            <a:pPr eaLnBrk="1" hangingPunct="1">
              <a:defRPr/>
            </a:pPr>
            <a:r>
              <a:rPr lang="en-US" sz="2400"/>
              <a:t>It completes the 70 seven-year periods of Daniel 9.</a:t>
            </a:r>
          </a:p>
          <a:p>
            <a:pPr eaLnBrk="1" hangingPunct="1">
              <a:defRPr/>
            </a:pPr>
            <a:r>
              <a:rPr lang="en-US" sz="2400">
                <a:latin typeface="Papyrus" pitchFamily="66" charset="0"/>
              </a:rPr>
              <a:t>“Seventy ‘weeks’ have been decreed for your people and your holy city,”</a:t>
            </a:r>
            <a:r>
              <a:rPr lang="en-US" sz="2400"/>
              <a:t> Dan. 9:24</a:t>
            </a:r>
          </a:p>
          <a:p>
            <a:pPr eaLnBrk="1" hangingPunct="1">
              <a:defRPr/>
            </a:pPr>
            <a:r>
              <a:rPr lang="en-US" sz="2400"/>
              <a:t>69 ‘weeks’ have already taken place from Daniel until Christ; only the seventieth week is still to come.</a:t>
            </a:r>
            <a:r>
              <a:rPr lang="en-US" sz="2800"/>
              <a:t> </a:t>
            </a:r>
          </a:p>
        </p:txBody>
      </p:sp>
      <p:pic>
        <p:nvPicPr>
          <p:cNvPr id="7172" name="Picture 8" descr="7bowls">
            <a:extLst>
              <a:ext uri="{FF2B5EF4-FFF2-40B4-BE49-F238E27FC236}">
                <a16:creationId xmlns:a16="http://schemas.microsoft.com/office/drawing/2014/main" id="{50B9C54A-0EE1-EEAB-7E49-B7AE5981DB36}"/>
              </a:ext>
            </a:extLst>
          </p:cNvPr>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6096000" y="1066800"/>
            <a:ext cx="3962400" cy="52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9">
            <a:extLst>
              <a:ext uri="{FF2B5EF4-FFF2-40B4-BE49-F238E27FC236}">
                <a16:creationId xmlns:a16="http://schemas.microsoft.com/office/drawing/2014/main" id="{E996B226-7450-D00F-02D6-B59962B41DE0}"/>
              </a:ext>
            </a:extLst>
          </p:cNvPr>
          <p:cNvSpPr txBox="1">
            <a:spLocks noChangeArrowheads="1"/>
          </p:cNvSpPr>
          <p:nvPr/>
        </p:nvSpPr>
        <p:spPr bwMode="auto">
          <a:xfrm>
            <a:off x="7162800" y="5105401"/>
            <a:ext cx="2895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50000"/>
              </a:spcBef>
            </a:pPr>
            <a:r>
              <a:rPr lang="en-US" altLang="en-US" sz="2400">
                <a:latin typeface="Times New Roman" panose="02020603050405020304" pitchFamily="18" charset="0"/>
              </a:rPr>
              <a:t>The wrath of God will be poured out in the Tribulation.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wipe(left)">
                                      <p:cBhvr>
                                        <p:cTn id="7" dur="5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wipe(left)">
                                      <p:cBhvr>
                                        <p:cTn id="12" dur="500"/>
                                        <p:tgtEl>
                                          <p:spTgt spid="112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wipe(left)">
                                      <p:cBhvr>
                                        <p:cTn id="17" dur="500"/>
                                        <p:tgtEl>
                                          <p:spTgt spid="112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wipe(left)">
                                      <p:cBhvr>
                                        <p:cTn id="22"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FC8956D-17B1-66F5-9B96-BE77CBA52C75}"/>
              </a:ext>
            </a:extLst>
          </p:cNvPr>
          <p:cNvSpPr>
            <a:spLocks noGrp="1" noRot="1" noChangeArrowheads="1"/>
          </p:cNvSpPr>
          <p:nvPr>
            <p:ph type="title"/>
          </p:nvPr>
        </p:nvSpPr>
        <p:spPr>
          <a:xfrm>
            <a:off x="2209800" y="-152400"/>
            <a:ext cx="7772400" cy="1031629"/>
          </a:xfrm>
        </p:spPr>
        <p:txBody>
          <a:bodyPr>
            <a:normAutofit/>
          </a:bodyPr>
          <a:lstStyle/>
          <a:p>
            <a:pPr eaLnBrk="1" hangingPunct="1">
              <a:defRPr/>
            </a:pPr>
            <a:br>
              <a:rPr lang="en-US" sz="2800" dirty="0"/>
            </a:br>
            <a:r>
              <a:rPr lang="en-US" sz="2800" dirty="0"/>
              <a:t>		The Sequence of Events</a:t>
            </a:r>
          </a:p>
        </p:txBody>
      </p:sp>
      <p:sp>
        <p:nvSpPr>
          <p:cNvPr id="18436" name="AutoShape 4">
            <a:extLst>
              <a:ext uri="{FF2B5EF4-FFF2-40B4-BE49-F238E27FC236}">
                <a16:creationId xmlns:a16="http://schemas.microsoft.com/office/drawing/2014/main" id="{F8F85579-C572-6F30-6823-CD2E894CD501}"/>
              </a:ext>
            </a:extLst>
          </p:cNvPr>
          <p:cNvSpPr>
            <a:spLocks noChangeArrowheads="1"/>
          </p:cNvSpPr>
          <p:nvPr/>
        </p:nvSpPr>
        <p:spPr bwMode="auto">
          <a:xfrm>
            <a:off x="1524000" y="3352800"/>
            <a:ext cx="1981200" cy="1752600"/>
          </a:xfrm>
          <a:prstGeom prst="rightArrow">
            <a:avLst>
              <a:gd name="adj1" fmla="val 50000"/>
              <a:gd name="adj2" fmla="val 28261"/>
            </a:avLst>
          </a:prstGeom>
          <a:solidFill>
            <a:schemeClr val="accent1"/>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a:solidFill>
                  <a:schemeClr val="bg1"/>
                </a:solidFill>
                <a:latin typeface="Times New Roman" panose="02020603050405020304" pitchFamily="18" charset="0"/>
              </a:rPr>
              <a:t>Increasing</a:t>
            </a:r>
          </a:p>
          <a:p>
            <a:pPr algn="ctr"/>
            <a:r>
              <a:rPr lang="en-US" altLang="en-US" sz="2400">
                <a:solidFill>
                  <a:schemeClr val="bg1"/>
                </a:solidFill>
                <a:latin typeface="Times New Roman" panose="02020603050405020304" pitchFamily="18" charset="0"/>
              </a:rPr>
              <a:t>Apostasy</a:t>
            </a:r>
          </a:p>
        </p:txBody>
      </p:sp>
      <p:grpSp>
        <p:nvGrpSpPr>
          <p:cNvPr id="2" name="Group 17">
            <a:extLst>
              <a:ext uri="{FF2B5EF4-FFF2-40B4-BE49-F238E27FC236}">
                <a16:creationId xmlns:a16="http://schemas.microsoft.com/office/drawing/2014/main" id="{373054CD-F45D-223F-7A9D-E64B94E39686}"/>
              </a:ext>
            </a:extLst>
          </p:cNvPr>
          <p:cNvGrpSpPr>
            <a:grpSpLocks/>
          </p:cNvGrpSpPr>
          <p:nvPr/>
        </p:nvGrpSpPr>
        <p:grpSpPr bwMode="auto">
          <a:xfrm>
            <a:off x="3048000" y="1203326"/>
            <a:ext cx="1828800" cy="3597275"/>
            <a:chOff x="1152" y="720"/>
            <a:chExt cx="1152" cy="2266"/>
          </a:xfrm>
        </p:grpSpPr>
        <p:sp>
          <p:nvSpPr>
            <p:cNvPr id="13352" name="AutoShape 6">
              <a:extLst>
                <a:ext uri="{FF2B5EF4-FFF2-40B4-BE49-F238E27FC236}">
                  <a16:creationId xmlns:a16="http://schemas.microsoft.com/office/drawing/2014/main" id="{76F4BF22-558D-A9C3-63A5-94AA283433F7}"/>
                </a:ext>
              </a:extLst>
            </p:cNvPr>
            <p:cNvSpPr>
              <a:spLocks noChangeArrowheads="1"/>
            </p:cNvSpPr>
            <p:nvPr/>
          </p:nvSpPr>
          <p:spPr bwMode="auto">
            <a:xfrm>
              <a:off x="1152" y="720"/>
              <a:ext cx="1152" cy="1344"/>
            </a:xfrm>
            <a:prstGeom prst="upArrow">
              <a:avLst>
                <a:gd name="adj1" fmla="val 50000"/>
                <a:gd name="adj2" fmla="val 29167"/>
              </a:avLst>
            </a:pr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200">
                  <a:latin typeface="Times New Roman" panose="02020603050405020304" pitchFamily="18" charset="0"/>
                </a:rPr>
                <a:t>The</a:t>
              </a:r>
            </a:p>
            <a:p>
              <a:pPr algn="ctr"/>
              <a:r>
                <a:rPr lang="en-US" altLang="en-US" sz="2200">
                  <a:latin typeface="Times New Roman" panose="02020603050405020304" pitchFamily="18" charset="0"/>
                </a:rPr>
                <a:t>Rapture</a:t>
              </a:r>
            </a:p>
            <a:p>
              <a:pPr algn="ctr"/>
              <a:endParaRPr lang="en-US" altLang="en-US" sz="2200">
                <a:latin typeface="Times New Roman" panose="02020603050405020304" pitchFamily="18" charset="0"/>
              </a:endParaRPr>
            </a:p>
            <a:p>
              <a:pPr algn="ctr"/>
              <a:endParaRPr lang="en-US" altLang="en-US" sz="2200">
                <a:latin typeface="Times New Roman" panose="02020603050405020304" pitchFamily="18" charset="0"/>
              </a:endParaRPr>
            </a:p>
          </p:txBody>
        </p:sp>
        <p:grpSp>
          <p:nvGrpSpPr>
            <p:cNvPr id="13353" name="Group 15">
              <a:extLst>
                <a:ext uri="{FF2B5EF4-FFF2-40B4-BE49-F238E27FC236}">
                  <a16:creationId xmlns:a16="http://schemas.microsoft.com/office/drawing/2014/main" id="{5FD27280-B5BC-A39D-5C93-05D57BE4F455}"/>
                </a:ext>
              </a:extLst>
            </p:cNvPr>
            <p:cNvGrpSpPr>
              <a:grpSpLocks/>
            </p:cNvGrpSpPr>
            <p:nvPr/>
          </p:nvGrpSpPr>
          <p:grpSpPr bwMode="auto">
            <a:xfrm>
              <a:off x="1248" y="1632"/>
              <a:ext cx="967" cy="1354"/>
              <a:chOff x="3024" y="624"/>
              <a:chExt cx="2023" cy="2650"/>
            </a:xfrm>
          </p:grpSpPr>
          <p:sp>
            <p:nvSpPr>
              <p:cNvPr id="13354" name="Oval 14">
                <a:extLst>
                  <a:ext uri="{FF2B5EF4-FFF2-40B4-BE49-F238E27FC236}">
                    <a16:creationId xmlns:a16="http://schemas.microsoft.com/office/drawing/2014/main" id="{6E0FEA82-FE40-9FB6-3826-8C41F9DD4EDF}"/>
                  </a:ext>
                </a:extLst>
              </p:cNvPr>
              <p:cNvSpPr>
                <a:spLocks noChangeArrowheads="1"/>
              </p:cNvSpPr>
              <p:nvPr/>
            </p:nvSpPr>
            <p:spPr bwMode="auto">
              <a:xfrm>
                <a:off x="3552" y="3024"/>
                <a:ext cx="720" cy="144"/>
              </a:xfrm>
              <a:prstGeom prst="ellipse">
                <a:avLst/>
              </a:prstGeom>
              <a:solidFill>
                <a:srgbClr val="FFFF99"/>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55" name="Oval 13">
                <a:extLst>
                  <a:ext uri="{FF2B5EF4-FFF2-40B4-BE49-F238E27FC236}">
                    <a16:creationId xmlns:a16="http://schemas.microsoft.com/office/drawing/2014/main" id="{C9713725-ABD0-682A-2AE9-47DA845705FB}"/>
                  </a:ext>
                </a:extLst>
              </p:cNvPr>
              <p:cNvSpPr>
                <a:spLocks noChangeArrowheads="1"/>
              </p:cNvSpPr>
              <p:nvPr/>
            </p:nvSpPr>
            <p:spPr bwMode="auto">
              <a:xfrm>
                <a:off x="4080" y="1632"/>
                <a:ext cx="240" cy="864"/>
              </a:xfrm>
              <a:prstGeom prst="ellipse">
                <a:avLst/>
              </a:prstGeom>
              <a:solidFill>
                <a:srgbClr val="FFFF99"/>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56" name="Rectangle 12">
                <a:extLst>
                  <a:ext uri="{FF2B5EF4-FFF2-40B4-BE49-F238E27FC236}">
                    <a16:creationId xmlns:a16="http://schemas.microsoft.com/office/drawing/2014/main" id="{91358467-4E03-1C42-D194-062515842E21}"/>
                  </a:ext>
                </a:extLst>
              </p:cNvPr>
              <p:cNvSpPr>
                <a:spLocks noChangeArrowheads="1"/>
              </p:cNvSpPr>
              <p:nvPr/>
            </p:nvSpPr>
            <p:spPr bwMode="auto">
              <a:xfrm>
                <a:off x="3120" y="2352"/>
                <a:ext cx="1248" cy="720"/>
              </a:xfrm>
              <a:prstGeom prst="rect">
                <a:avLst/>
              </a:prstGeom>
              <a:solidFill>
                <a:srgbClr val="FFFF99"/>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13357" name="Picture 10" descr="church">
                <a:extLst>
                  <a:ext uri="{FF2B5EF4-FFF2-40B4-BE49-F238E27FC236}">
                    <a16:creationId xmlns:a16="http://schemas.microsoft.com/office/drawing/2014/main" id="{E15C7191-7684-1E39-0A2A-E12AB050FC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 y="624"/>
                <a:ext cx="2023" cy="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8450" name="Text Box 18">
            <a:extLst>
              <a:ext uri="{FF2B5EF4-FFF2-40B4-BE49-F238E27FC236}">
                <a16:creationId xmlns:a16="http://schemas.microsoft.com/office/drawing/2014/main" id="{67596400-5398-848D-C90E-4CBEF2E2E7BF}"/>
              </a:ext>
            </a:extLst>
          </p:cNvPr>
          <p:cNvSpPr txBox="1">
            <a:spLocks noChangeArrowheads="1"/>
          </p:cNvSpPr>
          <p:nvPr/>
        </p:nvSpPr>
        <p:spPr bwMode="auto">
          <a:xfrm>
            <a:off x="1714500" y="457199"/>
            <a:ext cx="3708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dirty="0">
                <a:latin typeface="Times New Roman" panose="02020603050405020304" pitchFamily="18" charset="0"/>
              </a:rPr>
              <a:t>Bema Seat Judgment              Marriage Supper of the Lamb</a:t>
            </a:r>
          </a:p>
        </p:txBody>
      </p:sp>
      <p:grpSp>
        <p:nvGrpSpPr>
          <p:cNvPr id="4" name="Group 55">
            <a:extLst>
              <a:ext uri="{FF2B5EF4-FFF2-40B4-BE49-F238E27FC236}">
                <a16:creationId xmlns:a16="http://schemas.microsoft.com/office/drawing/2014/main" id="{EB86111E-C996-BDBF-50DC-8DFBBE1638D6}"/>
              </a:ext>
            </a:extLst>
          </p:cNvPr>
          <p:cNvGrpSpPr>
            <a:grpSpLocks/>
          </p:cNvGrpSpPr>
          <p:nvPr/>
        </p:nvGrpSpPr>
        <p:grpSpPr bwMode="auto">
          <a:xfrm>
            <a:off x="4572000" y="2743201"/>
            <a:ext cx="1981200" cy="3368675"/>
            <a:chOff x="1920" y="1728"/>
            <a:chExt cx="1248" cy="2122"/>
          </a:xfrm>
        </p:grpSpPr>
        <p:grpSp>
          <p:nvGrpSpPr>
            <p:cNvPr id="13346" name="Group 24">
              <a:extLst>
                <a:ext uri="{FF2B5EF4-FFF2-40B4-BE49-F238E27FC236}">
                  <a16:creationId xmlns:a16="http://schemas.microsoft.com/office/drawing/2014/main" id="{857E5BB8-CC3B-ED06-5DFA-DC3D21D0C0DA}"/>
                </a:ext>
              </a:extLst>
            </p:cNvPr>
            <p:cNvGrpSpPr>
              <a:grpSpLocks/>
            </p:cNvGrpSpPr>
            <p:nvPr/>
          </p:nvGrpSpPr>
          <p:grpSpPr bwMode="auto">
            <a:xfrm>
              <a:off x="2016" y="1728"/>
              <a:ext cx="1152" cy="1488"/>
              <a:chOff x="2256" y="1728"/>
              <a:chExt cx="1392" cy="1488"/>
            </a:xfrm>
          </p:grpSpPr>
          <p:sp>
            <p:nvSpPr>
              <p:cNvPr id="13348" name="Rectangle 16">
                <a:extLst>
                  <a:ext uri="{FF2B5EF4-FFF2-40B4-BE49-F238E27FC236}">
                    <a16:creationId xmlns:a16="http://schemas.microsoft.com/office/drawing/2014/main" id="{286184C7-C838-F34D-1EAC-BD7B59986EC8}"/>
                  </a:ext>
                </a:extLst>
              </p:cNvPr>
              <p:cNvSpPr>
                <a:spLocks noChangeArrowheads="1"/>
              </p:cNvSpPr>
              <p:nvPr/>
            </p:nvSpPr>
            <p:spPr bwMode="auto">
              <a:xfrm>
                <a:off x="2256" y="2304"/>
                <a:ext cx="1248" cy="624"/>
              </a:xfrm>
              <a:prstGeom prst="rect">
                <a:avLst/>
              </a:prstGeom>
              <a:solidFill>
                <a:schemeClr val="hlink"/>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49" name="AutoShape 19">
                <a:extLst>
                  <a:ext uri="{FF2B5EF4-FFF2-40B4-BE49-F238E27FC236}">
                    <a16:creationId xmlns:a16="http://schemas.microsoft.com/office/drawing/2014/main" id="{98E21D89-9732-B156-A5DF-1DAB1A545637}"/>
                  </a:ext>
                </a:extLst>
              </p:cNvPr>
              <p:cNvSpPr>
                <a:spLocks noChangeArrowheads="1"/>
              </p:cNvSpPr>
              <p:nvPr/>
            </p:nvSpPr>
            <p:spPr bwMode="auto">
              <a:xfrm rot="-913778">
                <a:off x="2544" y="1728"/>
                <a:ext cx="816" cy="1056"/>
              </a:xfrm>
              <a:prstGeom prst="lightningBolt">
                <a:avLst/>
              </a:prstGeom>
              <a:solidFill>
                <a:schemeClr val="accent1"/>
              </a:solidFill>
              <a:ln w="12700">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50" name="Text Box 20">
                <a:extLst>
                  <a:ext uri="{FF2B5EF4-FFF2-40B4-BE49-F238E27FC236}">
                    <a16:creationId xmlns:a16="http://schemas.microsoft.com/office/drawing/2014/main" id="{31DD24BB-D87C-2A18-F00D-2DE6787796BA}"/>
                  </a:ext>
                </a:extLst>
              </p:cNvPr>
              <p:cNvSpPr txBox="1">
                <a:spLocks noChangeArrowheads="1"/>
              </p:cNvSpPr>
              <p:nvPr/>
            </p:nvSpPr>
            <p:spPr bwMode="auto">
              <a:xfrm rot="-618457">
                <a:off x="2352" y="2496"/>
                <a:ext cx="12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a:latin typeface="Times New Roman" panose="02020603050405020304" pitchFamily="18" charset="0"/>
                  </a:rPr>
                  <a:t>Tribulation</a:t>
                </a:r>
              </a:p>
            </p:txBody>
          </p:sp>
          <p:sp>
            <p:nvSpPr>
              <p:cNvPr id="13351" name="Text Box 21">
                <a:extLst>
                  <a:ext uri="{FF2B5EF4-FFF2-40B4-BE49-F238E27FC236}">
                    <a16:creationId xmlns:a16="http://schemas.microsoft.com/office/drawing/2014/main" id="{9114FB0A-7FC3-4C2A-8694-C4D87311EC42}"/>
                  </a:ext>
                </a:extLst>
              </p:cNvPr>
              <p:cNvSpPr txBox="1">
                <a:spLocks noChangeArrowheads="1"/>
              </p:cNvSpPr>
              <p:nvPr/>
            </p:nvSpPr>
            <p:spPr bwMode="auto">
              <a:xfrm>
                <a:off x="2304" y="2928"/>
                <a:ext cx="10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400" u="sng">
                    <a:latin typeface="Times New Roman" panose="02020603050405020304" pitchFamily="18" charset="0"/>
                  </a:rPr>
                  <a:t>7 Years</a:t>
                </a:r>
              </a:p>
            </p:txBody>
          </p:sp>
        </p:grpSp>
        <p:sp>
          <p:nvSpPr>
            <p:cNvPr id="13347" name="Text Box 32">
              <a:extLst>
                <a:ext uri="{FF2B5EF4-FFF2-40B4-BE49-F238E27FC236}">
                  <a16:creationId xmlns:a16="http://schemas.microsoft.com/office/drawing/2014/main" id="{8F86BA2F-8C49-AC45-B01C-A79547B42C27}"/>
                </a:ext>
              </a:extLst>
            </p:cNvPr>
            <p:cNvSpPr txBox="1">
              <a:spLocks noChangeArrowheads="1"/>
            </p:cNvSpPr>
            <p:nvPr/>
          </p:nvSpPr>
          <p:spPr bwMode="auto">
            <a:xfrm>
              <a:off x="1920" y="3216"/>
              <a:ext cx="1056"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000">
                  <a:latin typeface="Times New Roman" panose="02020603050405020304" pitchFamily="18" charset="0"/>
                </a:rPr>
                <a:t> A time of unprecedented destruction</a:t>
              </a:r>
            </a:p>
          </p:txBody>
        </p:sp>
      </p:grpSp>
      <p:grpSp>
        <p:nvGrpSpPr>
          <p:cNvPr id="6" name="Group 58">
            <a:extLst>
              <a:ext uri="{FF2B5EF4-FFF2-40B4-BE49-F238E27FC236}">
                <a16:creationId xmlns:a16="http://schemas.microsoft.com/office/drawing/2014/main" id="{8CE2FF5B-AA4E-BA30-205F-E9161EBACB12}"/>
              </a:ext>
            </a:extLst>
          </p:cNvPr>
          <p:cNvGrpSpPr>
            <a:grpSpLocks/>
          </p:cNvGrpSpPr>
          <p:nvPr/>
        </p:nvGrpSpPr>
        <p:grpSpPr bwMode="auto">
          <a:xfrm>
            <a:off x="7924800" y="609601"/>
            <a:ext cx="2743200" cy="5730875"/>
            <a:chOff x="4032" y="384"/>
            <a:chExt cx="1728" cy="3610"/>
          </a:xfrm>
        </p:grpSpPr>
        <p:sp>
          <p:nvSpPr>
            <p:cNvPr id="13339" name="Text Box 37">
              <a:extLst>
                <a:ext uri="{FF2B5EF4-FFF2-40B4-BE49-F238E27FC236}">
                  <a16:creationId xmlns:a16="http://schemas.microsoft.com/office/drawing/2014/main" id="{49DE2FE4-D815-2529-A071-B60B082CB255}"/>
                </a:ext>
              </a:extLst>
            </p:cNvPr>
            <p:cNvSpPr txBox="1">
              <a:spLocks noChangeArrowheads="1"/>
            </p:cNvSpPr>
            <p:nvPr/>
          </p:nvSpPr>
          <p:spPr bwMode="auto">
            <a:xfrm>
              <a:off x="4752" y="3168"/>
              <a:ext cx="768"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000">
                  <a:latin typeface="Times New Roman" panose="02020603050405020304" pitchFamily="18" charset="0"/>
                </a:rPr>
                <a:t>New Heavens and New Earth</a:t>
              </a:r>
            </a:p>
          </p:txBody>
        </p:sp>
        <p:grpSp>
          <p:nvGrpSpPr>
            <p:cNvPr id="13340" name="Group 54">
              <a:extLst>
                <a:ext uri="{FF2B5EF4-FFF2-40B4-BE49-F238E27FC236}">
                  <a16:creationId xmlns:a16="http://schemas.microsoft.com/office/drawing/2014/main" id="{4AE3EB1E-B004-46D5-97DA-97FF4C2BFCC3}"/>
                </a:ext>
              </a:extLst>
            </p:cNvPr>
            <p:cNvGrpSpPr>
              <a:grpSpLocks/>
            </p:cNvGrpSpPr>
            <p:nvPr/>
          </p:nvGrpSpPr>
          <p:grpSpPr bwMode="auto">
            <a:xfrm>
              <a:off x="4032" y="384"/>
              <a:ext cx="1728" cy="2784"/>
              <a:chOff x="4032" y="384"/>
              <a:chExt cx="1728" cy="2784"/>
            </a:xfrm>
          </p:grpSpPr>
          <p:sp>
            <p:nvSpPr>
              <p:cNvPr id="13341" name="AutoShape 35">
                <a:extLst>
                  <a:ext uri="{FF2B5EF4-FFF2-40B4-BE49-F238E27FC236}">
                    <a16:creationId xmlns:a16="http://schemas.microsoft.com/office/drawing/2014/main" id="{AC108F42-1970-4A16-ADF7-FD579C28D340}"/>
                  </a:ext>
                </a:extLst>
              </p:cNvPr>
              <p:cNvSpPr>
                <a:spLocks noChangeArrowheads="1"/>
              </p:cNvSpPr>
              <p:nvPr/>
            </p:nvSpPr>
            <p:spPr bwMode="auto">
              <a:xfrm>
                <a:off x="4848" y="2064"/>
                <a:ext cx="912" cy="1104"/>
              </a:xfrm>
              <a:prstGeom prst="rightArrow">
                <a:avLst>
                  <a:gd name="adj1" fmla="val 57611"/>
                  <a:gd name="adj2" fmla="val 37389"/>
                </a:avLst>
              </a:prstGeom>
              <a:solidFill>
                <a:schemeClr val="accent1"/>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a:solidFill>
                      <a:schemeClr val="bg1"/>
                    </a:solidFill>
                    <a:latin typeface="Times New Roman" panose="02020603050405020304" pitchFamily="18" charset="0"/>
                  </a:rPr>
                  <a:t>The</a:t>
                </a:r>
              </a:p>
              <a:p>
                <a:pPr algn="ctr"/>
                <a:r>
                  <a:rPr lang="en-US" altLang="en-US" sz="2000">
                    <a:solidFill>
                      <a:schemeClr val="bg1"/>
                    </a:solidFill>
                    <a:latin typeface="Times New Roman" panose="02020603050405020304" pitchFamily="18" charset="0"/>
                  </a:rPr>
                  <a:t>Eternal</a:t>
                </a:r>
              </a:p>
              <a:p>
                <a:pPr algn="ctr"/>
                <a:r>
                  <a:rPr lang="en-US" altLang="en-US" sz="2000">
                    <a:solidFill>
                      <a:schemeClr val="bg1"/>
                    </a:solidFill>
                    <a:latin typeface="Times New Roman" panose="02020603050405020304" pitchFamily="18" charset="0"/>
                  </a:rPr>
                  <a:t>State</a:t>
                </a:r>
              </a:p>
            </p:txBody>
          </p:sp>
          <p:grpSp>
            <p:nvGrpSpPr>
              <p:cNvPr id="13342" name="Group 53">
                <a:extLst>
                  <a:ext uri="{FF2B5EF4-FFF2-40B4-BE49-F238E27FC236}">
                    <a16:creationId xmlns:a16="http://schemas.microsoft.com/office/drawing/2014/main" id="{96E7EFE7-8591-02FA-BF4D-7343F17C5B97}"/>
                  </a:ext>
                </a:extLst>
              </p:cNvPr>
              <p:cNvGrpSpPr>
                <a:grpSpLocks/>
              </p:cNvGrpSpPr>
              <p:nvPr/>
            </p:nvGrpSpPr>
            <p:grpSpPr bwMode="auto">
              <a:xfrm>
                <a:off x="4032" y="384"/>
                <a:ext cx="1679" cy="1824"/>
                <a:chOff x="4032" y="384"/>
                <a:chExt cx="1679" cy="1824"/>
              </a:xfrm>
            </p:grpSpPr>
            <p:pic>
              <p:nvPicPr>
                <p:cNvPr id="13343" name="Picture 40" descr="new jerusalem">
                  <a:extLst>
                    <a:ext uri="{FF2B5EF4-FFF2-40B4-BE49-F238E27FC236}">
                      <a16:creationId xmlns:a16="http://schemas.microsoft.com/office/drawing/2014/main" id="{F1471875-9D87-56C6-9277-B017667404C9}"/>
                    </a:ext>
                  </a:extLst>
                </p:cNvPr>
                <p:cNvPicPr>
                  <a:picLocks noChangeAspect="1" noChangeArrowheads="1"/>
                </p:cNvPicPr>
                <p:nvPr/>
              </p:nvPicPr>
              <p:blipFill>
                <a:blip r:embed="rId4">
                  <a:lum bright="10000" contrast="10000"/>
                  <a:extLst>
                    <a:ext uri="{28A0092B-C50C-407E-A947-70E740481C1C}">
                      <a14:useLocalDpi xmlns:a14="http://schemas.microsoft.com/office/drawing/2010/main" val="0"/>
                    </a:ext>
                  </a:extLst>
                </a:blip>
                <a:srcRect b="11111"/>
                <a:stretch>
                  <a:fillRect/>
                </a:stretch>
              </p:blipFill>
              <p:spPr bwMode="auto">
                <a:xfrm>
                  <a:off x="4800" y="384"/>
                  <a:ext cx="911" cy="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4" name="Text Box 50">
                  <a:extLst>
                    <a:ext uri="{FF2B5EF4-FFF2-40B4-BE49-F238E27FC236}">
                      <a16:creationId xmlns:a16="http://schemas.microsoft.com/office/drawing/2014/main" id="{3733BBFE-EE2B-6859-8841-AF42CBBB50BA}"/>
                    </a:ext>
                  </a:extLst>
                </p:cNvPr>
                <p:cNvSpPr txBox="1">
                  <a:spLocks noChangeArrowheads="1"/>
                </p:cNvSpPr>
                <p:nvPr/>
              </p:nvSpPr>
              <p:spPr bwMode="auto">
                <a:xfrm>
                  <a:off x="4032" y="384"/>
                  <a:ext cx="81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50000"/>
                    </a:spcBef>
                  </a:pPr>
                  <a:r>
                    <a:rPr lang="en-US" altLang="en-US" sz="2000">
                      <a:latin typeface="Times New Roman" panose="02020603050405020304" pitchFamily="18" charset="0"/>
                    </a:rPr>
                    <a:t>New Jerusalem</a:t>
                  </a:r>
                </a:p>
              </p:txBody>
            </p:sp>
            <p:sp>
              <p:nvSpPr>
                <p:cNvPr id="13345" name="Line 52">
                  <a:extLst>
                    <a:ext uri="{FF2B5EF4-FFF2-40B4-BE49-F238E27FC236}">
                      <a16:creationId xmlns:a16="http://schemas.microsoft.com/office/drawing/2014/main" id="{39236925-6883-EE28-76AE-E2BF8FA591C0}"/>
                    </a:ext>
                  </a:extLst>
                </p:cNvPr>
                <p:cNvSpPr>
                  <a:spLocks noChangeShapeType="1"/>
                </p:cNvSpPr>
                <p:nvPr/>
              </p:nvSpPr>
              <p:spPr bwMode="auto">
                <a:xfrm>
                  <a:off x="5232" y="1152"/>
                  <a:ext cx="0" cy="105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grpSp>
        <p:nvGrpSpPr>
          <p:cNvPr id="9" name="Group 30">
            <a:extLst>
              <a:ext uri="{FF2B5EF4-FFF2-40B4-BE49-F238E27FC236}">
                <a16:creationId xmlns:a16="http://schemas.microsoft.com/office/drawing/2014/main" id="{C53E6329-7CDD-711A-3042-FC9954C754A7}"/>
              </a:ext>
            </a:extLst>
          </p:cNvPr>
          <p:cNvGrpSpPr>
            <a:grpSpLocks/>
          </p:cNvGrpSpPr>
          <p:nvPr/>
        </p:nvGrpSpPr>
        <p:grpSpPr bwMode="auto">
          <a:xfrm>
            <a:off x="5257800" y="609600"/>
            <a:ext cx="2286000" cy="3200400"/>
            <a:chOff x="2592" y="384"/>
            <a:chExt cx="1440" cy="2016"/>
          </a:xfrm>
        </p:grpSpPr>
        <p:sp>
          <p:nvSpPr>
            <p:cNvPr id="13336" name="AutoShape 29">
              <a:extLst>
                <a:ext uri="{FF2B5EF4-FFF2-40B4-BE49-F238E27FC236}">
                  <a16:creationId xmlns:a16="http://schemas.microsoft.com/office/drawing/2014/main" id="{6016CB46-A12E-A8B2-72AC-10EB1460D88E}"/>
                </a:ext>
              </a:extLst>
            </p:cNvPr>
            <p:cNvSpPr>
              <a:spLocks noChangeArrowheads="1"/>
            </p:cNvSpPr>
            <p:nvPr/>
          </p:nvSpPr>
          <p:spPr bwMode="auto">
            <a:xfrm>
              <a:off x="3072" y="1536"/>
              <a:ext cx="432" cy="864"/>
            </a:xfrm>
            <a:prstGeom prst="downArrow">
              <a:avLst>
                <a:gd name="adj1" fmla="val 50000"/>
                <a:gd name="adj2" fmla="val 50000"/>
              </a:avLst>
            </a:pr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13337" name="Picture 26" descr="arm2">
              <a:extLst>
                <a:ext uri="{FF2B5EF4-FFF2-40B4-BE49-F238E27FC236}">
                  <a16:creationId xmlns:a16="http://schemas.microsoft.com/office/drawing/2014/main" id="{64FF4D59-C27F-0282-A985-9C6D48A420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9160"/>
            <a:stretch>
              <a:fillRect/>
            </a:stretch>
          </p:blipFill>
          <p:spPr bwMode="auto">
            <a:xfrm>
              <a:off x="2870" y="384"/>
              <a:ext cx="922"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8" name="Text Box 27">
              <a:extLst>
                <a:ext uri="{FF2B5EF4-FFF2-40B4-BE49-F238E27FC236}">
                  <a16:creationId xmlns:a16="http://schemas.microsoft.com/office/drawing/2014/main" id="{4758AF53-2A34-0439-22F6-96DC68900100}"/>
                </a:ext>
              </a:extLst>
            </p:cNvPr>
            <p:cNvSpPr txBox="1">
              <a:spLocks noChangeArrowheads="1"/>
            </p:cNvSpPr>
            <p:nvPr/>
          </p:nvSpPr>
          <p:spPr bwMode="auto">
            <a:xfrm>
              <a:off x="2592" y="1536"/>
              <a:ext cx="14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400" b="1">
                  <a:latin typeface="Times New Roman" panose="02020603050405020304" pitchFamily="18" charset="0"/>
                </a:rPr>
                <a:t>Second Coming</a:t>
              </a:r>
            </a:p>
          </p:txBody>
        </p:sp>
      </p:grpSp>
      <p:sp>
        <p:nvSpPr>
          <p:cNvPr id="18455" name="AutoShape 23">
            <a:extLst>
              <a:ext uri="{FF2B5EF4-FFF2-40B4-BE49-F238E27FC236}">
                <a16:creationId xmlns:a16="http://schemas.microsoft.com/office/drawing/2014/main" id="{42D66237-8BBD-2FB7-1922-68A736E9EE82}"/>
              </a:ext>
            </a:extLst>
          </p:cNvPr>
          <p:cNvSpPr>
            <a:spLocks noChangeArrowheads="1"/>
          </p:cNvSpPr>
          <p:nvPr/>
        </p:nvSpPr>
        <p:spPr bwMode="auto">
          <a:xfrm>
            <a:off x="6248400" y="3276600"/>
            <a:ext cx="1905000" cy="1676400"/>
          </a:xfrm>
          <a:prstGeom prst="irregularSeal1">
            <a:avLst/>
          </a:prstGeom>
          <a:solidFill>
            <a:srgbClr val="FF9900"/>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b="1">
                <a:solidFill>
                  <a:schemeClr val="bg1"/>
                </a:solidFill>
                <a:latin typeface="Times New Roman" panose="02020603050405020304" pitchFamily="18" charset="0"/>
              </a:rPr>
              <a:t>Armageddon</a:t>
            </a:r>
          </a:p>
        </p:txBody>
      </p:sp>
      <p:grpSp>
        <p:nvGrpSpPr>
          <p:cNvPr id="10" name="Group 36">
            <a:extLst>
              <a:ext uri="{FF2B5EF4-FFF2-40B4-BE49-F238E27FC236}">
                <a16:creationId xmlns:a16="http://schemas.microsoft.com/office/drawing/2014/main" id="{F6BC24E8-55ED-6C6C-38B9-9FE29B0BC378}"/>
              </a:ext>
            </a:extLst>
          </p:cNvPr>
          <p:cNvGrpSpPr>
            <a:grpSpLocks/>
          </p:cNvGrpSpPr>
          <p:nvPr/>
        </p:nvGrpSpPr>
        <p:grpSpPr bwMode="auto">
          <a:xfrm>
            <a:off x="7696200" y="3657601"/>
            <a:ext cx="1600200" cy="2835275"/>
            <a:chOff x="3888" y="2304"/>
            <a:chExt cx="1008" cy="1786"/>
          </a:xfrm>
        </p:grpSpPr>
        <p:sp>
          <p:nvSpPr>
            <p:cNvPr id="13334" name="Rectangle 31">
              <a:extLst>
                <a:ext uri="{FF2B5EF4-FFF2-40B4-BE49-F238E27FC236}">
                  <a16:creationId xmlns:a16="http://schemas.microsoft.com/office/drawing/2014/main" id="{8C04DF6C-FF33-76A2-B473-9B1B20688C47}"/>
                </a:ext>
              </a:extLst>
            </p:cNvPr>
            <p:cNvSpPr>
              <a:spLocks noChangeArrowheads="1"/>
            </p:cNvSpPr>
            <p:nvPr/>
          </p:nvSpPr>
          <p:spPr bwMode="auto">
            <a:xfrm>
              <a:off x="4032" y="2304"/>
              <a:ext cx="768" cy="624"/>
            </a:xfrm>
            <a:prstGeom prst="rect">
              <a:avLst/>
            </a:prstGeom>
            <a:solidFill>
              <a:srgbClr val="CC99FF"/>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a:solidFill>
                    <a:schemeClr val="bg1"/>
                  </a:solidFill>
                  <a:latin typeface="Times New Roman" panose="02020603050405020304" pitchFamily="18" charset="0"/>
                </a:rPr>
                <a:t>The</a:t>
              </a:r>
            </a:p>
            <a:p>
              <a:pPr algn="ctr"/>
              <a:r>
                <a:rPr lang="en-US" altLang="en-US" sz="2000">
                  <a:solidFill>
                    <a:schemeClr val="bg1"/>
                  </a:solidFill>
                  <a:latin typeface="Times New Roman" panose="02020603050405020304" pitchFamily="18" charset="0"/>
                </a:rPr>
                <a:t>Millennium</a:t>
              </a:r>
            </a:p>
          </p:txBody>
        </p:sp>
        <p:sp>
          <p:nvSpPr>
            <p:cNvPr id="13335" name="Text Box 33">
              <a:extLst>
                <a:ext uri="{FF2B5EF4-FFF2-40B4-BE49-F238E27FC236}">
                  <a16:creationId xmlns:a16="http://schemas.microsoft.com/office/drawing/2014/main" id="{C517E420-44D3-D863-F4CA-E2ACF9982432}"/>
                </a:ext>
              </a:extLst>
            </p:cNvPr>
            <p:cNvSpPr txBox="1">
              <a:spLocks noChangeArrowheads="1"/>
            </p:cNvSpPr>
            <p:nvPr/>
          </p:nvSpPr>
          <p:spPr bwMode="auto">
            <a:xfrm>
              <a:off x="3888" y="3072"/>
              <a:ext cx="1008"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000">
                  <a:latin typeface="Times New Roman" panose="02020603050405020304" pitchFamily="18" charset="0"/>
                </a:rPr>
                <a:t>Satan is bound; believers reign with Christ</a:t>
              </a:r>
            </a:p>
          </p:txBody>
        </p:sp>
      </p:grpSp>
      <p:grpSp>
        <p:nvGrpSpPr>
          <p:cNvPr id="11" name="Group 61">
            <a:extLst>
              <a:ext uri="{FF2B5EF4-FFF2-40B4-BE49-F238E27FC236}">
                <a16:creationId xmlns:a16="http://schemas.microsoft.com/office/drawing/2014/main" id="{8D4DE450-521E-B2C1-BE79-B790CCF725B6}"/>
              </a:ext>
            </a:extLst>
          </p:cNvPr>
          <p:cNvGrpSpPr>
            <a:grpSpLocks/>
          </p:cNvGrpSpPr>
          <p:nvPr/>
        </p:nvGrpSpPr>
        <p:grpSpPr bwMode="auto">
          <a:xfrm>
            <a:off x="1828800" y="1447800"/>
            <a:ext cx="1752600" cy="1905000"/>
            <a:chOff x="192" y="912"/>
            <a:chExt cx="1104" cy="1200"/>
          </a:xfrm>
        </p:grpSpPr>
        <p:sp>
          <p:nvSpPr>
            <p:cNvPr id="13332" name="Text Box 59">
              <a:extLst>
                <a:ext uri="{FF2B5EF4-FFF2-40B4-BE49-F238E27FC236}">
                  <a16:creationId xmlns:a16="http://schemas.microsoft.com/office/drawing/2014/main" id="{416071AD-55D7-D3DB-3F96-0188253D2835}"/>
                </a:ext>
              </a:extLst>
            </p:cNvPr>
            <p:cNvSpPr txBox="1">
              <a:spLocks noChangeArrowheads="1"/>
            </p:cNvSpPr>
            <p:nvPr/>
          </p:nvSpPr>
          <p:spPr bwMode="auto">
            <a:xfrm>
              <a:off x="192" y="912"/>
              <a:ext cx="1104" cy="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4400" b="1">
                  <a:latin typeface="Times New Roman" panose="02020603050405020304" pitchFamily="18" charset="0"/>
                </a:rPr>
                <a:t>Q:</a:t>
              </a:r>
              <a:r>
                <a:rPr lang="en-US" altLang="en-US" sz="4400">
                  <a:latin typeface="Times New Roman" panose="02020603050405020304" pitchFamily="18" charset="0"/>
                </a:rPr>
                <a:t> </a:t>
              </a:r>
              <a:r>
                <a:rPr lang="en-US" altLang="en-US" sz="2400">
                  <a:latin typeface="Times New Roman" panose="02020603050405020304" pitchFamily="18" charset="0"/>
                </a:rPr>
                <a:t>Does the Rapture occur here?</a:t>
              </a:r>
              <a:endParaRPr lang="en-US" altLang="en-US" sz="4400">
                <a:latin typeface="Times New Roman" panose="02020603050405020304" pitchFamily="18" charset="0"/>
              </a:endParaRPr>
            </a:p>
          </p:txBody>
        </p:sp>
        <p:sp>
          <p:nvSpPr>
            <p:cNvPr id="13333" name="Line 60">
              <a:extLst>
                <a:ext uri="{FF2B5EF4-FFF2-40B4-BE49-F238E27FC236}">
                  <a16:creationId xmlns:a16="http://schemas.microsoft.com/office/drawing/2014/main" id="{D813181C-59C9-D040-AE70-A9F3F3EA1065}"/>
                </a:ext>
              </a:extLst>
            </p:cNvPr>
            <p:cNvSpPr>
              <a:spLocks noChangeShapeType="1"/>
            </p:cNvSpPr>
            <p:nvPr/>
          </p:nvSpPr>
          <p:spPr bwMode="auto">
            <a:xfrm>
              <a:off x="672" y="1824"/>
              <a:ext cx="480" cy="28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2" name="Group 70">
            <a:extLst>
              <a:ext uri="{FF2B5EF4-FFF2-40B4-BE49-F238E27FC236}">
                <a16:creationId xmlns:a16="http://schemas.microsoft.com/office/drawing/2014/main" id="{63D6C5C2-EA37-0946-7DA4-7314B4B76AF2}"/>
              </a:ext>
            </a:extLst>
          </p:cNvPr>
          <p:cNvGrpSpPr>
            <a:grpSpLocks/>
          </p:cNvGrpSpPr>
          <p:nvPr/>
        </p:nvGrpSpPr>
        <p:grpSpPr bwMode="auto">
          <a:xfrm>
            <a:off x="7696200" y="1905000"/>
            <a:ext cx="1828800" cy="1752600"/>
            <a:chOff x="3888" y="1200"/>
            <a:chExt cx="1152" cy="1104"/>
          </a:xfrm>
        </p:grpSpPr>
        <p:sp>
          <p:nvSpPr>
            <p:cNvPr id="13325" name="Line 48">
              <a:extLst>
                <a:ext uri="{FF2B5EF4-FFF2-40B4-BE49-F238E27FC236}">
                  <a16:creationId xmlns:a16="http://schemas.microsoft.com/office/drawing/2014/main" id="{9633C2BF-4076-6B12-0A15-0B6DD38FE2B0}"/>
                </a:ext>
              </a:extLst>
            </p:cNvPr>
            <p:cNvSpPr>
              <a:spLocks noChangeShapeType="1"/>
            </p:cNvSpPr>
            <p:nvPr/>
          </p:nvSpPr>
          <p:spPr bwMode="auto">
            <a:xfrm>
              <a:off x="4800" y="1968"/>
              <a:ext cx="0" cy="33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6" name="Text Box 49">
              <a:extLst>
                <a:ext uri="{FF2B5EF4-FFF2-40B4-BE49-F238E27FC236}">
                  <a16:creationId xmlns:a16="http://schemas.microsoft.com/office/drawing/2014/main" id="{EDAEBA42-DB95-30CD-1062-531DC05C6482}"/>
                </a:ext>
              </a:extLst>
            </p:cNvPr>
            <p:cNvSpPr txBox="1">
              <a:spLocks noChangeArrowheads="1"/>
            </p:cNvSpPr>
            <p:nvPr/>
          </p:nvSpPr>
          <p:spPr bwMode="auto">
            <a:xfrm>
              <a:off x="3888" y="1200"/>
              <a:ext cx="720"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50000"/>
                </a:spcBef>
              </a:pPr>
              <a:r>
                <a:rPr lang="en-US" altLang="en-US" sz="2000">
                  <a:latin typeface="Times New Roman" panose="02020603050405020304" pitchFamily="18" charset="0"/>
                </a:rPr>
                <a:t>Great White Throne</a:t>
              </a:r>
            </a:p>
          </p:txBody>
        </p:sp>
        <p:grpSp>
          <p:nvGrpSpPr>
            <p:cNvPr id="13327" name="Group 69">
              <a:extLst>
                <a:ext uri="{FF2B5EF4-FFF2-40B4-BE49-F238E27FC236}">
                  <a16:creationId xmlns:a16="http://schemas.microsoft.com/office/drawing/2014/main" id="{89533DD2-0B52-A279-A4CC-8A22C80553A5}"/>
                </a:ext>
              </a:extLst>
            </p:cNvPr>
            <p:cNvGrpSpPr>
              <a:grpSpLocks/>
            </p:cNvGrpSpPr>
            <p:nvPr/>
          </p:nvGrpSpPr>
          <p:grpSpPr bwMode="auto">
            <a:xfrm>
              <a:off x="4560" y="1200"/>
              <a:ext cx="480" cy="810"/>
              <a:chOff x="4560" y="1200"/>
              <a:chExt cx="480" cy="810"/>
            </a:xfrm>
          </p:grpSpPr>
          <p:pic>
            <p:nvPicPr>
              <p:cNvPr id="13328" name="Picture 42" descr="throne">
                <a:extLst>
                  <a:ext uri="{FF2B5EF4-FFF2-40B4-BE49-F238E27FC236}">
                    <a16:creationId xmlns:a16="http://schemas.microsoft.com/office/drawing/2014/main" id="{8167C71F-3A00-73FC-43F7-C6A3D16A2B05}"/>
                  </a:ext>
                </a:extLst>
              </p:cNvPr>
              <p:cNvPicPr>
                <a:picLocks noChangeAspect="1" noChangeArrowheads="1"/>
              </p:cNvPicPr>
              <p:nvPr/>
            </p:nvPicPr>
            <p:blipFill>
              <a:blip r:embed="rId6">
                <a:lum bright="20000" contrast="20000"/>
                <a:extLst>
                  <a:ext uri="{28A0092B-C50C-407E-A947-70E740481C1C}">
                    <a14:useLocalDpi xmlns:a14="http://schemas.microsoft.com/office/drawing/2010/main" val="0"/>
                  </a:ext>
                </a:extLst>
              </a:blip>
              <a:srcRect l="19336" r="16241"/>
              <a:stretch>
                <a:fillRect/>
              </a:stretch>
            </p:blipFill>
            <p:spPr bwMode="auto">
              <a:xfrm>
                <a:off x="4560" y="1200"/>
                <a:ext cx="480" cy="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9" name="Oval 43">
                <a:extLst>
                  <a:ext uri="{FF2B5EF4-FFF2-40B4-BE49-F238E27FC236}">
                    <a16:creationId xmlns:a16="http://schemas.microsoft.com/office/drawing/2014/main" id="{C27FB832-315D-101C-0748-4F2032C2CD5B}"/>
                  </a:ext>
                </a:extLst>
              </p:cNvPr>
              <p:cNvSpPr>
                <a:spLocks noChangeArrowheads="1"/>
              </p:cNvSpPr>
              <p:nvPr/>
            </p:nvSpPr>
            <p:spPr bwMode="auto">
              <a:xfrm>
                <a:off x="4701" y="1290"/>
                <a:ext cx="175" cy="229"/>
              </a:xfrm>
              <a:prstGeom prst="ellipse">
                <a:avLst/>
              </a:prstGeom>
              <a:solidFill>
                <a:srgbClr val="F5F5F5"/>
              </a:solidFill>
              <a:ln w="12700">
                <a:solidFill>
                  <a:srgbClr val="FFFF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30" name="Rectangle 44">
                <a:extLst>
                  <a:ext uri="{FF2B5EF4-FFF2-40B4-BE49-F238E27FC236}">
                    <a16:creationId xmlns:a16="http://schemas.microsoft.com/office/drawing/2014/main" id="{7F867C2F-F542-4467-8A13-C85956DA89ED}"/>
                  </a:ext>
                </a:extLst>
              </p:cNvPr>
              <p:cNvSpPr>
                <a:spLocks noChangeArrowheads="1"/>
              </p:cNvSpPr>
              <p:nvPr/>
            </p:nvSpPr>
            <p:spPr bwMode="auto">
              <a:xfrm>
                <a:off x="4704" y="1426"/>
                <a:ext cx="144" cy="254"/>
              </a:xfrm>
              <a:prstGeom prst="rect">
                <a:avLst/>
              </a:prstGeom>
              <a:solidFill>
                <a:srgbClr val="F5F5F5"/>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31" name="Freeform 66">
                <a:extLst>
                  <a:ext uri="{FF2B5EF4-FFF2-40B4-BE49-F238E27FC236}">
                    <a16:creationId xmlns:a16="http://schemas.microsoft.com/office/drawing/2014/main" id="{4B3CAD43-1D63-3F6D-F71E-EC7AD346057E}"/>
                  </a:ext>
                </a:extLst>
              </p:cNvPr>
              <p:cNvSpPr>
                <a:spLocks/>
              </p:cNvSpPr>
              <p:nvPr/>
            </p:nvSpPr>
            <p:spPr bwMode="auto">
              <a:xfrm>
                <a:off x="4800" y="1392"/>
                <a:ext cx="78" cy="291"/>
              </a:xfrm>
              <a:custGeom>
                <a:avLst/>
                <a:gdLst>
                  <a:gd name="T0" fmla="*/ 27 w 78"/>
                  <a:gd name="T1" fmla="*/ 5 h 291"/>
                  <a:gd name="T2" fmla="*/ 78 w 78"/>
                  <a:gd name="T3" fmla="*/ 23 h 291"/>
                  <a:gd name="T4" fmla="*/ 75 w 78"/>
                  <a:gd name="T5" fmla="*/ 41 h 291"/>
                  <a:gd name="T6" fmla="*/ 69 w 78"/>
                  <a:gd name="T7" fmla="*/ 59 h 291"/>
                  <a:gd name="T8" fmla="*/ 66 w 78"/>
                  <a:gd name="T9" fmla="*/ 281 h 291"/>
                  <a:gd name="T10" fmla="*/ 36 w 78"/>
                  <a:gd name="T11" fmla="*/ 278 h 291"/>
                  <a:gd name="T12" fmla="*/ 27 w 78"/>
                  <a:gd name="T13" fmla="*/ 245 h 291"/>
                  <a:gd name="T14" fmla="*/ 3 w 78"/>
                  <a:gd name="T15" fmla="*/ 158 h 291"/>
                  <a:gd name="T16" fmla="*/ 18 w 78"/>
                  <a:gd name="T17" fmla="*/ 71 h 291"/>
                  <a:gd name="T18" fmla="*/ 33 w 78"/>
                  <a:gd name="T19" fmla="*/ 29 h 291"/>
                  <a:gd name="T20" fmla="*/ 27 w 78"/>
                  <a:gd name="T21" fmla="*/ 5 h 2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
                  <a:gd name="T34" fmla="*/ 0 h 291"/>
                  <a:gd name="T35" fmla="*/ 78 w 78"/>
                  <a:gd name="T36" fmla="*/ 291 h 2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 h="291">
                    <a:moveTo>
                      <a:pt x="27" y="5"/>
                    </a:moveTo>
                    <a:cubicBezTo>
                      <a:pt x="51" y="7"/>
                      <a:pt x="70" y="0"/>
                      <a:pt x="78" y="23"/>
                    </a:cubicBezTo>
                    <a:cubicBezTo>
                      <a:pt x="77" y="29"/>
                      <a:pt x="76" y="35"/>
                      <a:pt x="75" y="41"/>
                    </a:cubicBezTo>
                    <a:cubicBezTo>
                      <a:pt x="73" y="47"/>
                      <a:pt x="69" y="59"/>
                      <a:pt x="69" y="59"/>
                    </a:cubicBezTo>
                    <a:cubicBezTo>
                      <a:pt x="68" y="133"/>
                      <a:pt x="77" y="208"/>
                      <a:pt x="66" y="281"/>
                    </a:cubicBezTo>
                    <a:cubicBezTo>
                      <a:pt x="65" y="291"/>
                      <a:pt x="45" y="281"/>
                      <a:pt x="36" y="278"/>
                    </a:cubicBezTo>
                    <a:cubicBezTo>
                      <a:pt x="25" y="274"/>
                      <a:pt x="30" y="256"/>
                      <a:pt x="27" y="245"/>
                    </a:cubicBezTo>
                    <a:cubicBezTo>
                      <a:pt x="20" y="216"/>
                      <a:pt x="9" y="188"/>
                      <a:pt x="3" y="158"/>
                    </a:cubicBezTo>
                    <a:cubicBezTo>
                      <a:pt x="5" y="126"/>
                      <a:pt x="0" y="97"/>
                      <a:pt x="18" y="71"/>
                    </a:cubicBezTo>
                    <a:cubicBezTo>
                      <a:pt x="22" y="56"/>
                      <a:pt x="29" y="44"/>
                      <a:pt x="33" y="29"/>
                    </a:cubicBezTo>
                    <a:cubicBezTo>
                      <a:pt x="30" y="7"/>
                      <a:pt x="35" y="13"/>
                      <a:pt x="27" y="5"/>
                    </a:cubicBezTo>
                    <a:close/>
                  </a:path>
                </a:pathLst>
              </a:custGeom>
              <a:solidFill>
                <a:srgbClr val="F5F5F5"/>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wipe(left)">
                                      <p:cBhvr>
                                        <p:cTn id="7" dur="500"/>
                                        <p:tgtEl>
                                          <p:spTgt spid="18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nodeType="afterGroup">
                            <p:stCondLst>
                              <p:cond delay="500"/>
                            </p:stCondLst>
                            <p:childTnLst>
                              <p:par>
                                <p:cTn id="14" presetID="1" presetClass="entr" presetSubtype="0" fill="hold" grpId="0" nodeType="afterEffect">
                                  <p:stCondLst>
                                    <p:cond delay="0"/>
                                  </p:stCondLst>
                                  <p:childTnLst>
                                    <p:set>
                                      <p:cBhvr>
                                        <p:cTn id="15" dur="1" fill="hold">
                                          <p:stCondLst>
                                            <p:cond delay="499"/>
                                          </p:stCondLst>
                                        </p:cTn>
                                        <p:tgtEl>
                                          <p:spTgt spid="18450"/>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18455"/>
                                        </p:tgtEl>
                                        <p:attrNameLst>
                                          <p:attrName>style.visibility</p:attrName>
                                        </p:attrNameLst>
                                      </p:cBhvr>
                                      <p:to>
                                        <p:strVal val="visible"/>
                                      </p:to>
                                    </p:set>
                                    <p:animEffect transition="in" filter="box(out)">
                                      <p:cBhvr>
                                        <p:cTn id="30" dur="500"/>
                                        <p:tgtEl>
                                          <p:spTgt spid="1845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ssolve">
                                      <p:cBhvr>
                                        <p:cTn id="35" dur="500"/>
                                        <p:tgtEl>
                                          <p:spTgt spid="1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500"/>
                                        <p:tgtEl>
                                          <p:spTgt spid="1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1"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up)">
                                      <p:cBhvr>
                                        <p:cTn id="45" dur="500"/>
                                        <p:tgtEl>
                                          <p:spTgt spid="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dissolve">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autoUpdateAnimBg="0"/>
      <p:bldP spid="18450" grpId="0" autoUpdateAnimBg="0"/>
      <p:bldP spid="18455"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31">
            <a:extLst>
              <a:ext uri="{FF2B5EF4-FFF2-40B4-BE49-F238E27FC236}">
                <a16:creationId xmlns:a16="http://schemas.microsoft.com/office/drawing/2014/main" id="{95716B50-599B-AA29-8766-7E0605019BEF}"/>
              </a:ext>
            </a:extLst>
          </p:cNvPr>
          <p:cNvGrpSpPr>
            <a:grpSpLocks/>
          </p:cNvGrpSpPr>
          <p:nvPr/>
        </p:nvGrpSpPr>
        <p:grpSpPr bwMode="auto">
          <a:xfrm>
            <a:off x="3657600" y="4343400"/>
            <a:ext cx="1906588" cy="2268538"/>
            <a:chOff x="1488" y="2640"/>
            <a:chExt cx="1346" cy="1503"/>
          </a:xfrm>
        </p:grpSpPr>
        <p:sp>
          <p:nvSpPr>
            <p:cNvPr id="15385" name="Rectangle 11">
              <a:extLst>
                <a:ext uri="{FF2B5EF4-FFF2-40B4-BE49-F238E27FC236}">
                  <a16:creationId xmlns:a16="http://schemas.microsoft.com/office/drawing/2014/main" id="{F9011514-A5A8-B649-307D-B940A916B2CE}"/>
                </a:ext>
              </a:extLst>
            </p:cNvPr>
            <p:cNvSpPr>
              <a:spLocks noChangeArrowheads="1"/>
            </p:cNvSpPr>
            <p:nvPr/>
          </p:nvSpPr>
          <p:spPr bwMode="auto">
            <a:xfrm>
              <a:off x="1536" y="3216"/>
              <a:ext cx="1205" cy="624"/>
            </a:xfrm>
            <a:prstGeom prst="rect">
              <a:avLst/>
            </a:prstGeom>
            <a:solidFill>
              <a:schemeClr val="hlink"/>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15386" name="Group 30">
              <a:extLst>
                <a:ext uri="{FF2B5EF4-FFF2-40B4-BE49-F238E27FC236}">
                  <a16:creationId xmlns:a16="http://schemas.microsoft.com/office/drawing/2014/main" id="{568F6B7B-90A2-9326-B2B6-003C01F9A230}"/>
                </a:ext>
              </a:extLst>
            </p:cNvPr>
            <p:cNvGrpSpPr>
              <a:grpSpLocks/>
            </p:cNvGrpSpPr>
            <p:nvPr/>
          </p:nvGrpSpPr>
          <p:grpSpPr bwMode="auto">
            <a:xfrm>
              <a:off x="1488" y="2640"/>
              <a:ext cx="1346" cy="1503"/>
              <a:chOff x="1488" y="2640"/>
              <a:chExt cx="1346" cy="1503"/>
            </a:xfrm>
          </p:grpSpPr>
          <p:sp>
            <p:nvSpPr>
              <p:cNvPr id="15387" name="AutoShape 12">
                <a:extLst>
                  <a:ext uri="{FF2B5EF4-FFF2-40B4-BE49-F238E27FC236}">
                    <a16:creationId xmlns:a16="http://schemas.microsoft.com/office/drawing/2014/main" id="{E4EC042B-2F4F-6181-DD7B-4B2EE081FA09}"/>
                  </a:ext>
                </a:extLst>
              </p:cNvPr>
              <p:cNvSpPr>
                <a:spLocks noChangeArrowheads="1"/>
              </p:cNvSpPr>
              <p:nvPr/>
            </p:nvSpPr>
            <p:spPr bwMode="auto">
              <a:xfrm rot="-913778">
                <a:off x="1776" y="2640"/>
                <a:ext cx="788" cy="1056"/>
              </a:xfrm>
              <a:prstGeom prst="lightningBolt">
                <a:avLst/>
              </a:prstGeom>
              <a:solidFill>
                <a:schemeClr val="accent1"/>
              </a:solidFill>
              <a:ln w="12700">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88" name="Text Box 13">
                <a:extLst>
                  <a:ext uri="{FF2B5EF4-FFF2-40B4-BE49-F238E27FC236}">
                    <a16:creationId xmlns:a16="http://schemas.microsoft.com/office/drawing/2014/main" id="{C441DE43-61AD-846F-E980-5A9726700188}"/>
                  </a:ext>
                </a:extLst>
              </p:cNvPr>
              <p:cNvSpPr txBox="1">
                <a:spLocks noChangeArrowheads="1"/>
              </p:cNvSpPr>
              <p:nvPr/>
            </p:nvSpPr>
            <p:spPr bwMode="auto">
              <a:xfrm rot="-618457">
                <a:off x="1583" y="3457"/>
                <a:ext cx="1251"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a:latin typeface="Times New Roman" panose="02020603050405020304" pitchFamily="18" charset="0"/>
                  </a:rPr>
                  <a:t>Tribulation</a:t>
                </a:r>
              </a:p>
            </p:txBody>
          </p:sp>
          <p:sp>
            <p:nvSpPr>
              <p:cNvPr id="15389" name="Text Box 14">
                <a:extLst>
                  <a:ext uri="{FF2B5EF4-FFF2-40B4-BE49-F238E27FC236}">
                    <a16:creationId xmlns:a16="http://schemas.microsoft.com/office/drawing/2014/main" id="{B45B17B0-D73E-030C-CF54-BBD02E6E6A35}"/>
                  </a:ext>
                </a:extLst>
              </p:cNvPr>
              <p:cNvSpPr txBox="1">
                <a:spLocks noChangeArrowheads="1"/>
              </p:cNvSpPr>
              <p:nvPr/>
            </p:nvSpPr>
            <p:spPr bwMode="auto">
              <a:xfrm>
                <a:off x="1488" y="3840"/>
                <a:ext cx="1251"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400" u="sng">
                    <a:latin typeface="Times New Roman" panose="02020603050405020304" pitchFamily="18" charset="0"/>
                  </a:rPr>
                  <a:t>3 </a:t>
                </a:r>
                <a:r>
                  <a:rPr lang="en-US" altLang="en-US" sz="2400" u="sng">
                    <a:latin typeface="Bookman Old Style" panose="02050604050505020204" pitchFamily="18" charset="0"/>
                    <a:cs typeface="Times New Roman" panose="02020603050405020304" pitchFamily="18" charset="0"/>
                  </a:rPr>
                  <a:t>½</a:t>
                </a:r>
                <a:r>
                  <a:rPr lang="en-US" altLang="en-US" sz="2400" u="sng">
                    <a:latin typeface="Times New Roman" panose="02020603050405020304" pitchFamily="18" charset="0"/>
                  </a:rPr>
                  <a:t>  Years</a:t>
                </a:r>
              </a:p>
            </p:txBody>
          </p:sp>
        </p:grpSp>
      </p:grpSp>
      <p:sp>
        <p:nvSpPr>
          <p:cNvPr id="23554" name="AutoShape 2">
            <a:extLst>
              <a:ext uri="{FF2B5EF4-FFF2-40B4-BE49-F238E27FC236}">
                <a16:creationId xmlns:a16="http://schemas.microsoft.com/office/drawing/2014/main" id="{F6C151E1-5147-FF11-3FA2-419FD9227802}"/>
              </a:ext>
            </a:extLst>
          </p:cNvPr>
          <p:cNvSpPr>
            <a:spLocks noChangeArrowheads="1"/>
          </p:cNvSpPr>
          <p:nvPr/>
        </p:nvSpPr>
        <p:spPr bwMode="auto">
          <a:xfrm>
            <a:off x="1828800" y="4953000"/>
            <a:ext cx="1981200" cy="1752600"/>
          </a:xfrm>
          <a:prstGeom prst="rightArrow">
            <a:avLst>
              <a:gd name="adj1" fmla="val 50000"/>
              <a:gd name="adj2" fmla="val 28261"/>
            </a:avLst>
          </a:prstGeom>
          <a:solidFill>
            <a:schemeClr val="accent1"/>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a:solidFill>
                  <a:schemeClr val="bg1"/>
                </a:solidFill>
                <a:latin typeface="Times New Roman" panose="02020603050405020304" pitchFamily="18" charset="0"/>
              </a:rPr>
              <a:t>Increasing</a:t>
            </a:r>
          </a:p>
          <a:p>
            <a:pPr algn="ctr"/>
            <a:r>
              <a:rPr lang="en-US" altLang="en-US" sz="2400">
                <a:solidFill>
                  <a:schemeClr val="bg1"/>
                </a:solidFill>
                <a:latin typeface="Times New Roman" panose="02020603050405020304" pitchFamily="18" charset="0"/>
              </a:rPr>
              <a:t>Apostasy</a:t>
            </a:r>
          </a:p>
        </p:txBody>
      </p:sp>
      <p:grpSp>
        <p:nvGrpSpPr>
          <p:cNvPr id="4" name="Group 3">
            <a:extLst>
              <a:ext uri="{FF2B5EF4-FFF2-40B4-BE49-F238E27FC236}">
                <a16:creationId xmlns:a16="http://schemas.microsoft.com/office/drawing/2014/main" id="{2CDDBEA2-CE73-5B0D-27DB-131A9C586AC2}"/>
              </a:ext>
            </a:extLst>
          </p:cNvPr>
          <p:cNvGrpSpPr>
            <a:grpSpLocks/>
          </p:cNvGrpSpPr>
          <p:nvPr/>
        </p:nvGrpSpPr>
        <p:grpSpPr bwMode="auto">
          <a:xfrm>
            <a:off x="5334000" y="2895601"/>
            <a:ext cx="1828800" cy="3292475"/>
            <a:chOff x="1152" y="720"/>
            <a:chExt cx="1152" cy="2266"/>
          </a:xfrm>
        </p:grpSpPr>
        <p:sp>
          <p:nvSpPr>
            <p:cNvPr id="15379" name="AutoShape 4">
              <a:extLst>
                <a:ext uri="{FF2B5EF4-FFF2-40B4-BE49-F238E27FC236}">
                  <a16:creationId xmlns:a16="http://schemas.microsoft.com/office/drawing/2014/main" id="{79CF439C-1746-2B45-B0C8-852E2F5EB7A9}"/>
                </a:ext>
              </a:extLst>
            </p:cNvPr>
            <p:cNvSpPr>
              <a:spLocks noChangeArrowheads="1"/>
            </p:cNvSpPr>
            <p:nvPr/>
          </p:nvSpPr>
          <p:spPr bwMode="auto">
            <a:xfrm>
              <a:off x="1152" y="720"/>
              <a:ext cx="1152" cy="1344"/>
            </a:xfrm>
            <a:prstGeom prst="upArrow">
              <a:avLst>
                <a:gd name="adj1" fmla="val 50000"/>
                <a:gd name="adj2" fmla="val 29167"/>
              </a:avLst>
            </a:pr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200">
                  <a:latin typeface="Times New Roman" panose="02020603050405020304" pitchFamily="18" charset="0"/>
                </a:rPr>
                <a:t>The</a:t>
              </a:r>
            </a:p>
            <a:p>
              <a:pPr algn="ctr"/>
              <a:r>
                <a:rPr lang="en-US" altLang="en-US" sz="2200">
                  <a:latin typeface="Times New Roman" panose="02020603050405020304" pitchFamily="18" charset="0"/>
                </a:rPr>
                <a:t>Rapture</a:t>
              </a:r>
            </a:p>
            <a:p>
              <a:pPr algn="ctr"/>
              <a:endParaRPr lang="en-US" altLang="en-US" sz="2200">
                <a:latin typeface="Times New Roman" panose="02020603050405020304" pitchFamily="18" charset="0"/>
              </a:endParaRPr>
            </a:p>
            <a:p>
              <a:pPr algn="ctr"/>
              <a:endParaRPr lang="en-US" altLang="en-US" sz="2200">
                <a:latin typeface="Times New Roman" panose="02020603050405020304" pitchFamily="18" charset="0"/>
              </a:endParaRPr>
            </a:p>
          </p:txBody>
        </p:sp>
        <p:grpSp>
          <p:nvGrpSpPr>
            <p:cNvPr id="15380" name="Group 5">
              <a:extLst>
                <a:ext uri="{FF2B5EF4-FFF2-40B4-BE49-F238E27FC236}">
                  <a16:creationId xmlns:a16="http://schemas.microsoft.com/office/drawing/2014/main" id="{8E7B8296-8E0C-9BD4-1FAC-A4163E05F7B2}"/>
                </a:ext>
              </a:extLst>
            </p:cNvPr>
            <p:cNvGrpSpPr>
              <a:grpSpLocks/>
            </p:cNvGrpSpPr>
            <p:nvPr/>
          </p:nvGrpSpPr>
          <p:grpSpPr bwMode="auto">
            <a:xfrm>
              <a:off x="1248" y="1632"/>
              <a:ext cx="967" cy="1354"/>
              <a:chOff x="3024" y="624"/>
              <a:chExt cx="2023" cy="2650"/>
            </a:xfrm>
          </p:grpSpPr>
          <p:sp>
            <p:nvSpPr>
              <p:cNvPr id="15381" name="Oval 6">
                <a:extLst>
                  <a:ext uri="{FF2B5EF4-FFF2-40B4-BE49-F238E27FC236}">
                    <a16:creationId xmlns:a16="http://schemas.microsoft.com/office/drawing/2014/main" id="{54242BD7-0B14-E26E-A847-FC7F1695D824}"/>
                  </a:ext>
                </a:extLst>
              </p:cNvPr>
              <p:cNvSpPr>
                <a:spLocks noChangeArrowheads="1"/>
              </p:cNvSpPr>
              <p:nvPr/>
            </p:nvSpPr>
            <p:spPr bwMode="auto">
              <a:xfrm>
                <a:off x="3552" y="3024"/>
                <a:ext cx="720" cy="144"/>
              </a:xfrm>
              <a:prstGeom prst="ellipse">
                <a:avLst/>
              </a:prstGeom>
              <a:solidFill>
                <a:srgbClr val="FFFF99"/>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82" name="Oval 7">
                <a:extLst>
                  <a:ext uri="{FF2B5EF4-FFF2-40B4-BE49-F238E27FC236}">
                    <a16:creationId xmlns:a16="http://schemas.microsoft.com/office/drawing/2014/main" id="{29961E90-B30A-6E5D-3E90-9347D7C81FC8}"/>
                  </a:ext>
                </a:extLst>
              </p:cNvPr>
              <p:cNvSpPr>
                <a:spLocks noChangeArrowheads="1"/>
              </p:cNvSpPr>
              <p:nvPr/>
            </p:nvSpPr>
            <p:spPr bwMode="auto">
              <a:xfrm>
                <a:off x="4080" y="1632"/>
                <a:ext cx="240" cy="864"/>
              </a:xfrm>
              <a:prstGeom prst="ellipse">
                <a:avLst/>
              </a:prstGeom>
              <a:solidFill>
                <a:srgbClr val="FFFF99"/>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83" name="Rectangle 8">
                <a:extLst>
                  <a:ext uri="{FF2B5EF4-FFF2-40B4-BE49-F238E27FC236}">
                    <a16:creationId xmlns:a16="http://schemas.microsoft.com/office/drawing/2014/main" id="{9112382E-BF52-7692-6FE8-3ED172470E08}"/>
                  </a:ext>
                </a:extLst>
              </p:cNvPr>
              <p:cNvSpPr>
                <a:spLocks noChangeArrowheads="1"/>
              </p:cNvSpPr>
              <p:nvPr/>
            </p:nvSpPr>
            <p:spPr bwMode="auto">
              <a:xfrm>
                <a:off x="3120" y="2352"/>
                <a:ext cx="1248" cy="720"/>
              </a:xfrm>
              <a:prstGeom prst="rect">
                <a:avLst/>
              </a:prstGeom>
              <a:solidFill>
                <a:srgbClr val="FFFF99"/>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15384" name="Picture 9" descr="church">
                <a:extLst>
                  <a:ext uri="{FF2B5EF4-FFF2-40B4-BE49-F238E27FC236}">
                    <a16:creationId xmlns:a16="http://schemas.microsoft.com/office/drawing/2014/main" id="{11355B9E-411D-27EC-8015-E63A27239C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 y="624"/>
                <a:ext cx="2023" cy="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6" name="Group 15">
            <a:extLst>
              <a:ext uri="{FF2B5EF4-FFF2-40B4-BE49-F238E27FC236}">
                <a16:creationId xmlns:a16="http://schemas.microsoft.com/office/drawing/2014/main" id="{46C1A4A3-CFF4-3AE7-DF63-9EE414B5801B}"/>
              </a:ext>
            </a:extLst>
          </p:cNvPr>
          <p:cNvGrpSpPr>
            <a:grpSpLocks/>
          </p:cNvGrpSpPr>
          <p:nvPr/>
        </p:nvGrpSpPr>
        <p:grpSpPr bwMode="auto">
          <a:xfrm>
            <a:off x="8458200" y="2225676"/>
            <a:ext cx="2286000" cy="4283075"/>
            <a:chOff x="3504" y="816"/>
            <a:chExt cx="1440" cy="2698"/>
          </a:xfrm>
        </p:grpSpPr>
        <p:pic>
          <p:nvPicPr>
            <p:cNvPr id="15374" name="Picture 16" descr="earth">
              <a:extLst>
                <a:ext uri="{FF2B5EF4-FFF2-40B4-BE49-F238E27FC236}">
                  <a16:creationId xmlns:a16="http://schemas.microsoft.com/office/drawing/2014/main" id="{79EBFF1D-7455-97BE-9033-CACE4A9D144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96" y="2448"/>
              <a:ext cx="1080" cy="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75" name="Group 17">
              <a:extLst>
                <a:ext uri="{FF2B5EF4-FFF2-40B4-BE49-F238E27FC236}">
                  <a16:creationId xmlns:a16="http://schemas.microsoft.com/office/drawing/2014/main" id="{0F35BE09-8EC2-B74B-56C5-EF71321CDA91}"/>
                </a:ext>
              </a:extLst>
            </p:cNvPr>
            <p:cNvGrpSpPr>
              <a:grpSpLocks/>
            </p:cNvGrpSpPr>
            <p:nvPr/>
          </p:nvGrpSpPr>
          <p:grpSpPr bwMode="auto">
            <a:xfrm>
              <a:off x="3504" y="816"/>
              <a:ext cx="1440" cy="2016"/>
              <a:chOff x="2592" y="384"/>
              <a:chExt cx="1440" cy="2016"/>
            </a:xfrm>
          </p:grpSpPr>
          <p:sp>
            <p:nvSpPr>
              <p:cNvPr id="15376" name="AutoShape 18">
                <a:extLst>
                  <a:ext uri="{FF2B5EF4-FFF2-40B4-BE49-F238E27FC236}">
                    <a16:creationId xmlns:a16="http://schemas.microsoft.com/office/drawing/2014/main" id="{8CB8F3CB-C4DD-EDBD-4AAC-13A6868B5B0D}"/>
                  </a:ext>
                </a:extLst>
              </p:cNvPr>
              <p:cNvSpPr>
                <a:spLocks noChangeArrowheads="1"/>
              </p:cNvSpPr>
              <p:nvPr/>
            </p:nvSpPr>
            <p:spPr bwMode="auto">
              <a:xfrm>
                <a:off x="3072" y="1536"/>
                <a:ext cx="432" cy="864"/>
              </a:xfrm>
              <a:prstGeom prst="downArrow">
                <a:avLst>
                  <a:gd name="adj1" fmla="val 50000"/>
                  <a:gd name="adj2" fmla="val 50000"/>
                </a:avLst>
              </a:pr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15377" name="Picture 19" descr="arm2">
                <a:extLst>
                  <a:ext uri="{FF2B5EF4-FFF2-40B4-BE49-F238E27FC236}">
                    <a16:creationId xmlns:a16="http://schemas.microsoft.com/office/drawing/2014/main" id="{09ADACA0-3DA5-5315-2415-410983BDF1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9160"/>
              <a:stretch>
                <a:fillRect/>
              </a:stretch>
            </p:blipFill>
            <p:spPr bwMode="auto">
              <a:xfrm>
                <a:off x="2870" y="384"/>
                <a:ext cx="922"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8" name="Text Box 20">
                <a:extLst>
                  <a:ext uri="{FF2B5EF4-FFF2-40B4-BE49-F238E27FC236}">
                    <a16:creationId xmlns:a16="http://schemas.microsoft.com/office/drawing/2014/main" id="{EC8170D7-981A-8768-82D8-32B06FB9639E}"/>
                  </a:ext>
                </a:extLst>
              </p:cNvPr>
              <p:cNvSpPr txBox="1">
                <a:spLocks noChangeArrowheads="1"/>
              </p:cNvSpPr>
              <p:nvPr/>
            </p:nvSpPr>
            <p:spPr bwMode="auto">
              <a:xfrm>
                <a:off x="2592" y="1536"/>
                <a:ext cx="14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400" b="1">
                    <a:latin typeface="Times New Roman" panose="02020603050405020304" pitchFamily="18" charset="0"/>
                  </a:rPr>
                  <a:t>Second Coming</a:t>
                </a:r>
              </a:p>
            </p:txBody>
          </p:sp>
        </p:grpSp>
      </p:grpSp>
      <p:sp>
        <p:nvSpPr>
          <p:cNvPr id="23573" name="Rectangle 21">
            <a:extLst>
              <a:ext uri="{FF2B5EF4-FFF2-40B4-BE49-F238E27FC236}">
                <a16:creationId xmlns:a16="http://schemas.microsoft.com/office/drawing/2014/main" id="{F1A59496-5583-13FC-9835-E06CE658D2E6}"/>
              </a:ext>
            </a:extLst>
          </p:cNvPr>
          <p:cNvSpPr>
            <a:spLocks noGrp="1" noChangeArrowheads="1"/>
          </p:cNvSpPr>
          <p:nvPr>
            <p:ph type="title"/>
          </p:nvPr>
        </p:nvSpPr>
        <p:spPr>
          <a:xfrm>
            <a:off x="2133600" y="76200"/>
            <a:ext cx="7772400" cy="1143000"/>
          </a:xfrm>
        </p:spPr>
        <p:txBody>
          <a:bodyPr vert="horz" lIns="90488" tIns="44450" rIns="90488" bIns="44450" rtlCol="0" anchor="t">
            <a:normAutofit/>
          </a:bodyPr>
          <a:lstStyle/>
          <a:p>
            <a:pPr eaLnBrk="1" hangingPunct="1">
              <a:defRPr/>
            </a:pPr>
            <a:r>
              <a:rPr lang="en-US"/>
              <a:t>Timing of the Rapture:</a:t>
            </a:r>
            <a:br>
              <a:rPr lang="en-US"/>
            </a:br>
            <a:r>
              <a:rPr lang="en-US"/>
              <a:t>Mid-Tribulational View</a:t>
            </a:r>
          </a:p>
        </p:txBody>
      </p:sp>
      <p:sp>
        <p:nvSpPr>
          <p:cNvPr id="23575" name="Rectangle 23">
            <a:extLst>
              <a:ext uri="{FF2B5EF4-FFF2-40B4-BE49-F238E27FC236}">
                <a16:creationId xmlns:a16="http://schemas.microsoft.com/office/drawing/2014/main" id="{0F2744B9-7D10-38A2-E370-7E01F55FA596}"/>
              </a:ext>
            </a:extLst>
          </p:cNvPr>
          <p:cNvSpPr>
            <a:spLocks noGrp="1" noRot="1" noChangeArrowheads="1"/>
          </p:cNvSpPr>
          <p:nvPr>
            <p:ph type="body" idx="1"/>
          </p:nvPr>
        </p:nvSpPr>
        <p:spPr>
          <a:xfrm>
            <a:off x="1752600" y="1219200"/>
            <a:ext cx="5867400" cy="3352800"/>
          </a:xfrm>
        </p:spPr>
        <p:txBody>
          <a:bodyPr/>
          <a:lstStyle/>
          <a:p>
            <a:pPr eaLnBrk="1" hangingPunct="1">
              <a:defRPr/>
            </a:pPr>
            <a:r>
              <a:rPr lang="en-US"/>
              <a:t>The Rapture occurs </a:t>
            </a:r>
            <a:r>
              <a:rPr lang="en-US" i="1"/>
              <a:t>in the middle of </a:t>
            </a:r>
            <a:r>
              <a:rPr lang="en-US"/>
              <a:t>the Tribulation.</a:t>
            </a:r>
          </a:p>
          <a:p>
            <a:pPr eaLnBrk="1" hangingPunct="1">
              <a:defRPr/>
            </a:pPr>
            <a:r>
              <a:rPr lang="en-US"/>
              <a:t>The second half of the                 Tribulation is when                 the most intense                       judgments occur.</a:t>
            </a:r>
          </a:p>
          <a:p>
            <a:pPr eaLnBrk="1" hangingPunct="1">
              <a:buFont typeface="Wingdings" pitchFamily="2" charset="2"/>
              <a:buNone/>
              <a:defRPr/>
            </a:pPr>
            <a:endParaRPr lang="en-US"/>
          </a:p>
        </p:txBody>
      </p:sp>
      <p:grpSp>
        <p:nvGrpSpPr>
          <p:cNvPr id="8" name="Group 38">
            <a:extLst>
              <a:ext uri="{FF2B5EF4-FFF2-40B4-BE49-F238E27FC236}">
                <a16:creationId xmlns:a16="http://schemas.microsoft.com/office/drawing/2014/main" id="{C67560CC-5B42-53FB-58E7-9D9FDFDD3F68}"/>
              </a:ext>
            </a:extLst>
          </p:cNvPr>
          <p:cNvGrpSpPr>
            <a:grpSpLocks/>
          </p:cNvGrpSpPr>
          <p:nvPr/>
        </p:nvGrpSpPr>
        <p:grpSpPr bwMode="auto">
          <a:xfrm>
            <a:off x="7010400" y="4284664"/>
            <a:ext cx="1906588" cy="2268537"/>
            <a:chOff x="1488" y="2640"/>
            <a:chExt cx="1346" cy="1503"/>
          </a:xfrm>
        </p:grpSpPr>
        <p:sp>
          <p:nvSpPr>
            <p:cNvPr id="15369" name="Rectangle 39">
              <a:extLst>
                <a:ext uri="{FF2B5EF4-FFF2-40B4-BE49-F238E27FC236}">
                  <a16:creationId xmlns:a16="http://schemas.microsoft.com/office/drawing/2014/main" id="{C2302083-8B2D-F8A6-2AFD-DBCAD9121AEF}"/>
                </a:ext>
              </a:extLst>
            </p:cNvPr>
            <p:cNvSpPr>
              <a:spLocks noChangeArrowheads="1"/>
            </p:cNvSpPr>
            <p:nvPr/>
          </p:nvSpPr>
          <p:spPr bwMode="auto">
            <a:xfrm>
              <a:off x="1536" y="3216"/>
              <a:ext cx="1205" cy="624"/>
            </a:xfrm>
            <a:prstGeom prst="rect">
              <a:avLst/>
            </a:prstGeom>
            <a:solidFill>
              <a:schemeClr val="hlink"/>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15370" name="Group 40">
              <a:extLst>
                <a:ext uri="{FF2B5EF4-FFF2-40B4-BE49-F238E27FC236}">
                  <a16:creationId xmlns:a16="http://schemas.microsoft.com/office/drawing/2014/main" id="{BA99044B-D288-BCD1-0713-7BCA56F098E7}"/>
                </a:ext>
              </a:extLst>
            </p:cNvPr>
            <p:cNvGrpSpPr>
              <a:grpSpLocks/>
            </p:cNvGrpSpPr>
            <p:nvPr/>
          </p:nvGrpSpPr>
          <p:grpSpPr bwMode="auto">
            <a:xfrm>
              <a:off x="1488" y="2640"/>
              <a:ext cx="1346" cy="1503"/>
              <a:chOff x="1488" y="2640"/>
              <a:chExt cx="1346" cy="1503"/>
            </a:xfrm>
          </p:grpSpPr>
          <p:sp>
            <p:nvSpPr>
              <p:cNvPr id="15371" name="AutoShape 41">
                <a:extLst>
                  <a:ext uri="{FF2B5EF4-FFF2-40B4-BE49-F238E27FC236}">
                    <a16:creationId xmlns:a16="http://schemas.microsoft.com/office/drawing/2014/main" id="{F2AD9C14-0606-395D-87F0-CFA1DB4781C4}"/>
                  </a:ext>
                </a:extLst>
              </p:cNvPr>
              <p:cNvSpPr>
                <a:spLocks noChangeArrowheads="1"/>
              </p:cNvSpPr>
              <p:nvPr/>
            </p:nvSpPr>
            <p:spPr bwMode="auto">
              <a:xfrm rot="-913778">
                <a:off x="1776" y="2640"/>
                <a:ext cx="788" cy="1056"/>
              </a:xfrm>
              <a:prstGeom prst="lightningBolt">
                <a:avLst/>
              </a:prstGeom>
              <a:solidFill>
                <a:schemeClr val="accent1"/>
              </a:solidFill>
              <a:ln w="12700">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72" name="Text Box 42">
                <a:extLst>
                  <a:ext uri="{FF2B5EF4-FFF2-40B4-BE49-F238E27FC236}">
                    <a16:creationId xmlns:a16="http://schemas.microsoft.com/office/drawing/2014/main" id="{82D06714-DB8C-E9FB-902B-51770DF44B0A}"/>
                  </a:ext>
                </a:extLst>
              </p:cNvPr>
              <p:cNvSpPr txBox="1">
                <a:spLocks noChangeArrowheads="1"/>
              </p:cNvSpPr>
              <p:nvPr/>
            </p:nvSpPr>
            <p:spPr bwMode="auto">
              <a:xfrm rot="-618457">
                <a:off x="1583" y="3457"/>
                <a:ext cx="1251"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a:latin typeface="Times New Roman" panose="02020603050405020304" pitchFamily="18" charset="0"/>
                  </a:rPr>
                  <a:t>Tribulation</a:t>
                </a:r>
              </a:p>
            </p:txBody>
          </p:sp>
          <p:sp>
            <p:nvSpPr>
              <p:cNvPr id="15373" name="Text Box 43">
                <a:extLst>
                  <a:ext uri="{FF2B5EF4-FFF2-40B4-BE49-F238E27FC236}">
                    <a16:creationId xmlns:a16="http://schemas.microsoft.com/office/drawing/2014/main" id="{E141DAC6-4FBD-8B53-13A8-05B10F29E387}"/>
                  </a:ext>
                </a:extLst>
              </p:cNvPr>
              <p:cNvSpPr txBox="1">
                <a:spLocks noChangeArrowheads="1"/>
              </p:cNvSpPr>
              <p:nvPr/>
            </p:nvSpPr>
            <p:spPr bwMode="auto">
              <a:xfrm>
                <a:off x="1488" y="3840"/>
                <a:ext cx="1251"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400" u="sng">
                    <a:latin typeface="Times New Roman" panose="02020603050405020304" pitchFamily="18" charset="0"/>
                  </a:rPr>
                  <a:t>3 </a:t>
                </a:r>
                <a:r>
                  <a:rPr lang="en-US" altLang="en-US" sz="2400" u="sng">
                    <a:latin typeface="Bookman Old Style" panose="02050604050505020204" pitchFamily="18" charset="0"/>
                    <a:cs typeface="Times New Roman" panose="02020603050405020304" pitchFamily="18" charset="0"/>
                  </a:rPr>
                  <a:t>½</a:t>
                </a:r>
                <a:r>
                  <a:rPr lang="en-US" altLang="en-US" sz="2400" u="sng">
                    <a:latin typeface="Times New Roman" panose="02020603050405020304" pitchFamily="18" charset="0"/>
                  </a:rPr>
                  <a:t>  Years</a:t>
                </a:r>
              </a:p>
            </p:txBody>
          </p:sp>
        </p:gr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ipe(left)">
                                      <p:cBhvr>
                                        <p:cTn id="7" dur="5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575">
                                            <p:txEl>
                                              <p:pRg st="0" end="0"/>
                                            </p:txEl>
                                          </p:spTgt>
                                        </p:tgtEl>
                                        <p:attrNameLst>
                                          <p:attrName>style.visibility</p:attrName>
                                        </p:attrNameLst>
                                      </p:cBhvr>
                                      <p:to>
                                        <p:strVal val="visible"/>
                                      </p:to>
                                    </p:set>
                                    <p:animEffect transition="in" filter="wipe(left)">
                                      <p:cBhvr>
                                        <p:cTn id="32" dur="500"/>
                                        <p:tgtEl>
                                          <p:spTgt spid="23575">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3575">
                                            <p:txEl>
                                              <p:pRg st="1" end="1"/>
                                            </p:txEl>
                                          </p:spTgt>
                                        </p:tgtEl>
                                        <p:attrNameLst>
                                          <p:attrName>style.visibility</p:attrName>
                                        </p:attrNameLst>
                                      </p:cBhvr>
                                      <p:to>
                                        <p:strVal val="visible"/>
                                      </p:to>
                                    </p:set>
                                    <p:animEffect transition="in" filter="wipe(left)">
                                      <p:cBhvr>
                                        <p:cTn id="37" dur="500"/>
                                        <p:tgtEl>
                                          <p:spTgt spid="235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autoUpdateAnimBg="0"/>
      <p:bldP spid="2357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AutoShape 3">
            <a:extLst>
              <a:ext uri="{FF2B5EF4-FFF2-40B4-BE49-F238E27FC236}">
                <a16:creationId xmlns:a16="http://schemas.microsoft.com/office/drawing/2014/main" id="{4003F7F6-8522-8BC4-64CC-53AEC8F2359C}"/>
              </a:ext>
            </a:extLst>
          </p:cNvPr>
          <p:cNvSpPr>
            <a:spLocks noChangeArrowheads="1"/>
          </p:cNvSpPr>
          <p:nvPr/>
        </p:nvSpPr>
        <p:spPr bwMode="auto">
          <a:xfrm>
            <a:off x="2286000" y="4953000"/>
            <a:ext cx="1981200" cy="1752600"/>
          </a:xfrm>
          <a:prstGeom prst="rightArrow">
            <a:avLst>
              <a:gd name="adj1" fmla="val 50000"/>
              <a:gd name="adj2" fmla="val 28261"/>
            </a:avLst>
          </a:prstGeom>
          <a:solidFill>
            <a:schemeClr val="accent1"/>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a:solidFill>
                  <a:schemeClr val="bg1"/>
                </a:solidFill>
                <a:latin typeface="Times New Roman" panose="02020603050405020304" pitchFamily="18" charset="0"/>
              </a:rPr>
              <a:t>Increasing</a:t>
            </a:r>
          </a:p>
          <a:p>
            <a:pPr algn="ctr"/>
            <a:r>
              <a:rPr lang="en-US" altLang="en-US" sz="2400">
                <a:solidFill>
                  <a:schemeClr val="bg1"/>
                </a:solidFill>
                <a:latin typeface="Times New Roman" panose="02020603050405020304" pitchFamily="18" charset="0"/>
              </a:rPr>
              <a:t>Apostasy</a:t>
            </a:r>
          </a:p>
        </p:txBody>
      </p:sp>
      <p:grpSp>
        <p:nvGrpSpPr>
          <p:cNvPr id="2" name="Group 5">
            <a:extLst>
              <a:ext uri="{FF2B5EF4-FFF2-40B4-BE49-F238E27FC236}">
                <a16:creationId xmlns:a16="http://schemas.microsoft.com/office/drawing/2014/main" id="{21E6CEDD-FA41-A8EC-A63F-535066412617}"/>
              </a:ext>
            </a:extLst>
          </p:cNvPr>
          <p:cNvGrpSpPr>
            <a:grpSpLocks/>
          </p:cNvGrpSpPr>
          <p:nvPr/>
        </p:nvGrpSpPr>
        <p:grpSpPr bwMode="auto">
          <a:xfrm>
            <a:off x="6324600" y="2743201"/>
            <a:ext cx="1828800" cy="3597275"/>
            <a:chOff x="1152" y="720"/>
            <a:chExt cx="1152" cy="2266"/>
          </a:xfrm>
        </p:grpSpPr>
        <p:sp>
          <p:nvSpPr>
            <p:cNvPr id="14354" name="AutoShape 6">
              <a:extLst>
                <a:ext uri="{FF2B5EF4-FFF2-40B4-BE49-F238E27FC236}">
                  <a16:creationId xmlns:a16="http://schemas.microsoft.com/office/drawing/2014/main" id="{C4E193DC-08FA-41DE-22B6-23FCA6ABA592}"/>
                </a:ext>
              </a:extLst>
            </p:cNvPr>
            <p:cNvSpPr>
              <a:spLocks noChangeArrowheads="1"/>
            </p:cNvSpPr>
            <p:nvPr/>
          </p:nvSpPr>
          <p:spPr bwMode="auto">
            <a:xfrm>
              <a:off x="1152" y="720"/>
              <a:ext cx="1152" cy="1344"/>
            </a:xfrm>
            <a:prstGeom prst="upArrow">
              <a:avLst>
                <a:gd name="adj1" fmla="val 50000"/>
                <a:gd name="adj2" fmla="val 29167"/>
              </a:avLst>
            </a:pr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200">
                  <a:latin typeface="Times New Roman" panose="02020603050405020304" pitchFamily="18" charset="0"/>
                </a:rPr>
                <a:t>The</a:t>
              </a:r>
            </a:p>
            <a:p>
              <a:pPr algn="ctr"/>
              <a:r>
                <a:rPr lang="en-US" altLang="en-US" sz="2200">
                  <a:latin typeface="Times New Roman" panose="02020603050405020304" pitchFamily="18" charset="0"/>
                </a:rPr>
                <a:t>Rapture</a:t>
              </a:r>
            </a:p>
            <a:p>
              <a:pPr algn="ctr"/>
              <a:endParaRPr lang="en-US" altLang="en-US" sz="2200">
                <a:latin typeface="Times New Roman" panose="02020603050405020304" pitchFamily="18" charset="0"/>
              </a:endParaRPr>
            </a:p>
            <a:p>
              <a:pPr algn="ctr"/>
              <a:endParaRPr lang="en-US" altLang="en-US" sz="2200">
                <a:latin typeface="Times New Roman" panose="02020603050405020304" pitchFamily="18" charset="0"/>
              </a:endParaRPr>
            </a:p>
          </p:txBody>
        </p:sp>
        <p:grpSp>
          <p:nvGrpSpPr>
            <p:cNvPr id="14355" name="Group 7">
              <a:extLst>
                <a:ext uri="{FF2B5EF4-FFF2-40B4-BE49-F238E27FC236}">
                  <a16:creationId xmlns:a16="http://schemas.microsoft.com/office/drawing/2014/main" id="{47CE49FB-7EBD-E94C-F052-7E82E0080281}"/>
                </a:ext>
              </a:extLst>
            </p:cNvPr>
            <p:cNvGrpSpPr>
              <a:grpSpLocks/>
            </p:cNvGrpSpPr>
            <p:nvPr/>
          </p:nvGrpSpPr>
          <p:grpSpPr bwMode="auto">
            <a:xfrm>
              <a:off x="1248" y="1632"/>
              <a:ext cx="967" cy="1354"/>
              <a:chOff x="3024" y="624"/>
              <a:chExt cx="2023" cy="2650"/>
            </a:xfrm>
          </p:grpSpPr>
          <p:sp>
            <p:nvSpPr>
              <p:cNvPr id="14356" name="Oval 8">
                <a:extLst>
                  <a:ext uri="{FF2B5EF4-FFF2-40B4-BE49-F238E27FC236}">
                    <a16:creationId xmlns:a16="http://schemas.microsoft.com/office/drawing/2014/main" id="{FA1DC288-947C-D584-D24B-5A122B067F0B}"/>
                  </a:ext>
                </a:extLst>
              </p:cNvPr>
              <p:cNvSpPr>
                <a:spLocks noChangeArrowheads="1"/>
              </p:cNvSpPr>
              <p:nvPr/>
            </p:nvSpPr>
            <p:spPr bwMode="auto">
              <a:xfrm>
                <a:off x="3552" y="3024"/>
                <a:ext cx="720" cy="144"/>
              </a:xfrm>
              <a:prstGeom prst="ellipse">
                <a:avLst/>
              </a:prstGeom>
              <a:solidFill>
                <a:srgbClr val="FFFF99"/>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57" name="Oval 9">
                <a:extLst>
                  <a:ext uri="{FF2B5EF4-FFF2-40B4-BE49-F238E27FC236}">
                    <a16:creationId xmlns:a16="http://schemas.microsoft.com/office/drawing/2014/main" id="{B4696B72-F03E-FA84-36C6-89B4A3723F83}"/>
                  </a:ext>
                </a:extLst>
              </p:cNvPr>
              <p:cNvSpPr>
                <a:spLocks noChangeArrowheads="1"/>
              </p:cNvSpPr>
              <p:nvPr/>
            </p:nvSpPr>
            <p:spPr bwMode="auto">
              <a:xfrm>
                <a:off x="4080" y="1632"/>
                <a:ext cx="240" cy="864"/>
              </a:xfrm>
              <a:prstGeom prst="ellipse">
                <a:avLst/>
              </a:prstGeom>
              <a:solidFill>
                <a:srgbClr val="FFFF99"/>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58" name="Rectangle 10">
                <a:extLst>
                  <a:ext uri="{FF2B5EF4-FFF2-40B4-BE49-F238E27FC236}">
                    <a16:creationId xmlns:a16="http://schemas.microsoft.com/office/drawing/2014/main" id="{25ABD7D6-1EA7-EA62-BCE9-BC969E1E1238}"/>
                  </a:ext>
                </a:extLst>
              </p:cNvPr>
              <p:cNvSpPr>
                <a:spLocks noChangeArrowheads="1"/>
              </p:cNvSpPr>
              <p:nvPr/>
            </p:nvSpPr>
            <p:spPr bwMode="auto">
              <a:xfrm>
                <a:off x="3120" y="2352"/>
                <a:ext cx="1248" cy="720"/>
              </a:xfrm>
              <a:prstGeom prst="rect">
                <a:avLst/>
              </a:prstGeom>
              <a:solidFill>
                <a:srgbClr val="FFFF99"/>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14359" name="Picture 11" descr="church">
                <a:extLst>
                  <a:ext uri="{FF2B5EF4-FFF2-40B4-BE49-F238E27FC236}">
                    <a16:creationId xmlns:a16="http://schemas.microsoft.com/office/drawing/2014/main" id="{8F4453E6-CA7B-36A7-56B3-EFA262B3D8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 y="624"/>
                <a:ext cx="2023" cy="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4" name="Group 14">
            <a:extLst>
              <a:ext uri="{FF2B5EF4-FFF2-40B4-BE49-F238E27FC236}">
                <a16:creationId xmlns:a16="http://schemas.microsoft.com/office/drawing/2014/main" id="{27B1713C-8C83-39AD-D927-90C42AACEC6A}"/>
              </a:ext>
            </a:extLst>
          </p:cNvPr>
          <p:cNvGrpSpPr>
            <a:grpSpLocks/>
          </p:cNvGrpSpPr>
          <p:nvPr/>
        </p:nvGrpSpPr>
        <p:grpSpPr bwMode="auto">
          <a:xfrm>
            <a:off x="4495800" y="4419600"/>
            <a:ext cx="1828800" cy="2362200"/>
            <a:chOff x="2256" y="1728"/>
            <a:chExt cx="1392" cy="1488"/>
          </a:xfrm>
        </p:grpSpPr>
        <p:sp>
          <p:nvSpPr>
            <p:cNvPr id="14350" name="Rectangle 15">
              <a:extLst>
                <a:ext uri="{FF2B5EF4-FFF2-40B4-BE49-F238E27FC236}">
                  <a16:creationId xmlns:a16="http://schemas.microsoft.com/office/drawing/2014/main" id="{B3EB5039-0249-8658-6E9D-96F64855E4A7}"/>
                </a:ext>
              </a:extLst>
            </p:cNvPr>
            <p:cNvSpPr>
              <a:spLocks noChangeArrowheads="1"/>
            </p:cNvSpPr>
            <p:nvPr/>
          </p:nvSpPr>
          <p:spPr bwMode="auto">
            <a:xfrm>
              <a:off x="2256" y="2304"/>
              <a:ext cx="1248" cy="624"/>
            </a:xfrm>
            <a:prstGeom prst="rect">
              <a:avLst/>
            </a:prstGeom>
            <a:solidFill>
              <a:schemeClr val="hlink"/>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51" name="AutoShape 16">
              <a:extLst>
                <a:ext uri="{FF2B5EF4-FFF2-40B4-BE49-F238E27FC236}">
                  <a16:creationId xmlns:a16="http://schemas.microsoft.com/office/drawing/2014/main" id="{6E9B2C2F-FF63-D0CC-8213-54876FD42960}"/>
                </a:ext>
              </a:extLst>
            </p:cNvPr>
            <p:cNvSpPr>
              <a:spLocks noChangeArrowheads="1"/>
            </p:cNvSpPr>
            <p:nvPr/>
          </p:nvSpPr>
          <p:spPr bwMode="auto">
            <a:xfrm rot="-913778">
              <a:off x="2544" y="1728"/>
              <a:ext cx="816" cy="1056"/>
            </a:xfrm>
            <a:prstGeom prst="lightningBolt">
              <a:avLst/>
            </a:prstGeom>
            <a:solidFill>
              <a:schemeClr val="accent1"/>
            </a:solidFill>
            <a:ln w="12700">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52" name="Text Box 17">
              <a:extLst>
                <a:ext uri="{FF2B5EF4-FFF2-40B4-BE49-F238E27FC236}">
                  <a16:creationId xmlns:a16="http://schemas.microsoft.com/office/drawing/2014/main" id="{73CC6556-2982-C9BE-08E9-64CE0B67D045}"/>
                </a:ext>
              </a:extLst>
            </p:cNvPr>
            <p:cNvSpPr txBox="1">
              <a:spLocks noChangeArrowheads="1"/>
            </p:cNvSpPr>
            <p:nvPr/>
          </p:nvSpPr>
          <p:spPr bwMode="auto">
            <a:xfrm rot="-618457">
              <a:off x="2352" y="2496"/>
              <a:ext cx="12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a:latin typeface="Times New Roman" panose="02020603050405020304" pitchFamily="18" charset="0"/>
                </a:rPr>
                <a:t>Tribulation</a:t>
              </a:r>
            </a:p>
          </p:txBody>
        </p:sp>
        <p:sp>
          <p:nvSpPr>
            <p:cNvPr id="14353" name="Text Box 18">
              <a:extLst>
                <a:ext uri="{FF2B5EF4-FFF2-40B4-BE49-F238E27FC236}">
                  <a16:creationId xmlns:a16="http://schemas.microsoft.com/office/drawing/2014/main" id="{6B4C0A1D-E5B6-C586-6E6D-6A8F43A2EC46}"/>
                </a:ext>
              </a:extLst>
            </p:cNvPr>
            <p:cNvSpPr txBox="1">
              <a:spLocks noChangeArrowheads="1"/>
            </p:cNvSpPr>
            <p:nvPr/>
          </p:nvSpPr>
          <p:spPr bwMode="auto">
            <a:xfrm>
              <a:off x="2304" y="2928"/>
              <a:ext cx="10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400" u="sng">
                  <a:latin typeface="Times New Roman" panose="02020603050405020304" pitchFamily="18" charset="0"/>
                </a:rPr>
                <a:t>7 Years</a:t>
              </a:r>
            </a:p>
          </p:txBody>
        </p:sp>
      </p:grpSp>
      <p:grpSp>
        <p:nvGrpSpPr>
          <p:cNvPr id="5" name="Group 50">
            <a:extLst>
              <a:ext uri="{FF2B5EF4-FFF2-40B4-BE49-F238E27FC236}">
                <a16:creationId xmlns:a16="http://schemas.microsoft.com/office/drawing/2014/main" id="{13B7ECB9-9258-FDA4-B6EA-D84EC02714AE}"/>
              </a:ext>
            </a:extLst>
          </p:cNvPr>
          <p:cNvGrpSpPr>
            <a:grpSpLocks/>
          </p:cNvGrpSpPr>
          <p:nvPr/>
        </p:nvGrpSpPr>
        <p:grpSpPr bwMode="auto">
          <a:xfrm>
            <a:off x="7772400" y="2225676"/>
            <a:ext cx="2286000" cy="4283075"/>
            <a:chOff x="3504" y="816"/>
            <a:chExt cx="1440" cy="2698"/>
          </a:xfrm>
        </p:grpSpPr>
        <p:pic>
          <p:nvPicPr>
            <p:cNvPr id="14345" name="Picture 49" descr="earth">
              <a:extLst>
                <a:ext uri="{FF2B5EF4-FFF2-40B4-BE49-F238E27FC236}">
                  <a16:creationId xmlns:a16="http://schemas.microsoft.com/office/drawing/2014/main" id="{434910F1-D75D-8980-108A-4F1B438D59B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96" y="2448"/>
              <a:ext cx="1080" cy="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6" name="Group 35">
              <a:extLst>
                <a:ext uri="{FF2B5EF4-FFF2-40B4-BE49-F238E27FC236}">
                  <a16:creationId xmlns:a16="http://schemas.microsoft.com/office/drawing/2014/main" id="{2D76D832-7DDD-5F40-9C1B-4576BA75C11E}"/>
                </a:ext>
              </a:extLst>
            </p:cNvPr>
            <p:cNvGrpSpPr>
              <a:grpSpLocks/>
            </p:cNvGrpSpPr>
            <p:nvPr/>
          </p:nvGrpSpPr>
          <p:grpSpPr bwMode="auto">
            <a:xfrm>
              <a:off x="3504" y="816"/>
              <a:ext cx="1440" cy="2016"/>
              <a:chOff x="2592" y="384"/>
              <a:chExt cx="1440" cy="2016"/>
            </a:xfrm>
          </p:grpSpPr>
          <p:sp>
            <p:nvSpPr>
              <p:cNvPr id="14347" name="AutoShape 36">
                <a:extLst>
                  <a:ext uri="{FF2B5EF4-FFF2-40B4-BE49-F238E27FC236}">
                    <a16:creationId xmlns:a16="http://schemas.microsoft.com/office/drawing/2014/main" id="{2B169D12-0BA9-AC1B-81E3-F9667C8061BD}"/>
                  </a:ext>
                </a:extLst>
              </p:cNvPr>
              <p:cNvSpPr>
                <a:spLocks noChangeArrowheads="1"/>
              </p:cNvSpPr>
              <p:nvPr/>
            </p:nvSpPr>
            <p:spPr bwMode="auto">
              <a:xfrm>
                <a:off x="3072" y="1536"/>
                <a:ext cx="432" cy="864"/>
              </a:xfrm>
              <a:prstGeom prst="downArrow">
                <a:avLst>
                  <a:gd name="adj1" fmla="val 50000"/>
                  <a:gd name="adj2" fmla="val 50000"/>
                </a:avLst>
              </a:pr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14348" name="Picture 37" descr="arm2">
                <a:extLst>
                  <a:ext uri="{FF2B5EF4-FFF2-40B4-BE49-F238E27FC236}">
                    <a16:creationId xmlns:a16="http://schemas.microsoft.com/office/drawing/2014/main" id="{35FC4A34-D972-DCB4-C4FE-62E309DD44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9160"/>
              <a:stretch>
                <a:fillRect/>
              </a:stretch>
            </p:blipFill>
            <p:spPr bwMode="auto">
              <a:xfrm>
                <a:off x="2870" y="384"/>
                <a:ext cx="922"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9" name="Text Box 38">
                <a:extLst>
                  <a:ext uri="{FF2B5EF4-FFF2-40B4-BE49-F238E27FC236}">
                    <a16:creationId xmlns:a16="http://schemas.microsoft.com/office/drawing/2014/main" id="{E82ECFF9-3C58-AF01-A8E7-505977A73C6A}"/>
                  </a:ext>
                </a:extLst>
              </p:cNvPr>
              <p:cNvSpPr txBox="1">
                <a:spLocks noChangeArrowheads="1"/>
              </p:cNvSpPr>
              <p:nvPr/>
            </p:nvSpPr>
            <p:spPr bwMode="auto">
              <a:xfrm>
                <a:off x="2592" y="1536"/>
                <a:ext cx="14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400" b="1">
                    <a:latin typeface="Times New Roman" panose="02020603050405020304" pitchFamily="18" charset="0"/>
                  </a:rPr>
                  <a:t>Second Coming</a:t>
                </a:r>
              </a:p>
            </p:txBody>
          </p:sp>
        </p:grpSp>
      </p:grpSp>
      <p:sp>
        <p:nvSpPr>
          <p:cNvPr id="20527" name="Rectangle 47">
            <a:extLst>
              <a:ext uri="{FF2B5EF4-FFF2-40B4-BE49-F238E27FC236}">
                <a16:creationId xmlns:a16="http://schemas.microsoft.com/office/drawing/2014/main" id="{4412D307-BF74-C292-67AF-AF6EE3EE4E32}"/>
              </a:ext>
            </a:extLst>
          </p:cNvPr>
          <p:cNvSpPr>
            <a:spLocks noGrp="1" noChangeArrowheads="1"/>
          </p:cNvSpPr>
          <p:nvPr>
            <p:ph type="title"/>
          </p:nvPr>
        </p:nvSpPr>
        <p:spPr>
          <a:xfrm>
            <a:off x="2133600" y="76200"/>
            <a:ext cx="7772400" cy="1143000"/>
          </a:xfrm>
        </p:spPr>
        <p:txBody>
          <a:bodyPr vert="horz" lIns="90488" tIns="44450" rIns="90488" bIns="44450" rtlCol="0" anchor="t">
            <a:normAutofit/>
          </a:bodyPr>
          <a:lstStyle/>
          <a:p>
            <a:pPr eaLnBrk="1" hangingPunct="1">
              <a:defRPr/>
            </a:pPr>
            <a:r>
              <a:rPr lang="en-US"/>
              <a:t>Timing of the Rapture:</a:t>
            </a:r>
            <a:br>
              <a:rPr lang="en-US"/>
            </a:br>
            <a:r>
              <a:rPr lang="en-US"/>
              <a:t>Post-Tribulational View</a:t>
            </a:r>
          </a:p>
        </p:txBody>
      </p:sp>
      <p:sp>
        <p:nvSpPr>
          <p:cNvPr id="20532" name="AutoShape 52">
            <a:extLst>
              <a:ext uri="{FF2B5EF4-FFF2-40B4-BE49-F238E27FC236}">
                <a16:creationId xmlns:a16="http://schemas.microsoft.com/office/drawing/2014/main" id="{F22507E3-2DEA-3972-9BF5-B5574933AB96}"/>
              </a:ext>
            </a:extLst>
          </p:cNvPr>
          <p:cNvSpPr>
            <a:spLocks noChangeArrowheads="1"/>
          </p:cNvSpPr>
          <p:nvPr/>
        </p:nvSpPr>
        <p:spPr bwMode="auto">
          <a:xfrm>
            <a:off x="6934200" y="1219200"/>
            <a:ext cx="2590800" cy="1371600"/>
          </a:xfrm>
          <a:custGeom>
            <a:avLst/>
            <a:gdLst>
              <a:gd name="T0" fmla="*/ 133076694 w 21600"/>
              <a:gd name="T1" fmla="*/ 0 h 21600"/>
              <a:gd name="T2" fmla="*/ 43951242 w 21600"/>
              <a:gd name="T3" fmla="*/ 87096600 h 21600"/>
              <a:gd name="T4" fmla="*/ 139910406 w 21600"/>
              <a:gd name="T5" fmla="*/ 33508001 h 21600"/>
              <a:gd name="T6" fmla="*/ 225324013 w 21600"/>
              <a:gd name="T7" fmla="*/ 57600655 h 21600"/>
              <a:gd name="T8" fmla="*/ 310752074 w 21600"/>
              <a:gd name="T9" fmla="*/ 33508001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533" name="Rectangle 53">
            <a:extLst>
              <a:ext uri="{FF2B5EF4-FFF2-40B4-BE49-F238E27FC236}">
                <a16:creationId xmlns:a16="http://schemas.microsoft.com/office/drawing/2014/main" id="{ACBCA378-D053-096D-A8ED-F5CADC7D84C7}"/>
              </a:ext>
            </a:extLst>
          </p:cNvPr>
          <p:cNvSpPr>
            <a:spLocks noGrp="1" noRot="1" noChangeArrowheads="1"/>
          </p:cNvSpPr>
          <p:nvPr>
            <p:ph type="body" idx="1"/>
          </p:nvPr>
        </p:nvSpPr>
        <p:spPr>
          <a:xfrm>
            <a:off x="1905000" y="1371600"/>
            <a:ext cx="4800600" cy="2590800"/>
          </a:xfrm>
        </p:spPr>
        <p:txBody>
          <a:bodyPr/>
          <a:lstStyle/>
          <a:p>
            <a:pPr eaLnBrk="1" hangingPunct="1">
              <a:defRPr/>
            </a:pPr>
            <a:r>
              <a:rPr lang="en-US"/>
              <a:t>The Rapture occurs </a:t>
            </a:r>
            <a:r>
              <a:rPr lang="en-US" i="1"/>
              <a:t>after </a:t>
            </a:r>
            <a:r>
              <a:rPr lang="en-US"/>
              <a:t>the Tribulation.</a:t>
            </a:r>
          </a:p>
          <a:p>
            <a:pPr eaLnBrk="1" hangingPunct="1">
              <a:defRPr/>
            </a:pPr>
            <a:r>
              <a:rPr lang="en-US"/>
              <a:t>Essentially, the Rapture  </a:t>
            </a:r>
            <a:r>
              <a:rPr lang="en-US" u="sng"/>
              <a:t>is</a:t>
            </a:r>
            <a:r>
              <a:rPr lang="en-US"/>
              <a:t> the   Second Coming.</a:t>
            </a:r>
          </a:p>
          <a:p>
            <a:pPr eaLnBrk="1" hangingPunct="1">
              <a:buFont typeface="Wingdings" pitchFamily="2" charset="2"/>
              <a:buNone/>
              <a:defRPr/>
            </a:pPr>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wipe(left)">
                                      <p:cBhvr>
                                        <p:cTn id="7" dur="500"/>
                                        <p:tgtEl>
                                          <p:spTgt spid="204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20532"/>
                                        </p:tgtEl>
                                        <p:attrNameLst>
                                          <p:attrName>style.visibility</p:attrName>
                                        </p:attrNameLst>
                                      </p:cBhvr>
                                      <p:to>
                                        <p:strVal val="visible"/>
                                      </p:to>
                                    </p:set>
                                    <p:anim calcmode="lin" valueType="num">
                                      <p:cBhvr>
                                        <p:cTn id="22" dur="500" fill="hold"/>
                                        <p:tgtEl>
                                          <p:spTgt spid="20532"/>
                                        </p:tgtEl>
                                        <p:attrNameLst>
                                          <p:attrName>ppt_w</p:attrName>
                                        </p:attrNameLst>
                                      </p:cBhvr>
                                      <p:tavLst>
                                        <p:tav tm="0">
                                          <p:val>
                                            <p:fltVal val="0"/>
                                          </p:val>
                                        </p:tav>
                                        <p:tav tm="100000">
                                          <p:val>
                                            <p:strVal val="#ppt_w"/>
                                          </p:val>
                                        </p:tav>
                                      </p:tavLst>
                                    </p:anim>
                                    <p:anim calcmode="lin" valueType="num">
                                      <p:cBhvr>
                                        <p:cTn id="23" dur="500" fill="hold"/>
                                        <p:tgtEl>
                                          <p:spTgt spid="20532"/>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500"/>
                            </p:stCondLst>
                            <p:childTnLst>
                              <p:par>
                                <p:cTn id="25" presetID="22"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533">
                                            <p:txEl>
                                              <p:pRg st="0" end="0"/>
                                            </p:txEl>
                                          </p:spTgt>
                                        </p:tgtEl>
                                        <p:attrNameLst>
                                          <p:attrName>style.visibility</p:attrName>
                                        </p:attrNameLst>
                                      </p:cBhvr>
                                      <p:to>
                                        <p:strVal val="visible"/>
                                      </p:to>
                                    </p:set>
                                    <p:animEffect transition="in" filter="wipe(left)">
                                      <p:cBhvr>
                                        <p:cTn id="32" dur="500"/>
                                        <p:tgtEl>
                                          <p:spTgt spid="20533">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533">
                                            <p:txEl>
                                              <p:pRg st="1" end="1"/>
                                            </p:txEl>
                                          </p:spTgt>
                                        </p:tgtEl>
                                        <p:attrNameLst>
                                          <p:attrName>style.visibility</p:attrName>
                                        </p:attrNameLst>
                                      </p:cBhvr>
                                      <p:to>
                                        <p:strVal val="visible"/>
                                      </p:to>
                                    </p:set>
                                    <p:animEffect transition="in" filter="wipe(left)">
                                      <p:cBhvr>
                                        <p:cTn id="37" dur="500"/>
                                        <p:tgtEl>
                                          <p:spTgt spid="205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nimBg="1" autoUpdateAnimBg="0"/>
      <p:bldP spid="20532" grpId="0" animBg="1"/>
      <p:bldP spid="2053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FD865-FBDC-D822-E93D-9AA36C6D8CF6}"/>
              </a:ext>
            </a:extLst>
          </p:cNvPr>
          <p:cNvSpPr>
            <a:spLocks noGrp="1"/>
          </p:cNvSpPr>
          <p:nvPr>
            <p:ph type="title"/>
          </p:nvPr>
        </p:nvSpPr>
        <p:spPr/>
        <p:txBody>
          <a:bodyPr/>
          <a:lstStyle/>
          <a:p>
            <a:r>
              <a:rPr lang="en-US" dirty="0"/>
              <a:t>Scriptures</a:t>
            </a:r>
          </a:p>
        </p:txBody>
      </p:sp>
      <p:sp>
        <p:nvSpPr>
          <p:cNvPr id="3" name="Content Placeholder 2">
            <a:extLst>
              <a:ext uri="{FF2B5EF4-FFF2-40B4-BE49-F238E27FC236}">
                <a16:creationId xmlns:a16="http://schemas.microsoft.com/office/drawing/2014/main" id="{91F3EC87-846C-C9C3-D678-37AADEE2E8A7}"/>
              </a:ext>
            </a:extLst>
          </p:cNvPr>
          <p:cNvSpPr>
            <a:spLocks noGrp="1"/>
          </p:cNvSpPr>
          <p:nvPr>
            <p:ph idx="1"/>
          </p:nvPr>
        </p:nvSpPr>
        <p:spPr>
          <a:xfrm>
            <a:off x="612647" y="1071563"/>
            <a:ext cx="10653579" cy="5237797"/>
          </a:xfrm>
        </p:spPr>
        <p:txBody>
          <a:bodyPr>
            <a:normAutofit/>
          </a:bodyPr>
          <a:lstStyle/>
          <a:p>
            <a:pPr marL="0" indent="0">
              <a:buNone/>
            </a:pPr>
            <a:r>
              <a:rPr lang="en-US" sz="2400" b="0" i="0" dirty="0">
                <a:solidFill>
                  <a:srgbClr val="000000"/>
                </a:solidFill>
                <a:effectLst/>
                <a:latin typeface="system-ui"/>
              </a:rPr>
              <a:t>“Men of Galilee,” they said, “why do you stand here looking into the sky? This same Jesus, who has been taken from you into heaven, will come back in the same way you have seen him go into heaven.” </a:t>
            </a:r>
            <a:r>
              <a:rPr lang="en-US" b="1" i="0" dirty="0">
                <a:solidFill>
                  <a:srgbClr val="000000"/>
                </a:solidFill>
                <a:effectLst/>
                <a:latin typeface="system-ui"/>
              </a:rPr>
              <a:t>Acts 1:11</a:t>
            </a:r>
          </a:p>
          <a:p>
            <a:pPr marL="0" algn="l">
              <a:spcBef>
                <a:spcPts val="0"/>
              </a:spcBef>
              <a:buNone/>
            </a:pPr>
            <a:r>
              <a:rPr lang="en-US" sz="2400" b="1" baseline="30000" dirty="0">
                <a:solidFill>
                  <a:srgbClr val="000000"/>
                </a:solidFill>
                <a:latin typeface="system-ui"/>
              </a:rPr>
              <a:t>“</a:t>
            </a:r>
            <a:r>
              <a:rPr lang="en-US" sz="2400" b="0" i="0" dirty="0">
                <a:solidFill>
                  <a:srgbClr val="000000"/>
                </a:solidFill>
                <a:effectLst/>
                <a:latin typeface="system-ui"/>
              </a:rPr>
              <a:t>But the day of the Lord will come like a thief. The heavens will disappear with a roar; the elements will be destroyed by fire, and the earth and everything done in it will be laid bare.</a:t>
            </a:r>
            <a:r>
              <a:rPr lang="en-US" sz="2400" baseline="30000" dirty="0">
                <a:solidFill>
                  <a:srgbClr val="000000"/>
                </a:solidFill>
                <a:latin typeface="system-ui"/>
              </a:rPr>
              <a:t> </a:t>
            </a:r>
            <a:r>
              <a:rPr lang="en-US" sz="2400" b="0" i="0" dirty="0">
                <a:solidFill>
                  <a:srgbClr val="000000"/>
                </a:solidFill>
                <a:effectLst/>
                <a:latin typeface="system-ui"/>
              </a:rPr>
              <a:t>Since everything will be destroyed in this way, what kind of people ought you to be? You ought to live holy and godly lives as you look forward to the day of God and speed its coming.</a:t>
            </a:r>
            <a:r>
              <a:rPr lang="en-US" sz="2400" baseline="30000" dirty="0">
                <a:solidFill>
                  <a:srgbClr val="000000"/>
                </a:solidFill>
                <a:latin typeface="system-ui"/>
              </a:rPr>
              <a:t> </a:t>
            </a:r>
            <a:r>
              <a:rPr lang="en-US" sz="2400" b="0" i="0" dirty="0">
                <a:solidFill>
                  <a:srgbClr val="000000"/>
                </a:solidFill>
                <a:effectLst/>
                <a:latin typeface="system-ui"/>
              </a:rPr>
              <a:t>That day will bring about the destruction of the heavens by fire, and the elements will melt in the heat. But in keeping with his promise we are looking forward to a new heaven and a new earth, where righteousness dwells. </a:t>
            </a:r>
            <a:r>
              <a:rPr lang="en-US" b="1" i="0" dirty="0">
                <a:solidFill>
                  <a:srgbClr val="000000"/>
                </a:solidFill>
                <a:effectLst/>
                <a:latin typeface="system-ui"/>
              </a:rPr>
              <a:t>2 Peter 3:10-13</a:t>
            </a:r>
          </a:p>
          <a:p>
            <a:pPr marL="0" indent="0">
              <a:buNone/>
            </a:pPr>
            <a:endParaRPr lang="en-US" dirty="0"/>
          </a:p>
        </p:txBody>
      </p:sp>
    </p:spTree>
    <p:extLst>
      <p:ext uri="{BB962C8B-B14F-4D97-AF65-F5344CB8AC3E}">
        <p14:creationId xmlns:p14="http://schemas.microsoft.com/office/powerpoint/2010/main" val="292720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7C858322-BFCF-DA96-6E19-37582CBE33A2}"/>
              </a:ext>
            </a:extLst>
          </p:cNvPr>
          <p:cNvGrpSpPr>
            <a:grpSpLocks/>
          </p:cNvGrpSpPr>
          <p:nvPr/>
        </p:nvGrpSpPr>
        <p:grpSpPr bwMode="auto">
          <a:xfrm>
            <a:off x="5410200" y="4038600"/>
            <a:ext cx="1906588" cy="2268538"/>
            <a:chOff x="1488" y="2640"/>
            <a:chExt cx="1346" cy="1503"/>
          </a:xfrm>
        </p:grpSpPr>
        <p:sp>
          <p:nvSpPr>
            <p:cNvPr id="16406" name="Rectangle 3">
              <a:extLst>
                <a:ext uri="{FF2B5EF4-FFF2-40B4-BE49-F238E27FC236}">
                  <a16:creationId xmlns:a16="http://schemas.microsoft.com/office/drawing/2014/main" id="{C7A98B56-6302-C936-2314-B10E662931D4}"/>
                </a:ext>
              </a:extLst>
            </p:cNvPr>
            <p:cNvSpPr>
              <a:spLocks noChangeArrowheads="1"/>
            </p:cNvSpPr>
            <p:nvPr/>
          </p:nvSpPr>
          <p:spPr bwMode="auto">
            <a:xfrm>
              <a:off x="1536" y="3216"/>
              <a:ext cx="1205" cy="624"/>
            </a:xfrm>
            <a:prstGeom prst="rect">
              <a:avLst/>
            </a:prstGeom>
            <a:solidFill>
              <a:schemeClr val="hlink"/>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16407" name="Group 4">
              <a:extLst>
                <a:ext uri="{FF2B5EF4-FFF2-40B4-BE49-F238E27FC236}">
                  <a16:creationId xmlns:a16="http://schemas.microsoft.com/office/drawing/2014/main" id="{4165108D-7B46-48D5-5CE6-FB4A7697624B}"/>
                </a:ext>
              </a:extLst>
            </p:cNvPr>
            <p:cNvGrpSpPr>
              <a:grpSpLocks/>
            </p:cNvGrpSpPr>
            <p:nvPr/>
          </p:nvGrpSpPr>
          <p:grpSpPr bwMode="auto">
            <a:xfrm>
              <a:off x="1488" y="2640"/>
              <a:ext cx="1346" cy="1503"/>
              <a:chOff x="1488" y="2640"/>
              <a:chExt cx="1346" cy="1503"/>
            </a:xfrm>
          </p:grpSpPr>
          <p:sp>
            <p:nvSpPr>
              <p:cNvPr id="16408" name="AutoShape 5">
                <a:extLst>
                  <a:ext uri="{FF2B5EF4-FFF2-40B4-BE49-F238E27FC236}">
                    <a16:creationId xmlns:a16="http://schemas.microsoft.com/office/drawing/2014/main" id="{D3D98C5A-1DB8-D1F9-5669-71A8C57F5F46}"/>
                  </a:ext>
                </a:extLst>
              </p:cNvPr>
              <p:cNvSpPr>
                <a:spLocks noChangeArrowheads="1"/>
              </p:cNvSpPr>
              <p:nvPr/>
            </p:nvSpPr>
            <p:spPr bwMode="auto">
              <a:xfrm rot="-913778">
                <a:off x="1776" y="2640"/>
                <a:ext cx="788" cy="1056"/>
              </a:xfrm>
              <a:prstGeom prst="lightningBolt">
                <a:avLst/>
              </a:prstGeom>
              <a:solidFill>
                <a:schemeClr val="accent1"/>
              </a:solidFill>
              <a:ln w="12700">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409" name="Text Box 6">
                <a:extLst>
                  <a:ext uri="{FF2B5EF4-FFF2-40B4-BE49-F238E27FC236}">
                    <a16:creationId xmlns:a16="http://schemas.microsoft.com/office/drawing/2014/main" id="{1701CCE1-BC41-083F-F69E-0F2A54104EFE}"/>
                  </a:ext>
                </a:extLst>
              </p:cNvPr>
              <p:cNvSpPr txBox="1">
                <a:spLocks noChangeArrowheads="1"/>
              </p:cNvSpPr>
              <p:nvPr/>
            </p:nvSpPr>
            <p:spPr bwMode="auto">
              <a:xfrm rot="-618457">
                <a:off x="1583" y="3457"/>
                <a:ext cx="1251"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a:latin typeface="Times New Roman" panose="02020603050405020304" pitchFamily="18" charset="0"/>
                  </a:rPr>
                  <a:t>Tribulation</a:t>
                </a:r>
              </a:p>
            </p:txBody>
          </p:sp>
          <p:sp>
            <p:nvSpPr>
              <p:cNvPr id="16410" name="Text Box 7">
                <a:extLst>
                  <a:ext uri="{FF2B5EF4-FFF2-40B4-BE49-F238E27FC236}">
                    <a16:creationId xmlns:a16="http://schemas.microsoft.com/office/drawing/2014/main" id="{0AFD5E5E-1983-2D52-B13E-D489B6D141D8}"/>
                  </a:ext>
                </a:extLst>
              </p:cNvPr>
              <p:cNvSpPr txBox="1">
                <a:spLocks noChangeArrowheads="1"/>
              </p:cNvSpPr>
              <p:nvPr/>
            </p:nvSpPr>
            <p:spPr bwMode="auto">
              <a:xfrm>
                <a:off x="1488" y="3840"/>
                <a:ext cx="1251"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400" u="sng">
                    <a:latin typeface="Times New Roman" panose="02020603050405020304" pitchFamily="18" charset="0"/>
                  </a:rPr>
                  <a:t>7  Years</a:t>
                </a:r>
              </a:p>
            </p:txBody>
          </p:sp>
        </p:grpSp>
      </p:grpSp>
      <p:sp>
        <p:nvSpPr>
          <p:cNvPr id="24584" name="AutoShape 8">
            <a:extLst>
              <a:ext uri="{FF2B5EF4-FFF2-40B4-BE49-F238E27FC236}">
                <a16:creationId xmlns:a16="http://schemas.microsoft.com/office/drawing/2014/main" id="{A7A975C8-4BF4-33CD-4749-B646FA79528A}"/>
              </a:ext>
            </a:extLst>
          </p:cNvPr>
          <p:cNvSpPr>
            <a:spLocks noChangeArrowheads="1"/>
          </p:cNvSpPr>
          <p:nvPr/>
        </p:nvSpPr>
        <p:spPr bwMode="auto">
          <a:xfrm>
            <a:off x="1828800" y="4953000"/>
            <a:ext cx="1981200" cy="1752600"/>
          </a:xfrm>
          <a:prstGeom prst="rightArrow">
            <a:avLst>
              <a:gd name="adj1" fmla="val 50000"/>
              <a:gd name="adj2" fmla="val 28261"/>
            </a:avLst>
          </a:prstGeom>
          <a:solidFill>
            <a:schemeClr val="accent1"/>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a:solidFill>
                  <a:schemeClr val="bg1"/>
                </a:solidFill>
                <a:latin typeface="Times New Roman" panose="02020603050405020304" pitchFamily="18" charset="0"/>
              </a:rPr>
              <a:t>Increasing</a:t>
            </a:r>
          </a:p>
          <a:p>
            <a:pPr algn="ctr"/>
            <a:r>
              <a:rPr lang="en-US" altLang="en-US" sz="2400">
                <a:solidFill>
                  <a:schemeClr val="bg1"/>
                </a:solidFill>
                <a:latin typeface="Times New Roman" panose="02020603050405020304" pitchFamily="18" charset="0"/>
              </a:rPr>
              <a:t>Apostasy</a:t>
            </a:r>
          </a:p>
        </p:txBody>
      </p:sp>
      <p:grpSp>
        <p:nvGrpSpPr>
          <p:cNvPr id="4" name="Group 9">
            <a:extLst>
              <a:ext uri="{FF2B5EF4-FFF2-40B4-BE49-F238E27FC236}">
                <a16:creationId xmlns:a16="http://schemas.microsoft.com/office/drawing/2014/main" id="{B08F4C97-B1B7-7E5A-D292-7D7269FF9F87}"/>
              </a:ext>
            </a:extLst>
          </p:cNvPr>
          <p:cNvGrpSpPr>
            <a:grpSpLocks/>
          </p:cNvGrpSpPr>
          <p:nvPr/>
        </p:nvGrpSpPr>
        <p:grpSpPr bwMode="auto">
          <a:xfrm>
            <a:off x="3657600" y="3048001"/>
            <a:ext cx="1828800" cy="3292475"/>
            <a:chOff x="1152" y="720"/>
            <a:chExt cx="1152" cy="2266"/>
          </a:xfrm>
        </p:grpSpPr>
        <p:sp>
          <p:nvSpPr>
            <p:cNvPr id="16400" name="AutoShape 10">
              <a:extLst>
                <a:ext uri="{FF2B5EF4-FFF2-40B4-BE49-F238E27FC236}">
                  <a16:creationId xmlns:a16="http://schemas.microsoft.com/office/drawing/2014/main" id="{8114E200-E237-6FF2-8D5F-DDA2D3B9E0CB}"/>
                </a:ext>
              </a:extLst>
            </p:cNvPr>
            <p:cNvSpPr>
              <a:spLocks noChangeArrowheads="1"/>
            </p:cNvSpPr>
            <p:nvPr/>
          </p:nvSpPr>
          <p:spPr bwMode="auto">
            <a:xfrm>
              <a:off x="1152" y="720"/>
              <a:ext cx="1152" cy="1344"/>
            </a:xfrm>
            <a:prstGeom prst="upArrow">
              <a:avLst>
                <a:gd name="adj1" fmla="val 50000"/>
                <a:gd name="adj2" fmla="val 29167"/>
              </a:avLst>
            </a:pr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200">
                  <a:latin typeface="Times New Roman" panose="02020603050405020304" pitchFamily="18" charset="0"/>
                </a:rPr>
                <a:t>The</a:t>
              </a:r>
            </a:p>
            <a:p>
              <a:pPr algn="ctr"/>
              <a:r>
                <a:rPr lang="en-US" altLang="en-US" sz="2200">
                  <a:latin typeface="Times New Roman" panose="02020603050405020304" pitchFamily="18" charset="0"/>
                </a:rPr>
                <a:t>Rapture</a:t>
              </a:r>
            </a:p>
            <a:p>
              <a:pPr algn="ctr"/>
              <a:endParaRPr lang="en-US" altLang="en-US" sz="2200">
                <a:latin typeface="Times New Roman" panose="02020603050405020304" pitchFamily="18" charset="0"/>
              </a:endParaRPr>
            </a:p>
            <a:p>
              <a:pPr algn="ctr"/>
              <a:endParaRPr lang="en-US" altLang="en-US" sz="2200">
                <a:latin typeface="Times New Roman" panose="02020603050405020304" pitchFamily="18" charset="0"/>
              </a:endParaRPr>
            </a:p>
          </p:txBody>
        </p:sp>
        <p:grpSp>
          <p:nvGrpSpPr>
            <p:cNvPr id="16401" name="Group 11">
              <a:extLst>
                <a:ext uri="{FF2B5EF4-FFF2-40B4-BE49-F238E27FC236}">
                  <a16:creationId xmlns:a16="http://schemas.microsoft.com/office/drawing/2014/main" id="{1296BFD0-384B-C4D7-A291-4682B602A6D1}"/>
                </a:ext>
              </a:extLst>
            </p:cNvPr>
            <p:cNvGrpSpPr>
              <a:grpSpLocks/>
            </p:cNvGrpSpPr>
            <p:nvPr/>
          </p:nvGrpSpPr>
          <p:grpSpPr bwMode="auto">
            <a:xfrm>
              <a:off x="1248" y="1632"/>
              <a:ext cx="967" cy="1354"/>
              <a:chOff x="3024" y="624"/>
              <a:chExt cx="2023" cy="2650"/>
            </a:xfrm>
          </p:grpSpPr>
          <p:sp>
            <p:nvSpPr>
              <p:cNvPr id="16402" name="Oval 12">
                <a:extLst>
                  <a:ext uri="{FF2B5EF4-FFF2-40B4-BE49-F238E27FC236}">
                    <a16:creationId xmlns:a16="http://schemas.microsoft.com/office/drawing/2014/main" id="{7FA42B34-FC2E-3E1E-A672-57F92451BD70}"/>
                  </a:ext>
                </a:extLst>
              </p:cNvPr>
              <p:cNvSpPr>
                <a:spLocks noChangeArrowheads="1"/>
              </p:cNvSpPr>
              <p:nvPr/>
            </p:nvSpPr>
            <p:spPr bwMode="auto">
              <a:xfrm>
                <a:off x="3552" y="3024"/>
                <a:ext cx="720" cy="144"/>
              </a:xfrm>
              <a:prstGeom prst="ellipse">
                <a:avLst/>
              </a:prstGeom>
              <a:solidFill>
                <a:srgbClr val="FFFF99"/>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403" name="Oval 13">
                <a:extLst>
                  <a:ext uri="{FF2B5EF4-FFF2-40B4-BE49-F238E27FC236}">
                    <a16:creationId xmlns:a16="http://schemas.microsoft.com/office/drawing/2014/main" id="{29FFE71B-F589-CF4F-E20E-CC0D1B65E123}"/>
                  </a:ext>
                </a:extLst>
              </p:cNvPr>
              <p:cNvSpPr>
                <a:spLocks noChangeArrowheads="1"/>
              </p:cNvSpPr>
              <p:nvPr/>
            </p:nvSpPr>
            <p:spPr bwMode="auto">
              <a:xfrm>
                <a:off x="4080" y="1632"/>
                <a:ext cx="240" cy="864"/>
              </a:xfrm>
              <a:prstGeom prst="ellipse">
                <a:avLst/>
              </a:prstGeom>
              <a:solidFill>
                <a:srgbClr val="FFFF99"/>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404" name="Rectangle 14">
                <a:extLst>
                  <a:ext uri="{FF2B5EF4-FFF2-40B4-BE49-F238E27FC236}">
                    <a16:creationId xmlns:a16="http://schemas.microsoft.com/office/drawing/2014/main" id="{14DA6150-3182-4914-BEE9-976F1D282109}"/>
                  </a:ext>
                </a:extLst>
              </p:cNvPr>
              <p:cNvSpPr>
                <a:spLocks noChangeArrowheads="1"/>
              </p:cNvSpPr>
              <p:nvPr/>
            </p:nvSpPr>
            <p:spPr bwMode="auto">
              <a:xfrm>
                <a:off x="3120" y="2352"/>
                <a:ext cx="1248" cy="720"/>
              </a:xfrm>
              <a:prstGeom prst="rect">
                <a:avLst/>
              </a:prstGeom>
              <a:solidFill>
                <a:srgbClr val="FFFF99"/>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16405" name="Picture 15" descr="church">
                <a:extLst>
                  <a:ext uri="{FF2B5EF4-FFF2-40B4-BE49-F238E27FC236}">
                    <a16:creationId xmlns:a16="http://schemas.microsoft.com/office/drawing/2014/main" id="{74ABE95E-8E07-7AE6-1F0C-B2D99FB02B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 y="624"/>
                <a:ext cx="2023" cy="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6" name="Group 16">
            <a:extLst>
              <a:ext uri="{FF2B5EF4-FFF2-40B4-BE49-F238E27FC236}">
                <a16:creationId xmlns:a16="http://schemas.microsoft.com/office/drawing/2014/main" id="{00E89229-4E69-7B35-D97D-FFB7D7B8855B}"/>
              </a:ext>
            </a:extLst>
          </p:cNvPr>
          <p:cNvGrpSpPr>
            <a:grpSpLocks/>
          </p:cNvGrpSpPr>
          <p:nvPr/>
        </p:nvGrpSpPr>
        <p:grpSpPr bwMode="auto">
          <a:xfrm>
            <a:off x="6934200" y="1981201"/>
            <a:ext cx="2286000" cy="4283075"/>
            <a:chOff x="3504" y="816"/>
            <a:chExt cx="1440" cy="2698"/>
          </a:xfrm>
        </p:grpSpPr>
        <p:pic>
          <p:nvPicPr>
            <p:cNvPr id="16395" name="Picture 17" descr="earth">
              <a:extLst>
                <a:ext uri="{FF2B5EF4-FFF2-40B4-BE49-F238E27FC236}">
                  <a16:creationId xmlns:a16="http://schemas.microsoft.com/office/drawing/2014/main" id="{EC9159A0-56F6-FF8F-F6CB-378349C8212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96" y="2448"/>
              <a:ext cx="1080" cy="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6" name="Group 18">
              <a:extLst>
                <a:ext uri="{FF2B5EF4-FFF2-40B4-BE49-F238E27FC236}">
                  <a16:creationId xmlns:a16="http://schemas.microsoft.com/office/drawing/2014/main" id="{B62554E9-CAE0-6FA2-3A68-8E0CBE757174}"/>
                </a:ext>
              </a:extLst>
            </p:cNvPr>
            <p:cNvGrpSpPr>
              <a:grpSpLocks/>
            </p:cNvGrpSpPr>
            <p:nvPr/>
          </p:nvGrpSpPr>
          <p:grpSpPr bwMode="auto">
            <a:xfrm>
              <a:off x="3504" y="816"/>
              <a:ext cx="1440" cy="2016"/>
              <a:chOff x="2592" y="384"/>
              <a:chExt cx="1440" cy="2016"/>
            </a:xfrm>
          </p:grpSpPr>
          <p:sp>
            <p:nvSpPr>
              <p:cNvPr id="16397" name="AutoShape 19">
                <a:extLst>
                  <a:ext uri="{FF2B5EF4-FFF2-40B4-BE49-F238E27FC236}">
                    <a16:creationId xmlns:a16="http://schemas.microsoft.com/office/drawing/2014/main" id="{73F290CB-DC59-22A4-086D-9EDB63F22244}"/>
                  </a:ext>
                </a:extLst>
              </p:cNvPr>
              <p:cNvSpPr>
                <a:spLocks noChangeArrowheads="1"/>
              </p:cNvSpPr>
              <p:nvPr/>
            </p:nvSpPr>
            <p:spPr bwMode="auto">
              <a:xfrm>
                <a:off x="3072" y="1536"/>
                <a:ext cx="432" cy="864"/>
              </a:xfrm>
              <a:prstGeom prst="downArrow">
                <a:avLst>
                  <a:gd name="adj1" fmla="val 50000"/>
                  <a:gd name="adj2" fmla="val 50000"/>
                </a:avLst>
              </a:pr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16398" name="Picture 20" descr="arm2">
                <a:extLst>
                  <a:ext uri="{FF2B5EF4-FFF2-40B4-BE49-F238E27FC236}">
                    <a16:creationId xmlns:a16="http://schemas.microsoft.com/office/drawing/2014/main" id="{50DC8B6F-0CCC-DD85-37CE-F0E937B77D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9160"/>
              <a:stretch>
                <a:fillRect/>
              </a:stretch>
            </p:blipFill>
            <p:spPr bwMode="auto">
              <a:xfrm>
                <a:off x="2870" y="384"/>
                <a:ext cx="922"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9" name="Text Box 21">
                <a:extLst>
                  <a:ext uri="{FF2B5EF4-FFF2-40B4-BE49-F238E27FC236}">
                    <a16:creationId xmlns:a16="http://schemas.microsoft.com/office/drawing/2014/main" id="{C666FA98-B6CB-DA26-CBCB-C5C596301B31}"/>
                  </a:ext>
                </a:extLst>
              </p:cNvPr>
              <p:cNvSpPr txBox="1">
                <a:spLocks noChangeArrowheads="1"/>
              </p:cNvSpPr>
              <p:nvPr/>
            </p:nvSpPr>
            <p:spPr bwMode="auto">
              <a:xfrm>
                <a:off x="2592" y="1536"/>
                <a:ext cx="14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400" b="1">
                    <a:latin typeface="Times New Roman" panose="02020603050405020304" pitchFamily="18" charset="0"/>
                  </a:rPr>
                  <a:t>Second Coming</a:t>
                </a:r>
              </a:p>
            </p:txBody>
          </p:sp>
        </p:grpSp>
      </p:grpSp>
      <p:sp>
        <p:nvSpPr>
          <p:cNvPr id="24598" name="Rectangle 22">
            <a:extLst>
              <a:ext uri="{FF2B5EF4-FFF2-40B4-BE49-F238E27FC236}">
                <a16:creationId xmlns:a16="http://schemas.microsoft.com/office/drawing/2014/main" id="{FD4E51E9-0C2E-404C-5A91-5C63A4D5EB8D}"/>
              </a:ext>
            </a:extLst>
          </p:cNvPr>
          <p:cNvSpPr>
            <a:spLocks noGrp="1" noChangeArrowheads="1"/>
          </p:cNvSpPr>
          <p:nvPr>
            <p:ph type="title"/>
          </p:nvPr>
        </p:nvSpPr>
        <p:spPr>
          <a:xfrm>
            <a:off x="2133600" y="76200"/>
            <a:ext cx="7772400" cy="1143000"/>
          </a:xfrm>
        </p:spPr>
        <p:txBody>
          <a:bodyPr vert="horz" lIns="90488" tIns="44450" rIns="90488" bIns="44450" rtlCol="0" anchor="t">
            <a:normAutofit/>
          </a:bodyPr>
          <a:lstStyle/>
          <a:p>
            <a:pPr eaLnBrk="1" hangingPunct="1">
              <a:defRPr/>
            </a:pPr>
            <a:r>
              <a:rPr lang="en-US"/>
              <a:t>Timing of the Rapture:</a:t>
            </a:r>
            <a:br>
              <a:rPr lang="en-US"/>
            </a:br>
            <a:r>
              <a:rPr lang="en-US"/>
              <a:t>Pre-Tribulational View</a:t>
            </a:r>
          </a:p>
        </p:txBody>
      </p:sp>
      <p:sp>
        <p:nvSpPr>
          <p:cNvPr id="24599" name="Rectangle 23">
            <a:extLst>
              <a:ext uri="{FF2B5EF4-FFF2-40B4-BE49-F238E27FC236}">
                <a16:creationId xmlns:a16="http://schemas.microsoft.com/office/drawing/2014/main" id="{37D4F062-EFA5-95B7-A4F3-5E063D954BD6}"/>
              </a:ext>
            </a:extLst>
          </p:cNvPr>
          <p:cNvSpPr>
            <a:spLocks noGrp="1" noRot="1" noChangeArrowheads="1"/>
          </p:cNvSpPr>
          <p:nvPr>
            <p:ph type="body" idx="1"/>
          </p:nvPr>
        </p:nvSpPr>
        <p:spPr>
          <a:xfrm>
            <a:off x="1752600" y="1219200"/>
            <a:ext cx="5867400" cy="3352800"/>
          </a:xfrm>
        </p:spPr>
        <p:txBody>
          <a:bodyPr/>
          <a:lstStyle/>
          <a:p>
            <a:pPr eaLnBrk="1" hangingPunct="1">
              <a:defRPr/>
            </a:pPr>
            <a:r>
              <a:rPr lang="en-US"/>
              <a:t>The Rapture occurs </a:t>
            </a:r>
            <a:r>
              <a:rPr lang="en-US" i="1"/>
              <a:t>before </a:t>
            </a:r>
            <a:r>
              <a:rPr lang="en-US"/>
              <a:t>the Tribulation.</a:t>
            </a:r>
          </a:p>
          <a:p>
            <a:pPr eaLnBrk="1" hangingPunct="1">
              <a:defRPr/>
            </a:pPr>
            <a:r>
              <a:rPr lang="en-US"/>
              <a:t>This is the view of MBI.</a:t>
            </a:r>
          </a:p>
          <a:p>
            <a:pPr eaLnBrk="1" hangingPunct="1">
              <a:buFont typeface="Wingdings" pitchFamily="2" charset="2"/>
              <a:buNone/>
              <a:defRPr/>
            </a:pPr>
            <a:endParaRPr lang="en-US"/>
          </a:p>
        </p:txBody>
      </p:sp>
      <p:grpSp>
        <p:nvGrpSpPr>
          <p:cNvPr id="8" name="Group 34">
            <a:extLst>
              <a:ext uri="{FF2B5EF4-FFF2-40B4-BE49-F238E27FC236}">
                <a16:creationId xmlns:a16="http://schemas.microsoft.com/office/drawing/2014/main" id="{426D5703-6EB6-0CF5-5BBF-49A99E96DDFA}"/>
              </a:ext>
            </a:extLst>
          </p:cNvPr>
          <p:cNvGrpSpPr>
            <a:grpSpLocks/>
          </p:cNvGrpSpPr>
          <p:nvPr/>
        </p:nvGrpSpPr>
        <p:grpSpPr bwMode="auto">
          <a:xfrm>
            <a:off x="8991600" y="4876800"/>
            <a:ext cx="1524000" cy="1447800"/>
            <a:chOff x="4704" y="3072"/>
            <a:chExt cx="960" cy="912"/>
          </a:xfrm>
        </p:grpSpPr>
        <p:sp>
          <p:nvSpPr>
            <p:cNvPr id="16393" name="Rectangle 31">
              <a:extLst>
                <a:ext uri="{FF2B5EF4-FFF2-40B4-BE49-F238E27FC236}">
                  <a16:creationId xmlns:a16="http://schemas.microsoft.com/office/drawing/2014/main" id="{02A90652-E134-BACF-22C3-D6878AA6A801}"/>
                </a:ext>
              </a:extLst>
            </p:cNvPr>
            <p:cNvSpPr>
              <a:spLocks noChangeArrowheads="1"/>
            </p:cNvSpPr>
            <p:nvPr/>
          </p:nvSpPr>
          <p:spPr bwMode="auto">
            <a:xfrm>
              <a:off x="4704" y="3072"/>
              <a:ext cx="768" cy="624"/>
            </a:xfrm>
            <a:prstGeom prst="rect">
              <a:avLst/>
            </a:prstGeom>
            <a:solidFill>
              <a:srgbClr val="CC99FF"/>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a:solidFill>
                    <a:schemeClr val="bg1"/>
                  </a:solidFill>
                  <a:latin typeface="Times New Roman" panose="02020603050405020304" pitchFamily="18" charset="0"/>
                </a:rPr>
                <a:t>The</a:t>
              </a:r>
            </a:p>
            <a:p>
              <a:pPr algn="ctr"/>
              <a:r>
                <a:rPr lang="en-US" altLang="en-US" sz="2000">
                  <a:solidFill>
                    <a:schemeClr val="bg1"/>
                  </a:solidFill>
                  <a:latin typeface="Times New Roman" panose="02020603050405020304" pitchFamily="18" charset="0"/>
                </a:rPr>
                <a:t>Millennium</a:t>
              </a:r>
            </a:p>
          </p:txBody>
        </p:sp>
        <p:sp>
          <p:nvSpPr>
            <p:cNvPr id="16394" name="Text Box 33">
              <a:extLst>
                <a:ext uri="{FF2B5EF4-FFF2-40B4-BE49-F238E27FC236}">
                  <a16:creationId xmlns:a16="http://schemas.microsoft.com/office/drawing/2014/main" id="{411F829B-AE12-BFE1-41C8-2BCD6D47A440}"/>
                </a:ext>
              </a:extLst>
            </p:cNvPr>
            <p:cNvSpPr txBox="1">
              <a:spLocks noChangeArrowheads="1"/>
            </p:cNvSpPr>
            <p:nvPr/>
          </p:nvSpPr>
          <p:spPr bwMode="auto">
            <a:xfrm>
              <a:off x="5040" y="3696"/>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50000"/>
                </a:spcBef>
              </a:pPr>
              <a:r>
                <a:rPr lang="en-US" altLang="en-US" sz="2400" b="1">
                  <a:latin typeface="Times New Roman" panose="02020603050405020304" pitchFamily="18" charset="0"/>
                </a:rPr>
                <a:t>Etc…</a:t>
              </a: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84"/>
                                        </p:tgtEl>
                                        <p:attrNameLst>
                                          <p:attrName>style.visibility</p:attrName>
                                        </p:attrNameLst>
                                      </p:cBhvr>
                                      <p:to>
                                        <p:strVal val="visible"/>
                                      </p:to>
                                    </p:set>
                                    <p:animEffect transition="in" filter="wipe(left)">
                                      <p:cBhvr>
                                        <p:cTn id="7" dur="500"/>
                                        <p:tgtEl>
                                          <p:spTgt spid="245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4599">
                                            <p:txEl>
                                              <p:pRg st="0" end="0"/>
                                            </p:txEl>
                                          </p:spTgt>
                                        </p:tgtEl>
                                        <p:attrNameLst>
                                          <p:attrName>style.visibility</p:attrName>
                                        </p:attrNameLst>
                                      </p:cBhvr>
                                      <p:to>
                                        <p:strVal val="visible"/>
                                      </p:to>
                                    </p:set>
                                    <p:animEffect transition="in" filter="wipe(left)">
                                      <p:cBhvr>
                                        <p:cTn id="32" dur="500"/>
                                        <p:tgtEl>
                                          <p:spTgt spid="24599">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4599">
                                            <p:txEl>
                                              <p:pRg st="1" end="1"/>
                                            </p:txEl>
                                          </p:spTgt>
                                        </p:tgtEl>
                                        <p:attrNameLst>
                                          <p:attrName>style.visibility</p:attrName>
                                        </p:attrNameLst>
                                      </p:cBhvr>
                                      <p:to>
                                        <p:strVal val="visible"/>
                                      </p:to>
                                    </p:set>
                                    <p:animEffect transition="in" filter="wipe(left)">
                                      <p:cBhvr>
                                        <p:cTn id="37" dur="500"/>
                                        <p:tgtEl>
                                          <p:spTgt spid="245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animBg="1" autoUpdateAnimBg="0"/>
      <p:bldP spid="2459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F424A0A-A5A2-BA96-0E32-6DD8A020F9A5}"/>
              </a:ext>
            </a:extLst>
          </p:cNvPr>
          <p:cNvSpPr>
            <a:spLocks noGrp="1" noRot="1" noChangeArrowheads="1"/>
          </p:cNvSpPr>
          <p:nvPr>
            <p:ph type="title"/>
          </p:nvPr>
        </p:nvSpPr>
        <p:spPr>
          <a:xfrm>
            <a:off x="2209800" y="228600"/>
            <a:ext cx="7772400" cy="533400"/>
          </a:xfr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b="100000"/>
            </a:path>
            <a:tileRect t="-100000" r="-100000"/>
          </a:gradFill>
        </p:spPr>
        <p:txBody>
          <a:bodyPr>
            <a:normAutofit fontScale="90000"/>
          </a:bodyPr>
          <a:lstStyle/>
          <a:p>
            <a:pPr eaLnBrk="1" hangingPunct="1">
              <a:defRPr/>
            </a:pPr>
            <a:r>
              <a:rPr lang="en-US" dirty="0"/>
              <a:t>Overview: Great White Throne</a:t>
            </a:r>
          </a:p>
        </p:txBody>
      </p:sp>
      <p:sp>
        <p:nvSpPr>
          <p:cNvPr id="17411" name="Rectangle 3">
            <a:extLst>
              <a:ext uri="{FF2B5EF4-FFF2-40B4-BE49-F238E27FC236}">
                <a16:creationId xmlns:a16="http://schemas.microsoft.com/office/drawing/2014/main" id="{63580BA1-973E-DF9B-2254-DCE426AF019C}"/>
              </a:ext>
            </a:extLst>
          </p:cNvPr>
          <p:cNvSpPr>
            <a:spLocks noGrp="1" noRot="1" noChangeArrowheads="1"/>
          </p:cNvSpPr>
          <p:nvPr>
            <p:ph type="body" idx="1"/>
          </p:nvPr>
        </p:nvSpPr>
        <p:spPr>
          <a:xfrm>
            <a:off x="1752600" y="838200"/>
            <a:ext cx="4876800" cy="5638800"/>
          </a:xfrm>
        </p:spPr>
        <p:txBody>
          <a:bodyPr>
            <a:normAutofit lnSpcReduction="10000"/>
          </a:bodyPr>
          <a:lstStyle/>
          <a:p>
            <a:pPr eaLnBrk="1" hangingPunct="1">
              <a:lnSpc>
                <a:spcPct val="90000"/>
              </a:lnSpc>
              <a:defRPr/>
            </a:pPr>
            <a:r>
              <a:rPr lang="en-US" sz="2400" dirty="0"/>
              <a:t>At the end of the Millennium,  there will be a final judgment   of the unsaved wicked from    all ages.</a:t>
            </a:r>
          </a:p>
          <a:p>
            <a:pPr eaLnBrk="1" hangingPunct="1">
              <a:lnSpc>
                <a:spcPct val="90000"/>
              </a:lnSpc>
              <a:defRPr/>
            </a:pPr>
            <a:r>
              <a:rPr lang="en-US" sz="2400" dirty="0"/>
              <a:t>They will be sent to the Lake   of Fire forever.</a:t>
            </a:r>
          </a:p>
          <a:p>
            <a:pPr eaLnBrk="1" hangingPunct="1">
              <a:lnSpc>
                <a:spcPct val="90000"/>
              </a:lnSpc>
              <a:defRPr/>
            </a:pPr>
            <a:r>
              <a:rPr lang="en-US" sz="2400" dirty="0">
                <a:latin typeface="Papyrus" pitchFamily="66" charset="0"/>
              </a:rPr>
              <a:t>“Then I saw a </a:t>
            </a:r>
            <a:r>
              <a:rPr lang="en-US" sz="2400" u="sng" dirty="0">
                <a:latin typeface="Papyrus" pitchFamily="66" charset="0"/>
              </a:rPr>
              <a:t>great white throne</a:t>
            </a:r>
            <a:r>
              <a:rPr lang="en-US" sz="2400" dirty="0">
                <a:latin typeface="Papyrus" pitchFamily="66" charset="0"/>
              </a:rPr>
              <a:t> and Him who sat upon it…And I saw the dead, the great and the small, standing before the throne, and books were opened; and another book was opened, which is the book of life; and the dead were judged from the things which were written in the books, according to their deeds.”</a:t>
            </a:r>
            <a:r>
              <a:rPr lang="en-US" sz="2400" dirty="0"/>
              <a:t>      Rev. 20:11-12</a:t>
            </a:r>
          </a:p>
        </p:txBody>
      </p:sp>
      <p:pic>
        <p:nvPicPr>
          <p:cNvPr id="12292" name="Picture 7" descr="last">
            <a:extLst>
              <a:ext uri="{FF2B5EF4-FFF2-40B4-BE49-F238E27FC236}">
                <a16:creationId xmlns:a16="http://schemas.microsoft.com/office/drawing/2014/main" id="{0E0682A5-418A-BC4C-76AA-1E6376A88A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639" t="20665" r="29633" b="23701"/>
          <a:stretch>
            <a:fillRect/>
          </a:stretch>
        </p:blipFill>
        <p:spPr bwMode="auto">
          <a:xfrm>
            <a:off x="6553200" y="838200"/>
            <a:ext cx="4038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8">
            <a:extLst>
              <a:ext uri="{FF2B5EF4-FFF2-40B4-BE49-F238E27FC236}">
                <a16:creationId xmlns:a16="http://schemas.microsoft.com/office/drawing/2014/main" id="{C0ED75DD-E23C-7DE7-4F99-5B6D55CD22F1}"/>
              </a:ext>
            </a:extLst>
          </p:cNvPr>
          <p:cNvSpPr txBox="1">
            <a:spLocks noChangeArrowheads="1"/>
          </p:cNvSpPr>
          <p:nvPr/>
        </p:nvSpPr>
        <p:spPr bwMode="auto">
          <a:xfrm>
            <a:off x="6629400" y="6140450"/>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a:latin typeface="Times New Roman" panose="02020603050405020304" pitchFamily="18" charset="0"/>
              </a:rPr>
              <a:t>“The Last Judgment,”          Michelangelo, Sistine Chapel</a:t>
            </a:r>
          </a:p>
        </p:txBody>
      </p:sp>
      <p:sp>
        <p:nvSpPr>
          <p:cNvPr id="12294" name="Rectangle 9">
            <a:extLst>
              <a:ext uri="{FF2B5EF4-FFF2-40B4-BE49-F238E27FC236}">
                <a16:creationId xmlns:a16="http://schemas.microsoft.com/office/drawing/2014/main" id="{6D8950D1-63EB-02F2-29D5-A8502775C447}"/>
              </a:ext>
            </a:extLst>
          </p:cNvPr>
          <p:cNvSpPr>
            <a:spLocks noChangeArrowheads="1"/>
          </p:cNvSpPr>
          <p:nvPr/>
        </p:nvSpPr>
        <p:spPr bwMode="auto">
          <a:xfrm>
            <a:off x="10287000" y="6172200"/>
            <a:ext cx="304800" cy="3810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left)">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wipe(left)">
                                      <p:cBhvr>
                                        <p:cTn id="12" dur="5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wipe(left)">
                                      <p:cBhvr>
                                        <p:cTn id="17" dur="5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002E0-47E2-A202-B66B-B34C02BFCDFB}"/>
              </a:ext>
            </a:extLst>
          </p:cNvPr>
          <p:cNvSpPr>
            <a:spLocks noGrp="1"/>
          </p:cNvSpPr>
          <p:nvPr>
            <p:ph type="title"/>
          </p:nvPr>
        </p:nvSpPr>
        <p:spPr>
          <a:xfrm>
            <a:off x="612648" y="548640"/>
            <a:ext cx="10653578" cy="604299"/>
          </a:xfrm>
          <a:solidFill>
            <a:srgbClr val="FFFF00"/>
          </a:solidFill>
        </p:spPr>
        <p:txBody>
          <a:bodyPr/>
          <a:lstStyle/>
          <a:p>
            <a:r>
              <a:rPr lang="en-US" dirty="0"/>
              <a:t>The new heavens and a new earth</a:t>
            </a:r>
          </a:p>
        </p:txBody>
      </p:sp>
      <p:sp>
        <p:nvSpPr>
          <p:cNvPr id="3" name="Content Placeholder 2">
            <a:extLst>
              <a:ext uri="{FF2B5EF4-FFF2-40B4-BE49-F238E27FC236}">
                <a16:creationId xmlns:a16="http://schemas.microsoft.com/office/drawing/2014/main" id="{BECFE88F-5FDA-6645-D742-2DEDEB6297EC}"/>
              </a:ext>
            </a:extLst>
          </p:cNvPr>
          <p:cNvSpPr>
            <a:spLocks noGrp="1"/>
          </p:cNvSpPr>
          <p:nvPr>
            <p:ph idx="1"/>
          </p:nvPr>
        </p:nvSpPr>
        <p:spPr>
          <a:xfrm>
            <a:off x="612648" y="1264958"/>
            <a:ext cx="10653579" cy="4593828"/>
          </a:xfrm>
        </p:spPr>
        <p:txBody>
          <a:bodyPr>
            <a:normAutofit/>
          </a:bodyPr>
          <a:lstStyle/>
          <a:p>
            <a:r>
              <a:rPr lang="en-US" dirty="0"/>
              <a:t>This judgment, which brings to a close the old order, clears the way for new heavens and a new earth. Peter continues, “But according to his promise we wait for new heavens and a new earth in which righteousness dwells” (2 Pt 3:13). It will be so wonderful that no one will even remember the old (Is 65:17). Peter, preaching in Solomon’s Colonnade, says that Jesus will remain in heaven “until the time for establishing all that God spoke by mouth of his holy prophets from of old” (Acts 3:21). This recovery or renewal is eagerly awaited by the created order. Paul writes, “For the creation waits with eager longing for the revealing of the sons of God” (Rom 8:19) because “the creation itself will be set free from its bondage to decay and obtain the glorious liberty of the children of God” (Rom 8:21).</a:t>
            </a:r>
          </a:p>
          <a:p>
            <a:r>
              <a:rPr lang="en-US" dirty="0"/>
              <a:t> </a:t>
            </a:r>
            <a:r>
              <a:rPr lang="en-US" sz="900" dirty="0"/>
              <a:t>Walter A. Elwell and Barry J. Beitzel, </a:t>
            </a:r>
            <a:r>
              <a:rPr lang="en-US" sz="900" u="sng" dirty="0">
                <a:hlinkClick r:id="rId2"/>
              </a:rPr>
              <a:t>“New Heavens and New Earth,”</a:t>
            </a:r>
            <a:r>
              <a:rPr lang="en-US" sz="900" dirty="0"/>
              <a:t> in </a:t>
            </a:r>
            <a:r>
              <a:rPr lang="en-US" sz="900" i="1" dirty="0"/>
              <a:t>Baker Encyclopedia of the Bible</a:t>
            </a:r>
            <a:r>
              <a:rPr lang="en-US" sz="900" dirty="0"/>
              <a:t> (Grand Rapids, MI: Baker Book House, 1988), 1547.</a:t>
            </a:r>
          </a:p>
          <a:p>
            <a:endParaRPr lang="en-US" dirty="0"/>
          </a:p>
        </p:txBody>
      </p:sp>
    </p:spTree>
    <p:extLst>
      <p:ext uri="{BB962C8B-B14F-4D97-AF65-F5344CB8AC3E}">
        <p14:creationId xmlns:p14="http://schemas.microsoft.com/office/powerpoint/2010/main" val="530608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E43F2-CFC0-78B3-C913-7E13112F67A2}"/>
              </a:ext>
            </a:extLst>
          </p:cNvPr>
          <p:cNvSpPr>
            <a:spLocks noGrp="1"/>
          </p:cNvSpPr>
          <p:nvPr>
            <p:ph type="title"/>
          </p:nvPr>
        </p:nvSpPr>
        <p:spPr>
          <a:xfrm>
            <a:off x="612648" y="548640"/>
            <a:ext cx="10653578" cy="670560"/>
          </a:xfrm>
          <a:solidFill>
            <a:srgbClr val="FFFF00"/>
          </a:solidFill>
        </p:spPr>
        <p:txBody>
          <a:bodyPr/>
          <a:lstStyle/>
          <a:p>
            <a:r>
              <a:rPr lang="en-US" dirty="0"/>
              <a:t>The new heavens and a new earth</a:t>
            </a:r>
          </a:p>
        </p:txBody>
      </p:sp>
      <p:sp>
        <p:nvSpPr>
          <p:cNvPr id="3" name="Content Placeholder 2">
            <a:extLst>
              <a:ext uri="{FF2B5EF4-FFF2-40B4-BE49-F238E27FC236}">
                <a16:creationId xmlns:a16="http://schemas.microsoft.com/office/drawing/2014/main" id="{5CA469A0-77B5-AC42-40B3-72DBA6EDB788}"/>
              </a:ext>
            </a:extLst>
          </p:cNvPr>
          <p:cNvSpPr>
            <a:spLocks noGrp="1"/>
          </p:cNvSpPr>
          <p:nvPr>
            <p:ph idx="1"/>
          </p:nvPr>
        </p:nvSpPr>
        <p:spPr>
          <a:xfrm>
            <a:off x="612648" y="1132086"/>
            <a:ext cx="10653579" cy="4593828"/>
          </a:xfrm>
        </p:spPr>
        <p:txBody>
          <a:bodyPr/>
          <a:lstStyle/>
          <a:p>
            <a:r>
              <a:rPr lang="en-US" sz="2400" dirty="0"/>
              <a:t>The heaven that will be renewed is not the heaven of God’s presence, but the heaven of human existence, the starry expanse which constitutes the universe. In the Book of Revelation we learn that the new Jerusalem comes down from heaven to earth (</a:t>
            </a:r>
            <a:r>
              <a:rPr lang="en-US" sz="2400" dirty="0" err="1"/>
              <a:t>Rv</a:t>
            </a:r>
            <a:r>
              <a:rPr lang="en-US" sz="2400" dirty="0"/>
              <a:t> 21:2, 10) and forms the eternal dwelling place of God and his people. The geographic distinction between heaven and earth begins to lose its significance. The new earth will be a place of perfect righteousness (Is 51:6), divine kindness (Is 54:10), an eternal relationship to God (Is 66:22), and total freedom from sin (Rom 8:21).</a:t>
            </a:r>
          </a:p>
          <a:p>
            <a:r>
              <a:rPr lang="en-US" dirty="0"/>
              <a:t> </a:t>
            </a:r>
            <a:r>
              <a:rPr lang="en-US" sz="900" dirty="0"/>
              <a:t>Walter A. Elwell and Barry J. Beitzel, </a:t>
            </a:r>
            <a:r>
              <a:rPr lang="en-US" sz="900" u="sng" dirty="0">
                <a:hlinkClick r:id="rId2"/>
              </a:rPr>
              <a:t>“New Heavens and New Earth,”</a:t>
            </a:r>
            <a:r>
              <a:rPr lang="en-US" sz="900" dirty="0"/>
              <a:t> in </a:t>
            </a:r>
            <a:r>
              <a:rPr lang="en-US" sz="900" i="1" dirty="0"/>
              <a:t>Baker Encyclopedia of the Bible</a:t>
            </a:r>
            <a:r>
              <a:rPr lang="en-US" sz="900" dirty="0"/>
              <a:t> (Grand Rapids, MI: Baker Book House, 1988), 1547.</a:t>
            </a:r>
          </a:p>
          <a:p>
            <a:endParaRPr lang="en-US" dirty="0"/>
          </a:p>
        </p:txBody>
      </p:sp>
    </p:spTree>
    <p:extLst>
      <p:ext uri="{BB962C8B-B14F-4D97-AF65-F5344CB8AC3E}">
        <p14:creationId xmlns:p14="http://schemas.microsoft.com/office/powerpoint/2010/main" val="3330446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66067-3384-99DD-33C9-9123FC9504E2}"/>
              </a:ext>
            </a:extLst>
          </p:cNvPr>
          <p:cNvSpPr>
            <a:spLocks noGrp="1"/>
          </p:cNvSpPr>
          <p:nvPr>
            <p:ph type="title"/>
          </p:nvPr>
        </p:nvSpPr>
        <p:spPr>
          <a:xfrm>
            <a:off x="612648" y="548640"/>
            <a:ext cx="10653578" cy="657308"/>
          </a:xfrm>
        </p:spPr>
        <p:txBody>
          <a:bodyPr/>
          <a:lstStyle/>
          <a:p>
            <a:r>
              <a:rPr lang="en-US" dirty="0"/>
              <a:t>So What ?</a:t>
            </a:r>
          </a:p>
        </p:txBody>
      </p:sp>
      <p:sp>
        <p:nvSpPr>
          <p:cNvPr id="3" name="Content Placeholder 2">
            <a:extLst>
              <a:ext uri="{FF2B5EF4-FFF2-40B4-BE49-F238E27FC236}">
                <a16:creationId xmlns:a16="http://schemas.microsoft.com/office/drawing/2014/main" id="{D69DCA5A-FF9F-DADF-2DF3-F5E1FBE9E8A6}"/>
              </a:ext>
            </a:extLst>
          </p:cNvPr>
          <p:cNvSpPr>
            <a:spLocks noGrp="1"/>
          </p:cNvSpPr>
          <p:nvPr>
            <p:ph idx="1"/>
          </p:nvPr>
        </p:nvSpPr>
        <p:spPr/>
        <p:txBody>
          <a:bodyPr/>
          <a:lstStyle/>
          <a:p>
            <a:r>
              <a:rPr lang="en-US" sz="2400" dirty="0">
                <a:latin typeface="Times New Roman" panose="02020603050405020304" pitchFamily="18" charset="0"/>
                <a:cs typeface="Times New Roman" panose="02020603050405020304" pitchFamily="18" charset="0"/>
              </a:rPr>
              <a:t>Politically</a:t>
            </a:r>
          </a:p>
          <a:p>
            <a:pPr lvl="1"/>
            <a:r>
              <a:rPr lang="en-US" sz="2000" dirty="0">
                <a:latin typeface="Times New Roman" panose="02020603050405020304" pitchFamily="18" charset="0"/>
                <a:cs typeface="Times New Roman" panose="02020603050405020304" pitchFamily="18" charset="0"/>
              </a:rPr>
              <a:t>Postmillennial 	</a:t>
            </a:r>
          </a:p>
          <a:p>
            <a:pPr lvl="2"/>
            <a:r>
              <a:rPr lang="en-US" sz="2000" dirty="0">
                <a:latin typeface="Times New Roman" panose="02020603050405020304" pitchFamily="18" charset="0"/>
                <a:cs typeface="Times New Roman" panose="02020603050405020304" pitchFamily="18" charset="0"/>
              </a:rPr>
              <a:t>Activism – Wheaton College – College Church – abolitionism etc. Must prepare the world for the return of Christ – “For Christ and His Kingdom.” Handel – The kingdoms of this world will become, the Kingdoms of our Lord and His Christ!</a:t>
            </a:r>
          </a:p>
          <a:p>
            <a:pPr lvl="3"/>
            <a:r>
              <a:rPr lang="en-US" sz="2000" dirty="0">
                <a:latin typeface="Times New Roman" panose="02020603050405020304" pitchFamily="18" charset="0"/>
                <a:cs typeface="Times New Roman" panose="02020603050405020304" pitchFamily="18" charset="0"/>
              </a:rPr>
              <a:t>Russia</a:t>
            </a:r>
          </a:p>
          <a:p>
            <a:pPr lvl="4"/>
            <a:r>
              <a:rPr lang="en-US" sz="2000" dirty="0">
                <a:latin typeface="Times New Roman" panose="02020603050405020304" pitchFamily="18" charset="0"/>
                <a:cs typeface="Times New Roman" panose="02020603050405020304" pitchFamily="18" charset="0"/>
              </a:rPr>
              <a:t>Sees itself as the “one who restrains” (</a:t>
            </a:r>
            <a:r>
              <a:rPr lang="en-US" sz="2000" dirty="0" err="1">
                <a:latin typeface="Times New Roman" panose="02020603050405020304" pitchFamily="18" charset="0"/>
                <a:cs typeface="Times New Roman" panose="02020603050405020304" pitchFamily="18" charset="0"/>
              </a:rPr>
              <a:t>katechon</a:t>
            </a:r>
            <a:r>
              <a:rPr lang="en-US" sz="2000" dirty="0">
                <a:latin typeface="Times New Roman" panose="02020603050405020304" pitchFamily="18" charset="0"/>
                <a:cs typeface="Times New Roman" panose="02020603050405020304" pitchFamily="18" charset="0"/>
              </a:rPr>
              <a:t>) in 2 Thessalonians 2:6-7.</a:t>
            </a:r>
          </a:p>
        </p:txBody>
      </p:sp>
    </p:spTree>
    <p:extLst>
      <p:ext uri="{BB962C8B-B14F-4D97-AF65-F5344CB8AC3E}">
        <p14:creationId xmlns:p14="http://schemas.microsoft.com/office/powerpoint/2010/main" val="324723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23064-F61F-1F17-67EF-003567BD0F4C}"/>
              </a:ext>
            </a:extLst>
          </p:cNvPr>
          <p:cNvSpPr>
            <a:spLocks noGrp="1"/>
          </p:cNvSpPr>
          <p:nvPr>
            <p:ph type="title"/>
          </p:nvPr>
        </p:nvSpPr>
        <p:spPr>
          <a:xfrm>
            <a:off x="612648" y="548640"/>
            <a:ext cx="10653578" cy="641531"/>
          </a:xfrm>
        </p:spPr>
        <p:txBody>
          <a:bodyPr/>
          <a:lstStyle/>
          <a:p>
            <a:r>
              <a:rPr lang="en-US" dirty="0"/>
              <a:t>Postmillennialism – Politically in England</a:t>
            </a:r>
          </a:p>
        </p:txBody>
      </p:sp>
      <p:sp>
        <p:nvSpPr>
          <p:cNvPr id="3" name="Content Placeholder 2">
            <a:extLst>
              <a:ext uri="{FF2B5EF4-FFF2-40B4-BE49-F238E27FC236}">
                <a16:creationId xmlns:a16="http://schemas.microsoft.com/office/drawing/2014/main" id="{34CFEDB7-CB17-8A16-3FB1-7F0ECF33E76C}"/>
              </a:ext>
            </a:extLst>
          </p:cNvPr>
          <p:cNvSpPr>
            <a:spLocks noGrp="1"/>
          </p:cNvSpPr>
          <p:nvPr>
            <p:ph idx="1"/>
          </p:nvPr>
        </p:nvSpPr>
        <p:spPr>
          <a:xfrm>
            <a:off x="612647" y="1190171"/>
            <a:ext cx="10653579" cy="5119189"/>
          </a:xfrm>
        </p:spPr>
        <p:txBody>
          <a:bodyPr>
            <a:normAutofit fontScale="77500" lnSpcReduction="20000"/>
          </a:bodyPr>
          <a:lstStyle/>
          <a:p>
            <a:pPr marL="0" indent="0">
              <a:buNone/>
            </a:pPr>
            <a:r>
              <a:rPr lang="en-US" b="1" dirty="0"/>
              <a:t>Hymn – Jerusalem </a:t>
            </a:r>
          </a:p>
          <a:p>
            <a:pPr marL="0" indent="0">
              <a:buNone/>
            </a:pPr>
            <a:r>
              <a:rPr lang="en-US" dirty="0"/>
              <a:t>And did those feet in ancient time,</a:t>
            </a:r>
            <a:br>
              <a:rPr lang="en-US" dirty="0"/>
            </a:br>
            <a:r>
              <a:rPr lang="en-US" dirty="0"/>
              <a:t>Walk upon </a:t>
            </a:r>
            <a:r>
              <a:rPr lang="en-US" dirty="0" err="1"/>
              <a:t>Englands</a:t>
            </a:r>
            <a:r>
              <a:rPr lang="en-US" baseline="30000" dirty="0">
                <a:hlinkClick r:id="rId2"/>
              </a:rPr>
              <a:t>[b]</a:t>
            </a:r>
            <a:r>
              <a:rPr lang="en-US" dirty="0"/>
              <a:t> mountains green:</a:t>
            </a:r>
            <a:br>
              <a:rPr lang="en-US" dirty="0"/>
            </a:br>
            <a:r>
              <a:rPr lang="en-US" dirty="0"/>
              <a:t>And was the holy </a:t>
            </a:r>
            <a:r>
              <a:rPr lang="en-US" dirty="0">
                <a:hlinkClick r:id="rId3" tooltip="Lamb of God"/>
              </a:rPr>
              <a:t>Lamb of God</a:t>
            </a:r>
            <a:r>
              <a:rPr lang="en-US" dirty="0"/>
              <a:t>,</a:t>
            </a:r>
            <a:br>
              <a:rPr lang="en-US" dirty="0"/>
            </a:br>
            <a:r>
              <a:rPr lang="en-US" dirty="0"/>
              <a:t>On </a:t>
            </a:r>
            <a:r>
              <a:rPr lang="en-US" dirty="0" err="1"/>
              <a:t>Englands</a:t>
            </a:r>
            <a:r>
              <a:rPr lang="en-US" dirty="0"/>
              <a:t> pleasant pastures seen!</a:t>
            </a:r>
            <a:br>
              <a:rPr lang="en-US" dirty="0"/>
            </a:br>
            <a:br>
              <a:rPr lang="en-US" dirty="0"/>
            </a:br>
            <a:r>
              <a:rPr lang="en-US" dirty="0"/>
              <a:t>And did the </a:t>
            </a:r>
            <a:r>
              <a:rPr lang="en-US" dirty="0">
                <a:hlinkClick r:id="rId4" tooltip="Divine countenance"/>
              </a:rPr>
              <a:t>Countenance Divine</a:t>
            </a:r>
            <a:r>
              <a:rPr lang="en-US" dirty="0"/>
              <a:t>,</a:t>
            </a:r>
            <a:br>
              <a:rPr lang="en-US" dirty="0"/>
            </a:br>
            <a:r>
              <a:rPr lang="en-US" dirty="0"/>
              <a:t>Shine forth upon our clouded hills?</a:t>
            </a:r>
            <a:br>
              <a:rPr lang="en-US" dirty="0"/>
            </a:br>
            <a:r>
              <a:rPr lang="en-US" dirty="0"/>
              <a:t>And was </a:t>
            </a:r>
            <a:r>
              <a:rPr lang="en-US" dirty="0">
                <a:hlinkClick r:id="rId5" tooltip="New Jerusalem"/>
              </a:rPr>
              <a:t>Jerusalem</a:t>
            </a:r>
            <a:r>
              <a:rPr lang="en-US" dirty="0"/>
              <a:t> </a:t>
            </a:r>
            <a:r>
              <a:rPr lang="en-US" dirty="0" err="1"/>
              <a:t>builded</a:t>
            </a:r>
            <a:r>
              <a:rPr lang="en-US" dirty="0"/>
              <a:t> here,</a:t>
            </a:r>
            <a:br>
              <a:rPr lang="en-US" dirty="0"/>
            </a:br>
            <a:r>
              <a:rPr lang="en-US" dirty="0"/>
              <a:t>Among these</a:t>
            </a:r>
            <a:r>
              <a:rPr lang="en-US" baseline="30000" dirty="0">
                <a:hlinkClick r:id="rId6"/>
              </a:rPr>
              <a:t>[c]</a:t>
            </a:r>
            <a:r>
              <a:rPr lang="en-US" dirty="0"/>
              <a:t> dark Satanic Mills?</a:t>
            </a:r>
            <a:br>
              <a:rPr lang="en-US" dirty="0"/>
            </a:br>
            <a:br>
              <a:rPr lang="en-US" dirty="0"/>
            </a:br>
            <a:r>
              <a:rPr lang="en-US" dirty="0">
                <a:hlinkClick r:id="rId7" tooltip="Armor of God"/>
              </a:rPr>
              <a:t>Bring me my Bow</a:t>
            </a:r>
            <a:r>
              <a:rPr lang="en-US" dirty="0"/>
              <a:t> of burning gold:</a:t>
            </a:r>
            <a:br>
              <a:rPr lang="en-US" dirty="0"/>
            </a:br>
            <a:r>
              <a:rPr lang="en-US" dirty="0"/>
              <a:t>Bring me my Arrows of desire:</a:t>
            </a:r>
            <a:br>
              <a:rPr lang="en-US" dirty="0"/>
            </a:br>
            <a:r>
              <a:rPr lang="en-US" dirty="0"/>
              <a:t>Bring me my Spear: O clouds unfold:</a:t>
            </a:r>
            <a:br>
              <a:rPr lang="en-US" dirty="0"/>
            </a:br>
            <a:r>
              <a:rPr lang="en-US" dirty="0"/>
              <a:t>Bring me my </a:t>
            </a:r>
            <a:r>
              <a:rPr lang="en-US" dirty="0">
                <a:hlinkClick r:id="rId8" tooltip="wikisource:Bible (King James)/2 Kings"/>
              </a:rPr>
              <a:t>Chariot of fire</a:t>
            </a:r>
            <a:r>
              <a:rPr lang="en-US" dirty="0"/>
              <a:t>!</a:t>
            </a:r>
            <a:br>
              <a:rPr lang="en-US" dirty="0"/>
            </a:br>
            <a:br>
              <a:rPr lang="en-US" dirty="0"/>
            </a:br>
            <a:r>
              <a:rPr lang="en-US" dirty="0"/>
              <a:t>I will not cease from Mental Fight,</a:t>
            </a:r>
            <a:br>
              <a:rPr lang="en-US" dirty="0"/>
            </a:br>
            <a:r>
              <a:rPr lang="en-US" dirty="0"/>
              <a:t>Nor shall my Sword sleep in my hand:</a:t>
            </a:r>
            <a:br>
              <a:rPr lang="en-US" dirty="0"/>
            </a:br>
            <a:r>
              <a:rPr lang="en-US" dirty="0"/>
              <a:t>Till we have built Jerusalem,</a:t>
            </a:r>
            <a:br>
              <a:rPr lang="en-US" dirty="0"/>
            </a:br>
            <a:r>
              <a:rPr lang="en-US" dirty="0"/>
              <a:t>In </a:t>
            </a:r>
            <a:r>
              <a:rPr lang="en-US" dirty="0" err="1"/>
              <a:t>Englands</a:t>
            </a:r>
            <a:r>
              <a:rPr lang="en-US" dirty="0"/>
              <a:t> green &amp; pleasant Land.</a:t>
            </a:r>
          </a:p>
        </p:txBody>
      </p:sp>
    </p:spTree>
    <p:extLst>
      <p:ext uri="{BB962C8B-B14F-4D97-AF65-F5344CB8AC3E}">
        <p14:creationId xmlns:p14="http://schemas.microsoft.com/office/powerpoint/2010/main" val="435875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E26C8-34A0-1C94-1834-F3232C324FEC}"/>
              </a:ext>
            </a:extLst>
          </p:cNvPr>
          <p:cNvSpPr>
            <a:spLocks noGrp="1"/>
          </p:cNvSpPr>
          <p:nvPr>
            <p:ph type="title"/>
          </p:nvPr>
        </p:nvSpPr>
        <p:spPr>
          <a:xfrm>
            <a:off x="612648" y="548640"/>
            <a:ext cx="10653578" cy="772160"/>
          </a:xfrm>
        </p:spPr>
        <p:txBody>
          <a:bodyPr/>
          <a:lstStyle/>
          <a:p>
            <a:r>
              <a:rPr lang="en-US" dirty="0"/>
              <a:t>“Jerusalem”</a:t>
            </a:r>
          </a:p>
        </p:txBody>
      </p:sp>
      <p:sp>
        <p:nvSpPr>
          <p:cNvPr id="3" name="Content Placeholder 2">
            <a:extLst>
              <a:ext uri="{FF2B5EF4-FFF2-40B4-BE49-F238E27FC236}">
                <a16:creationId xmlns:a16="http://schemas.microsoft.com/office/drawing/2014/main" id="{BF81703D-3B82-F38F-A3AD-34883D0BC644}"/>
              </a:ext>
            </a:extLst>
          </p:cNvPr>
          <p:cNvSpPr>
            <a:spLocks noGrp="1"/>
          </p:cNvSpPr>
          <p:nvPr>
            <p:ph idx="1"/>
          </p:nvPr>
        </p:nvSpPr>
        <p:spPr>
          <a:xfrm>
            <a:off x="612647" y="1320800"/>
            <a:ext cx="10653579" cy="4988560"/>
          </a:xfrm>
        </p:spPr>
        <p:txBody>
          <a:bodyPr>
            <a:normAutofit/>
          </a:bodyPr>
          <a:lstStyle/>
          <a:p>
            <a:pPr marL="0" indent="0">
              <a:buNone/>
            </a:pPr>
            <a:r>
              <a:rPr lang="en-US" dirty="0"/>
              <a:t>The words are from a poem by William Blake</a:t>
            </a:r>
          </a:p>
          <a:p>
            <a:pPr marL="0" indent="0">
              <a:buNone/>
            </a:pPr>
            <a:r>
              <a:rPr lang="en-US" dirty="0"/>
              <a:t>Churches in general, and the Church of England in particular, have long used Jerusalem as a metaphor for Heaven, a place of universal love and peace.</a:t>
            </a:r>
          </a:p>
          <a:p>
            <a:pPr marL="0" indent="0">
              <a:buNone/>
            </a:pPr>
            <a:r>
              <a:rPr lang="en-US" dirty="0"/>
              <a:t>In the most common interpretation of the poem, Blake asks whether a visit by Jesus briefly created heaven in England, in contrast to the "dark Satanic Mills" of the Industrial Revolution . Blake's poem asks four questions rather than asserting the historical truth of Christ's visit. </a:t>
            </a:r>
            <a:r>
              <a:rPr lang="en-US" b="1" u="sng" dirty="0"/>
              <a:t>The second verse is interpreted as an exhortation to create an ideal society in England, whether or not there was a divine visit. </a:t>
            </a:r>
            <a:r>
              <a:rPr lang="en-US" b="1" dirty="0"/>
              <a:t>This is typical of postmillennialism.</a:t>
            </a:r>
            <a:endParaRPr lang="en-US" b="1" u="sng" dirty="0"/>
          </a:p>
        </p:txBody>
      </p:sp>
    </p:spTree>
    <p:extLst>
      <p:ext uri="{BB962C8B-B14F-4D97-AF65-F5344CB8AC3E}">
        <p14:creationId xmlns:p14="http://schemas.microsoft.com/office/powerpoint/2010/main" val="1799621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84BAD-3613-5A42-0DF1-7475E3F4C99B}"/>
              </a:ext>
            </a:extLst>
          </p:cNvPr>
          <p:cNvSpPr>
            <a:spLocks noGrp="1"/>
          </p:cNvSpPr>
          <p:nvPr>
            <p:ph type="ctrTitle"/>
          </p:nvPr>
        </p:nvSpPr>
        <p:spPr>
          <a:solidFill>
            <a:srgbClr val="FF0000"/>
          </a:solidFill>
        </p:spPr>
        <p:txBody>
          <a:bodyPr/>
          <a:lstStyle/>
          <a:p>
            <a:r>
              <a:rPr lang="en-US" dirty="0"/>
              <a:t>Eschatology and political theory in Russian Orthodoxy </a:t>
            </a:r>
          </a:p>
        </p:txBody>
      </p:sp>
      <p:sp>
        <p:nvSpPr>
          <p:cNvPr id="4" name="Subtitle 3">
            <a:extLst>
              <a:ext uri="{FF2B5EF4-FFF2-40B4-BE49-F238E27FC236}">
                <a16:creationId xmlns:a16="http://schemas.microsoft.com/office/drawing/2014/main" id="{437F1204-0CD9-849B-6086-959CCEE3E3F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53233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E5659-D151-B8C2-C2D8-DDC77254BBA1}"/>
              </a:ext>
            </a:extLst>
          </p:cNvPr>
          <p:cNvSpPr>
            <a:spLocks noGrp="1"/>
          </p:cNvSpPr>
          <p:nvPr>
            <p:ph type="title"/>
          </p:nvPr>
        </p:nvSpPr>
        <p:spPr>
          <a:xfrm>
            <a:off x="612648" y="548640"/>
            <a:ext cx="10653578" cy="895847"/>
          </a:xfrm>
        </p:spPr>
        <p:txBody>
          <a:bodyPr>
            <a:normAutofit fontScale="90000"/>
          </a:bodyPr>
          <a:lstStyle/>
          <a:p>
            <a:r>
              <a:rPr lang="en-US" sz="3100" dirty="0"/>
              <a:t>2 Thessalonians 2:6-7, "one who restrains" (</a:t>
            </a:r>
            <a:r>
              <a:rPr lang="en-US" sz="3100" dirty="0" err="1"/>
              <a:t>katechon</a:t>
            </a:r>
            <a:r>
              <a:rPr lang="en-US" sz="3100" dirty="0"/>
              <a:t>) that prevents the Antichrist from fully revealing himself. </a:t>
            </a:r>
            <a:br>
              <a:rPr lang="en-US" dirty="0"/>
            </a:br>
            <a:endParaRPr lang="en-US" dirty="0"/>
          </a:p>
        </p:txBody>
      </p:sp>
      <p:sp>
        <p:nvSpPr>
          <p:cNvPr id="3" name="Content Placeholder 2">
            <a:extLst>
              <a:ext uri="{FF2B5EF4-FFF2-40B4-BE49-F238E27FC236}">
                <a16:creationId xmlns:a16="http://schemas.microsoft.com/office/drawing/2014/main" id="{31897E9B-B87A-2084-55B7-A888521D18D3}"/>
              </a:ext>
            </a:extLst>
          </p:cNvPr>
          <p:cNvSpPr>
            <a:spLocks noGrp="1"/>
          </p:cNvSpPr>
          <p:nvPr>
            <p:ph idx="1"/>
          </p:nvPr>
        </p:nvSpPr>
        <p:spPr/>
        <p:txBody>
          <a:bodyPr>
            <a:normAutofit lnSpcReduction="10000"/>
          </a:bodyPr>
          <a:lstStyle/>
          <a:p>
            <a:r>
              <a:rPr lang="en-US" dirty="0"/>
              <a:t>Concerning the coming of our Lord Jesus Christ and our being gathered to him, we ask you, brothers and sisters, </a:t>
            </a:r>
            <a:r>
              <a:rPr lang="en-US" b="1" baseline="30000" dirty="0"/>
              <a:t>2 </a:t>
            </a:r>
            <a:r>
              <a:rPr lang="en-US" dirty="0"/>
              <a:t>not to become easily unsettled or alarmed by the teaching allegedly from us—whether by a prophecy or by word of mouth or by letter—asserting that the day of the Lord has already come. </a:t>
            </a:r>
            <a:r>
              <a:rPr lang="en-US" b="1" baseline="30000" dirty="0"/>
              <a:t>3 </a:t>
            </a:r>
            <a:r>
              <a:rPr lang="en-US" dirty="0"/>
              <a:t>Don’t let anyone deceive you in any way, for that day will not come until the rebellion occurs and the man of lawlessness</a:t>
            </a:r>
            <a:r>
              <a:rPr lang="en-US" baseline="30000" dirty="0"/>
              <a:t>[</a:t>
            </a:r>
            <a:r>
              <a:rPr lang="en-US" baseline="30000" dirty="0">
                <a:hlinkClick r:id="rId2" tooltip="See footnote a"/>
              </a:rPr>
              <a:t>a</a:t>
            </a:r>
            <a:r>
              <a:rPr lang="en-US" baseline="30000" dirty="0"/>
              <a:t>]</a:t>
            </a:r>
            <a:r>
              <a:rPr lang="en-US" dirty="0"/>
              <a:t> is revealed, the man doomed to destruction. </a:t>
            </a:r>
            <a:r>
              <a:rPr lang="en-US" b="1" baseline="30000" dirty="0"/>
              <a:t>4 </a:t>
            </a:r>
            <a:r>
              <a:rPr lang="en-US" dirty="0"/>
              <a:t>He will oppose and will exalt himself over everything that is called God or is worshiped, so that he sets himself up in God’s temple, proclaiming himself to be God.</a:t>
            </a:r>
          </a:p>
          <a:p>
            <a:r>
              <a:rPr lang="en-US" b="1" baseline="30000" dirty="0"/>
              <a:t>5 </a:t>
            </a:r>
            <a:r>
              <a:rPr lang="en-US" dirty="0"/>
              <a:t>Don’t you remember that when I was with you I used to tell you these things? </a:t>
            </a:r>
            <a:r>
              <a:rPr lang="en-US" b="1" baseline="30000" dirty="0"/>
              <a:t>6 </a:t>
            </a:r>
            <a:r>
              <a:rPr lang="en-US" u="sng" dirty="0"/>
              <a:t>And now you know what is holding him back, so that he may be revealed at the proper time. </a:t>
            </a:r>
            <a:r>
              <a:rPr lang="en-US" b="1" u="sng" baseline="30000" dirty="0"/>
              <a:t>7 </a:t>
            </a:r>
            <a:r>
              <a:rPr lang="en-US" u="sng" dirty="0"/>
              <a:t>For the secret power of lawlessness is already at work; but the one who now holds it back will continue to do so till he is taken out of the way</a:t>
            </a:r>
            <a:r>
              <a:rPr lang="en-US" dirty="0"/>
              <a:t>.</a:t>
            </a:r>
          </a:p>
          <a:p>
            <a:endParaRPr lang="en-US" dirty="0"/>
          </a:p>
        </p:txBody>
      </p:sp>
    </p:spTree>
    <p:extLst>
      <p:ext uri="{BB962C8B-B14F-4D97-AF65-F5344CB8AC3E}">
        <p14:creationId xmlns:p14="http://schemas.microsoft.com/office/powerpoint/2010/main" val="1238759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DA1C-5B32-2081-A562-12630C489C8E}"/>
              </a:ext>
            </a:extLst>
          </p:cNvPr>
          <p:cNvSpPr>
            <a:spLocks noGrp="1"/>
          </p:cNvSpPr>
          <p:nvPr>
            <p:ph type="title"/>
          </p:nvPr>
        </p:nvSpPr>
        <p:spPr/>
        <p:txBody>
          <a:bodyPr>
            <a:normAutofit/>
          </a:bodyPr>
          <a:lstStyle/>
          <a:p>
            <a:r>
              <a:rPr lang="en-US" sz="2800" dirty="0"/>
              <a:t>2 Thessalonians 2:6-7, "one who restrains" (</a:t>
            </a:r>
            <a:r>
              <a:rPr lang="en-US" sz="2800" dirty="0" err="1"/>
              <a:t>katechon</a:t>
            </a:r>
            <a:r>
              <a:rPr lang="en-US" sz="2800" dirty="0"/>
              <a:t>) that prevents the Antichrist from fully revealing himself. </a:t>
            </a:r>
          </a:p>
        </p:txBody>
      </p:sp>
      <p:sp>
        <p:nvSpPr>
          <p:cNvPr id="3" name="Content Placeholder 2">
            <a:extLst>
              <a:ext uri="{FF2B5EF4-FFF2-40B4-BE49-F238E27FC236}">
                <a16:creationId xmlns:a16="http://schemas.microsoft.com/office/drawing/2014/main" id="{0F528626-8643-BF1A-57B5-C835679598AB}"/>
              </a:ext>
            </a:extLst>
          </p:cNvPr>
          <p:cNvSpPr>
            <a:spLocks noGrp="1"/>
          </p:cNvSpPr>
          <p:nvPr>
            <p:ph idx="1"/>
          </p:nvPr>
        </p:nvSpPr>
        <p:spPr/>
        <p:txBody>
          <a:bodyPr>
            <a:normAutofit lnSpcReduction="10000"/>
          </a:bodyPr>
          <a:lstStyle/>
          <a:p>
            <a:r>
              <a:rPr lang="en-US" dirty="0"/>
              <a:t>Some have suggested the Roman Empire, the Church itself, or even a more spiritual force as the </a:t>
            </a:r>
            <a:r>
              <a:rPr lang="en-US" dirty="0" err="1"/>
              <a:t>katechon</a:t>
            </a:r>
            <a:r>
              <a:rPr lang="en-US" dirty="0"/>
              <a:t>. Others have associated it with Russia, particularly within certain Russian Orthodox circles. </a:t>
            </a:r>
          </a:p>
          <a:p>
            <a:pPr lvl="0"/>
            <a:r>
              <a:rPr lang="en-US" dirty="0"/>
              <a:t>According to this view, after Rome in the Catholic-Orthodox schism lost the right to be considered the center of Christianity, that right was transferred to Constantinople. </a:t>
            </a:r>
          </a:p>
          <a:p>
            <a:pPr lvl="0"/>
            <a:r>
              <a:rPr lang="en-US" dirty="0"/>
              <a:t>After Constantinople fell to the Ottoman Turks in 1511</a:t>
            </a:r>
          </a:p>
          <a:p>
            <a:pPr lvl="0"/>
            <a:r>
              <a:rPr lang="en-US" dirty="0"/>
              <a:t>Moscow became “the third Rome.” In order to understand the main spiritual root of contemporary Russian aggression </a:t>
            </a:r>
          </a:p>
          <a:p>
            <a:pPr lvl="0"/>
            <a:r>
              <a:rPr lang="en-US" dirty="0"/>
              <a:t>It is the head of “Holy Rus,’” it is necessary to understand that the Russian political (and religious) leadership does not see this war as a conflict with Ukraine, but with the entire West, symbolized by NATO.</a:t>
            </a:r>
          </a:p>
          <a:p>
            <a:pPr marL="0" indent="0">
              <a:buNone/>
            </a:pPr>
            <a:endParaRPr lang="en-US" dirty="0"/>
          </a:p>
          <a:p>
            <a:endParaRPr lang="en-US" dirty="0"/>
          </a:p>
        </p:txBody>
      </p:sp>
    </p:spTree>
    <p:extLst>
      <p:ext uri="{BB962C8B-B14F-4D97-AF65-F5344CB8AC3E}">
        <p14:creationId xmlns:p14="http://schemas.microsoft.com/office/powerpoint/2010/main" val="635264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416616-006F-3BD7-27CD-C7F27B99276F}"/>
              </a:ext>
            </a:extLst>
          </p:cNvPr>
          <p:cNvSpPr>
            <a:spLocks noGrp="1"/>
          </p:cNvSpPr>
          <p:nvPr>
            <p:ph type="title"/>
          </p:nvPr>
        </p:nvSpPr>
        <p:spPr>
          <a:xfrm>
            <a:off x="612648" y="548640"/>
            <a:ext cx="10653578" cy="565785"/>
          </a:xfrm>
        </p:spPr>
        <p:txBody>
          <a:bodyPr>
            <a:normAutofit fontScale="90000"/>
          </a:bodyPr>
          <a:lstStyle/>
          <a:p>
            <a:r>
              <a:rPr lang="en-US" dirty="0"/>
              <a:t>Scriptures</a:t>
            </a:r>
          </a:p>
        </p:txBody>
      </p:sp>
      <p:sp>
        <p:nvSpPr>
          <p:cNvPr id="5" name="Content Placeholder 4">
            <a:extLst>
              <a:ext uri="{FF2B5EF4-FFF2-40B4-BE49-F238E27FC236}">
                <a16:creationId xmlns:a16="http://schemas.microsoft.com/office/drawing/2014/main" id="{1EBEC5DF-A521-2538-A7CA-6CC10F93532F}"/>
              </a:ext>
            </a:extLst>
          </p:cNvPr>
          <p:cNvSpPr>
            <a:spLocks noGrp="1"/>
          </p:cNvSpPr>
          <p:nvPr>
            <p:ph idx="1"/>
          </p:nvPr>
        </p:nvSpPr>
        <p:spPr>
          <a:xfrm>
            <a:off x="581351" y="959879"/>
            <a:ext cx="10653579" cy="5569710"/>
          </a:xfrm>
        </p:spPr>
        <p:txBody>
          <a:bodyPr>
            <a:normAutofit lnSpcReduction="10000"/>
          </a:bodyPr>
          <a:lstStyle/>
          <a:p>
            <a:pPr marL="0" algn="l">
              <a:spcBef>
                <a:spcPts val="0"/>
              </a:spcBef>
              <a:buNone/>
            </a:pPr>
            <a:r>
              <a:rPr lang="en-US" sz="2400" b="0" i="0" dirty="0">
                <a:solidFill>
                  <a:srgbClr val="000000"/>
                </a:solidFill>
                <a:effectLst/>
                <a:latin typeface="system-ui"/>
              </a:rPr>
              <a:t>On his robe and on his thigh he has this name written: </a:t>
            </a:r>
            <a:r>
              <a:rPr lang="en-US" sz="2400" b="0" i="0" cap="small" dirty="0">
                <a:solidFill>
                  <a:srgbClr val="000000"/>
                </a:solidFill>
                <a:effectLst/>
                <a:latin typeface="system-ui"/>
              </a:rPr>
              <a:t>king of kings and lord of lords</a:t>
            </a:r>
            <a:r>
              <a:rPr lang="en-US" sz="2400" b="0" i="0" dirty="0">
                <a:solidFill>
                  <a:srgbClr val="000000"/>
                </a:solidFill>
                <a:effectLst/>
                <a:latin typeface="system-ui"/>
              </a:rPr>
              <a:t>.</a:t>
            </a:r>
            <a:r>
              <a:rPr lang="en-US" b="0" i="0" dirty="0">
                <a:solidFill>
                  <a:srgbClr val="000000"/>
                </a:solidFill>
                <a:effectLst/>
                <a:latin typeface="system-ui"/>
              </a:rPr>
              <a:t> </a:t>
            </a:r>
            <a:r>
              <a:rPr lang="en-US" b="1" i="0" dirty="0">
                <a:solidFill>
                  <a:srgbClr val="000000"/>
                </a:solidFill>
                <a:effectLst/>
                <a:latin typeface="system-ui"/>
              </a:rPr>
              <a:t>Revelation 19:16</a:t>
            </a:r>
          </a:p>
          <a:p>
            <a:pPr marL="0" algn="l">
              <a:spcBef>
                <a:spcPts val="0"/>
              </a:spcBef>
              <a:buNone/>
            </a:pPr>
            <a:r>
              <a:rPr lang="en-US" sz="2200" b="0" i="0" dirty="0">
                <a:solidFill>
                  <a:srgbClr val="000000"/>
                </a:solidFill>
                <a:effectLst/>
                <a:latin typeface="system-ui"/>
              </a:rPr>
              <a:t>Then I saw “a new heaven and a new earth,”</a:t>
            </a:r>
            <a:r>
              <a:rPr lang="en-US" sz="2200" b="0" i="0" baseline="30000" dirty="0">
                <a:solidFill>
                  <a:srgbClr val="000000"/>
                </a:solidFill>
                <a:effectLst/>
                <a:latin typeface="system-ui"/>
              </a:rPr>
              <a:t>[</a:t>
            </a:r>
            <a:r>
              <a:rPr lang="en-US" sz="2200" b="0" i="0" baseline="30000" dirty="0">
                <a:solidFill>
                  <a:srgbClr val="4A4A4A"/>
                </a:solidFill>
                <a:effectLst/>
                <a:latin typeface="system-ui"/>
                <a:hlinkClick r:id="rId2" tooltip="See footnote a"/>
              </a:rPr>
              <a:t>a</a:t>
            </a:r>
            <a:r>
              <a:rPr lang="en-US" sz="2200" b="0" i="0" baseline="30000" dirty="0">
                <a:solidFill>
                  <a:srgbClr val="000000"/>
                </a:solidFill>
                <a:effectLst/>
                <a:latin typeface="system-ui"/>
              </a:rPr>
              <a:t>]</a:t>
            </a:r>
            <a:r>
              <a:rPr lang="en-US" sz="2200" b="0" i="0" dirty="0">
                <a:solidFill>
                  <a:srgbClr val="000000"/>
                </a:solidFill>
                <a:effectLst/>
                <a:latin typeface="system-ui"/>
              </a:rPr>
              <a:t> for the first heaven and the first earth had passed away, and there was no longer any sea. I saw the Holy City, the new Jerusalem, coming down out of heaven from God, prepared as a bride beautifully dressed for her husband. And I heard a loud voice from the throne saying, “Look! God’s dwelling place is now among the people, and he will dwell with them. They will be his people, and God himself will be with them and be their God. ‘He will wipe every tear from their eyes. There will be no more death’ or mourning or crying or pain, for the old order of things has passed away.” He who was seated on the throne said, “I am making everything new!” Then he said, “Write this down, for these words are trustworthy and true.”</a:t>
            </a:r>
            <a:r>
              <a:rPr lang="en-US" sz="2200" b="1" i="0" baseline="30000" dirty="0">
                <a:solidFill>
                  <a:srgbClr val="000000"/>
                </a:solidFill>
                <a:effectLst/>
                <a:latin typeface="system-ui"/>
              </a:rPr>
              <a:t> </a:t>
            </a:r>
            <a:r>
              <a:rPr lang="en-US" sz="2200" b="0" i="0" dirty="0">
                <a:solidFill>
                  <a:srgbClr val="000000"/>
                </a:solidFill>
                <a:effectLst/>
                <a:latin typeface="system-ui"/>
              </a:rPr>
              <a:t>He said to me: “It is done. I am the Alpha and the Omega, the Beginning and the End. To the thirsty I will give water without cost from the spring of the water of life. Those who are victorious will inherit all this, and I will be their God and they will be my children. </a:t>
            </a:r>
            <a:r>
              <a:rPr lang="en-US" b="1" i="0" dirty="0">
                <a:solidFill>
                  <a:srgbClr val="000000"/>
                </a:solidFill>
                <a:effectLst/>
                <a:latin typeface="system-ui"/>
              </a:rPr>
              <a:t>Revelation 21:1-7</a:t>
            </a:r>
          </a:p>
          <a:p>
            <a:pPr marL="0" algn="l">
              <a:spcBef>
                <a:spcPts val="0"/>
              </a:spcBef>
              <a:buNone/>
            </a:pPr>
            <a:endParaRPr lang="en-US" b="0" i="0" dirty="0">
              <a:solidFill>
                <a:srgbClr val="000000"/>
              </a:solidFill>
              <a:effectLst/>
              <a:latin typeface="system-ui"/>
            </a:endParaRPr>
          </a:p>
          <a:p>
            <a:pPr marL="0" indent="0">
              <a:buNone/>
            </a:pPr>
            <a:endParaRPr lang="en-US" dirty="0"/>
          </a:p>
        </p:txBody>
      </p:sp>
    </p:spTree>
    <p:extLst>
      <p:ext uri="{BB962C8B-B14F-4D97-AF65-F5344CB8AC3E}">
        <p14:creationId xmlns:p14="http://schemas.microsoft.com/office/powerpoint/2010/main" val="3575548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8F271-B163-FFD8-C119-66EFB9590361}"/>
              </a:ext>
            </a:extLst>
          </p:cNvPr>
          <p:cNvSpPr>
            <a:spLocks noGrp="1"/>
          </p:cNvSpPr>
          <p:nvPr>
            <p:ph type="title"/>
          </p:nvPr>
        </p:nvSpPr>
        <p:spPr>
          <a:xfrm>
            <a:off x="612648" y="548640"/>
            <a:ext cx="10653578" cy="710317"/>
          </a:xfrm>
          <a:solidFill>
            <a:srgbClr val="FF0000"/>
          </a:solidFill>
        </p:spPr>
        <p:txBody>
          <a:bodyPr/>
          <a:lstStyle/>
          <a:p>
            <a:r>
              <a:rPr lang="en-US" dirty="0"/>
              <a:t>Russian Orthodox Eschatology</a:t>
            </a:r>
          </a:p>
        </p:txBody>
      </p:sp>
      <p:sp>
        <p:nvSpPr>
          <p:cNvPr id="3" name="Content Placeholder 2">
            <a:extLst>
              <a:ext uri="{FF2B5EF4-FFF2-40B4-BE49-F238E27FC236}">
                <a16:creationId xmlns:a16="http://schemas.microsoft.com/office/drawing/2014/main" id="{86F02D8F-1BD9-0970-AE8D-171C4D6D6B71}"/>
              </a:ext>
            </a:extLst>
          </p:cNvPr>
          <p:cNvSpPr>
            <a:spLocks noGrp="1"/>
          </p:cNvSpPr>
          <p:nvPr>
            <p:ph idx="1"/>
          </p:nvPr>
        </p:nvSpPr>
        <p:spPr/>
        <p:txBody>
          <a:bodyPr>
            <a:normAutofit lnSpcReduction="10000"/>
          </a:bodyPr>
          <a:lstStyle/>
          <a:p>
            <a:r>
              <a:rPr lang="en-US" dirty="0"/>
              <a:t>In his sermon of 6 March 2022, Patriarch Kirill (of the Russian Orthodox Church) preached that Russia started this war to protect the Orthodox people and the land they live on from the “</a:t>
            </a:r>
            <a:r>
              <a:rPr lang="en-US" u="sng" dirty="0">
                <a:hlinkClick r:id="rId2"/>
              </a:rPr>
              <a:t>depraved Western world</a:t>
            </a:r>
            <a:r>
              <a:rPr lang="en-US" dirty="0"/>
              <a:t>,” poisoned with liberalism and secularism and attempting to impose its values (Kirill specifically mentioned “gay pride parades”) on Russia and Russians.</a:t>
            </a:r>
          </a:p>
          <a:p>
            <a:r>
              <a:rPr lang="en-US" dirty="0"/>
              <a:t>April 2022 Kirill stated that “the Holy Scriptures mention a certain force that prevents the coming of the Antichrist into the world.” Although he admits that this force is constituted by “all pious people from all times and nations,” according to Kirill, at the heart of it is “the Orthodox faith, which lives and works in the Orthodox Church.” In November 2022, Kirill </a:t>
            </a:r>
            <a:r>
              <a:rPr lang="en-US" u="sng" dirty="0">
                <a:hlinkClick r:id="rId3"/>
              </a:rPr>
              <a:t>expressed the same idea</a:t>
            </a:r>
            <a:r>
              <a:rPr lang="en-US" dirty="0"/>
              <a:t> much more directly, proclaiming that “Russia is a restrainer” which fights against the “global evil” and the “movement of the Antichrist.”</a:t>
            </a:r>
          </a:p>
          <a:p>
            <a:endParaRPr lang="en-US" dirty="0"/>
          </a:p>
        </p:txBody>
      </p:sp>
    </p:spTree>
    <p:extLst>
      <p:ext uri="{BB962C8B-B14F-4D97-AF65-F5344CB8AC3E}">
        <p14:creationId xmlns:p14="http://schemas.microsoft.com/office/powerpoint/2010/main" val="438029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24447-8C05-62C6-7BB8-C0CBE8716D24}"/>
              </a:ext>
            </a:extLst>
          </p:cNvPr>
          <p:cNvSpPr>
            <a:spLocks noGrp="1"/>
          </p:cNvSpPr>
          <p:nvPr>
            <p:ph type="title"/>
          </p:nvPr>
        </p:nvSpPr>
        <p:spPr>
          <a:xfrm>
            <a:off x="612648" y="548640"/>
            <a:ext cx="10653578" cy="750073"/>
          </a:xfrm>
          <a:solidFill>
            <a:srgbClr val="FF0000"/>
          </a:solidFill>
        </p:spPr>
        <p:txBody>
          <a:bodyPr/>
          <a:lstStyle/>
          <a:p>
            <a:r>
              <a:rPr lang="en-US" dirty="0"/>
              <a:t>Russian Orthodox Eschatology</a:t>
            </a:r>
          </a:p>
        </p:txBody>
      </p:sp>
      <p:sp>
        <p:nvSpPr>
          <p:cNvPr id="3" name="Content Placeholder 2">
            <a:extLst>
              <a:ext uri="{FF2B5EF4-FFF2-40B4-BE49-F238E27FC236}">
                <a16:creationId xmlns:a16="http://schemas.microsoft.com/office/drawing/2014/main" id="{A72C1B40-816A-C788-3662-CFABF0AC16B2}"/>
              </a:ext>
            </a:extLst>
          </p:cNvPr>
          <p:cNvSpPr>
            <a:spLocks noGrp="1"/>
          </p:cNvSpPr>
          <p:nvPr>
            <p:ph idx="1"/>
          </p:nvPr>
        </p:nvSpPr>
        <p:spPr>
          <a:xfrm>
            <a:off x="612647" y="1298713"/>
            <a:ext cx="10653579" cy="5010647"/>
          </a:xfrm>
        </p:spPr>
        <p:txBody>
          <a:bodyPr>
            <a:normAutofit/>
          </a:bodyPr>
          <a:lstStyle/>
          <a:p>
            <a:r>
              <a:rPr lang="en-US" dirty="0"/>
              <a:t>March 27, 2024 -  </a:t>
            </a:r>
            <a:r>
              <a:rPr lang="en-US" i="1" dirty="0"/>
              <a:t>Decree of the 25th World Russian People's Council: the present and the future of the Russian world</a:t>
            </a:r>
            <a:r>
              <a:rPr lang="en-US" dirty="0"/>
              <a:t>,</a:t>
            </a:r>
          </a:p>
          <a:p>
            <a:r>
              <a:rPr lang="en-US" dirty="0"/>
              <a:t>“From a spiritual and moral point of view, the special military operation is a Holy War, in which Russia and its people … fulfill the mission of ‘Restrainer,’ protecting the world from the onslaught of globalism and the victory of the West, which has fallen into Satanism.” </a:t>
            </a:r>
          </a:p>
          <a:p>
            <a:r>
              <a:rPr lang="en-US" dirty="0"/>
              <a:t>Patriarch Kirill, head of the Russian Orthodox Church, has told his followers that "sacrifice in the course of carrying out your military duty washes away all sins." </a:t>
            </a:r>
          </a:p>
          <a:p>
            <a:r>
              <a:rPr lang="en-US" i="1" dirty="0"/>
              <a:t>Kirill </a:t>
            </a:r>
            <a:r>
              <a:rPr lang="en-US" i="1" u="sng" dirty="0">
                <a:hlinkClick r:id="rId2"/>
              </a:rPr>
              <a:t>has said</a:t>
            </a:r>
            <a:r>
              <a:rPr lang="en-US" i="1" dirty="0"/>
              <a:t> “there can be no place in Russia for a free market in religious life” and called “foreign missionary activity a sinister threat to the nation’s security.”</a:t>
            </a:r>
            <a:endParaRPr lang="en-US" dirty="0"/>
          </a:p>
          <a:p>
            <a:pPr marL="0" indent="0">
              <a:buNone/>
            </a:pPr>
            <a:endParaRPr lang="en-US" dirty="0"/>
          </a:p>
          <a:p>
            <a:endParaRPr lang="en-US" dirty="0"/>
          </a:p>
        </p:txBody>
      </p:sp>
    </p:spTree>
    <p:extLst>
      <p:ext uri="{BB962C8B-B14F-4D97-AF65-F5344CB8AC3E}">
        <p14:creationId xmlns:p14="http://schemas.microsoft.com/office/powerpoint/2010/main" val="3903496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C6106-569C-DB08-0CF4-E7B0A615DD1B}"/>
              </a:ext>
            </a:extLst>
          </p:cNvPr>
          <p:cNvSpPr>
            <a:spLocks noGrp="1"/>
          </p:cNvSpPr>
          <p:nvPr>
            <p:ph type="title"/>
          </p:nvPr>
        </p:nvSpPr>
        <p:sp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p:spPr>
        <p:txBody>
          <a:bodyPr/>
          <a:lstStyle/>
          <a:p>
            <a:r>
              <a:rPr lang="en-US" dirty="0"/>
              <a:t>Personally</a:t>
            </a:r>
          </a:p>
        </p:txBody>
      </p:sp>
      <p:sp>
        <p:nvSpPr>
          <p:cNvPr id="3" name="Content Placeholder 2">
            <a:extLst>
              <a:ext uri="{FF2B5EF4-FFF2-40B4-BE49-F238E27FC236}">
                <a16:creationId xmlns:a16="http://schemas.microsoft.com/office/drawing/2014/main" id="{9908C100-04CC-D6DB-0F5E-26BDE6D76829}"/>
              </a:ext>
            </a:extLst>
          </p:cNvPr>
          <p:cNvSpPr>
            <a:spLocks noGrp="1"/>
          </p:cNvSpPr>
          <p:nvPr>
            <p:ph idx="1"/>
          </p:nvPr>
        </p:nvSpPr>
        <p:spPr/>
        <p:txBody>
          <a:bodyPr>
            <a:normAutofit lnSpcReduction="10000"/>
          </a:bodyPr>
          <a:lstStyle/>
          <a:p>
            <a:r>
              <a:rPr lang="en-US" sz="2400" i="1" kern="100" dirty="0">
                <a:solidFill>
                  <a:srgbClr val="333333"/>
                </a:solidFill>
                <a:latin typeface="Times New Roman" panose="02020603050405020304" pitchFamily="18" charset="0"/>
                <a:ea typeface="Aptos" panose="020B0004020202020204" pitchFamily="34" charset="0"/>
                <a:cs typeface="Times New Roman" panose="02020603050405020304" pitchFamily="18" charset="0"/>
              </a:rPr>
              <a:t>For the Lord himself shall descend from heaven with a shout, with the voice of the archangel, and with the trump of God: and the dead in Christ shall rise first: Then we which are alive and remain shall be caught up together with them in the clouds, to meet the Lord in the air: and so shall we ever be with the Lord (1 Thessalonians 4:16-17).</a:t>
            </a:r>
            <a:endParaRPr lang="en-US" sz="2400" i="1" kern="100" dirty="0">
              <a:latin typeface="Times New Roman" panose="02020603050405020304" pitchFamily="18" charset="0"/>
              <a:ea typeface="Aptos" panose="020B0004020202020204" pitchFamily="34"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Yet you have a few people in Sardis who have not soiled their clothes. They will walk with me, dressed in white, for they are worthy. </a:t>
            </a:r>
            <a:r>
              <a:rPr lang="en-US" sz="2400" b="1" i="1" baseline="30000" dirty="0">
                <a:latin typeface="Times New Roman" panose="02020603050405020304" pitchFamily="18" charset="0"/>
                <a:cs typeface="Times New Roman" panose="02020603050405020304" pitchFamily="18" charset="0"/>
              </a:rPr>
              <a:t>5 </a:t>
            </a:r>
            <a:r>
              <a:rPr lang="en-US" sz="2400" i="1" dirty="0">
                <a:latin typeface="Times New Roman" panose="02020603050405020304" pitchFamily="18" charset="0"/>
                <a:cs typeface="Times New Roman" panose="02020603050405020304" pitchFamily="18" charset="0"/>
              </a:rPr>
              <a:t>The one who is victorious will, like them, be dressed in white. I will never blot out the name of that person from the book of life, but will acknowledge that name before my Father and his angels. </a:t>
            </a:r>
          </a:p>
          <a:p>
            <a:pPr marL="0" indent="0">
              <a:buNone/>
            </a:pPr>
            <a:r>
              <a:rPr lang="en-US" sz="2400" i="1" dirty="0">
                <a:latin typeface="Times New Roman" panose="02020603050405020304" pitchFamily="18" charset="0"/>
                <a:cs typeface="Times New Roman" panose="02020603050405020304" pitchFamily="18" charset="0"/>
              </a:rPr>
              <a:t>Rev 3:4,5.</a:t>
            </a:r>
          </a:p>
        </p:txBody>
      </p:sp>
    </p:spTree>
    <p:extLst>
      <p:ext uri="{BB962C8B-B14F-4D97-AF65-F5344CB8AC3E}">
        <p14:creationId xmlns:p14="http://schemas.microsoft.com/office/powerpoint/2010/main" val="20843196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5574B-0564-BFE3-D020-F9BF9F431B9D}"/>
              </a:ext>
            </a:extLst>
          </p:cNvPr>
          <p:cNvSpPr>
            <a:spLocks noGrp="1"/>
          </p:cNvSpPr>
          <p:nvPr>
            <p:ph type="title"/>
          </p:nvPr>
        </p:nvSpPr>
        <p:spPr>
          <a:xfrm>
            <a:off x="612648" y="548640"/>
            <a:ext cx="10653578" cy="948856"/>
          </a:xfrm>
          <a:solidFill>
            <a:srgbClr val="FFFF00"/>
          </a:solidFill>
        </p:spPr>
        <p:txBody>
          <a:bodyPr>
            <a:normAutofit fontScale="90000"/>
          </a:bodyPr>
          <a:lstStyle/>
          <a:p>
            <a:r>
              <a:rPr lang="en-US" dirty="0"/>
              <a:t>As we break for the summer, here is a hymn of encouragement and challenge.</a:t>
            </a:r>
          </a:p>
        </p:txBody>
      </p:sp>
      <p:sp>
        <p:nvSpPr>
          <p:cNvPr id="3" name="Content Placeholder 2">
            <a:extLst>
              <a:ext uri="{FF2B5EF4-FFF2-40B4-BE49-F238E27FC236}">
                <a16:creationId xmlns:a16="http://schemas.microsoft.com/office/drawing/2014/main" id="{FE954CB5-75BA-7810-B6B8-3ACA8DC41D21}"/>
              </a:ext>
            </a:extLst>
          </p:cNvPr>
          <p:cNvSpPr>
            <a:spLocks noGrp="1"/>
          </p:cNvSpPr>
          <p:nvPr>
            <p:ph idx="1"/>
          </p:nvPr>
        </p:nvSpPr>
        <p:spPr>
          <a:xfrm>
            <a:off x="612648" y="1497496"/>
            <a:ext cx="10653579" cy="4811864"/>
          </a:xfrm>
          <a:solidFill>
            <a:srgbClr val="FFFF00"/>
          </a:solidFill>
        </p:spPr>
        <p:txBody>
          <a:bodyPr>
            <a:normAutofit fontScale="85000" lnSpcReduction="20000"/>
          </a:bodyPr>
          <a:lstStyle/>
          <a:p>
            <a:pPr marL="0" indent="0">
              <a:buNone/>
            </a:pPr>
            <a:r>
              <a:rPr lang="en-US" dirty="0"/>
              <a:t>WHEN HE SHALL COME</a:t>
            </a:r>
          </a:p>
          <a:p>
            <a:pPr marL="0" marR="0" indent="0">
              <a:spcAft>
                <a:spcPts val="800"/>
              </a:spcAft>
              <a:buNone/>
            </a:pPr>
            <a:r>
              <a:rPr lang="en-US" sz="2100" kern="0" dirty="0">
                <a:solidFill>
                  <a:srgbClr val="141414"/>
                </a:solidFill>
                <a:latin typeface="Lucida Grande" panose="020B0600040502020204" pitchFamily="34" charset="0"/>
                <a:ea typeface="Times New Roman" panose="02020603050405020304" pitchFamily="18" charset="0"/>
                <a:cs typeface="Times New Roman" panose="02020603050405020304" pitchFamily="18" charset="0"/>
              </a:rPr>
              <a:t>When He shall come resplendent in His Glory,</a:t>
            </a:r>
            <a:br>
              <a:rPr lang="en-US" sz="2100" kern="0" dirty="0">
                <a:solidFill>
                  <a:srgbClr val="141414"/>
                </a:solidFill>
                <a:latin typeface="Lucida Grande" panose="020B0600040502020204" pitchFamily="34" charset="0"/>
                <a:ea typeface="Times New Roman" panose="02020603050405020304" pitchFamily="18" charset="0"/>
                <a:cs typeface="Times New Roman" panose="02020603050405020304" pitchFamily="18" charset="0"/>
              </a:rPr>
            </a:br>
            <a:r>
              <a:rPr lang="en-US" sz="2100" kern="0" dirty="0">
                <a:solidFill>
                  <a:srgbClr val="141414"/>
                </a:solidFill>
                <a:latin typeface="Lucida Grande" panose="020B0600040502020204" pitchFamily="34" charset="0"/>
                <a:ea typeface="Times New Roman" panose="02020603050405020304" pitchFamily="18" charset="0"/>
                <a:cs typeface="Times New Roman" panose="02020603050405020304" pitchFamily="18" charset="0"/>
              </a:rPr>
              <a:t>To take His own from out this vale of night,</a:t>
            </a:r>
            <a:br>
              <a:rPr lang="en-US" sz="2100" kern="0" dirty="0">
                <a:solidFill>
                  <a:srgbClr val="141414"/>
                </a:solidFill>
                <a:latin typeface="Lucida Grande" panose="020B0600040502020204" pitchFamily="34" charset="0"/>
                <a:ea typeface="Times New Roman" panose="02020603050405020304" pitchFamily="18" charset="0"/>
                <a:cs typeface="Times New Roman" panose="02020603050405020304" pitchFamily="18" charset="0"/>
              </a:rPr>
            </a:br>
            <a:r>
              <a:rPr lang="en-US" sz="2100" kern="0" dirty="0">
                <a:solidFill>
                  <a:srgbClr val="141414"/>
                </a:solidFill>
                <a:latin typeface="Lucida Grande" panose="020B0600040502020204" pitchFamily="34" charset="0"/>
                <a:ea typeface="Times New Roman" panose="02020603050405020304" pitchFamily="18" charset="0"/>
                <a:cs typeface="Times New Roman" panose="02020603050405020304" pitchFamily="18" charset="0"/>
              </a:rPr>
              <a:t>O may I know the joy at His appearing,</a:t>
            </a:r>
            <a:br>
              <a:rPr lang="en-US" sz="2100" kern="0" dirty="0">
                <a:solidFill>
                  <a:srgbClr val="141414"/>
                </a:solidFill>
                <a:latin typeface="Lucida Grande" panose="020B0600040502020204" pitchFamily="34" charset="0"/>
                <a:ea typeface="Times New Roman" panose="02020603050405020304" pitchFamily="18" charset="0"/>
                <a:cs typeface="Times New Roman" panose="02020603050405020304" pitchFamily="18" charset="0"/>
              </a:rPr>
            </a:br>
            <a:r>
              <a:rPr lang="en-US" sz="2100" kern="0" dirty="0">
                <a:solidFill>
                  <a:srgbClr val="141414"/>
                </a:solidFill>
                <a:latin typeface="Lucida Grande" panose="020B0600040502020204" pitchFamily="34" charset="0"/>
                <a:ea typeface="Times New Roman" panose="02020603050405020304" pitchFamily="18" charset="0"/>
                <a:cs typeface="Times New Roman" panose="02020603050405020304" pitchFamily="18" charset="0"/>
              </a:rPr>
              <a:t>Only at morn to walk with Him in white.</a:t>
            </a:r>
            <a:br>
              <a:rPr lang="en-US" sz="2100" kern="0" dirty="0">
                <a:solidFill>
                  <a:srgbClr val="141414"/>
                </a:solidFill>
                <a:latin typeface="Lucida Grande" panose="020B0600040502020204" pitchFamily="34" charset="0"/>
                <a:ea typeface="Times New Roman" panose="02020603050405020304" pitchFamily="18" charset="0"/>
                <a:cs typeface="Times New Roman" panose="02020603050405020304" pitchFamily="18" charset="0"/>
              </a:rPr>
            </a:br>
            <a:br>
              <a:rPr lang="en-US" sz="2100" kern="0" dirty="0">
                <a:solidFill>
                  <a:srgbClr val="141414"/>
                </a:solidFill>
                <a:latin typeface="Lucida Grande" panose="020B0600040502020204" pitchFamily="34" charset="0"/>
                <a:ea typeface="Times New Roman" panose="02020603050405020304" pitchFamily="18" charset="0"/>
                <a:cs typeface="Times New Roman" panose="02020603050405020304" pitchFamily="18" charset="0"/>
              </a:rPr>
            </a:br>
            <a:r>
              <a:rPr lang="en-US" sz="2100" kern="0" dirty="0">
                <a:solidFill>
                  <a:srgbClr val="141414"/>
                </a:solidFill>
                <a:latin typeface="Lucida Grande" panose="020B0600040502020204" pitchFamily="34" charset="0"/>
                <a:ea typeface="Times New Roman" panose="02020603050405020304" pitchFamily="18" charset="0"/>
                <a:cs typeface="Times New Roman" panose="02020603050405020304" pitchFamily="18" charset="0"/>
              </a:rPr>
              <a:t>When I shall stand within the court of Heaven</a:t>
            </a:r>
            <a:br>
              <a:rPr lang="en-US" sz="2100" kern="0" dirty="0">
                <a:solidFill>
                  <a:srgbClr val="141414"/>
                </a:solidFill>
                <a:latin typeface="Lucida Grande" panose="020B0600040502020204" pitchFamily="34" charset="0"/>
                <a:ea typeface="Times New Roman" panose="02020603050405020304" pitchFamily="18" charset="0"/>
                <a:cs typeface="Times New Roman" panose="02020603050405020304" pitchFamily="18" charset="0"/>
              </a:rPr>
            </a:br>
            <a:r>
              <a:rPr lang="en-US" sz="2100" kern="0" dirty="0">
                <a:solidFill>
                  <a:srgbClr val="141414"/>
                </a:solidFill>
                <a:latin typeface="Lucida Grande" panose="020B0600040502020204" pitchFamily="34" charset="0"/>
                <a:ea typeface="Times New Roman" panose="02020603050405020304" pitchFamily="18" charset="0"/>
                <a:cs typeface="Times New Roman" panose="02020603050405020304" pitchFamily="18" charset="0"/>
              </a:rPr>
              <a:t>Where white robed pilgrims pass before my sight,</a:t>
            </a:r>
            <a:br>
              <a:rPr lang="en-US" sz="2100" kern="0" dirty="0">
                <a:solidFill>
                  <a:srgbClr val="141414"/>
                </a:solidFill>
                <a:latin typeface="Lucida Grande" panose="020B0600040502020204" pitchFamily="34" charset="0"/>
                <a:ea typeface="Times New Roman" panose="02020603050405020304" pitchFamily="18" charset="0"/>
                <a:cs typeface="Times New Roman" panose="02020603050405020304" pitchFamily="18" charset="0"/>
              </a:rPr>
            </a:br>
            <a:r>
              <a:rPr lang="en-US" sz="2100" kern="0" dirty="0">
                <a:solidFill>
                  <a:srgbClr val="141414"/>
                </a:solidFill>
                <a:latin typeface="Lucida Grande" panose="020B0600040502020204" pitchFamily="34" charset="0"/>
                <a:ea typeface="Times New Roman" panose="02020603050405020304" pitchFamily="18" charset="0"/>
                <a:cs typeface="Times New Roman" panose="02020603050405020304" pitchFamily="18" charset="0"/>
              </a:rPr>
              <a:t>Earth's martyred saints and </a:t>
            </a:r>
            <a:r>
              <a:rPr lang="en-US" sz="2100" kern="0" dirty="0" err="1">
                <a:solidFill>
                  <a:srgbClr val="141414"/>
                </a:solidFill>
                <a:latin typeface="Lucida Grande" panose="020B0600040502020204" pitchFamily="34" charset="0"/>
                <a:ea typeface="Times New Roman" panose="02020603050405020304" pitchFamily="18" charset="0"/>
                <a:cs typeface="Times New Roman" panose="02020603050405020304" pitchFamily="18" charset="0"/>
              </a:rPr>
              <a:t>bloodwashed</a:t>
            </a:r>
            <a:r>
              <a:rPr lang="en-US" sz="2100" kern="0" dirty="0">
                <a:solidFill>
                  <a:srgbClr val="141414"/>
                </a:solidFill>
                <a:latin typeface="Lucida Grande" panose="020B0600040502020204" pitchFamily="34" charset="0"/>
                <a:ea typeface="Times New Roman" panose="02020603050405020304" pitchFamily="18" charset="0"/>
                <a:cs typeface="Times New Roman" panose="02020603050405020304" pitchFamily="18" charset="0"/>
              </a:rPr>
              <a:t> overcomers</a:t>
            </a:r>
            <a:br>
              <a:rPr lang="en-US" sz="2100" kern="0" dirty="0">
                <a:solidFill>
                  <a:srgbClr val="141414"/>
                </a:solidFill>
                <a:latin typeface="Lucida Grande" panose="020B0600040502020204" pitchFamily="34" charset="0"/>
                <a:ea typeface="Times New Roman" panose="02020603050405020304" pitchFamily="18" charset="0"/>
                <a:cs typeface="Times New Roman" panose="02020603050405020304" pitchFamily="18" charset="0"/>
              </a:rPr>
            </a:br>
            <a:r>
              <a:rPr lang="en-US" sz="2100" kern="0" dirty="0">
                <a:solidFill>
                  <a:srgbClr val="141414"/>
                </a:solidFill>
                <a:latin typeface="Lucida Grande" panose="020B0600040502020204" pitchFamily="34" charset="0"/>
                <a:ea typeface="Times New Roman" panose="02020603050405020304" pitchFamily="18" charset="0"/>
                <a:cs typeface="Times New Roman" panose="02020603050405020304" pitchFamily="18" charset="0"/>
              </a:rPr>
              <a:t>These then are they who walk with Him in white.</a:t>
            </a:r>
          </a:p>
          <a:p>
            <a:pPr marL="0" indent="0">
              <a:spcAft>
                <a:spcPts val="800"/>
              </a:spcAft>
              <a:buNone/>
            </a:pPr>
            <a:r>
              <a:rPr lang="en-US" sz="2100" kern="0" dirty="0">
                <a:solidFill>
                  <a:srgbClr val="141414"/>
                </a:solidFill>
                <a:latin typeface="Lucida Grande" panose="020B0600040502020204" pitchFamily="34" charset="0"/>
                <a:ea typeface="Times New Roman" panose="02020603050405020304" pitchFamily="18" charset="0"/>
                <a:cs typeface="Times New Roman" panose="02020603050405020304" pitchFamily="18" charset="0"/>
              </a:rPr>
              <a:t>When He shall call from earth's remotest corners</a:t>
            </a:r>
            <a:br>
              <a:rPr lang="en-US" sz="2100" kern="0" dirty="0">
                <a:solidFill>
                  <a:srgbClr val="141414"/>
                </a:solidFill>
                <a:latin typeface="Lucida Grande" panose="020B0600040502020204" pitchFamily="34" charset="0"/>
                <a:ea typeface="Times New Roman" panose="02020603050405020304" pitchFamily="18" charset="0"/>
                <a:cs typeface="Times New Roman" panose="02020603050405020304" pitchFamily="18" charset="0"/>
              </a:rPr>
            </a:br>
            <a:r>
              <a:rPr lang="en-US" sz="2100" kern="0" dirty="0">
                <a:solidFill>
                  <a:srgbClr val="141414"/>
                </a:solidFill>
                <a:latin typeface="Lucida Grande" panose="020B0600040502020204" pitchFamily="34" charset="0"/>
                <a:ea typeface="Times New Roman" panose="02020603050405020304" pitchFamily="18" charset="0"/>
                <a:cs typeface="Times New Roman" panose="02020603050405020304" pitchFamily="18" charset="0"/>
              </a:rPr>
              <a:t>All who have stood triumphant in His might,</a:t>
            </a:r>
            <a:br>
              <a:rPr lang="en-US" sz="2100" kern="0" dirty="0">
                <a:solidFill>
                  <a:srgbClr val="141414"/>
                </a:solidFill>
                <a:latin typeface="Lucida Grande" panose="020B0600040502020204" pitchFamily="34" charset="0"/>
                <a:ea typeface="Times New Roman" panose="02020603050405020304" pitchFamily="18" charset="0"/>
                <a:cs typeface="Times New Roman" panose="02020603050405020304" pitchFamily="18" charset="0"/>
              </a:rPr>
            </a:br>
            <a:r>
              <a:rPr lang="en-US" sz="2100" kern="0" dirty="0">
                <a:solidFill>
                  <a:srgbClr val="141414"/>
                </a:solidFill>
                <a:latin typeface="Lucida Grande" panose="020B0600040502020204" pitchFamily="34" charset="0"/>
                <a:ea typeface="Times New Roman" panose="02020603050405020304" pitchFamily="18" charset="0"/>
                <a:cs typeface="Times New Roman" panose="02020603050405020304" pitchFamily="18" charset="0"/>
              </a:rPr>
              <a:t>O to be worthy then to stand beside them</a:t>
            </a:r>
            <a:br>
              <a:rPr lang="en-US" sz="2100" kern="0" dirty="0">
                <a:solidFill>
                  <a:srgbClr val="141414"/>
                </a:solidFill>
                <a:latin typeface="Lucida Grande" panose="020B0600040502020204" pitchFamily="34" charset="0"/>
                <a:ea typeface="Times New Roman" panose="02020603050405020304" pitchFamily="18" charset="0"/>
                <a:cs typeface="Times New Roman" panose="02020603050405020304" pitchFamily="18" charset="0"/>
              </a:rPr>
            </a:br>
            <a:r>
              <a:rPr lang="en-US" sz="2100" kern="0" dirty="0">
                <a:solidFill>
                  <a:srgbClr val="141414"/>
                </a:solidFill>
                <a:latin typeface="Lucida Grande" panose="020B0600040502020204" pitchFamily="34" charset="0"/>
                <a:ea typeface="Times New Roman" panose="02020603050405020304" pitchFamily="18" charset="0"/>
                <a:cs typeface="Times New Roman" panose="02020603050405020304" pitchFamily="18" charset="0"/>
              </a:rPr>
              <a:t>And in that morn to walk with Him in </a:t>
            </a:r>
            <a:r>
              <a:rPr lang="en-US" sz="2100" kern="0">
                <a:solidFill>
                  <a:srgbClr val="141414"/>
                </a:solidFill>
                <a:latin typeface="Lucida Grande" panose="020B0600040502020204" pitchFamily="34" charset="0"/>
                <a:ea typeface="Times New Roman" panose="02020603050405020304" pitchFamily="18" charset="0"/>
                <a:cs typeface="Times New Roman" panose="02020603050405020304" pitchFamily="18" charset="0"/>
              </a:rPr>
              <a:t>white.</a:t>
            </a:r>
            <a:endParaRPr lang="en-US" kern="0" dirty="0">
              <a:solidFill>
                <a:srgbClr val="141414"/>
              </a:solidFill>
              <a:latin typeface="Lucida Grande" panose="020B06000405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500" dirty="0"/>
              <a:t>Almeda J. Pearce (1934)</a:t>
            </a:r>
            <a:endParaRPr lang="en-US" sz="1500" kern="100" dirty="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669905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81492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6F9A7-509F-08B5-AFB0-255E41B7BC30}"/>
              </a:ext>
            </a:extLst>
          </p:cNvPr>
          <p:cNvSpPr>
            <a:spLocks noGrp="1"/>
          </p:cNvSpPr>
          <p:nvPr>
            <p:ph type="title"/>
          </p:nvPr>
        </p:nvSpPr>
        <p:spPr>
          <a:xfrm>
            <a:off x="612648" y="548640"/>
            <a:ext cx="10653578" cy="619760"/>
          </a:xfrm>
          <a:solidFill>
            <a:schemeClr val="accent1">
              <a:lumMod val="40000"/>
              <a:lumOff val="60000"/>
            </a:schemeClr>
          </a:solidFill>
        </p:spPr>
        <p:txBody>
          <a:bodyPr/>
          <a:lstStyle/>
          <a:p>
            <a:r>
              <a:rPr lang="en-US" dirty="0"/>
              <a:t>Personal, bodily return of Christ</a:t>
            </a:r>
          </a:p>
        </p:txBody>
      </p:sp>
      <p:sp>
        <p:nvSpPr>
          <p:cNvPr id="3" name="Content Placeholder 2">
            <a:extLst>
              <a:ext uri="{FF2B5EF4-FFF2-40B4-BE49-F238E27FC236}">
                <a16:creationId xmlns:a16="http://schemas.microsoft.com/office/drawing/2014/main" id="{103814D5-A3C8-0DDD-D39C-CF521911BAEE}"/>
              </a:ext>
            </a:extLst>
          </p:cNvPr>
          <p:cNvSpPr>
            <a:spLocks noGrp="1"/>
          </p:cNvSpPr>
          <p:nvPr>
            <p:ph idx="1"/>
          </p:nvPr>
        </p:nvSpPr>
        <p:spPr/>
        <p:txBody>
          <a:bodyPr>
            <a:normAutofit/>
          </a:bodyPr>
          <a:lstStyle/>
          <a:p>
            <a:r>
              <a:rPr lang="en-US" sz="4000" dirty="0"/>
              <a:t>Christ’s return will be physical, not just “spiritual.” just as His resurrection was physical and not just spiritual.</a:t>
            </a:r>
          </a:p>
          <a:p>
            <a:endParaRPr lang="en-US" sz="2800" dirty="0"/>
          </a:p>
          <a:p>
            <a:r>
              <a:rPr lang="en-US" sz="2800" dirty="0"/>
              <a:t>The charts in the following slides outlining the various views come from - https://</a:t>
            </a:r>
            <a:r>
              <a:rPr lang="en-US" sz="2800" dirty="0" err="1"/>
              <a:t>www.growingchristians.org</a:t>
            </a:r>
            <a:r>
              <a:rPr lang="en-US" sz="2800" dirty="0"/>
              <a:t>/hermeneutics/principle-20</a:t>
            </a:r>
          </a:p>
        </p:txBody>
      </p:sp>
    </p:spTree>
    <p:extLst>
      <p:ext uri="{BB962C8B-B14F-4D97-AF65-F5344CB8AC3E}">
        <p14:creationId xmlns:p14="http://schemas.microsoft.com/office/powerpoint/2010/main" val="659316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AA28302-5123-4700-2B9A-5D9AF6956E6E}"/>
              </a:ext>
            </a:extLst>
          </p:cNvPr>
          <p:cNvSpPr>
            <a:spLocks noGrp="1" noRot="1" noChangeArrowheads="1"/>
          </p:cNvSpPr>
          <p:nvPr>
            <p:ph type="title"/>
          </p:nvPr>
        </p:nvSpPr>
        <p:spPr>
          <a:xfrm>
            <a:off x="2209800" y="190500"/>
            <a:ext cx="7772400" cy="5715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eaLnBrk="1" hangingPunct="1">
              <a:defRPr/>
            </a:pPr>
            <a:r>
              <a:rPr lang="en-US" dirty="0"/>
              <a:t>Two Perspectives</a:t>
            </a:r>
          </a:p>
        </p:txBody>
      </p:sp>
      <p:sp>
        <p:nvSpPr>
          <p:cNvPr id="8195" name="Rectangle 3">
            <a:extLst>
              <a:ext uri="{FF2B5EF4-FFF2-40B4-BE49-F238E27FC236}">
                <a16:creationId xmlns:a16="http://schemas.microsoft.com/office/drawing/2014/main" id="{D405B24C-C153-72FE-BBEE-3A7127CF70E8}"/>
              </a:ext>
            </a:extLst>
          </p:cNvPr>
          <p:cNvSpPr>
            <a:spLocks noGrp="1" noRot="1" noChangeArrowheads="1"/>
          </p:cNvSpPr>
          <p:nvPr>
            <p:ph type="body" idx="1"/>
          </p:nvPr>
        </p:nvSpPr>
        <p:spPr>
          <a:xfrm>
            <a:off x="1828800" y="838200"/>
            <a:ext cx="8686800" cy="5638800"/>
          </a:xfrm>
        </p:spPr>
        <p:txBody>
          <a:bodyPr/>
          <a:lstStyle/>
          <a:p>
            <a:pPr eaLnBrk="1" hangingPunct="1">
              <a:defRPr/>
            </a:pPr>
            <a:r>
              <a:rPr lang="en-US" sz="2800" b="1" u="sng" dirty="0"/>
              <a:t>Dispensational Theology</a:t>
            </a:r>
          </a:p>
          <a:p>
            <a:pPr lvl="1" eaLnBrk="1" hangingPunct="1">
              <a:defRPr/>
            </a:pPr>
            <a:r>
              <a:rPr lang="en-US" sz="2000" dirty="0"/>
              <a:t>Israel and the Church are distinct.</a:t>
            </a:r>
          </a:p>
          <a:p>
            <a:pPr lvl="1" eaLnBrk="1" hangingPunct="1">
              <a:defRPr/>
            </a:pPr>
            <a:r>
              <a:rPr lang="en-US" sz="2000" dirty="0"/>
              <a:t>The prophecies to Israel belong to Israel and must be fulfilled literally.</a:t>
            </a:r>
          </a:p>
          <a:p>
            <a:pPr lvl="2" eaLnBrk="1" hangingPunct="1">
              <a:defRPr/>
            </a:pPr>
            <a:r>
              <a:rPr lang="en-US" sz="2000" i="1" dirty="0"/>
              <a:t>For example:  Christ will reign as King in Jerusalem</a:t>
            </a:r>
          </a:p>
          <a:p>
            <a:pPr lvl="1" eaLnBrk="1" hangingPunct="1">
              <a:defRPr/>
            </a:pPr>
            <a:r>
              <a:rPr lang="en-US" sz="2000" dirty="0"/>
              <a:t>The promises to Israel are not given to the Church.</a:t>
            </a:r>
          </a:p>
          <a:p>
            <a:pPr eaLnBrk="1" hangingPunct="1">
              <a:defRPr/>
            </a:pPr>
            <a:r>
              <a:rPr lang="en-US" sz="2800" b="1" u="sng" dirty="0"/>
              <a:t>Covenant Theology</a:t>
            </a:r>
          </a:p>
          <a:p>
            <a:pPr lvl="1" eaLnBrk="1" hangingPunct="1">
              <a:defRPr/>
            </a:pPr>
            <a:r>
              <a:rPr lang="en-US" sz="2000" dirty="0"/>
              <a:t>The Church is the New Israel.</a:t>
            </a:r>
          </a:p>
          <a:p>
            <a:pPr lvl="1" eaLnBrk="1" hangingPunct="1">
              <a:defRPr/>
            </a:pPr>
            <a:r>
              <a:rPr lang="en-US" sz="2000" dirty="0"/>
              <a:t>Prophecies to Israel are spiritually fulfilled in and by the Church.</a:t>
            </a:r>
          </a:p>
          <a:p>
            <a:pPr lvl="2" eaLnBrk="1" hangingPunct="1">
              <a:defRPr/>
            </a:pPr>
            <a:r>
              <a:rPr lang="en-US" sz="2000" i="1" dirty="0"/>
              <a:t>For example:  Christ spiritually “reigns” in our hearts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left)">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wipe(left)">
                                      <p:cBhvr>
                                        <p:cTn id="12" dur="5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wipe(left)">
                                      <p:cBhvr>
                                        <p:cTn id="17" dur="500"/>
                                        <p:tgtEl>
                                          <p:spTgt spid="8195">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8195">
                                            <p:txEl>
                                              <p:pRg st="3" end="3"/>
                                            </p:txEl>
                                          </p:spTgt>
                                        </p:tgtEl>
                                        <p:attrNameLst>
                                          <p:attrName>style.visibility</p:attrName>
                                        </p:attrNameLst>
                                      </p:cBhvr>
                                      <p:to>
                                        <p:strVal val="visible"/>
                                      </p:to>
                                    </p:set>
                                    <p:animEffect transition="in" filter="wipe(left)">
                                      <p:cBhvr>
                                        <p:cTn id="20" dur="500"/>
                                        <p:tgtEl>
                                          <p:spTgt spid="8195">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195">
                                            <p:txEl>
                                              <p:pRg st="4" end="4"/>
                                            </p:txEl>
                                          </p:spTgt>
                                        </p:tgtEl>
                                        <p:attrNameLst>
                                          <p:attrName>style.visibility</p:attrName>
                                        </p:attrNameLst>
                                      </p:cBhvr>
                                      <p:to>
                                        <p:strVal val="visible"/>
                                      </p:to>
                                    </p:set>
                                    <p:animEffect transition="in" filter="wipe(left)">
                                      <p:cBhvr>
                                        <p:cTn id="25" dur="500"/>
                                        <p:tgtEl>
                                          <p:spTgt spid="8195">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195">
                                            <p:txEl>
                                              <p:pRg st="5" end="5"/>
                                            </p:txEl>
                                          </p:spTgt>
                                        </p:tgtEl>
                                        <p:attrNameLst>
                                          <p:attrName>style.visibility</p:attrName>
                                        </p:attrNameLst>
                                      </p:cBhvr>
                                      <p:to>
                                        <p:strVal val="visible"/>
                                      </p:to>
                                    </p:set>
                                    <p:animEffect transition="in" filter="wipe(left)">
                                      <p:cBhvr>
                                        <p:cTn id="30" dur="500"/>
                                        <p:tgtEl>
                                          <p:spTgt spid="8195">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195">
                                            <p:txEl>
                                              <p:pRg st="6" end="6"/>
                                            </p:txEl>
                                          </p:spTgt>
                                        </p:tgtEl>
                                        <p:attrNameLst>
                                          <p:attrName>style.visibility</p:attrName>
                                        </p:attrNameLst>
                                      </p:cBhvr>
                                      <p:to>
                                        <p:strVal val="visible"/>
                                      </p:to>
                                    </p:set>
                                    <p:animEffect transition="in" filter="wipe(left)">
                                      <p:cBhvr>
                                        <p:cTn id="35" dur="500"/>
                                        <p:tgtEl>
                                          <p:spTgt spid="8195">
                                            <p:txEl>
                                              <p:pRg st="6" end="6"/>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195">
                                            <p:txEl>
                                              <p:pRg st="7" end="7"/>
                                            </p:txEl>
                                          </p:spTgt>
                                        </p:tgtEl>
                                        <p:attrNameLst>
                                          <p:attrName>style.visibility</p:attrName>
                                        </p:attrNameLst>
                                      </p:cBhvr>
                                      <p:to>
                                        <p:strVal val="visible"/>
                                      </p:to>
                                    </p:set>
                                    <p:animEffect transition="in" filter="wipe(left)">
                                      <p:cBhvr>
                                        <p:cTn id="40" dur="500"/>
                                        <p:tgtEl>
                                          <p:spTgt spid="8195">
                                            <p:txEl>
                                              <p:pRg st="7" end="7"/>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8195">
                                            <p:txEl>
                                              <p:pRg st="8" end="8"/>
                                            </p:txEl>
                                          </p:spTgt>
                                        </p:tgtEl>
                                        <p:attrNameLst>
                                          <p:attrName>style.visibility</p:attrName>
                                        </p:attrNameLst>
                                      </p:cBhvr>
                                      <p:to>
                                        <p:strVal val="visible"/>
                                      </p:to>
                                    </p:set>
                                    <p:animEffect transition="in" filter="wipe(left)">
                                      <p:cBhvr>
                                        <p:cTn id="43" dur="500"/>
                                        <p:tgtEl>
                                          <p:spTgt spid="81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39230109-3EDF-2BA1-6ACC-6ABD8C634599}"/>
              </a:ext>
            </a:extLst>
          </p:cNvPr>
          <p:cNvSpPr>
            <a:spLocks noGrp="1" noRot="1" noChangeArrowheads="1"/>
          </p:cNvSpPr>
          <p:nvPr>
            <p:ph type="title"/>
          </p:nvPr>
        </p:nvSpPr>
        <p:spPr>
          <a:xfrm>
            <a:off x="2209800" y="101600"/>
            <a:ext cx="7772400" cy="660400"/>
          </a:xfr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b="100000"/>
            </a:path>
            <a:tileRect t="-100000" r="-100000"/>
          </a:gradFill>
        </p:spPr>
        <p:txBody>
          <a:bodyPr>
            <a:normAutofit/>
          </a:bodyPr>
          <a:lstStyle/>
          <a:p>
            <a:pPr eaLnBrk="1" hangingPunct="1">
              <a:defRPr/>
            </a:pPr>
            <a:r>
              <a:rPr lang="en-US" dirty="0"/>
              <a:t>Overview: the Millennium</a:t>
            </a:r>
          </a:p>
        </p:txBody>
      </p:sp>
      <p:sp>
        <p:nvSpPr>
          <p:cNvPr id="15363" name="Rectangle 3">
            <a:extLst>
              <a:ext uri="{FF2B5EF4-FFF2-40B4-BE49-F238E27FC236}">
                <a16:creationId xmlns:a16="http://schemas.microsoft.com/office/drawing/2014/main" id="{A5899EB1-635E-7BE1-FE9F-027028BF5383}"/>
              </a:ext>
            </a:extLst>
          </p:cNvPr>
          <p:cNvSpPr>
            <a:spLocks noGrp="1" noRot="1" noChangeArrowheads="1"/>
          </p:cNvSpPr>
          <p:nvPr>
            <p:ph type="body" idx="1"/>
          </p:nvPr>
        </p:nvSpPr>
        <p:spPr>
          <a:xfrm>
            <a:off x="1600200" y="914400"/>
            <a:ext cx="4343400" cy="5638800"/>
          </a:xfrm>
        </p:spPr>
        <p:txBody>
          <a:bodyPr/>
          <a:lstStyle/>
          <a:p>
            <a:pPr eaLnBrk="1" hangingPunct="1">
              <a:lnSpc>
                <a:spcPct val="90000"/>
              </a:lnSpc>
              <a:defRPr/>
            </a:pPr>
            <a:r>
              <a:rPr lang="en-US" sz="2400" dirty="0"/>
              <a:t>The reign of Christ on the earth for 1000 years.</a:t>
            </a:r>
          </a:p>
          <a:p>
            <a:pPr eaLnBrk="1" hangingPunct="1">
              <a:lnSpc>
                <a:spcPct val="90000"/>
              </a:lnSpc>
              <a:defRPr/>
            </a:pPr>
            <a:r>
              <a:rPr lang="en-US" sz="2400" dirty="0"/>
              <a:t>Revelation 20</a:t>
            </a:r>
          </a:p>
          <a:p>
            <a:pPr eaLnBrk="1" hangingPunct="1">
              <a:lnSpc>
                <a:spcPct val="90000"/>
              </a:lnSpc>
              <a:defRPr/>
            </a:pPr>
            <a:r>
              <a:rPr lang="en-US" sz="2400" dirty="0"/>
              <a:t>Is this a literal event?</a:t>
            </a:r>
          </a:p>
          <a:p>
            <a:pPr eaLnBrk="1" hangingPunct="1">
              <a:lnSpc>
                <a:spcPct val="90000"/>
              </a:lnSpc>
              <a:defRPr/>
            </a:pPr>
            <a:r>
              <a:rPr lang="en-US" sz="2400" dirty="0"/>
              <a:t>When will it happen?</a:t>
            </a:r>
          </a:p>
          <a:p>
            <a:pPr eaLnBrk="1" hangingPunct="1">
              <a:lnSpc>
                <a:spcPct val="90000"/>
              </a:lnSpc>
              <a:defRPr/>
            </a:pPr>
            <a:r>
              <a:rPr lang="en-US" sz="2400" dirty="0"/>
              <a:t>Where will it happen?</a:t>
            </a:r>
          </a:p>
        </p:txBody>
      </p:sp>
      <p:pic>
        <p:nvPicPr>
          <p:cNvPr id="11268" name="Picture 7" descr="kingofkings">
            <a:extLst>
              <a:ext uri="{FF2B5EF4-FFF2-40B4-BE49-F238E27FC236}">
                <a16:creationId xmlns:a16="http://schemas.microsoft.com/office/drawing/2014/main" id="{8A995855-DDB9-9101-1CEB-6E48B46727FC}"/>
              </a:ext>
            </a:extLst>
          </p:cNvPr>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l="17072" r="12045"/>
          <a:stretch>
            <a:fillRect/>
          </a:stretch>
        </p:blipFill>
        <p:spPr bwMode="auto">
          <a:xfrm>
            <a:off x="5943600" y="990600"/>
            <a:ext cx="4648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left)">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wipe(left)">
                                      <p:cBhvr>
                                        <p:cTn id="12" dur="500"/>
                                        <p:tgtEl>
                                          <p:spTgt spid="15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wipe(left)">
                                      <p:cBhvr>
                                        <p:cTn id="17" dur="500"/>
                                        <p:tgtEl>
                                          <p:spTgt spid="15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wipe(left)">
                                      <p:cBhvr>
                                        <p:cTn id="22" dur="500"/>
                                        <p:tgtEl>
                                          <p:spTgt spid="153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wipe(left)">
                                      <p:cBhvr>
                                        <p:cTn id="27" dur="500"/>
                                        <p:tgtEl>
                                          <p:spTgt spid="15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BE6BF-D794-3228-721D-0686DAE22F40}"/>
              </a:ext>
            </a:extLst>
          </p:cNvPr>
          <p:cNvSpPr>
            <a:spLocks noGrp="1"/>
          </p:cNvSpPr>
          <p:nvPr>
            <p:ph type="title"/>
          </p:nvPr>
        </p:nvSpPr>
        <p:spPr>
          <a:xfrm>
            <a:off x="612648" y="548640"/>
            <a:ext cx="10653578" cy="498282"/>
          </a:xfrm>
          <a:solidFill>
            <a:schemeClr val="accent2">
              <a:lumMod val="20000"/>
              <a:lumOff val="80000"/>
            </a:schemeClr>
          </a:solidFill>
        </p:spPr>
        <p:txBody>
          <a:bodyPr>
            <a:normAutofit fontScale="90000"/>
          </a:bodyPr>
          <a:lstStyle/>
          <a:p>
            <a:r>
              <a:rPr lang="en-US" dirty="0"/>
              <a:t>Postmillennial</a:t>
            </a:r>
          </a:p>
        </p:txBody>
      </p:sp>
      <p:sp>
        <p:nvSpPr>
          <p:cNvPr id="3" name="Content Placeholder 2">
            <a:extLst>
              <a:ext uri="{FF2B5EF4-FFF2-40B4-BE49-F238E27FC236}">
                <a16:creationId xmlns:a16="http://schemas.microsoft.com/office/drawing/2014/main" id="{549701A3-0C95-50B9-4F94-C1EB8D9F1E6E}"/>
              </a:ext>
            </a:extLst>
          </p:cNvPr>
          <p:cNvSpPr>
            <a:spLocks noGrp="1"/>
          </p:cNvSpPr>
          <p:nvPr>
            <p:ph idx="1"/>
          </p:nvPr>
        </p:nvSpPr>
        <p:spPr>
          <a:xfrm>
            <a:off x="612647" y="1046922"/>
            <a:ext cx="10653579" cy="5262438"/>
          </a:xfrm>
          <a:noFill/>
        </p:spPr>
        <p:txBody>
          <a:bodyPr>
            <a:normAutofit lnSpcReduction="10000"/>
          </a:bodyPr>
          <a:lstStyle/>
          <a:p>
            <a:r>
              <a:rPr lang="en-US" dirty="0"/>
              <a:t>An older form of postmillennialism argued for a literal 1000-year reign of Christ, which would be a future golden age of evangelism and Christianizing of the world, although it argued that Christ reigned from heaven during this time, not bodily in Jerusalem (as in premillennialism). The most of today’s postmillennialism today does not argue for a literal 1000-year reign of Christ, but instead understands the millennium of Revelation 20 to be a symbolic or visionary depiction of the entire time between Christ’s first and second coming. </a:t>
            </a:r>
            <a:r>
              <a:rPr lang="en-US" b="1" dirty="0"/>
              <a:t>Both forms of postmillennialism contend that the millennium will be a time in which the gospel advances and triumphs in the world, and that alongside that triumph there will be a righteous transformation of human culture and institutions. </a:t>
            </a:r>
            <a:r>
              <a:rPr lang="en-US" dirty="0"/>
              <a:t>The older view insists that things will get gradually better throughout this entire age, but will get suddenly and dramatically better when the millennium arrives. The newer, more popular, view simply sees that transformation as gradually taking place until the return of Christ.</a:t>
            </a:r>
          </a:p>
          <a:p>
            <a:r>
              <a:rPr lang="en-US" sz="1000" dirty="0"/>
              <a:t>https://</a:t>
            </a:r>
            <a:r>
              <a:rPr lang="en-US" sz="1000" dirty="0" err="1"/>
              <a:t>americanreformer.org</a:t>
            </a:r>
            <a:r>
              <a:rPr lang="en-US" sz="1000" dirty="0"/>
              <a:t>/2024/03/eschatology-and-politics/#:~:text=at%20those%20improvements.-,This%20is%20sometimes%20captured%20in%20the%20old%20dispensationalist%20catchphrase:%20%E2%80%9CYou,lose%20down%20here%E2%80%9D%20entirely%20literally.</a:t>
            </a:r>
          </a:p>
        </p:txBody>
      </p:sp>
    </p:spTree>
    <p:extLst>
      <p:ext uri="{BB962C8B-B14F-4D97-AF65-F5344CB8AC3E}">
        <p14:creationId xmlns:p14="http://schemas.microsoft.com/office/powerpoint/2010/main" val="3668803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88FBE-E4A4-7EC6-2ECA-0478035603BD}"/>
              </a:ext>
            </a:extLst>
          </p:cNvPr>
          <p:cNvSpPr>
            <a:spLocks noGrp="1"/>
          </p:cNvSpPr>
          <p:nvPr>
            <p:ph type="title"/>
          </p:nvPr>
        </p:nvSpPr>
        <p:spPr>
          <a:xfrm>
            <a:off x="612648" y="548640"/>
            <a:ext cx="10653578" cy="551290"/>
          </a:xfrm>
          <a:solidFill>
            <a:schemeClr val="accent6">
              <a:lumMod val="20000"/>
              <a:lumOff val="80000"/>
            </a:schemeClr>
          </a:solidFill>
        </p:spPr>
        <p:txBody>
          <a:bodyPr>
            <a:normAutofit fontScale="90000"/>
          </a:bodyPr>
          <a:lstStyle/>
          <a:p>
            <a:r>
              <a:rPr lang="en-US" dirty="0" err="1"/>
              <a:t>Amillennialists</a:t>
            </a:r>
            <a:endParaRPr lang="en-US" dirty="0"/>
          </a:p>
        </p:txBody>
      </p:sp>
      <p:sp>
        <p:nvSpPr>
          <p:cNvPr id="3" name="Content Placeholder 2">
            <a:extLst>
              <a:ext uri="{FF2B5EF4-FFF2-40B4-BE49-F238E27FC236}">
                <a16:creationId xmlns:a16="http://schemas.microsoft.com/office/drawing/2014/main" id="{B6BBA52F-9983-BAEC-C3A7-51963DD95F79}"/>
              </a:ext>
            </a:extLst>
          </p:cNvPr>
          <p:cNvSpPr>
            <a:spLocks noGrp="1"/>
          </p:cNvSpPr>
          <p:nvPr>
            <p:ph idx="1"/>
          </p:nvPr>
        </p:nvSpPr>
        <p:spPr>
          <a:xfrm>
            <a:off x="612647" y="1099929"/>
            <a:ext cx="10653579" cy="5499653"/>
          </a:xfrm>
          <a:noFill/>
        </p:spPr>
        <p:txBody>
          <a:bodyPr>
            <a:normAutofit fontScale="92500" lnSpcReduction="10000"/>
          </a:bodyPr>
          <a:lstStyle/>
          <a:p>
            <a:r>
              <a:rPr lang="en-US" dirty="0" err="1"/>
              <a:t>Amillennialists</a:t>
            </a:r>
            <a:r>
              <a:rPr lang="en-US" dirty="0"/>
              <a:t> agree with the newer form of postmillennialism regarding the symbolic and visionary nature of Revelation 20’s millennium: it is a visionary, not literal, depiction of Christ’s heavenly reign over the earth in the time between his first and second coming. The millennium spans the entirety of this age. During this age, the kingdom of God will advance to the four corners of the earth and then at the very end of the age, there will be a brief outbreak of Satanic opposition to God’s kingdom (</a:t>
            </a:r>
            <a:r>
              <a:rPr lang="en-US" dirty="0">
                <a:hlinkClick r:id="rId2"/>
              </a:rPr>
              <a:t>Rev 20:3, 17–20</a:t>
            </a:r>
            <a:r>
              <a:rPr lang="en-US" dirty="0"/>
              <a:t>), which will be crushed by Christ as he returns to save his people once-and-for-all and usher in the new creation.</a:t>
            </a:r>
          </a:p>
          <a:p>
            <a:r>
              <a:rPr lang="en-US" dirty="0"/>
              <a:t>Where </a:t>
            </a:r>
            <a:r>
              <a:rPr lang="en-US" dirty="0" err="1"/>
              <a:t>amillennialists</a:t>
            </a:r>
            <a:r>
              <a:rPr lang="en-US" dirty="0"/>
              <a:t> disagree with postmillennialists is over the latter’s insistence that even the non-churchly institutions of this world will </a:t>
            </a:r>
            <a:r>
              <a:rPr lang="en-US" i="1" dirty="0"/>
              <a:t>necessarily</a:t>
            </a:r>
            <a:r>
              <a:rPr lang="en-US" dirty="0"/>
              <a:t> become increasingly Christian over time. Amillennialism teaches that the kingdom of God will spread throughout the whole earth, but that this can happen in the midst of outward opposition and hostility. The amillennial view is not identical with the premillennial view, however, on the point of premillennialists’ inbuilt cultural pessimism, a pessimism derived from their understanding that every dispensation ends in human failure. </a:t>
            </a:r>
          </a:p>
          <a:p>
            <a:r>
              <a:rPr lang="en-US" sz="1100" dirty="0"/>
              <a:t>https://</a:t>
            </a:r>
            <a:r>
              <a:rPr lang="en-US" sz="1100" dirty="0" err="1"/>
              <a:t>americanreformer.org</a:t>
            </a:r>
            <a:r>
              <a:rPr lang="en-US" sz="1100" dirty="0"/>
              <a:t>/2024/03/eschatology-and-politics/#:~:text=at%20those%20improvements.-,This%20is%20sometimes%20captured%20in%20the%20old%20dispensationalist%20catchphrase:%20%E2%80%9CYou,lose%20down%20here%E2%80%9D%20entirely%20literally.</a:t>
            </a:r>
          </a:p>
          <a:p>
            <a:endParaRPr lang="en-US" dirty="0"/>
          </a:p>
          <a:p>
            <a:endParaRPr lang="en-US" dirty="0"/>
          </a:p>
        </p:txBody>
      </p:sp>
    </p:spTree>
    <p:extLst>
      <p:ext uri="{BB962C8B-B14F-4D97-AF65-F5344CB8AC3E}">
        <p14:creationId xmlns:p14="http://schemas.microsoft.com/office/powerpoint/2010/main" val="1759573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B739A-94EB-5303-DA40-D6055CD6851D}"/>
              </a:ext>
            </a:extLst>
          </p:cNvPr>
          <p:cNvSpPr>
            <a:spLocks noGrp="1"/>
          </p:cNvSpPr>
          <p:nvPr>
            <p:ph type="title"/>
          </p:nvPr>
        </p:nvSpPr>
        <p:spPr>
          <a:xfrm>
            <a:off x="612648" y="548640"/>
            <a:ext cx="10653578" cy="617551"/>
          </a:xfr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0800000" scaled="1"/>
            <a:tileRect/>
          </a:gradFill>
        </p:spPr>
        <p:txBody>
          <a:bodyPr/>
          <a:lstStyle/>
          <a:p>
            <a:r>
              <a:rPr lang="en-US" dirty="0"/>
              <a:t>Premillennialists</a:t>
            </a:r>
          </a:p>
        </p:txBody>
      </p:sp>
      <p:sp>
        <p:nvSpPr>
          <p:cNvPr id="3" name="Content Placeholder 2">
            <a:extLst>
              <a:ext uri="{FF2B5EF4-FFF2-40B4-BE49-F238E27FC236}">
                <a16:creationId xmlns:a16="http://schemas.microsoft.com/office/drawing/2014/main" id="{13FC92A8-BA93-6C2C-7516-4129FBB8D93F}"/>
              </a:ext>
            </a:extLst>
          </p:cNvPr>
          <p:cNvSpPr>
            <a:spLocks noGrp="1"/>
          </p:cNvSpPr>
          <p:nvPr>
            <p:ph idx="1"/>
          </p:nvPr>
        </p:nvSpPr>
        <p:spPr>
          <a:xfrm>
            <a:off x="612647" y="1166191"/>
            <a:ext cx="10653579" cy="5446644"/>
          </a:xfrm>
          <a:noFill/>
        </p:spPr>
        <p:txBody>
          <a:bodyPr>
            <a:normAutofit fontScale="85000" lnSpcReduction="20000"/>
          </a:bodyPr>
          <a:lstStyle/>
          <a:p>
            <a:r>
              <a:rPr lang="en-US" sz="2800" dirty="0"/>
              <a:t>Historical and dispensational premillennialists agree that in the future there will be a literal, bodily reign of Christ in Jerusalem for 1000 years and that this millennium comes after a time of increased persecution and tribulation in the world. They disagree, however, on the nature of the tribulation period. Historical premillennialists believe that the millennium comes after the whole church (Jewish and Gentile believers in Christ) suffers a period of intense tribulation, whereas dispensationalists contend that all Christians will be removed from the earth immediately before this intense period of tribulation begins in what they call the rapture. Among dispensationalists, there is some debate over the precise timing of the rapture, though most believe it occurs before the final tribulation. Due to an understanding of certain prophecies in Daniel, most dispensationalists believe this tribulation will last for seven years.</a:t>
            </a:r>
          </a:p>
          <a:p>
            <a:r>
              <a:rPr lang="en-US" sz="1100" dirty="0"/>
              <a:t>https://</a:t>
            </a:r>
            <a:r>
              <a:rPr lang="en-US" sz="1100" dirty="0" err="1"/>
              <a:t>americanreformer.org</a:t>
            </a:r>
            <a:r>
              <a:rPr lang="en-US" sz="1100" dirty="0"/>
              <a:t>/2024/03/eschatology-and-politics/#:~:text=at%20those%20improvements.-,This%20is%20sometimes%20captured%20in%20the%20old%20dispensationalist%20catchphrase:%20%E2%80%9CYou,lose%20down%20here%E2%80%9D%20entirely%20literally.</a:t>
            </a:r>
          </a:p>
        </p:txBody>
      </p:sp>
    </p:spTree>
    <p:extLst>
      <p:ext uri="{BB962C8B-B14F-4D97-AF65-F5344CB8AC3E}">
        <p14:creationId xmlns:p14="http://schemas.microsoft.com/office/powerpoint/2010/main" val="3259820548"/>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3115</TotalTime>
  <Words>3608</Words>
  <Application>Microsoft Macintosh PowerPoint</Application>
  <PresentationFormat>Widescreen</PresentationFormat>
  <Paragraphs>167</Paragraphs>
  <Slides>34</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Aptos</vt:lpstr>
      <vt:lpstr>Arial</vt:lpstr>
      <vt:lpstr>Bookman Old Style</vt:lpstr>
      <vt:lpstr>Lucida Grande</vt:lpstr>
      <vt:lpstr>Neue Haas Grotesk Text Pro</vt:lpstr>
      <vt:lpstr>Open Sans</vt:lpstr>
      <vt:lpstr>Papyrus</vt:lpstr>
      <vt:lpstr>system-ui</vt:lpstr>
      <vt:lpstr>Times New Roman</vt:lpstr>
      <vt:lpstr>Wingdings</vt:lpstr>
      <vt:lpstr>VanillaVTI</vt:lpstr>
      <vt:lpstr>WE BELIEVE in the personal bodily return of Christ in power and great glory as King of Kings and Lord of Lords, and in Christ’s ultimate and complete triumph and the establishment of “new heavens and a new earth, wherein dwelleth righteousness.”</vt:lpstr>
      <vt:lpstr>Scriptures</vt:lpstr>
      <vt:lpstr>Scriptures</vt:lpstr>
      <vt:lpstr>Personal, bodily return of Christ</vt:lpstr>
      <vt:lpstr>Two Perspectives</vt:lpstr>
      <vt:lpstr>Overview: the Millennium</vt:lpstr>
      <vt:lpstr>Postmillennial</vt:lpstr>
      <vt:lpstr>Amillennialists</vt:lpstr>
      <vt:lpstr>Premillennialists</vt:lpstr>
      <vt:lpstr>PowerPoint Presentation</vt:lpstr>
      <vt:lpstr>PowerPoint Presentation</vt:lpstr>
      <vt:lpstr>PowerPoint Presentation</vt:lpstr>
      <vt:lpstr>PowerPoint Presentation</vt:lpstr>
      <vt:lpstr>PowerPoint Presentation</vt:lpstr>
      <vt:lpstr>Overview: The Rapture</vt:lpstr>
      <vt:lpstr>Overview: The Tribulation</vt:lpstr>
      <vt:lpstr>   The Sequence of Events</vt:lpstr>
      <vt:lpstr>Timing of the Rapture: Mid-Tribulational View</vt:lpstr>
      <vt:lpstr>Timing of the Rapture: Post-Tribulational View</vt:lpstr>
      <vt:lpstr>Timing of the Rapture: Pre-Tribulational View</vt:lpstr>
      <vt:lpstr>Overview: Great White Throne</vt:lpstr>
      <vt:lpstr>The new heavens and a new earth</vt:lpstr>
      <vt:lpstr>The new heavens and a new earth</vt:lpstr>
      <vt:lpstr>So What ?</vt:lpstr>
      <vt:lpstr>Postmillennialism – Politically in England</vt:lpstr>
      <vt:lpstr>“Jerusalem”</vt:lpstr>
      <vt:lpstr>Eschatology and political theory in Russian Orthodoxy </vt:lpstr>
      <vt:lpstr>2 Thessalonians 2:6-7, "one who restrains" (katechon) that prevents the Antichrist from fully revealing himself.  </vt:lpstr>
      <vt:lpstr>2 Thessalonians 2:6-7, "one who restrains" (katechon) that prevents the Antichrist from fully revealing himself. </vt:lpstr>
      <vt:lpstr>Russian Orthodox Eschatology</vt:lpstr>
      <vt:lpstr>Russian Orthodox Eschatology</vt:lpstr>
      <vt:lpstr>Personally</vt:lpstr>
      <vt:lpstr>As we break for the summer, here is a hymn of encouragement and challenge.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Gregg Quiggle</dc:creator>
  <cp:lastModifiedBy>J Marr Miller</cp:lastModifiedBy>
  <cp:revision>7</cp:revision>
  <dcterms:created xsi:type="dcterms:W3CDTF">2025-05-04T13:02:26Z</dcterms:created>
  <dcterms:modified xsi:type="dcterms:W3CDTF">2025-05-18T20:06:16Z</dcterms:modified>
</cp:coreProperties>
</file>