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21"/>
  </p:notesMasterIdLst>
  <p:sldIdLst>
    <p:sldId id="256" r:id="rId2"/>
    <p:sldId id="275" r:id="rId3"/>
    <p:sldId id="276" r:id="rId4"/>
    <p:sldId id="257" r:id="rId5"/>
    <p:sldId id="261" r:id="rId6"/>
    <p:sldId id="260" r:id="rId7"/>
    <p:sldId id="278" r:id="rId8"/>
    <p:sldId id="279" r:id="rId9"/>
    <p:sldId id="267" r:id="rId10"/>
    <p:sldId id="280" r:id="rId11"/>
    <p:sldId id="259" r:id="rId12"/>
    <p:sldId id="262" r:id="rId13"/>
    <p:sldId id="263" r:id="rId14"/>
    <p:sldId id="269" r:id="rId15"/>
    <p:sldId id="272" r:id="rId16"/>
    <p:sldId id="271" r:id="rId17"/>
    <p:sldId id="273" r:id="rId18"/>
    <p:sldId id="268"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63"/>
    <p:restoredTop sz="94670"/>
  </p:normalViewPr>
  <p:slideViewPr>
    <p:cSldViewPr snapToGrid="0">
      <p:cViewPr varScale="1">
        <p:scale>
          <a:sx n="103" d="100"/>
          <a:sy n="103" d="100"/>
        </p:scale>
        <p:origin x="165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D665B-C6B3-614E-8334-88C4FCF9C2C1}" type="datetimeFigureOut">
              <a:rPr lang="en-US" smtClean="0"/>
              <a:t>5/12/25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34A503-6B41-CA48-8B32-1C0E6241599B}" type="slidenum">
              <a:rPr lang="en-US" smtClean="0"/>
              <a:t>‹#›</a:t>
            </a:fld>
            <a:endParaRPr lang="en-US"/>
          </a:p>
        </p:txBody>
      </p:sp>
    </p:spTree>
    <p:extLst>
      <p:ext uri="{BB962C8B-B14F-4D97-AF65-F5344CB8AC3E}">
        <p14:creationId xmlns:p14="http://schemas.microsoft.com/office/powerpoint/2010/main" val="2427918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B42F84C-F339-F312-8CAA-612DB50751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1D4909-EEF4-E04A-8920-484AEBDC75AB}"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23555" name="Rectangle 2">
            <a:extLst>
              <a:ext uri="{FF2B5EF4-FFF2-40B4-BE49-F238E27FC236}">
                <a16:creationId xmlns:a16="http://schemas.microsoft.com/office/drawing/2014/main" id="{7FE6C6F4-31B7-A6B4-F042-807090D05F02}"/>
              </a:ext>
            </a:extLst>
          </p:cNvPr>
          <p:cNvSpPr>
            <a:spLocks noGrp="1" noRot="1" noChangeAspect="1" noChangeArrowheads="1" noTextEdit="1"/>
          </p:cNvSpPr>
          <p:nvPr>
            <p:ph type="sldImg"/>
          </p:nvPr>
        </p:nvSpPr>
        <p:spPr>
          <a:ln/>
        </p:spPr>
      </p:sp>
      <p:sp>
        <p:nvSpPr>
          <p:cNvPr id="23556" name="Rectangle 3">
            <a:extLst>
              <a:ext uri="{FF2B5EF4-FFF2-40B4-BE49-F238E27FC236}">
                <a16:creationId xmlns:a16="http://schemas.microsoft.com/office/drawing/2014/main" id="{529AC07B-E17D-3DFF-6416-046A6C97F2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D221DFC-4781-7408-5CB1-A2CC821175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EDC369-BD3F-074C-A908-BBBD24BC2CFA}" type="slidenum">
              <a:rPr lang="en-US" altLang="en-US">
                <a:latin typeface="Times New Roman" panose="02020603050405020304" pitchFamily="18" charset="0"/>
              </a:rPr>
              <a:pPr/>
              <a:t>9</a:t>
            </a:fld>
            <a:endParaRPr lang="en-US" altLang="en-US">
              <a:latin typeface="Times New Roman" panose="02020603050405020304" pitchFamily="18" charset="0"/>
            </a:endParaRPr>
          </a:p>
        </p:txBody>
      </p:sp>
      <p:sp>
        <p:nvSpPr>
          <p:cNvPr id="29699" name="Rectangle 2">
            <a:extLst>
              <a:ext uri="{FF2B5EF4-FFF2-40B4-BE49-F238E27FC236}">
                <a16:creationId xmlns:a16="http://schemas.microsoft.com/office/drawing/2014/main" id="{CB21348B-78B0-C575-5307-0B56735160E4}"/>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51EEB338-E48F-1E90-6FB8-64BAF168E3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7693B95F-550E-D2FC-6FB4-BF42018E4A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72953D3-2CBA-9742-B1F2-830F9CE7E66E}" type="slidenum">
              <a:rPr lang="en-US" altLang="en-US">
                <a:latin typeface="Times New Roman" panose="02020603050405020304" pitchFamily="18" charset="0"/>
              </a:rPr>
              <a:pPr/>
              <a:t>12</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136FC799-4A90-3EEA-520F-FCAE903F5A3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D51EEA4B-CCF5-4986-6901-03808B1064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DF028224-AFA9-E295-BDFA-A78675F7DE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76DD5E-3AF6-954D-8394-7EA4A43817BF}" type="slidenum">
              <a:rPr lang="en-US" altLang="en-US">
                <a:latin typeface="Times New Roman" panose="02020603050405020304" pitchFamily="18" charset="0"/>
              </a:rPr>
              <a:pPr/>
              <a:t>13</a:t>
            </a:fld>
            <a:endParaRPr lang="en-US" altLang="en-US">
              <a:latin typeface="Times New Roman" panose="02020603050405020304" pitchFamily="18" charset="0"/>
            </a:endParaRPr>
          </a:p>
        </p:txBody>
      </p:sp>
      <p:sp>
        <p:nvSpPr>
          <p:cNvPr id="25603" name="Rectangle 2">
            <a:extLst>
              <a:ext uri="{FF2B5EF4-FFF2-40B4-BE49-F238E27FC236}">
                <a16:creationId xmlns:a16="http://schemas.microsoft.com/office/drawing/2014/main" id="{6AE6E319-224D-B6C3-C107-94033235DABE}"/>
              </a:ext>
            </a:extLst>
          </p:cNvPr>
          <p:cNvSpPr>
            <a:spLocks noGrp="1" noRot="1" noChangeAspect="1" noChangeArrowheads="1" noTextEdit="1"/>
          </p:cNvSpPr>
          <p:nvPr>
            <p:ph type="sldImg"/>
          </p:nvPr>
        </p:nvSpPr>
        <p:spPr>
          <a:ln/>
        </p:spPr>
      </p:sp>
      <p:sp>
        <p:nvSpPr>
          <p:cNvPr id="25604" name="Rectangle 3">
            <a:extLst>
              <a:ext uri="{FF2B5EF4-FFF2-40B4-BE49-F238E27FC236}">
                <a16:creationId xmlns:a16="http://schemas.microsoft.com/office/drawing/2014/main" id="{64EC62BF-6500-C480-B108-C9BA158025C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CEDA4FDD-877A-8009-A8F6-5CB4123642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7F033EE-F08E-9747-8717-CC0D8AB90D4C}" type="slidenum">
              <a:rPr lang="en-US" altLang="en-US">
                <a:latin typeface="Times New Roman" panose="02020603050405020304" pitchFamily="18" charset="0"/>
              </a:rPr>
              <a:pPr/>
              <a:t>14</a:t>
            </a:fld>
            <a:endParaRPr lang="en-US" altLang="en-US">
              <a:latin typeface="Times New Roman" panose="02020603050405020304" pitchFamily="18" charset="0"/>
            </a:endParaRPr>
          </a:p>
        </p:txBody>
      </p:sp>
      <p:sp>
        <p:nvSpPr>
          <p:cNvPr id="31747" name="Rectangle 2">
            <a:extLst>
              <a:ext uri="{FF2B5EF4-FFF2-40B4-BE49-F238E27FC236}">
                <a16:creationId xmlns:a16="http://schemas.microsoft.com/office/drawing/2014/main" id="{DAB6CFAD-3D1D-0B20-DBE4-BA4CB0236C2F}"/>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D323E516-8279-A7E4-94B6-4153C0C5B15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EB005678-6DB5-745A-A989-E6565A01C6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4B738A-E516-854F-AC46-9871C4FB4F7B}" type="slidenum">
              <a:rPr lang="en-US" altLang="en-US">
                <a:latin typeface="Times New Roman" panose="02020603050405020304" pitchFamily="18" charset="0"/>
              </a:rPr>
              <a:pPr/>
              <a:t>15</a:t>
            </a:fld>
            <a:endParaRPr lang="en-US" altLang="en-US">
              <a:latin typeface="Times New Roman" panose="02020603050405020304" pitchFamily="18" charset="0"/>
            </a:endParaRPr>
          </a:p>
        </p:txBody>
      </p:sp>
      <p:sp>
        <p:nvSpPr>
          <p:cNvPr id="33795" name="Rectangle 2">
            <a:extLst>
              <a:ext uri="{FF2B5EF4-FFF2-40B4-BE49-F238E27FC236}">
                <a16:creationId xmlns:a16="http://schemas.microsoft.com/office/drawing/2014/main" id="{00DC1E99-6450-77EA-5EE3-55F24194CC8F}"/>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BB5C3627-0640-7BD2-F153-931168D134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362E1F28-C473-9BD5-BEBE-92FF4CF4FB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58A8892-0489-2340-9B49-E10412538205}" type="slidenum">
              <a:rPr lang="en-US" altLang="en-US">
                <a:latin typeface="Times New Roman" panose="02020603050405020304" pitchFamily="18" charset="0"/>
              </a:rPr>
              <a:pPr/>
              <a:t>16</a:t>
            </a:fld>
            <a:endParaRPr lang="en-US" altLang="en-US">
              <a:latin typeface="Times New Roman" panose="02020603050405020304" pitchFamily="18" charset="0"/>
            </a:endParaRPr>
          </a:p>
        </p:txBody>
      </p:sp>
      <p:sp>
        <p:nvSpPr>
          <p:cNvPr id="32771" name="Rectangle 2">
            <a:extLst>
              <a:ext uri="{FF2B5EF4-FFF2-40B4-BE49-F238E27FC236}">
                <a16:creationId xmlns:a16="http://schemas.microsoft.com/office/drawing/2014/main" id="{FA2289F4-E2E6-3116-639C-AD3FED4F9BF6}"/>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E83EA49-2138-EAFB-555E-FD95DFD1F5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4FA511B-C031-FF33-612F-64C5961CD7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2DF8094-2631-B14A-84AF-E2EFD7260C7B}" type="slidenum">
              <a:rPr lang="en-US" altLang="en-US">
                <a:latin typeface="Times New Roman" panose="02020603050405020304" pitchFamily="18" charset="0"/>
              </a:rPr>
              <a:pPr/>
              <a:t>17</a:t>
            </a:fld>
            <a:endParaRPr lang="en-US"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C273E60B-5214-7BDF-6975-A9BE30607544}"/>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0FF40794-0125-BE5B-4683-DAA6489B4E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D0C240E-C2E0-B2BC-31DE-CDB09E7B18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6BB68A5-D167-B44D-8877-7C37F9CD128E}" type="slidenum">
              <a:rPr lang="en-US" altLang="en-US">
                <a:latin typeface="Times New Roman" panose="02020603050405020304" pitchFamily="18" charset="0"/>
              </a:rPr>
              <a:pPr/>
              <a:t>18</a:t>
            </a:fld>
            <a:endParaRPr lang="en-US"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97EEA0F7-BE29-A68F-5D40-FE2DAA615DC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B9FEBA12-08A6-9F7C-9BCF-88C58139C8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5/12/25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4186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5/12/25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95453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5/12/25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41472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5/12/25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91680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5/12/25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121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5/12/25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3503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5/12/25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9555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5/12/25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0528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5/12/25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0184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5/12/25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4352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5/12/25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6265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5/12/25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4996927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sv.org/2+Peter+3+10" TargetMode="External"/><Relationship Id="rId2" Type="http://schemas.openxmlformats.org/officeDocument/2006/relationships/hyperlink" Target="https://www.esv.org/Acts+1+11" TargetMode="Externa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s://www.esv.org/Revelation+21+1" TargetMode="External"/><Relationship Id="rId4" Type="http://schemas.openxmlformats.org/officeDocument/2006/relationships/hyperlink" Target="https://www.esv.org/Revelation+19+16"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biblegateway.com/passage/?search=Revelation%2021%3A1-7&amp;version=NIV#fen-NIV-31056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5473D2-DD46-DFAF-84EC-264D6CE58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440E24-8143-F28D-3588-C0C56E22713C}"/>
              </a:ext>
            </a:extLst>
          </p:cNvPr>
          <p:cNvSpPr>
            <a:spLocks noGrp="1"/>
          </p:cNvSpPr>
          <p:nvPr>
            <p:ph type="ctrTitle"/>
          </p:nvPr>
        </p:nvSpPr>
        <p:spPr>
          <a:xfrm>
            <a:off x="7843394" y="647700"/>
            <a:ext cx="3788767" cy="3749799"/>
          </a:xfrm>
        </p:spPr>
        <p:txBody>
          <a:bodyPr>
            <a:noAutofit/>
          </a:bodyPr>
          <a:lstStyle/>
          <a:p>
            <a:pPr algn="l"/>
            <a:r>
              <a:rPr lang="en-US" sz="2400" b="0" i="0" dirty="0">
                <a:effectLst/>
                <a:latin typeface="Open Sans" panose="020B0606030504020204" pitchFamily="34" charset="0"/>
              </a:rPr>
              <a:t>WE BELIEVE in the personal bodily return of Christ in power and great glory as King of Kings and Lord of Lords, and in Christ’s ultimate and complete triumph and the establishment of “new heavens and a new earth, wherein dwelleth righteousness.”</a:t>
            </a:r>
            <a:endParaRPr lang="en-US" sz="2400" dirty="0"/>
          </a:p>
        </p:txBody>
      </p:sp>
      <p:sp>
        <p:nvSpPr>
          <p:cNvPr id="3" name="Subtitle 2">
            <a:extLst>
              <a:ext uri="{FF2B5EF4-FFF2-40B4-BE49-F238E27FC236}">
                <a16:creationId xmlns:a16="http://schemas.microsoft.com/office/drawing/2014/main" id="{84E5B135-2670-439D-F411-D12624044192}"/>
              </a:ext>
            </a:extLst>
          </p:cNvPr>
          <p:cNvSpPr>
            <a:spLocks noGrp="1"/>
          </p:cNvSpPr>
          <p:nvPr>
            <p:ph type="subTitle" idx="1"/>
          </p:nvPr>
        </p:nvSpPr>
        <p:spPr>
          <a:xfrm>
            <a:off x="7843395" y="4524046"/>
            <a:ext cx="3614857" cy="1319951"/>
          </a:xfrm>
        </p:spPr>
        <p:txBody>
          <a:bodyPr>
            <a:normAutofit fontScale="62500" lnSpcReduction="20000"/>
          </a:bodyPr>
          <a:lstStyle/>
          <a:p>
            <a:pPr algn="l"/>
            <a:r>
              <a:rPr lang="en-US" sz="4500" dirty="0"/>
              <a:t>Article #10</a:t>
            </a:r>
          </a:p>
          <a:p>
            <a:pPr algn="l"/>
            <a:r>
              <a:rPr lang="en-US" sz="2800" b="0" i="0" u="sng" dirty="0">
                <a:effectLst/>
                <a:latin typeface="Open Sans" panose="020B0606030504020204" pitchFamily="34" charset="0"/>
                <a:hlinkClick r:id="rId2"/>
              </a:rPr>
              <a:t>Acts 1:11</a:t>
            </a:r>
            <a:r>
              <a:rPr lang="en-US" sz="2800" b="0" i="0" dirty="0">
                <a:solidFill>
                  <a:srgbClr val="FFFFFF"/>
                </a:solidFill>
                <a:effectLst/>
                <a:latin typeface="Open Sans" panose="020B0606030504020204" pitchFamily="34" charset="0"/>
              </a:rPr>
              <a:t>  |  </a:t>
            </a:r>
            <a:r>
              <a:rPr lang="en-US" sz="2800" b="0" i="0" u="sng" dirty="0">
                <a:effectLst/>
                <a:latin typeface="Open Sans" panose="020B0606030504020204" pitchFamily="34" charset="0"/>
                <a:hlinkClick r:id="rId3"/>
              </a:rPr>
              <a:t>2 Peter 3:10-13</a:t>
            </a:r>
            <a:r>
              <a:rPr lang="en-US" sz="2800" b="0" i="0" dirty="0">
                <a:solidFill>
                  <a:srgbClr val="FFFFFF"/>
                </a:solidFill>
                <a:effectLst/>
                <a:latin typeface="Open Sans" panose="020B0606030504020204" pitchFamily="34" charset="0"/>
              </a:rPr>
              <a:t>  |  </a:t>
            </a:r>
            <a:r>
              <a:rPr lang="en-US" sz="2800" b="0" i="0" u="sng" dirty="0">
                <a:effectLst/>
                <a:latin typeface="Open Sans" panose="020B0606030504020204" pitchFamily="34" charset="0"/>
                <a:hlinkClick r:id="rId4"/>
              </a:rPr>
              <a:t>Revelation 19:16</a:t>
            </a:r>
            <a:r>
              <a:rPr lang="en-US" sz="2800" b="0" i="0" dirty="0">
                <a:solidFill>
                  <a:srgbClr val="FFFFFF"/>
                </a:solidFill>
                <a:effectLst/>
                <a:latin typeface="Open Sans" panose="020B0606030504020204" pitchFamily="34" charset="0"/>
              </a:rPr>
              <a:t>, </a:t>
            </a:r>
            <a:r>
              <a:rPr lang="en-US" sz="2800" b="0" i="0" u="sng" dirty="0">
                <a:effectLst/>
                <a:latin typeface="Open Sans" panose="020B0606030504020204" pitchFamily="34" charset="0"/>
                <a:hlinkClick r:id="rId5"/>
              </a:rPr>
              <a:t>21:1-7</a:t>
            </a:r>
            <a:endParaRPr lang="en-US" sz="2800" dirty="0"/>
          </a:p>
        </p:txBody>
      </p:sp>
      <p:pic>
        <p:nvPicPr>
          <p:cNvPr id="4" name="Picture 3" descr="Neon laser lights aligned to form a triangle">
            <a:extLst>
              <a:ext uri="{FF2B5EF4-FFF2-40B4-BE49-F238E27FC236}">
                <a16:creationId xmlns:a16="http://schemas.microsoft.com/office/drawing/2014/main" id="{15516883-44E4-6E6E-531F-73EB5148EEA0}"/>
              </a:ext>
            </a:extLst>
          </p:cNvPr>
          <p:cNvPicPr>
            <a:picLocks noChangeAspect="1"/>
          </p:cNvPicPr>
          <p:nvPr/>
        </p:nvPicPr>
        <p:blipFill>
          <a:blip r:embed="rId6"/>
          <a:srcRect l="16233" r="16622"/>
          <a:stretch/>
        </p:blipFill>
        <p:spPr>
          <a:xfrm>
            <a:off x="2" y="10"/>
            <a:ext cx="7367752" cy="6857990"/>
          </a:xfrm>
          <a:prstGeom prst="rect">
            <a:avLst/>
          </a:prstGeom>
        </p:spPr>
      </p:pic>
    </p:spTree>
    <p:extLst>
      <p:ext uri="{BB962C8B-B14F-4D97-AF65-F5344CB8AC3E}">
        <p14:creationId xmlns:p14="http://schemas.microsoft.com/office/powerpoint/2010/main" val="1112512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31327-5D7B-6243-E67A-588410A9A1A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E24BA3-AAEF-5647-32E4-752E87341DD0}"/>
              </a:ext>
            </a:extLst>
          </p:cNvPr>
          <p:cNvPicPr>
            <a:picLocks noChangeAspect="1"/>
          </p:cNvPicPr>
          <p:nvPr/>
        </p:nvPicPr>
        <p:blipFill>
          <a:blip r:embed="rId2"/>
          <a:srcRect t="51483" b="26819"/>
          <a:stretch/>
        </p:blipFill>
        <p:spPr>
          <a:xfrm>
            <a:off x="0" y="2133600"/>
            <a:ext cx="12192000" cy="4724400"/>
          </a:xfrm>
          <a:prstGeom prst="rect">
            <a:avLst/>
          </a:prstGeom>
        </p:spPr>
      </p:pic>
      <p:pic>
        <p:nvPicPr>
          <p:cNvPr id="2" name="Picture 1">
            <a:extLst>
              <a:ext uri="{FF2B5EF4-FFF2-40B4-BE49-F238E27FC236}">
                <a16:creationId xmlns:a16="http://schemas.microsoft.com/office/drawing/2014/main" id="{8E5F40A3-5A59-F651-DD9D-2DE44893EB23}"/>
              </a:ext>
            </a:extLst>
          </p:cNvPr>
          <p:cNvPicPr>
            <a:picLocks noChangeAspect="1"/>
          </p:cNvPicPr>
          <p:nvPr/>
        </p:nvPicPr>
        <p:blipFill>
          <a:blip r:embed="rId2"/>
          <a:srcRect b="86664"/>
          <a:stretch/>
        </p:blipFill>
        <p:spPr>
          <a:xfrm>
            <a:off x="0" y="-4011"/>
            <a:ext cx="12192000" cy="2903621"/>
          </a:xfrm>
          <a:prstGeom prst="rect">
            <a:avLst/>
          </a:prstGeom>
        </p:spPr>
      </p:pic>
    </p:spTree>
    <p:extLst>
      <p:ext uri="{BB962C8B-B14F-4D97-AF65-F5344CB8AC3E}">
        <p14:creationId xmlns:p14="http://schemas.microsoft.com/office/powerpoint/2010/main" val="198384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00557-C25C-60C8-00D9-BE7A7CB066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CE4E177-D8B9-67A7-0725-3A5F7A21DA19}"/>
              </a:ext>
            </a:extLst>
          </p:cNvPr>
          <p:cNvPicPr>
            <a:picLocks noChangeAspect="1"/>
          </p:cNvPicPr>
          <p:nvPr/>
        </p:nvPicPr>
        <p:blipFill>
          <a:blip r:embed="rId2"/>
          <a:srcRect t="73531"/>
          <a:stretch/>
        </p:blipFill>
        <p:spPr>
          <a:xfrm>
            <a:off x="12032" y="1704474"/>
            <a:ext cx="12192000" cy="5763126"/>
          </a:xfrm>
          <a:prstGeom prst="rect">
            <a:avLst/>
          </a:prstGeom>
        </p:spPr>
      </p:pic>
      <p:pic>
        <p:nvPicPr>
          <p:cNvPr id="2" name="Picture 1">
            <a:extLst>
              <a:ext uri="{FF2B5EF4-FFF2-40B4-BE49-F238E27FC236}">
                <a16:creationId xmlns:a16="http://schemas.microsoft.com/office/drawing/2014/main" id="{47985D75-00FD-0F56-7CE9-14EC10E47D89}"/>
              </a:ext>
            </a:extLst>
          </p:cNvPr>
          <p:cNvPicPr>
            <a:picLocks noChangeAspect="1"/>
          </p:cNvPicPr>
          <p:nvPr/>
        </p:nvPicPr>
        <p:blipFill>
          <a:blip r:embed="rId2"/>
          <a:srcRect b="91582"/>
          <a:stretch/>
        </p:blipFill>
        <p:spPr>
          <a:xfrm>
            <a:off x="-12032" y="-4011"/>
            <a:ext cx="12192000" cy="1832811"/>
          </a:xfrm>
          <a:prstGeom prst="rect">
            <a:avLst/>
          </a:prstGeom>
        </p:spPr>
      </p:pic>
    </p:spTree>
    <p:extLst>
      <p:ext uri="{BB962C8B-B14F-4D97-AF65-F5344CB8AC3E}">
        <p14:creationId xmlns:p14="http://schemas.microsoft.com/office/powerpoint/2010/main" val="1197398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BE52A32-245A-5197-7553-4632F505421A}"/>
              </a:ext>
            </a:extLst>
          </p:cNvPr>
          <p:cNvSpPr>
            <a:spLocks noGrp="1" noRot="1" noChangeArrowheads="1"/>
          </p:cNvSpPr>
          <p:nvPr>
            <p:ph type="title"/>
          </p:nvPr>
        </p:nvSpPr>
        <p:spPr>
          <a:xfrm>
            <a:off x="2209800" y="114300"/>
            <a:ext cx="7772400" cy="647700"/>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p:spPr>
        <p:txBody>
          <a:bodyPr/>
          <a:lstStyle/>
          <a:p>
            <a:pPr eaLnBrk="1" hangingPunct="1">
              <a:defRPr/>
            </a:pPr>
            <a:r>
              <a:rPr lang="en-US" dirty="0"/>
              <a:t>Overview: The Rapture</a:t>
            </a:r>
          </a:p>
        </p:txBody>
      </p:sp>
      <p:sp>
        <p:nvSpPr>
          <p:cNvPr id="9222" name="Rectangle 6">
            <a:extLst>
              <a:ext uri="{FF2B5EF4-FFF2-40B4-BE49-F238E27FC236}">
                <a16:creationId xmlns:a16="http://schemas.microsoft.com/office/drawing/2014/main" id="{06885679-30DF-9042-4209-FDD9644011AE}"/>
              </a:ext>
            </a:extLst>
          </p:cNvPr>
          <p:cNvSpPr>
            <a:spLocks noGrp="1" noRot="1" noChangeArrowheads="1"/>
          </p:cNvSpPr>
          <p:nvPr>
            <p:ph type="body" idx="1"/>
          </p:nvPr>
        </p:nvSpPr>
        <p:spPr>
          <a:xfrm>
            <a:off x="1752600" y="990600"/>
            <a:ext cx="4419600" cy="5638800"/>
          </a:xfrm>
        </p:spPr>
        <p:txBody>
          <a:bodyPr>
            <a:normAutofit lnSpcReduction="10000"/>
          </a:bodyPr>
          <a:lstStyle/>
          <a:p>
            <a:pPr eaLnBrk="1" hangingPunct="1">
              <a:lnSpc>
                <a:spcPct val="90000"/>
              </a:lnSpc>
              <a:defRPr/>
            </a:pPr>
            <a:r>
              <a:rPr lang="en-US" sz="2400"/>
              <a:t>Greek </a:t>
            </a:r>
            <a:r>
              <a:rPr lang="en-US" sz="2400" i="1"/>
              <a:t>harpazo</a:t>
            </a:r>
            <a:r>
              <a:rPr lang="en-US" sz="2400"/>
              <a:t>, Latin </a:t>
            </a:r>
            <a:r>
              <a:rPr lang="en-US" sz="2400" i="1"/>
              <a:t>raptus</a:t>
            </a:r>
            <a:r>
              <a:rPr lang="en-US" sz="2400"/>
              <a:t>, to seize, snatch, catch up</a:t>
            </a:r>
          </a:p>
          <a:p>
            <a:pPr eaLnBrk="1" hangingPunct="1">
              <a:lnSpc>
                <a:spcPct val="90000"/>
              </a:lnSpc>
              <a:defRPr/>
            </a:pPr>
            <a:r>
              <a:rPr lang="en-US" sz="2400"/>
              <a:t>In the Rapture, Christians are caught up in the clouds to be with Jesus forever.</a:t>
            </a:r>
          </a:p>
          <a:p>
            <a:pPr eaLnBrk="1" hangingPunct="1">
              <a:lnSpc>
                <a:spcPct val="90000"/>
              </a:lnSpc>
              <a:defRPr/>
            </a:pPr>
            <a:r>
              <a:rPr lang="en-US" sz="2400"/>
              <a:t> </a:t>
            </a:r>
            <a:r>
              <a:rPr lang="en-US" sz="2400">
                <a:latin typeface="Papyrus" pitchFamily="66" charset="0"/>
              </a:rPr>
              <a:t>“Then we who are alive and remain will be </a:t>
            </a:r>
            <a:r>
              <a:rPr lang="en-US" sz="2400" u="sng">
                <a:latin typeface="Papyrus" pitchFamily="66" charset="0"/>
              </a:rPr>
              <a:t>caught up</a:t>
            </a:r>
            <a:r>
              <a:rPr lang="en-US" sz="2400">
                <a:latin typeface="Papyrus" pitchFamily="66" charset="0"/>
              </a:rPr>
              <a:t> together with them in the clouds to meet the Lord in the air, and so we shall always be with the Lord.”</a:t>
            </a:r>
            <a:r>
              <a:rPr lang="en-US" sz="2400"/>
              <a:t> </a:t>
            </a:r>
            <a:r>
              <a:rPr lang="en-US"/>
              <a:t>1 Thess. 4:17</a:t>
            </a:r>
          </a:p>
          <a:p>
            <a:pPr eaLnBrk="1" hangingPunct="1">
              <a:lnSpc>
                <a:spcPct val="90000"/>
              </a:lnSpc>
              <a:defRPr/>
            </a:pPr>
            <a:r>
              <a:rPr lang="en-US" sz="2400">
                <a:latin typeface="Papyrus" pitchFamily="66" charset="0"/>
              </a:rPr>
              <a:t>“If I go and prepare a place for you, I will come again and receive you to Myself, that  where I am, there you may be also.”</a:t>
            </a:r>
            <a:r>
              <a:rPr lang="en-US" sz="2400"/>
              <a:t> </a:t>
            </a:r>
            <a:r>
              <a:rPr lang="en-US"/>
              <a:t>John 14:3</a:t>
            </a:r>
          </a:p>
        </p:txBody>
      </p:sp>
      <p:pic>
        <p:nvPicPr>
          <p:cNvPr id="6148" name="Picture 21" descr="JesusReturnClouds">
            <a:extLst>
              <a:ext uri="{FF2B5EF4-FFF2-40B4-BE49-F238E27FC236}">
                <a16:creationId xmlns:a16="http://schemas.microsoft.com/office/drawing/2014/main" id="{95471516-C8DB-7BB4-777E-B18C33B39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921" t="10493" r="19833" b="10493"/>
          <a:stretch>
            <a:fillRect/>
          </a:stretch>
        </p:blipFill>
        <p:spPr bwMode="auto">
          <a:xfrm>
            <a:off x="6186488" y="1066800"/>
            <a:ext cx="410051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wipe(left)">
                                      <p:cBhvr>
                                        <p:cTn id="7" dur="500"/>
                                        <p:tgtEl>
                                          <p:spTgt spid="92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22">
                                            <p:txEl>
                                              <p:pRg st="1" end="1"/>
                                            </p:txEl>
                                          </p:spTgt>
                                        </p:tgtEl>
                                        <p:attrNameLst>
                                          <p:attrName>style.visibility</p:attrName>
                                        </p:attrNameLst>
                                      </p:cBhvr>
                                      <p:to>
                                        <p:strVal val="visible"/>
                                      </p:to>
                                    </p:set>
                                    <p:animEffect transition="in" filter="wipe(left)">
                                      <p:cBhvr>
                                        <p:cTn id="12" dur="500"/>
                                        <p:tgtEl>
                                          <p:spTgt spid="922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22">
                                            <p:txEl>
                                              <p:pRg st="2" end="2"/>
                                            </p:txEl>
                                          </p:spTgt>
                                        </p:tgtEl>
                                        <p:attrNameLst>
                                          <p:attrName>style.visibility</p:attrName>
                                        </p:attrNameLst>
                                      </p:cBhvr>
                                      <p:to>
                                        <p:strVal val="visible"/>
                                      </p:to>
                                    </p:set>
                                    <p:animEffect transition="in" filter="wipe(left)">
                                      <p:cBhvr>
                                        <p:cTn id="17" dur="500"/>
                                        <p:tgtEl>
                                          <p:spTgt spid="922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22">
                                            <p:txEl>
                                              <p:pRg st="3" end="3"/>
                                            </p:txEl>
                                          </p:spTgt>
                                        </p:tgtEl>
                                        <p:attrNameLst>
                                          <p:attrName>style.visibility</p:attrName>
                                        </p:attrNameLst>
                                      </p:cBhvr>
                                      <p:to>
                                        <p:strVal val="visible"/>
                                      </p:to>
                                    </p:set>
                                    <p:animEffect transition="in" filter="wipe(left)">
                                      <p:cBhvr>
                                        <p:cTn id="22" dur="500"/>
                                        <p:tgtEl>
                                          <p:spTgt spid="92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E6E3B8C7-A0D1-BE9D-3BE2-CFDAB7E41831}"/>
              </a:ext>
            </a:extLst>
          </p:cNvPr>
          <p:cNvSpPr>
            <a:spLocks noGrp="1" noRot="1" noChangeArrowheads="1"/>
          </p:cNvSpPr>
          <p:nvPr>
            <p:ph type="title"/>
          </p:nvPr>
        </p:nvSpPr>
        <p:spPr>
          <a:xfrm>
            <a:off x="2222500" y="228600"/>
            <a:ext cx="7759700" cy="533400"/>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p:spPr>
        <p:txBody>
          <a:bodyPr>
            <a:normAutofit fontScale="90000"/>
          </a:bodyPr>
          <a:lstStyle/>
          <a:p>
            <a:pPr eaLnBrk="1" hangingPunct="1">
              <a:defRPr/>
            </a:pPr>
            <a:r>
              <a:rPr lang="en-US" dirty="0"/>
              <a:t>Overview: The Tribulation</a:t>
            </a:r>
          </a:p>
        </p:txBody>
      </p:sp>
      <p:sp>
        <p:nvSpPr>
          <p:cNvPr id="11267" name="Rectangle 3">
            <a:extLst>
              <a:ext uri="{FF2B5EF4-FFF2-40B4-BE49-F238E27FC236}">
                <a16:creationId xmlns:a16="http://schemas.microsoft.com/office/drawing/2014/main" id="{829430C6-38E9-61D6-2E77-788B32374B96}"/>
              </a:ext>
            </a:extLst>
          </p:cNvPr>
          <p:cNvSpPr>
            <a:spLocks noGrp="1" noRot="1" noChangeArrowheads="1"/>
          </p:cNvSpPr>
          <p:nvPr>
            <p:ph type="body" idx="1"/>
          </p:nvPr>
        </p:nvSpPr>
        <p:spPr>
          <a:xfrm>
            <a:off x="1752600" y="990600"/>
            <a:ext cx="4343400" cy="5638800"/>
          </a:xfrm>
        </p:spPr>
        <p:txBody>
          <a:bodyPr>
            <a:normAutofit fontScale="92500" lnSpcReduction="20000"/>
          </a:bodyPr>
          <a:lstStyle/>
          <a:p>
            <a:pPr eaLnBrk="1" hangingPunct="1">
              <a:defRPr/>
            </a:pPr>
            <a:r>
              <a:rPr lang="en-US" sz="2400"/>
              <a:t>A seven-year future period in which God pours out his wrath on the wicked, and prepares Israel for the Messiah’s return.</a:t>
            </a:r>
          </a:p>
          <a:p>
            <a:pPr eaLnBrk="1" hangingPunct="1">
              <a:defRPr/>
            </a:pPr>
            <a:r>
              <a:rPr lang="en-US" sz="2400"/>
              <a:t>It completes the 70 seven-year periods of Daniel 9.</a:t>
            </a:r>
          </a:p>
          <a:p>
            <a:pPr eaLnBrk="1" hangingPunct="1">
              <a:defRPr/>
            </a:pPr>
            <a:r>
              <a:rPr lang="en-US" sz="2400">
                <a:latin typeface="Papyrus" pitchFamily="66" charset="0"/>
              </a:rPr>
              <a:t>“Seventy ‘weeks’ have been decreed for your people and your holy city,”</a:t>
            </a:r>
            <a:r>
              <a:rPr lang="en-US" sz="2400"/>
              <a:t> Dan. 9:24</a:t>
            </a:r>
          </a:p>
          <a:p>
            <a:pPr eaLnBrk="1" hangingPunct="1">
              <a:defRPr/>
            </a:pPr>
            <a:r>
              <a:rPr lang="en-US" sz="2400"/>
              <a:t>69 ‘weeks’ have already taken place from Daniel until Christ; only the seventieth week is still to come.</a:t>
            </a:r>
            <a:r>
              <a:rPr lang="en-US" sz="2800"/>
              <a:t> </a:t>
            </a:r>
          </a:p>
        </p:txBody>
      </p:sp>
      <p:pic>
        <p:nvPicPr>
          <p:cNvPr id="7172" name="Picture 8" descr="7bowls">
            <a:extLst>
              <a:ext uri="{FF2B5EF4-FFF2-40B4-BE49-F238E27FC236}">
                <a16:creationId xmlns:a16="http://schemas.microsoft.com/office/drawing/2014/main" id="{50B9C54A-0EE1-EEAB-7E49-B7AE5981DB36}"/>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6096000" y="1066800"/>
            <a:ext cx="3962400"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9">
            <a:extLst>
              <a:ext uri="{FF2B5EF4-FFF2-40B4-BE49-F238E27FC236}">
                <a16:creationId xmlns:a16="http://schemas.microsoft.com/office/drawing/2014/main" id="{E996B226-7450-D00F-02D6-B59962B41DE0}"/>
              </a:ext>
            </a:extLst>
          </p:cNvPr>
          <p:cNvSpPr txBox="1">
            <a:spLocks noChangeArrowheads="1"/>
          </p:cNvSpPr>
          <p:nvPr/>
        </p:nvSpPr>
        <p:spPr bwMode="auto">
          <a:xfrm>
            <a:off x="7162800" y="5105401"/>
            <a:ext cx="2895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US" altLang="en-US" sz="2400">
                <a:latin typeface="Times New Roman" panose="02020603050405020304" pitchFamily="18" charset="0"/>
              </a:rPr>
              <a:t>The wrath of God will be poured out in the Tribulation.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left)">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left)">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wipe(left)">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FC8956D-17B1-66F5-9B96-BE77CBA52C75}"/>
              </a:ext>
            </a:extLst>
          </p:cNvPr>
          <p:cNvSpPr>
            <a:spLocks noGrp="1" noRot="1" noChangeArrowheads="1"/>
          </p:cNvSpPr>
          <p:nvPr>
            <p:ph type="title"/>
          </p:nvPr>
        </p:nvSpPr>
        <p:spPr>
          <a:xfrm>
            <a:off x="2209800" y="-152400"/>
            <a:ext cx="7772400" cy="1031629"/>
          </a:xfrm>
        </p:spPr>
        <p:txBody>
          <a:bodyPr>
            <a:normAutofit/>
          </a:bodyPr>
          <a:lstStyle/>
          <a:p>
            <a:pPr eaLnBrk="1" hangingPunct="1">
              <a:defRPr/>
            </a:pPr>
            <a:br>
              <a:rPr lang="en-US" sz="2800" dirty="0"/>
            </a:br>
            <a:r>
              <a:rPr lang="en-US" sz="2800" dirty="0"/>
              <a:t>		The Sequence of Events</a:t>
            </a:r>
          </a:p>
        </p:txBody>
      </p:sp>
      <p:sp>
        <p:nvSpPr>
          <p:cNvPr id="18436" name="AutoShape 4">
            <a:extLst>
              <a:ext uri="{FF2B5EF4-FFF2-40B4-BE49-F238E27FC236}">
                <a16:creationId xmlns:a16="http://schemas.microsoft.com/office/drawing/2014/main" id="{F8F85579-C572-6F30-6823-CD2E894CD501}"/>
              </a:ext>
            </a:extLst>
          </p:cNvPr>
          <p:cNvSpPr>
            <a:spLocks noChangeArrowheads="1"/>
          </p:cNvSpPr>
          <p:nvPr/>
        </p:nvSpPr>
        <p:spPr bwMode="auto">
          <a:xfrm>
            <a:off x="1524000" y="3352800"/>
            <a:ext cx="1981200" cy="1752600"/>
          </a:xfrm>
          <a:prstGeom prst="rightArrow">
            <a:avLst>
              <a:gd name="adj1" fmla="val 50000"/>
              <a:gd name="adj2" fmla="val 28261"/>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Times New Roman" panose="02020603050405020304" pitchFamily="18" charset="0"/>
              </a:rPr>
              <a:t>Increasing</a:t>
            </a:r>
          </a:p>
          <a:p>
            <a:pPr algn="ctr"/>
            <a:r>
              <a:rPr lang="en-US" altLang="en-US" sz="2400">
                <a:solidFill>
                  <a:schemeClr val="bg1"/>
                </a:solidFill>
                <a:latin typeface="Times New Roman" panose="02020603050405020304" pitchFamily="18" charset="0"/>
              </a:rPr>
              <a:t>Apostasy</a:t>
            </a:r>
          </a:p>
        </p:txBody>
      </p:sp>
      <p:grpSp>
        <p:nvGrpSpPr>
          <p:cNvPr id="2" name="Group 17">
            <a:extLst>
              <a:ext uri="{FF2B5EF4-FFF2-40B4-BE49-F238E27FC236}">
                <a16:creationId xmlns:a16="http://schemas.microsoft.com/office/drawing/2014/main" id="{373054CD-F45D-223F-7A9D-E64B94E39686}"/>
              </a:ext>
            </a:extLst>
          </p:cNvPr>
          <p:cNvGrpSpPr>
            <a:grpSpLocks/>
          </p:cNvGrpSpPr>
          <p:nvPr/>
        </p:nvGrpSpPr>
        <p:grpSpPr bwMode="auto">
          <a:xfrm>
            <a:off x="3048000" y="1203326"/>
            <a:ext cx="1828800" cy="3597275"/>
            <a:chOff x="1152" y="720"/>
            <a:chExt cx="1152" cy="2266"/>
          </a:xfrm>
        </p:grpSpPr>
        <p:sp>
          <p:nvSpPr>
            <p:cNvPr id="13352" name="AutoShape 6">
              <a:extLst>
                <a:ext uri="{FF2B5EF4-FFF2-40B4-BE49-F238E27FC236}">
                  <a16:creationId xmlns:a16="http://schemas.microsoft.com/office/drawing/2014/main" id="{76F4BF22-558D-A9C3-63A5-94AA283433F7}"/>
                </a:ext>
              </a:extLst>
            </p:cNvPr>
            <p:cNvSpPr>
              <a:spLocks noChangeArrowheads="1"/>
            </p:cNvSpPr>
            <p:nvPr/>
          </p:nvSpPr>
          <p:spPr bwMode="auto">
            <a:xfrm>
              <a:off x="1152" y="720"/>
              <a:ext cx="1152" cy="1344"/>
            </a:xfrm>
            <a:prstGeom prst="upArrow">
              <a:avLst>
                <a:gd name="adj1" fmla="val 50000"/>
                <a:gd name="adj2" fmla="val 29167"/>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a:latin typeface="Times New Roman" panose="02020603050405020304" pitchFamily="18" charset="0"/>
                </a:rPr>
                <a:t>The</a:t>
              </a:r>
            </a:p>
            <a:p>
              <a:pPr algn="ctr"/>
              <a:r>
                <a:rPr lang="en-US" altLang="en-US" sz="2200">
                  <a:latin typeface="Times New Roman" panose="02020603050405020304" pitchFamily="18" charset="0"/>
                </a:rPr>
                <a:t>Rapture</a:t>
              </a:r>
            </a:p>
            <a:p>
              <a:pPr algn="ctr"/>
              <a:endParaRPr lang="en-US" altLang="en-US" sz="2200">
                <a:latin typeface="Times New Roman" panose="02020603050405020304" pitchFamily="18" charset="0"/>
              </a:endParaRPr>
            </a:p>
            <a:p>
              <a:pPr algn="ctr"/>
              <a:endParaRPr lang="en-US" altLang="en-US" sz="2200">
                <a:latin typeface="Times New Roman" panose="02020603050405020304" pitchFamily="18" charset="0"/>
              </a:endParaRPr>
            </a:p>
          </p:txBody>
        </p:sp>
        <p:grpSp>
          <p:nvGrpSpPr>
            <p:cNvPr id="13353" name="Group 15">
              <a:extLst>
                <a:ext uri="{FF2B5EF4-FFF2-40B4-BE49-F238E27FC236}">
                  <a16:creationId xmlns:a16="http://schemas.microsoft.com/office/drawing/2014/main" id="{5FD27280-B5BC-A39D-5C93-05D57BE4F455}"/>
                </a:ext>
              </a:extLst>
            </p:cNvPr>
            <p:cNvGrpSpPr>
              <a:grpSpLocks/>
            </p:cNvGrpSpPr>
            <p:nvPr/>
          </p:nvGrpSpPr>
          <p:grpSpPr bwMode="auto">
            <a:xfrm>
              <a:off x="1248" y="1632"/>
              <a:ext cx="967" cy="1354"/>
              <a:chOff x="3024" y="624"/>
              <a:chExt cx="2023" cy="2650"/>
            </a:xfrm>
          </p:grpSpPr>
          <p:sp>
            <p:nvSpPr>
              <p:cNvPr id="13354" name="Oval 14">
                <a:extLst>
                  <a:ext uri="{FF2B5EF4-FFF2-40B4-BE49-F238E27FC236}">
                    <a16:creationId xmlns:a16="http://schemas.microsoft.com/office/drawing/2014/main" id="{6E0FEA82-FE40-9FB6-3826-8C41F9DD4EDF}"/>
                  </a:ext>
                </a:extLst>
              </p:cNvPr>
              <p:cNvSpPr>
                <a:spLocks noChangeArrowheads="1"/>
              </p:cNvSpPr>
              <p:nvPr/>
            </p:nvSpPr>
            <p:spPr bwMode="auto">
              <a:xfrm>
                <a:off x="3552" y="3024"/>
                <a:ext cx="720" cy="14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55" name="Oval 13">
                <a:extLst>
                  <a:ext uri="{FF2B5EF4-FFF2-40B4-BE49-F238E27FC236}">
                    <a16:creationId xmlns:a16="http://schemas.microsoft.com/office/drawing/2014/main" id="{C9713725-ABD0-682A-2AE9-47DA845705FB}"/>
                  </a:ext>
                </a:extLst>
              </p:cNvPr>
              <p:cNvSpPr>
                <a:spLocks noChangeArrowheads="1"/>
              </p:cNvSpPr>
              <p:nvPr/>
            </p:nvSpPr>
            <p:spPr bwMode="auto">
              <a:xfrm>
                <a:off x="4080" y="1632"/>
                <a:ext cx="240" cy="86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56" name="Rectangle 12">
                <a:extLst>
                  <a:ext uri="{FF2B5EF4-FFF2-40B4-BE49-F238E27FC236}">
                    <a16:creationId xmlns:a16="http://schemas.microsoft.com/office/drawing/2014/main" id="{91358467-4E03-1C42-D194-062515842E21}"/>
                  </a:ext>
                </a:extLst>
              </p:cNvPr>
              <p:cNvSpPr>
                <a:spLocks noChangeArrowheads="1"/>
              </p:cNvSpPr>
              <p:nvPr/>
            </p:nvSpPr>
            <p:spPr bwMode="auto">
              <a:xfrm>
                <a:off x="3120" y="2352"/>
                <a:ext cx="1248" cy="720"/>
              </a:xfrm>
              <a:prstGeom prst="rect">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3357" name="Picture 10" descr="church">
                <a:extLst>
                  <a:ext uri="{FF2B5EF4-FFF2-40B4-BE49-F238E27FC236}">
                    <a16:creationId xmlns:a16="http://schemas.microsoft.com/office/drawing/2014/main" id="{E15C7191-7684-1E39-0A2A-E12AB050F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624"/>
                <a:ext cx="2023"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8450" name="Text Box 18">
            <a:extLst>
              <a:ext uri="{FF2B5EF4-FFF2-40B4-BE49-F238E27FC236}">
                <a16:creationId xmlns:a16="http://schemas.microsoft.com/office/drawing/2014/main" id="{67596400-5398-848D-C90E-4CBEF2E2E7BF}"/>
              </a:ext>
            </a:extLst>
          </p:cNvPr>
          <p:cNvSpPr txBox="1">
            <a:spLocks noChangeArrowheads="1"/>
          </p:cNvSpPr>
          <p:nvPr/>
        </p:nvSpPr>
        <p:spPr bwMode="auto">
          <a:xfrm>
            <a:off x="1714500" y="457199"/>
            <a:ext cx="3708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dirty="0">
                <a:latin typeface="Times New Roman" panose="02020603050405020304" pitchFamily="18" charset="0"/>
              </a:rPr>
              <a:t>Bema Seat Judgment              Marriage Supper of the Lamb</a:t>
            </a:r>
          </a:p>
        </p:txBody>
      </p:sp>
      <p:grpSp>
        <p:nvGrpSpPr>
          <p:cNvPr id="4" name="Group 55">
            <a:extLst>
              <a:ext uri="{FF2B5EF4-FFF2-40B4-BE49-F238E27FC236}">
                <a16:creationId xmlns:a16="http://schemas.microsoft.com/office/drawing/2014/main" id="{EB86111E-C996-BDBF-50DC-8DFBBE1638D6}"/>
              </a:ext>
            </a:extLst>
          </p:cNvPr>
          <p:cNvGrpSpPr>
            <a:grpSpLocks/>
          </p:cNvGrpSpPr>
          <p:nvPr/>
        </p:nvGrpSpPr>
        <p:grpSpPr bwMode="auto">
          <a:xfrm>
            <a:off x="4572000" y="2743201"/>
            <a:ext cx="1981200" cy="3368675"/>
            <a:chOff x="1920" y="1728"/>
            <a:chExt cx="1248" cy="2122"/>
          </a:xfrm>
        </p:grpSpPr>
        <p:grpSp>
          <p:nvGrpSpPr>
            <p:cNvPr id="13346" name="Group 24">
              <a:extLst>
                <a:ext uri="{FF2B5EF4-FFF2-40B4-BE49-F238E27FC236}">
                  <a16:creationId xmlns:a16="http://schemas.microsoft.com/office/drawing/2014/main" id="{857E5BB8-CC3B-ED06-5DFA-DC3D21D0C0DA}"/>
                </a:ext>
              </a:extLst>
            </p:cNvPr>
            <p:cNvGrpSpPr>
              <a:grpSpLocks/>
            </p:cNvGrpSpPr>
            <p:nvPr/>
          </p:nvGrpSpPr>
          <p:grpSpPr bwMode="auto">
            <a:xfrm>
              <a:off x="2016" y="1728"/>
              <a:ext cx="1152" cy="1488"/>
              <a:chOff x="2256" y="1728"/>
              <a:chExt cx="1392" cy="1488"/>
            </a:xfrm>
          </p:grpSpPr>
          <p:sp>
            <p:nvSpPr>
              <p:cNvPr id="13348" name="Rectangle 16">
                <a:extLst>
                  <a:ext uri="{FF2B5EF4-FFF2-40B4-BE49-F238E27FC236}">
                    <a16:creationId xmlns:a16="http://schemas.microsoft.com/office/drawing/2014/main" id="{286184C7-C838-F34D-1EAC-BD7B59986EC8}"/>
                  </a:ext>
                </a:extLst>
              </p:cNvPr>
              <p:cNvSpPr>
                <a:spLocks noChangeArrowheads="1"/>
              </p:cNvSpPr>
              <p:nvPr/>
            </p:nvSpPr>
            <p:spPr bwMode="auto">
              <a:xfrm>
                <a:off x="2256" y="2304"/>
                <a:ext cx="1248" cy="624"/>
              </a:xfrm>
              <a:prstGeom prst="rect">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49" name="AutoShape 19">
                <a:extLst>
                  <a:ext uri="{FF2B5EF4-FFF2-40B4-BE49-F238E27FC236}">
                    <a16:creationId xmlns:a16="http://schemas.microsoft.com/office/drawing/2014/main" id="{98E21D89-9732-B156-A5DF-1DAB1A545637}"/>
                  </a:ext>
                </a:extLst>
              </p:cNvPr>
              <p:cNvSpPr>
                <a:spLocks noChangeArrowheads="1"/>
              </p:cNvSpPr>
              <p:nvPr/>
            </p:nvSpPr>
            <p:spPr bwMode="auto">
              <a:xfrm rot="-913778">
                <a:off x="2544" y="1728"/>
                <a:ext cx="816" cy="1056"/>
              </a:xfrm>
              <a:prstGeom prst="lightningBolt">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50" name="Text Box 20">
                <a:extLst>
                  <a:ext uri="{FF2B5EF4-FFF2-40B4-BE49-F238E27FC236}">
                    <a16:creationId xmlns:a16="http://schemas.microsoft.com/office/drawing/2014/main" id="{31DD24BB-D87C-2A18-F00D-2DE6787796BA}"/>
                  </a:ext>
                </a:extLst>
              </p:cNvPr>
              <p:cNvSpPr txBox="1">
                <a:spLocks noChangeArrowheads="1"/>
              </p:cNvSpPr>
              <p:nvPr/>
            </p:nvSpPr>
            <p:spPr bwMode="auto">
              <a:xfrm rot="-618457">
                <a:off x="2352" y="2496"/>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Tribulation</a:t>
                </a:r>
              </a:p>
            </p:txBody>
          </p:sp>
          <p:sp>
            <p:nvSpPr>
              <p:cNvPr id="13351" name="Text Box 21">
                <a:extLst>
                  <a:ext uri="{FF2B5EF4-FFF2-40B4-BE49-F238E27FC236}">
                    <a16:creationId xmlns:a16="http://schemas.microsoft.com/office/drawing/2014/main" id="{9114FB0A-7FC3-4C2A-8694-C4D87311EC42}"/>
                  </a:ext>
                </a:extLst>
              </p:cNvPr>
              <p:cNvSpPr txBox="1">
                <a:spLocks noChangeArrowheads="1"/>
              </p:cNvSpPr>
              <p:nvPr/>
            </p:nvSpPr>
            <p:spPr bwMode="auto">
              <a:xfrm>
                <a:off x="2304" y="2928"/>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a:latin typeface="Times New Roman" panose="02020603050405020304" pitchFamily="18" charset="0"/>
                  </a:rPr>
                  <a:t>7 Years</a:t>
                </a:r>
              </a:p>
            </p:txBody>
          </p:sp>
        </p:grpSp>
        <p:sp>
          <p:nvSpPr>
            <p:cNvPr id="13347" name="Text Box 32">
              <a:extLst>
                <a:ext uri="{FF2B5EF4-FFF2-40B4-BE49-F238E27FC236}">
                  <a16:creationId xmlns:a16="http://schemas.microsoft.com/office/drawing/2014/main" id="{8F86BA2F-8C49-AC45-B01C-A79547B42C27}"/>
                </a:ext>
              </a:extLst>
            </p:cNvPr>
            <p:cNvSpPr txBox="1">
              <a:spLocks noChangeArrowheads="1"/>
            </p:cNvSpPr>
            <p:nvPr/>
          </p:nvSpPr>
          <p:spPr bwMode="auto">
            <a:xfrm>
              <a:off x="1920" y="3216"/>
              <a:ext cx="105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latin typeface="Times New Roman" panose="02020603050405020304" pitchFamily="18" charset="0"/>
                </a:rPr>
                <a:t> A time of unprecedented destruction</a:t>
              </a:r>
            </a:p>
          </p:txBody>
        </p:sp>
      </p:grpSp>
      <p:grpSp>
        <p:nvGrpSpPr>
          <p:cNvPr id="6" name="Group 58">
            <a:extLst>
              <a:ext uri="{FF2B5EF4-FFF2-40B4-BE49-F238E27FC236}">
                <a16:creationId xmlns:a16="http://schemas.microsoft.com/office/drawing/2014/main" id="{8CE2FF5B-AA4E-BA30-205F-E9161EBACB12}"/>
              </a:ext>
            </a:extLst>
          </p:cNvPr>
          <p:cNvGrpSpPr>
            <a:grpSpLocks/>
          </p:cNvGrpSpPr>
          <p:nvPr/>
        </p:nvGrpSpPr>
        <p:grpSpPr bwMode="auto">
          <a:xfrm>
            <a:off x="7924800" y="609601"/>
            <a:ext cx="2743200" cy="5730875"/>
            <a:chOff x="4032" y="384"/>
            <a:chExt cx="1728" cy="3610"/>
          </a:xfrm>
        </p:grpSpPr>
        <p:sp>
          <p:nvSpPr>
            <p:cNvPr id="13339" name="Text Box 37">
              <a:extLst>
                <a:ext uri="{FF2B5EF4-FFF2-40B4-BE49-F238E27FC236}">
                  <a16:creationId xmlns:a16="http://schemas.microsoft.com/office/drawing/2014/main" id="{49DE2FE4-D815-2529-A071-B60B082CB255}"/>
                </a:ext>
              </a:extLst>
            </p:cNvPr>
            <p:cNvSpPr txBox="1">
              <a:spLocks noChangeArrowheads="1"/>
            </p:cNvSpPr>
            <p:nvPr/>
          </p:nvSpPr>
          <p:spPr bwMode="auto">
            <a:xfrm>
              <a:off x="4752" y="3168"/>
              <a:ext cx="768"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latin typeface="Times New Roman" panose="02020603050405020304" pitchFamily="18" charset="0"/>
                </a:rPr>
                <a:t>New Heavens and New Earth</a:t>
              </a:r>
            </a:p>
          </p:txBody>
        </p:sp>
        <p:grpSp>
          <p:nvGrpSpPr>
            <p:cNvPr id="13340" name="Group 54">
              <a:extLst>
                <a:ext uri="{FF2B5EF4-FFF2-40B4-BE49-F238E27FC236}">
                  <a16:creationId xmlns:a16="http://schemas.microsoft.com/office/drawing/2014/main" id="{4AE3EB1E-B004-46D5-97DA-97FF4C2BFCC3}"/>
                </a:ext>
              </a:extLst>
            </p:cNvPr>
            <p:cNvGrpSpPr>
              <a:grpSpLocks/>
            </p:cNvGrpSpPr>
            <p:nvPr/>
          </p:nvGrpSpPr>
          <p:grpSpPr bwMode="auto">
            <a:xfrm>
              <a:off x="4032" y="384"/>
              <a:ext cx="1728" cy="2784"/>
              <a:chOff x="4032" y="384"/>
              <a:chExt cx="1728" cy="2784"/>
            </a:xfrm>
          </p:grpSpPr>
          <p:sp>
            <p:nvSpPr>
              <p:cNvPr id="13341" name="AutoShape 35">
                <a:extLst>
                  <a:ext uri="{FF2B5EF4-FFF2-40B4-BE49-F238E27FC236}">
                    <a16:creationId xmlns:a16="http://schemas.microsoft.com/office/drawing/2014/main" id="{AC108F42-1970-4A16-ADF7-FD579C28D340}"/>
                  </a:ext>
                </a:extLst>
              </p:cNvPr>
              <p:cNvSpPr>
                <a:spLocks noChangeArrowheads="1"/>
              </p:cNvSpPr>
              <p:nvPr/>
            </p:nvSpPr>
            <p:spPr bwMode="auto">
              <a:xfrm>
                <a:off x="4848" y="2064"/>
                <a:ext cx="912" cy="1104"/>
              </a:xfrm>
              <a:prstGeom prst="rightArrow">
                <a:avLst>
                  <a:gd name="adj1" fmla="val 57611"/>
                  <a:gd name="adj2" fmla="val 37389"/>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solidFill>
                      <a:schemeClr val="bg1"/>
                    </a:solidFill>
                    <a:latin typeface="Times New Roman" panose="02020603050405020304" pitchFamily="18" charset="0"/>
                  </a:rPr>
                  <a:t>The</a:t>
                </a:r>
              </a:p>
              <a:p>
                <a:pPr algn="ctr"/>
                <a:r>
                  <a:rPr lang="en-US" altLang="en-US" sz="2000">
                    <a:solidFill>
                      <a:schemeClr val="bg1"/>
                    </a:solidFill>
                    <a:latin typeface="Times New Roman" panose="02020603050405020304" pitchFamily="18" charset="0"/>
                  </a:rPr>
                  <a:t>Eternal</a:t>
                </a:r>
              </a:p>
              <a:p>
                <a:pPr algn="ctr"/>
                <a:r>
                  <a:rPr lang="en-US" altLang="en-US" sz="2000">
                    <a:solidFill>
                      <a:schemeClr val="bg1"/>
                    </a:solidFill>
                    <a:latin typeface="Times New Roman" panose="02020603050405020304" pitchFamily="18" charset="0"/>
                  </a:rPr>
                  <a:t>State</a:t>
                </a:r>
              </a:p>
            </p:txBody>
          </p:sp>
          <p:grpSp>
            <p:nvGrpSpPr>
              <p:cNvPr id="13342" name="Group 53">
                <a:extLst>
                  <a:ext uri="{FF2B5EF4-FFF2-40B4-BE49-F238E27FC236}">
                    <a16:creationId xmlns:a16="http://schemas.microsoft.com/office/drawing/2014/main" id="{96E7EFE7-8591-02FA-BF4D-7343F17C5B97}"/>
                  </a:ext>
                </a:extLst>
              </p:cNvPr>
              <p:cNvGrpSpPr>
                <a:grpSpLocks/>
              </p:cNvGrpSpPr>
              <p:nvPr/>
            </p:nvGrpSpPr>
            <p:grpSpPr bwMode="auto">
              <a:xfrm>
                <a:off x="4032" y="384"/>
                <a:ext cx="1679" cy="1824"/>
                <a:chOff x="4032" y="384"/>
                <a:chExt cx="1679" cy="1824"/>
              </a:xfrm>
            </p:grpSpPr>
            <p:pic>
              <p:nvPicPr>
                <p:cNvPr id="13343" name="Picture 40" descr="new jerusalem">
                  <a:extLst>
                    <a:ext uri="{FF2B5EF4-FFF2-40B4-BE49-F238E27FC236}">
                      <a16:creationId xmlns:a16="http://schemas.microsoft.com/office/drawing/2014/main" id="{F1471875-9D87-56C6-9277-B017667404C9}"/>
                    </a:ext>
                  </a:extLst>
                </p:cNvPr>
                <p:cNvPicPr>
                  <a:picLocks noChangeAspect="1" noChangeArrowheads="1"/>
                </p:cNvPicPr>
                <p:nvPr/>
              </p:nvPicPr>
              <p:blipFill>
                <a:blip r:embed="rId4">
                  <a:lum bright="10000" contrast="10000"/>
                  <a:extLst>
                    <a:ext uri="{28A0092B-C50C-407E-A947-70E740481C1C}">
                      <a14:useLocalDpi xmlns:a14="http://schemas.microsoft.com/office/drawing/2010/main" val="0"/>
                    </a:ext>
                  </a:extLst>
                </a:blip>
                <a:srcRect b="11111"/>
                <a:stretch>
                  <a:fillRect/>
                </a:stretch>
              </p:blipFill>
              <p:spPr bwMode="auto">
                <a:xfrm>
                  <a:off x="4800" y="384"/>
                  <a:ext cx="911" cy="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4" name="Text Box 50">
                  <a:extLst>
                    <a:ext uri="{FF2B5EF4-FFF2-40B4-BE49-F238E27FC236}">
                      <a16:creationId xmlns:a16="http://schemas.microsoft.com/office/drawing/2014/main" id="{3733BBFE-EE2B-6859-8841-AF42CBBB50BA}"/>
                    </a:ext>
                  </a:extLst>
                </p:cNvPr>
                <p:cNvSpPr txBox="1">
                  <a:spLocks noChangeArrowheads="1"/>
                </p:cNvSpPr>
                <p:nvPr/>
              </p:nvSpPr>
              <p:spPr bwMode="auto">
                <a:xfrm>
                  <a:off x="4032" y="384"/>
                  <a:ext cx="816"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US" altLang="en-US" sz="2000">
                      <a:latin typeface="Times New Roman" panose="02020603050405020304" pitchFamily="18" charset="0"/>
                    </a:rPr>
                    <a:t>New Jerusalem</a:t>
                  </a:r>
                </a:p>
              </p:txBody>
            </p:sp>
            <p:sp>
              <p:nvSpPr>
                <p:cNvPr id="13345" name="Line 52">
                  <a:extLst>
                    <a:ext uri="{FF2B5EF4-FFF2-40B4-BE49-F238E27FC236}">
                      <a16:creationId xmlns:a16="http://schemas.microsoft.com/office/drawing/2014/main" id="{39236925-6883-EE28-76AE-E2BF8FA591C0}"/>
                    </a:ext>
                  </a:extLst>
                </p:cNvPr>
                <p:cNvSpPr>
                  <a:spLocks noChangeShapeType="1"/>
                </p:cNvSpPr>
                <p:nvPr/>
              </p:nvSpPr>
              <p:spPr bwMode="auto">
                <a:xfrm>
                  <a:off x="5232" y="1152"/>
                  <a:ext cx="0" cy="105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grpSp>
        <p:nvGrpSpPr>
          <p:cNvPr id="9" name="Group 30">
            <a:extLst>
              <a:ext uri="{FF2B5EF4-FFF2-40B4-BE49-F238E27FC236}">
                <a16:creationId xmlns:a16="http://schemas.microsoft.com/office/drawing/2014/main" id="{C53E6329-7CDD-711A-3042-FC9954C754A7}"/>
              </a:ext>
            </a:extLst>
          </p:cNvPr>
          <p:cNvGrpSpPr>
            <a:grpSpLocks/>
          </p:cNvGrpSpPr>
          <p:nvPr/>
        </p:nvGrpSpPr>
        <p:grpSpPr bwMode="auto">
          <a:xfrm>
            <a:off x="5257800" y="609600"/>
            <a:ext cx="2286000" cy="3200400"/>
            <a:chOff x="2592" y="384"/>
            <a:chExt cx="1440" cy="2016"/>
          </a:xfrm>
        </p:grpSpPr>
        <p:sp>
          <p:nvSpPr>
            <p:cNvPr id="13336" name="AutoShape 29">
              <a:extLst>
                <a:ext uri="{FF2B5EF4-FFF2-40B4-BE49-F238E27FC236}">
                  <a16:creationId xmlns:a16="http://schemas.microsoft.com/office/drawing/2014/main" id="{6016CB46-A12E-A8B2-72AC-10EB1460D88E}"/>
                </a:ext>
              </a:extLst>
            </p:cNvPr>
            <p:cNvSpPr>
              <a:spLocks noChangeArrowheads="1"/>
            </p:cNvSpPr>
            <p:nvPr/>
          </p:nvSpPr>
          <p:spPr bwMode="auto">
            <a:xfrm>
              <a:off x="3072" y="1536"/>
              <a:ext cx="432" cy="864"/>
            </a:xfrm>
            <a:prstGeom prst="downArrow">
              <a:avLst>
                <a:gd name="adj1" fmla="val 50000"/>
                <a:gd name="adj2" fmla="val 50000"/>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3337" name="Picture 26" descr="arm2">
              <a:extLst>
                <a:ext uri="{FF2B5EF4-FFF2-40B4-BE49-F238E27FC236}">
                  <a16:creationId xmlns:a16="http://schemas.microsoft.com/office/drawing/2014/main" id="{64FF4D59-C27F-0282-A985-9C6D48A42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9160"/>
            <a:stretch>
              <a:fillRect/>
            </a:stretch>
          </p:blipFill>
          <p:spPr bwMode="auto">
            <a:xfrm>
              <a:off x="2870" y="384"/>
              <a:ext cx="92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8" name="Text Box 27">
              <a:extLst>
                <a:ext uri="{FF2B5EF4-FFF2-40B4-BE49-F238E27FC236}">
                  <a16:creationId xmlns:a16="http://schemas.microsoft.com/office/drawing/2014/main" id="{4758AF53-2A34-0439-22F6-96DC68900100}"/>
                </a:ext>
              </a:extLst>
            </p:cNvPr>
            <p:cNvSpPr txBox="1">
              <a:spLocks noChangeArrowheads="1"/>
            </p:cNvSpPr>
            <p:nvPr/>
          </p:nvSpPr>
          <p:spPr bwMode="auto">
            <a:xfrm>
              <a:off x="2592" y="1536"/>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latin typeface="Times New Roman" panose="02020603050405020304" pitchFamily="18" charset="0"/>
                </a:rPr>
                <a:t>Second Coming</a:t>
              </a:r>
            </a:p>
          </p:txBody>
        </p:sp>
      </p:grpSp>
      <p:sp>
        <p:nvSpPr>
          <p:cNvPr id="18455" name="AutoShape 23">
            <a:extLst>
              <a:ext uri="{FF2B5EF4-FFF2-40B4-BE49-F238E27FC236}">
                <a16:creationId xmlns:a16="http://schemas.microsoft.com/office/drawing/2014/main" id="{42D66237-8BBD-2FB7-1922-68A736E9EE82}"/>
              </a:ext>
            </a:extLst>
          </p:cNvPr>
          <p:cNvSpPr>
            <a:spLocks noChangeArrowheads="1"/>
          </p:cNvSpPr>
          <p:nvPr/>
        </p:nvSpPr>
        <p:spPr bwMode="auto">
          <a:xfrm>
            <a:off x="6248400" y="3276600"/>
            <a:ext cx="1905000" cy="1676400"/>
          </a:xfrm>
          <a:prstGeom prst="irregularSeal1">
            <a:avLst/>
          </a:prstGeom>
          <a:solidFill>
            <a:srgbClr val="FF990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b="1">
                <a:solidFill>
                  <a:schemeClr val="bg1"/>
                </a:solidFill>
                <a:latin typeface="Times New Roman" panose="02020603050405020304" pitchFamily="18" charset="0"/>
              </a:rPr>
              <a:t>Armageddon</a:t>
            </a:r>
          </a:p>
        </p:txBody>
      </p:sp>
      <p:grpSp>
        <p:nvGrpSpPr>
          <p:cNvPr id="10" name="Group 36">
            <a:extLst>
              <a:ext uri="{FF2B5EF4-FFF2-40B4-BE49-F238E27FC236}">
                <a16:creationId xmlns:a16="http://schemas.microsoft.com/office/drawing/2014/main" id="{F6BC24E8-55ED-6C6C-38B9-9FE29B0BC378}"/>
              </a:ext>
            </a:extLst>
          </p:cNvPr>
          <p:cNvGrpSpPr>
            <a:grpSpLocks/>
          </p:cNvGrpSpPr>
          <p:nvPr/>
        </p:nvGrpSpPr>
        <p:grpSpPr bwMode="auto">
          <a:xfrm>
            <a:off x="7696200" y="3657601"/>
            <a:ext cx="1600200" cy="2835275"/>
            <a:chOff x="3888" y="2304"/>
            <a:chExt cx="1008" cy="1786"/>
          </a:xfrm>
        </p:grpSpPr>
        <p:sp>
          <p:nvSpPr>
            <p:cNvPr id="13334" name="Rectangle 31">
              <a:extLst>
                <a:ext uri="{FF2B5EF4-FFF2-40B4-BE49-F238E27FC236}">
                  <a16:creationId xmlns:a16="http://schemas.microsoft.com/office/drawing/2014/main" id="{8C04DF6C-FF33-76A2-B473-9B1B20688C47}"/>
                </a:ext>
              </a:extLst>
            </p:cNvPr>
            <p:cNvSpPr>
              <a:spLocks noChangeArrowheads="1"/>
            </p:cNvSpPr>
            <p:nvPr/>
          </p:nvSpPr>
          <p:spPr bwMode="auto">
            <a:xfrm>
              <a:off x="4032" y="2304"/>
              <a:ext cx="768" cy="624"/>
            </a:xfrm>
            <a:prstGeom prst="rect">
              <a:avLst/>
            </a:prstGeom>
            <a:solidFill>
              <a:srgbClr val="CC99FF"/>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solidFill>
                    <a:schemeClr val="bg1"/>
                  </a:solidFill>
                  <a:latin typeface="Times New Roman" panose="02020603050405020304" pitchFamily="18" charset="0"/>
                </a:rPr>
                <a:t>The</a:t>
              </a:r>
            </a:p>
            <a:p>
              <a:pPr algn="ctr"/>
              <a:r>
                <a:rPr lang="en-US" altLang="en-US" sz="2000">
                  <a:solidFill>
                    <a:schemeClr val="bg1"/>
                  </a:solidFill>
                  <a:latin typeface="Times New Roman" panose="02020603050405020304" pitchFamily="18" charset="0"/>
                </a:rPr>
                <a:t>Millennium</a:t>
              </a:r>
            </a:p>
          </p:txBody>
        </p:sp>
        <p:sp>
          <p:nvSpPr>
            <p:cNvPr id="13335" name="Text Box 33">
              <a:extLst>
                <a:ext uri="{FF2B5EF4-FFF2-40B4-BE49-F238E27FC236}">
                  <a16:creationId xmlns:a16="http://schemas.microsoft.com/office/drawing/2014/main" id="{C517E420-44D3-D863-F4CA-E2ACF9982432}"/>
                </a:ext>
              </a:extLst>
            </p:cNvPr>
            <p:cNvSpPr txBox="1">
              <a:spLocks noChangeArrowheads="1"/>
            </p:cNvSpPr>
            <p:nvPr/>
          </p:nvSpPr>
          <p:spPr bwMode="auto">
            <a:xfrm>
              <a:off x="3888" y="3072"/>
              <a:ext cx="1008"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000">
                  <a:latin typeface="Times New Roman" panose="02020603050405020304" pitchFamily="18" charset="0"/>
                </a:rPr>
                <a:t>Satan is bound; believers reign with Christ</a:t>
              </a:r>
            </a:p>
          </p:txBody>
        </p:sp>
      </p:grpSp>
      <p:grpSp>
        <p:nvGrpSpPr>
          <p:cNvPr id="11" name="Group 61">
            <a:extLst>
              <a:ext uri="{FF2B5EF4-FFF2-40B4-BE49-F238E27FC236}">
                <a16:creationId xmlns:a16="http://schemas.microsoft.com/office/drawing/2014/main" id="{8D4DE450-521E-B2C1-BE79-B790CCF725B6}"/>
              </a:ext>
            </a:extLst>
          </p:cNvPr>
          <p:cNvGrpSpPr>
            <a:grpSpLocks/>
          </p:cNvGrpSpPr>
          <p:nvPr/>
        </p:nvGrpSpPr>
        <p:grpSpPr bwMode="auto">
          <a:xfrm>
            <a:off x="1828800" y="1447800"/>
            <a:ext cx="1752600" cy="1905000"/>
            <a:chOff x="192" y="912"/>
            <a:chExt cx="1104" cy="1200"/>
          </a:xfrm>
        </p:grpSpPr>
        <p:sp>
          <p:nvSpPr>
            <p:cNvPr id="13332" name="Text Box 59">
              <a:extLst>
                <a:ext uri="{FF2B5EF4-FFF2-40B4-BE49-F238E27FC236}">
                  <a16:creationId xmlns:a16="http://schemas.microsoft.com/office/drawing/2014/main" id="{416071AD-55D7-D3DB-3F96-0188253D2835}"/>
                </a:ext>
              </a:extLst>
            </p:cNvPr>
            <p:cNvSpPr txBox="1">
              <a:spLocks noChangeArrowheads="1"/>
            </p:cNvSpPr>
            <p:nvPr/>
          </p:nvSpPr>
          <p:spPr bwMode="auto">
            <a:xfrm>
              <a:off x="192" y="912"/>
              <a:ext cx="1104" cy="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4400" b="1">
                  <a:latin typeface="Times New Roman" panose="02020603050405020304" pitchFamily="18" charset="0"/>
                </a:rPr>
                <a:t>Q:</a:t>
              </a:r>
              <a:r>
                <a:rPr lang="en-US" altLang="en-US" sz="4400">
                  <a:latin typeface="Times New Roman" panose="02020603050405020304" pitchFamily="18" charset="0"/>
                </a:rPr>
                <a:t> </a:t>
              </a:r>
              <a:r>
                <a:rPr lang="en-US" altLang="en-US" sz="2400">
                  <a:latin typeface="Times New Roman" panose="02020603050405020304" pitchFamily="18" charset="0"/>
                </a:rPr>
                <a:t>Does the Rapture occur here?</a:t>
              </a:r>
              <a:endParaRPr lang="en-US" altLang="en-US" sz="4400">
                <a:latin typeface="Times New Roman" panose="02020603050405020304" pitchFamily="18" charset="0"/>
              </a:endParaRPr>
            </a:p>
          </p:txBody>
        </p:sp>
        <p:sp>
          <p:nvSpPr>
            <p:cNvPr id="13333" name="Line 60">
              <a:extLst>
                <a:ext uri="{FF2B5EF4-FFF2-40B4-BE49-F238E27FC236}">
                  <a16:creationId xmlns:a16="http://schemas.microsoft.com/office/drawing/2014/main" id="{D813181C-59C9-D040-AE70-A9F3F3EA1065}"/>
                </a:ext>
              </a:extLst>
            </p:cNvPr>
            <p:cNvSpPr>
              <a:spLocks noChangeShapeType="1"/>
            </p:cNvSpPr>
            <p:nvPr/>
          </p:nvSpPr>
          <p:spPr bwMode="auto">
            <a:xfrm>
              <a:off x="672" y="1824"/>
              <a:ext cx="480" cy="288"/>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2" name="Group 70">
            <a:extLst>
              <a:ext uri="{FF2B5EF4-FFF2-40B4-BE49-F238E27FC236}">
                <a16:creationId xmlns:a16="http://schemas.microsoft.com/office/drawing/2014/main" id="{63D6C5C2-EA37-0946-7DA4-7314B4B76AF2}"/>
              </a:ext>
            </a:extLst>
          </p:cNvPr>
          <p:cNvGrpSpPr>
            <a:grpSpLocks/>
          </p:cNvGrpSpPr>
          <p:nvPr/>
        </p:nvGrpSpPr>
        <p:grpSpPr bwMode="auto">
          <a:xfrm>
            <a:off x="7696200" y="1905000"/>
            <a:ext cx="1828800" cy="1752600"/>
            <a:chOff x="3888" y="1200"/>
            <a:chExt cx="1152" cy="1104"/>
          </a:xfrm>
        </p:grpSpPr>
        <p:sp>
          <p:nvSpPr>
            <p:cNvPr id="13325" name="Line 48">
              <a:extLst>
                <a:ext uri="{FF2B5EF4-FFF2-40B4-BE49-F238E27FC236}">
                  <a16:creationId xmlns:a16="http://schemas.microsoft.com/office/drawing/2014/main" id="{9633C2BF-4076-6B12-0A15-0B6DD38FE2B0}"/>
                </a:ext>
              </a:extLst>
            </p:cNvPr>
            <p:cNvSpPr>
              <a:spLocks noChangeShapeType="1"/>
            </p:cNvSpPr>
            <p:nvPr/>
          </p:nvSpPr>
          <p:spPr bwMode="auto">
            <a:xfrm>
              <a:off x="4800" y="1968"/>
              <a:ext cx="0" cy="336"/>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6" name="Text Box 49">
              <a:extLst>
                <a:ext uri="{FF2B5EF4-FFF2-40B4-BE49-F238E27FC236}">
                  <a16:creationId xmlns:a16="http://schemas.microsoft.com/office/drawing/2014/main" id="{EDAEBA42-DB95-30CD-1062-531DC05C6482}"/>
                </a:ext>
              </a:extLst>
            </p:cNvPr>
            <p:cNvSpPr txBox="1">
              <a:spLocks noChangeArrowheads="1"/>
            </p:cNvSpPr>
            <p:nvPr/>
          </p:nvSpPr>
          <p:spPr bwMode="auto">
            <a:xfrm>
              <a:off x="3888" y="1200"/>
              <a:ext cx="72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US" altLang="en-US" sz="2000">
                  <a:latin typeface="Times New Roman" panose="02020603050405020304" pitchFamily="18" charset="0"/>
                </a:rPr>
                <a:t>Great White Throne</a:t>
              </a:r>
            </a:p>
          </p:txBody>
        </p:sp>
        <p:grpSp>
          <p:nvGrpSpPr>
            <p:cNvPr id="13327" name="Group 69">
              <a:extLst>
                <a:ext uri="{FF2B5EF4-FFF2-40B4-BE49-F238E27FC236}">
                  <a16:creationId xmlns:a16="http://schemas.microsoft.com/office/drawing/2014/main" id="{89533DD2-0B52-A279-A4CC-8A22C80553A5}"/>
                </a:ext>
              </a:extLst>
            </p:cNvPr>
            <p:cNvGrpSpPr>
              <a:grpSpLocks/>
            </p:cNvGrpSpPr>
            <p:nvPr/>
          </p:nvGrpSpPr>
          <p:grpSpPr bwMode="auto">
            <a:xfrm>
              <a:off x="4560" y="1200"/>
              <a:ext cx="480" cy="810"/>
              <a:chOff x="4560" y="1200"/>
              <a:chExt cx="480" cy="810"/>
            </a:xfrm>
          </p:grpSpPr>
          <p:pic>
            <p:nvPicPr>
              <p:cNvPr id="13328" name="Picture 42" descr="throne">
                <a:extLst>
                  <a:ext uri="{FF2B5EF4-FFF2-40B4-BE49-F238E27FC236}">
                    <a16:creationId xmlns:a16="http://schemas.microsoft.com/office/drawing/2014/main" id="{8167C71F-3A00-73FC-43F7-C6A3D16A2B05}"/>
                  </a:ext>
                </a:extLst>
              </p:cNvPr>
              <p:cNvPicPr>
                <a:picLocks noChangeAspect="1" noChangeArrowheads="1"/>
              </p:cNvPicPr>
              <p:nvPr/>
            </p:nvPicPr>
            <p:blipFill>
              <a:blip r:embed="rId6">
                <a:lum bright="20000" contrast="20000"/>
                <a:extLst>
                  <a:ext uri="{28A0092B-C50C-407E-A947-70E740481C1C}">
                    <a14:useLocalDpi xmlns:a14="http://schemas.microsoft.com/office/drawing/2010/main" val="0"/>
                  </a:ext>
                </a:extLst>
              </a:blip>
              <a:srcRect l="19336" r="16241"/>
              <a:stretch>
                <a:fillRect/>
              </a:stretch>
            </p:blipFill>
            <p:spPr bwMode="auto">
              <a:xfrm>
                <a:off x="4560" y="1200"/>
                <a:ext cx="480" cy="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9" name="Oval 43">
                <a:extLst>
                  <a:ext uri="{FF2B5EF4-FFF2-40B4-BE49-F238E27FC236}">
                    <a16:creationId xmlns:a16="http://schemas.microsoft.com/office/drawing/2014/main" id="{C27FB832-315D-101C-0748-4F2032C2CD5B}"/>
                  </a:ext>
                </a:extLst>
              </p:cNvPr>
              <p:cNvSpPr>
                <a:spLocks noChangeArrowheads="1"/>
              </p:cNvSpPr>
              <p:nvPr/>
            </p:nvSpPr>
            <p:spPr bwMode="auto">
              <a:xfrm>
                <a:off x="4701" y="1290"/>
                <a:ext cx="175" cy="229"/>
              </a:xfrm>
              <a:prstGeom prst="ellipse">
                <a:avLst/>
              </a:prstGeom>
              <a:solidFill>
                <a:srgbClr val="F5F5F5"/>
              </a:solidFill>
              <a:ln w="12700">
                <a:solidFill>
                  <a:srgbClr val="FFFFFF"/>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0" name="Rectangle 44">
                <a:extLst>
                  <a:ext uri="{FF2B5EF4-FFF2-40B4-BE49-F238E27FC236}">
                    <a16:creationId xmlns:a16="http://schemas.microsoft.com/office/drawing/2014/main" id="{7F867C2F-F542-4467-8A13-C85956DA89ED}"/>
                  </a:ext>
                </a:extLst>
              </p:cNvPr>
              <p:cNvSpPr>
                <a:spLocks noChangeArrowheads="1"/>
              </p:cNvSpPr>
              <p:nvPr/>
            </p:nvSpPr>
            <p:spPr bwMode="auto">
              <a:xfrm>
                <a:off x="4704" y="1426"/>
                <a:ext cx="144" cy="254"/>
              </a:xfrm>
              <a:prstGeom prst="rect">
                <a:avLst/>
              </a:prstGeom>
              <a:solidFill>
                <a:srgbClr val="F5F5F5"/>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3331" name="Freeform 66">
                <a:extLst>
                  <a:ext uri="{FF2B5EF4-FFF2-40B4-BE49-F238E27FC236}">
                    <a16:creationId xmlns:a16="http://schemas.microsoft.com/office/drawing/2014/main" id="{4B3CAD43-1D63-3F6D-F71E-EC7AD346057E}"/>
                  </a:ext>
                </a:extLst>
              </p:cNvPr>
              <p:cNvSpPr>
                <a:spLocks/>
              </p:cNvSpPr>
              <p:nvPr/>
            </p:nvSpPr>
            <p:spPr bwMode="auto">
              <a:xfrm>
                <a:off x="4800" y="1392"/>
                <a:ext cx="78" cy="291"/>
              </a:xfrm>
              <a:custGeom>
                <a:avLst/>
                <a:gdLst>
                  <a:gd name="T0" fmla="*/ 27 w 78"/>
                  <a:gd name="T1" fmla="*/ 5 h 291"/>
                  <a:gd name="T2" fmla="*/ 78 w 78"/>
                  <a:gd name="T3" fmla="*/ 23 h 291"/>
                  <a:gd name="T4" fmla="*/ 75 w 78"/>
                  <a:gd name="T5" fmla="*/ 41 h 291"/>
                  <a:gd name="T6" fmla="*/ 69 w 78"/>
                  <a:gd name="T7" fmla="*/ 59 h 291"/>
                  <a:gd name="T8" fmla="*/ 66 w 78"/>
                  <a:gd name="T9" fmla="*/ 281 h 291"/>
                  <a:gd name="T10" fmla="*/ 36 w 78"/>
                  <a:gd name="T11" fmla="*/ 278 h 291"/>
                  <a:gd name="T12" fmla="*/ 27 w 78"/>
                  <a:gd name="T13" fmla="*/ 245 h 291"/>
                  <a:gd name="T14" fmla="*/ 3 w 78"/>
                  <a:gd name="T15" fmla="*/ 158 h 291"/>
                  <a:gd name="T16" fmla="*/ 18 w 78"/>
                  <a:gd name="T17" fmla="*/ 71 h 291"/>
                  <a:gd name="T18" fmla="*/ 33 w 78"/>
                  <a:gd name="T19" fmla="*/ 29 h 291"/>
                  <a:gd name="T20" fmla="*/ 27 w 78"/>
                  <a:gd name="T21" fmla="*/ 5 h 2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291"/>
                  <a:gd name="T35" fmla="*/ 78 w 78"/>
                  <a:gd name="T36" fmla="*/ 291 h 2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291">
                    <a:moveTo>
                      <a:pt x="27" y="5"/>
                    </a:moveTo>
                    <a:cubicBezTo>
                      <a:pt x="51" y="7"/>
                      <a:pt x="70" y="0"/>
                      <a:pt x="78" y="23"/>
                    </a:cubicBezTo>
                    <a:cubicBezTo>
                      <a:pt x="77" y="29"/>
                      <a:pt x="76" y="35"/>
                      <a:pt x="75" y="41"/>
                    </a:cubicBezTo>
                    <a:cubicBezTo>
                      <a:pt x="73" y="47"/>
                      <a:pt x="69" y="59"/>
                      <a:pt x="69" y="59"/>
                    </a:cubicBezTo>
                    <a:cubicBezTo>
                      <a:pt x="68" y="133"/>
                      <a:pt x="77" y="208"/>
                      <a:pt x="66" y="281"/>
                    </a:cubicBezTo>
                    <a:cubicBezTo>
                      <a:pt x="65" y="291"/>
                      <a:pt x="45" y="281"/>
                      <a:pt x="36" y="278"/>
                    </a:cubicBezTo>
                    <a:cubicBezTo>
                      <a:pt x="25" y="274"/>
                      <a:pt x="30" y="256"/>
                      <a:pt x="27" y="245"/>
                    </a:cubicBezTo>
                    <a:cubicBezTo>
                      <a:pt x="20" y="216"/>
                      <a:pt x="9" y="188"/>
                      <a:pt x="3" y="158"/>
                    </a:cubicBezTo>
                    <a:cubicBezTo>
                      <a:pt x="5" y="126"/>
                      <a:pt x="0" y="97"/>
                      <a:pt x="18" y="71"/>
                    </a:cubicBezTo>
                    <a:cubicBezTo>
                      <a:pt x="22" y="56"/>
                      <a:pt x="29" y="44"/>
                      <a:pt x="33" y="29"/>
                    </a:cubicBezTo>
                    <a:cubicBezTo>
                      <a:pt x="30" y="7"/>
                      <a:pt x="35" y="13"/>
                      <a:pt x="27" y="5"/>
                    </a:cubicBezTo>
                    <a:close/>
                  </a:path>
                </a:pathLst>
              </a:custGeom>
              <a:solidFill>
                <a:srgbClr val="F5F5F5"/>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left)">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nodeType="afterGroup">
                            <p:stCondLst>
                              <p:cond delay="500"/>
                            </p:stCondLst>
                            <p:childTnLst>
                              <p:par>
                                <p:cTn id="14" presetID="1" presetClass="entr" presetSubtype="0" fill="hold" grpId="0" nodeType="afterEffect">
                                  <p:stCondLst>
                                    <p:cond delay="0"/>
                                  </p:stCondLst>
                                  <p:childTnLst>
                                    <p:set>
                                      <p:cBhvr>
                                        <p:cTn id="15" dur="1" fill="hold">
                                          <p:stCondLst>
                                            <p:cond delay="499"/>
                                          </p:stCondLst>
                                        </p:cTn>
                                        <p:tgtEl>
                                          <p:spTgt spid="1845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32" fill="hold" grpId="0" nodeType="clickEffect">
                                  <p:stCondLst>
                                    <p:cond delay="0"/>
                                  </p:stCondLst>
                                  <p:childTnLst>
                                    <p:set>
                                      <p:cBhvr>
                                        <p:cTn id="29" dur="1" fill="hold">
                                          <p:stCondLst>
                                            <p:cond delay="0"/>
                                          </p:stCondLst>
                                        </p:cTn>
                                        <p:tgtEl>
                                          <p:spTgt spid="18455"/>
                                        </p:tgtEl>
                                        <p:attrNameLst>
                                          <p:attrName>style.visibility</p:attrName>
                                        </p:attrNameLst>
                                      </p:cBhvr>
                                      <p:to>
                                        <p:strVal val="visible"/>
                                      </p:to>
                                    </p:set>
                                    <p:animEffect transition="in" filter="box(out)">
                                      <p:cBhvr>
                                        <p:cTn id="30" dur="500"/>
                                        <p:tgtEl>
                                          <p:spTgt spid="1845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dissolve">
                                      <p:cBhvr>
                                        <p:cTn id="35" dur="500"/>
                                        <p:tgtEl>
                                          <p:spTgt spid="1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up)">
                                      <p:cBhvr>
                                        <p:cTn id="45" dur="500"/>
                                        <p:tgtEl>
                                          <p:spTgt spid="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9"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dissolve">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P spid="18450" grpId="0" autoUpdateAnimBg="0"/>
      <p:bldP spid="1845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31">
            <a:extLst>
              <a:ext uri="{FF2B5EF4-FFF2-40B4-BE49-F238E27FC236}">
                <a16:creationId xmlns:a16="http://schemas.microsoft.com/office/drawing/2014/main" id="{95716B50-599B-AA29-8766-7E0605019BEF}"/>
              </a:ext>
            </a:extLst>
          </p:cNvPr>
          <p:cNvGrpSpPr>
            <a:grpSpLocks/>
          </p:cNvGrpSpPr>
          <p:nvPr/>
        </p:nvGrpSpPr>
        <p:grpSpPr bwMode="auto">
          <a:xfrm>
            <a:off x="3657600" y="4343400"/>
            <a:ext cx="1906588" cy="2268538"/>
            <a:chOff x="1488" y="2640"/>
            <a:chExt cx="1346" cy="1503"/>
          </a:xfrm>
        </p:grpSpPr>
        <p:sp>
          <p:nvSpPr>
            <p:cNvPr id="15385" name="Rectangle 11">
              <a:extLst>
                <a:ext uri="{FF2B5EF4-FFF2-40B4-BE49-F238E27FC236}">
                  <a16:creationId xmlns:a16="http://schemas.microsoft.com/office/drawing/2014/main" id="{F9011514-A5A8-B649-307D-B940A916B2CE}"/>
                </a:ext>
              </a:extLst>
            </p:cNvPr>
            <p:cNvSpPr>
              <a:spLocks noChangeArrowheads="1"/>
            </p:cNvSpPr>
            <p:nvPr/>
          </p:nvSpPr>
          <p:spPr bwMode="auto">
            <a:xfrm>
              <a:off x="1536" y="3216"/>
              <a:ext cx="1205" cy="624"/>
            </a:xfrm>
            <a:prstGeom prst="rect">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5386" name="Group 30">
              <a:extLst>
                <a:ext uri="{FF2B5EF4-FFF2-40B4-BE49-F238E27FC236}">
                  <a16:creationId xmlns:a16="http://schemas.microsoft.com/office/drawing/2014/main" id="{568F6B7B-90A2-9326-B2B6-003C01F9A230}"/>
                </a:ext>
              </a:extLst>
            </p:cNvPr>
            <p:cNvGrpSpPr>
              <a:grpSpLocks/>
            </p:cNvGrpSpPr>
            <p:nvPr/>
          </p:nvGrpSpPr>
          <p:grpSpPr bwMode="auto">
            <a:xfrm>
              <a:off x="1488" y="2640"/>
              <a:ext cx="1346" cy="1503"/>
              <a:chOff x="1488" y="2640"/>
              <a:chExt cx="1346" cy="1503"/>
            </a:xfrm>
          </p:grpSpPr>
          <p:sp>
            <p:nvSpPr>
              <p:cNvPr id="15387" name="AutoShape 12">
                <a:extLst>
                  <a:ext uri="{FF2B5EF4-FFF2-40B4-BE49-F238E27FC236}">
                    <a16:creationId xmlns:a16="http://schemas.microsoft.com/office/drawing/2014/main" id="{E4EC042B-2F4F-6181-DD7B-4B2EE081FA09}"/>
                  </a:ext>
                </a:extLst>
              </p:cNvPr>
              <p:cNvSpPr>
                <a:spLocks noChangeArrowheads="1"/>
              </p:cNvSpPr>
              <p:nvPr/>
            </p:nvSpPr>
            <p:spPr bwMode="auto">
              <a:xfrm rot="-913778">
                <a:off x="1776" y="2640"/>
                <a:ext cx="788" cy="1056"/>
              </a:xfrm>
              <a:prstGeom prst="lightningBolt">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8" name="Text Box 13">
                <a:extLst>
                  <a:ext uri="{FF2B5EF4-FFF2-40B4-BE49-F238E27FC236}">
                    <a16:creationId xmlns:a16="http://schemas.microsoft.com/office/drawing/2014/main" id="{C441DE43-61AD-846F-E980-5A9726700188}"/>
                  </a:ext>
                </a:extLst>
              </p:cNvPr>
              <p:cNvSpPr txBox="1">
                <a:spLocks noChangeArrowheads="1"/>
              </p:cNvSpPr>
              <p:nvPr/>
            </p:nvSpPr>
            <p:spPr bwMode="auto">
              <a:xfrm rot="-618457">
                <a:off x="1583" y="3457"/>
                <a:ext cx="1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Tribulation</a:t>
                </a:r>
              </a:p>
            </p:txBody>
          </p:sp>
          <p:sp>
            <p:nvSpPr>
              <p:cNvPr id="15389" name="Text Box 14">
                <a:extLst>
                  <a:ext uri="{FF2B5EF4-FFF2-40B4-BE49-F238E27FC236}">
                    <a16:creationId xmlns:a16="http://schemas.microsoft.com/office/drawing/2014/main" id="{B45B17B0-D73E-030C-CF54-BBD02E6E6A35}"/>
                  </a:ext>
                </a:extLst>
              </p:cNvPr>
              <p:cNvSpPr txBox="1">
                <a:spLocks noChangeArrowheads="1"/>
              </p:cNvSpPr>
              <p:nvPr/>
            </p:nvSpPr>
            <p:spPr bwMode="auto">
              <a:xfrm>
                <a:off x="1488" y="3840"/>
                <a:ext cx="1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a:latin typeface="Times New Roman" panose="02020603050405020304" pitchFamily="18" charset="0"/>
                  </a:rPr>
                  <a:t>3 </a:t>
                </a:r>
                <a:r>
                  <a:rPr lang="en-US" altLang="en-US" sz="2400" u="sng">
                    <a:latin typeface="Bookman Old Style" panose="02050604050505020204" pitchFamily="18" charset="0"/>
                    <a:cs typeface="Times New Roman" panose="02020603050405020304" pitchFamily="18" charset="0"/>
                  </a:rPr>
                  <a:t>½</a:t>
                </a:r>
                <a:r>
                  <a:rPr lang="en-US" altLang="en-US" sz="2400" u="sng">
                    <a:latin typeface="Times New Roman" panose="02020603050405020304" pitchFamily="18" charset="0"/>
                  </a:rPr>
                  <a:t>  Years</a:t>
                </a:r>
              </a:p>
            </p:txBody>
          </p:sp>
        </p:grpSp>
      </p:grpSp>
      <p:sp>
        <p:nvSpPr>
          <p:cNvPr id="23554" name="AutoShape 2">
            <a:extLst>
              <a:ext uri="{FF2B5EF4-FFF2-40B4-BE49-F238E27FC236}">
                <a16:creationId xmlns:a16="http://schemas.microsoft.com/office/drawing/2014/main" id="{F6C151E1-5147-FF11-3FA2-419FD9227802}"/>
              </a:ext>
            </a:extLst>
          </p:cNvPr>
          <p:cNvSpPr>
            <a:spLocks noChangeArrowheads="1"/>
          </p:cNvSpPr>
          <p:nvPr/>
        </p:nvSpPr>
        <p:spPr bwMode="auto">
          <a:xfrm>
            <a:off x="1828800" y="4953000"/>
            <a:ext cx="1981200" cy="1752600"/>
          </a:xfrm>
          <a:prstGeom prst="rightArrow">
            <a:avLst>
              <a:gd name="adj1" fmla="val 50000"/>
              <a:gd name="adj2" fmla="val 28261"/>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Times New Roman" panose="02020603050405020304" pitchFamily="18" charset="0"/>
              </a:rPr>
              <a:t>Increasing</a:t>
            </a:r>
          </a:p>
          <a:p>
            <a:pPr algn="ctr"/>
            <a:r>
              <a:rPr lang="en-US" altLang="en-US" sz="2400">
                <a:solidFill>
                  <a:schemeClr val="bg1"/>
                </a:solidFill>
                <a:latin typeface="Times New Roman" panose="02020603050405020304" pitchFamily="18" charset="0"/>
              </a:rPr>
              <a:t>Apostasy</a:t>
            </a:r>
          </a:p>
        </p:txBody>
      </p:sp>
      <p:grpSp>
        <p:nvGrpSpPr>
          <p:cNvPr id="4" name="Group 3">
            <a:extLst>
              <a:ext uri="{FF2B5EF4-FFF2-40B4-BE49-F238E27FC236}">
                <a16:creationId xmlns:a16="http://schemas.microsoft.com/office/drawing/2014/main" id="{2CDDBEA2-CE73-5B0D-27DB-131A9C586AC2}"/>
              </a:ext>
            </a:extLst>
          </p:cNvPr>
          <p:cNvGrpSpPr>
            <a:grpSpLocks/>
          </p:cNvGrpSpPr>
          <p:nvPr/>
        </p:nvGrpSpPr>
        <p:grpSpPr bwMode="auto">
          <a:xfrm>
            <a:off x="5334000" y="2895601"/>
            <a:ext cx="1828800" cy="3292475"/>
            <a:chOff x="1152" y="720"/>
            <a:chExt cx="1152" cy="2266"/>
          </a:xfrm>
        </p:grpSpPr>
        <p:sp>
          <p:nvSpPr>
            <p:cNvPr id="15379" name="AutoShape 4">
              <a:extLst>
                <a:ext uri="{FF2B5EF4-FFF2-40B4-BE49-F238E27FC236}">
                  <a16:creationId xmlns:a16="http://schemas.microsoft.com/office/drawing/2014/main" id="{79CF439C-1746-2B45-B0C8-852E2F5EB7A9}"/>
                </a:ext>
              </a:extLst>
            </p:cNvPr>
            <p:cNvSpPr>
              <a:spLocks noChangeArrowheads="1"/>
            </p:cNvSpPr>
            <p:nvPr/>
          </p:nvSpPr>
          <p:spPr bwMode="auto">
            <a:xfrm>
              <a:off x="1152" y="720"/>
              <a:ext cx="1152" cy="1344"/>
            </a:xfrm>
            <a:prstGeom prst="upArrow">
              <a:avLst>
                <a:gd name="adj1" fmla="val 50000"/>
                <a:gd name="adj2" fmla="val 29167"/>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a:latin typeface="Times New Roman" panose="02020603050405020304" pitchFamily="18" charset="0"/>
                </a:rPr>
                <a:t>The</a:t>
              </a:r>
            </a:p>
            <a:p>
              <a:pPr algn="ctr"/>
              <a:r>
                <a:rPr lang="en-US" altLang="en-US" sz="2200">
                  <a:latin typeface="Times New Roman" panose="02020603050405020304" pitchFamily="18" charset="0"/>
                </a:rPr>
                <a:t>Rapture</a:t>
              </a:r>
            </a:p>
            <a:p>
              <a:pPr algn="ctr"/>
              <a:endParaRPr lang="en-US" altLang="en-US" sz="2200">
                <a:latin typeface="Times New Roman" panose="02020603050405020304" pitchFamily="18" charset="0"/>
              </a:endParaRPr>
            </a:p>
            <a:p>
              <a:pPr algn="ctr"/>
              <a:endParaRPr lang="en-US" altLang="en-US" sz="2200">
                <a:latin typeface="Times New Roman" panose="02020603050405020304" pitchFamily="18" charset="0"/>
              </a:endParaRPr>
            </a:p>
          </p:txBody>
        </p:sp>
        <p:grpSp>
          <p:nvGrpSpPr>
            <p:cNvPr id="15380" name="Group 5">
              <a:extLst>
                <a:ext uri="{FF2B5EF4-FFF2-40B4-BE49-F238E27FC236}">
                  <a16:creationId xmlns:a16="http://schemas.microsoft.com/office/drawing/2014/main" id="{8E7B8296-8E0C-9BD4-1FAC-A4163E05F7B2}"/>
                </a:ext>
              </a:extLst>
            </p:cNvPr>
            <p:cNvGrpSpPr>
              <a:grpSpLocks/>
            </p:cNvGrpSpPr>
            <p:nvPr/>
          </p:nvGrpSpPr>
          <p:grpSpPr bwMode="auto">
            <a:xfrm>
              <a:off x="1248" y="1632"/>
              <a:ext cx="967" cy="1354"/>
              <a:chOff x="3024" y="624"/>
              <a:chExt cx="2023" cy="2650"/>
            </a:xfrm>
          </p:grpSpPr>
          <p:sp>
            <p:nvSpPr>
              <p:cNvPr id="15381" name="Oval 6">
                <a:extLst>
                  <a:ext uri="{FF2B5EF4-FFF2-40B4-BE49-F238E27FC236}">
                    <a16:creationId xmlns:a16="http://schemas.microsoft.com/office/drawing/2014/main" id="{54242BD7-0B14-E26E-A847-FC7F1695D824}"/>
                  </a:ext>
                </a:extLst>
              </p:cNvPr>
              <p:cNvSpPr>
                <a:spLocks noChangeArrowheads="1"/>
              </p:cNvSpPr>
              <p:nvPr/>
            </p:nvSpPr>
            <p:spPr bwMode="auto">
              <a:xfrm>
                <a:off x="3552" y="3024"/>
                <a:ext cx="720" cy="14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2" name="Oval 7">
                <a:extLst>
                  <a:ext uri="{FF2B5EF4-FFF2-40B4-BE49-F238E27FC236}">
                    <a16:creationId xmlns:a16="http://schemas.microsoft.com/office/drawing/2014/main" id="{29961E90-B30A-6E5D-3E90-9347D7C81FC8}"/>
                  </a:ext>
                </a:extLst>
              </p:cNvPr>
              <p:cNvSpPr>
                <a:spLocks noChangeArrowheads="1"/>
              </p:cNvSpPr>
              <p:nvPr/>
            </p:nvSpPr>
            <p:spPr bwMode="auto">
              <a:xfrm>
                <a:off x="4080" y="1632"/>
                <a:ext cx="240" cy="86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83" name="Rectangle 8">
                <a:extLst>
                  <a:ext uri="{FF2B5EF4-FFF2-40B4-BE49-F238E27FC236}">
                    <a16:creationId xmlns:a16="http://schemas.microsoft.com/office/drawing/2014/main" id="{9112382E-BF52-7692-6FE8-3ED172470E08}"/>
                  </a:ext>
                </a:extLst>
              </p:cNvPr>
              <p:cNvSpPr>
                <a:spLocks noChangeArrowheads="1"/>
              </p:cNvSpPr>
              <p:nvPr/>
            </p:nvSpPr>
            <p:spPr bwMode="auto">
              <a:xfrm>
                <a:off x="3120" y="2352"/>
                <a:ext cx="1248" cy="720"/>
              </a:xfrm>
              <a:prstGeom prst="rect">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5384" name="Picture 9" descr="church">
                <a:extLst>
                  <a:ext uri="{FF2B5EF4-FFF2-40B4-BE49-F238E27FC236}">
                    <a16:creationId xmlns:a16="http://schemas.microsoft.com/office/drawing/2014/main" id="{11355B9E-411D-27EC-8015-E63A27239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624"/>
                <a:ext cx="2023"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15">
            <a:extLst>
              <a:ext uri="{FF2B5EF4-FFF2-40B4-BE49-F238E27FC236}">
                <a16:creationId xmlns:a16="http://schemas.microsoft.com/office/drawing/2014/main" id="{46C1A4A3-CFF4-3AE7-DF63-9EE414B5801B}"/>
              </a:ext>
            </a:extLst>
          </p:cNvPr>
          <p:cNvGrpSpPr>
            <a:grpSpLocks/>
          </p:cNvGrpSpPr>
          <p:nvPr/>
        </p:nvGrpSpPr>
        <p:grpSpPr bwMode="auto">
          <a:xfrm>
            <a:off x="8458200" y="2225676"/>
            <a:ext cx="2286000" cy="4283075"/>
            <a:chOff x="3504" y="816"/>
            <a:chExt cx="1440" cy="2698"/>
          </a:xfrm>
        </p:grpSpPr>
        <p:pic>
          <p:nvPicPr>
            <p:cNvPr id="15374" name="Picture 16" descr="earth">
              <a:extLst>
                <a:ext uri="{FF2B5EF4-FFF2-40B4-BE49-F238E27FC236}">
                  <a16:creationId xmlns:a16="http://schemas.microsoft.com/office/drawing/2014/main" id="{79EBFF1D-7455-97BE-9033-CACE4A9D144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6" y="2448"/>
              <a:ext cx="1080"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5" name="Group 17">
              <a:extLst>
                <a:ext uri="{FF2B5EF4-FFF2-40B4-BE49-F238E27FC236}">
                  <a16:creationId xmlns:a16="http://schemas.microsoft.com/office/drawing/2014/main" id="{0F35BE09-8EC2-B74B-56C5-EF71321CDA91}"/>
                </a:ext>
              </a:extLst>
            </p:cNvPr>
            <p:cNvGrpSpPr>
              <a:grpSpLocks/>
            </p:cNvGrpSpPr>
            <p:nvPr/>
          </p:nvGrpSpPr>
          <p:grpSpPr bwMode="auto">
            <a:xfrm>
              <a:off x="3504" y="816"/>
              <a:ext cx="1440" cy="2016"/>
              <a:chOff x="2592" y="384"/>
              <a:chExt cx="1440" cy="2016"/>
            </a:xfrm>
          </p:grpSpPr>
          <p:sp>
            <p:nvSpPr>
              <p:cNvPr id="15376" name="AutoShape 18">
                <a:extLst>
                  <a:ext uri="{FF2B5EF4-FFF2-40B4-BE49-F238E27FC236}">
                    <a16:creationId xmlns:a16="http://schemas.microsoft.com/office/drawing/2014/main" id="{8CB8F3CB-C4DD-EDBD-4AAC-13A6868B5B0D}"/>
                  </a:ext>
                </a:extLst>
              </p:cNvPr>
              <p:cNvSpPr>
                <a:spLocks noChangeArrowheads="1"/>
              </p:cNvSpPr>
              <p:nvPr/>
            </p:nvSpPr>
            <p:spPr bwMode="auto">
              <a:xfrm>
                <a:off x="3072" y="1536"/>
                <a:ext cx="432" cy="864"/>
              </a:xfrm>
              <a:prstGeom prst="downArrow">
                <a:avLst>
                  <a:gd name="adj1" fmla="val 50000"/>
                  <a:gd name="adj2" fmla="val 50000"/>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5377" name="Picture 19" descr="arm2">
                <a:extLst>
                  <a:ext uri="{FF2B5EF4-FFF2-40B4-BE49-F238E27FC236}">
                    <a16:creationId xmlns:a16="http://schemas.microsoft.com/office/drawing/2014/main" id="{09ADACA0-3DA5-5315-2415-410983BDF1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9160"/>
              <a:stretch>
                <a:fillRect/>
              </a:stretch>
            </p:blipFill>
            <p:spPr bwMode="auto">
              <a:xfrm>
                <a:off x="2870" y="384"/>
                <a:ext cx="92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8" name="Text Box 20">
                <a:extLst>
                  <a:ext uri="{FF2B5EF4-FFF2-40B4-BE49-F238E27FC236}">
                    <a16:creationId xmlns:a16="http://schemas.microsoft.com/office/drawing/2014/main" id="{EC8170D7-981A-8768-82D8-32B06FB9639E}"/>
                  </a:ext>
                </a:extLst>
              </p:cNvPr>
              <p:cNvSpPr txBox="1">
                <a:spLocks noChangeArrowheads="1"/>
              </p:cNvSpPr>
              <p:nvPr/>
            </p:nvSpPr>
            <p:spPr bwMode="auto">
              <a:xfrm>
                <a:off x="2592" y="1536"/>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latin typeface="Times New Roman" panose="02020603050405020304" pitchFamily="18" charset="0"/>
                  </a:rPr>
                  <a:t>Second Coming</a:t>
                </a:r>
              </a:p>
            </p:txBody>
          </p:sp>
        </p:grpSp>
      </p:grpSp>
      <p:sp>
        <p:nvSpPr>
          <p:cNvPr id="23573" name="Rectangle 21">
            <a:extLst>
              <a:ext uri="{FF2B5EF4-FFF2-40B4-BE49-F238E27FC236}">
                <a16:creationId xmlns:a16="http://schemas.microsoft.com/office/drawing/2014/main" id="{F1A59496-5583-13FC-9835-E06CE658D2E6}"/>
              </a:ext>
            </a:extLst>
          </p:cNvPr>
          <p:cNvSpPr>
            <a:spLocks noGrp="1" noChangeArrowheads="1"/>
          </p:cNvSpPr>
          <p:nvPr>
            <p:ph type="title"/>
          </p:nvPr>
        </p:nvSpPr>
        <p:spPr>
          <a:xfrm>
            <a:off x="2133600" y="76200"/>
            <a:ext cx="7772400" cy="1143000"/>
          </a:xfrm>
        </p:spPr>
        <p:txBody>
          <a:bodyPr vert="horz" lIns="90488" tIns="44450" rIns="90488" bIns="44450" rtlCol="0" anchor="t">
            <a:normAutofit/>
          </a:bodyPr>
          <a:lstStyle/>
          <a:p>
            <a:pPr eaLnBrk="1" hangingPunct="1">
              <a:defRPr/>
            </a:pPr>
            <a:r>
              <a:rPr lang="en-US"/>
              <a:t>Timing of the Rapture:</a:t>
            </a:r>
            <a:br>
              <a:rPr lang="en-US"/>
            </a:br>
            <a:r>
              <a:rPr lang="en-US"/>
              <a:t>Mid-Tribulational View</a:t>
            </a:r>
          </a:p>
        </p:txBody>
      </p:sp>
      <p:sp>
        <p:nvSpPr>
          <p:cNvPr id="23575" name="Rectangle 23">
            <a:extLst>
              <a:ext uri="{FF2B5EF4-FFF2-40B4-BE49-F238E27FC236}">
                <a16:creationId xmlns:a16="http://schemas.microsoft.com/office/drawing/2014/main" id="{0F2744B9-7D10-38A2-E370-7E01F55FA596}"/>
              </a:ext>
            </a:extLst>
          </p:cNvPr>
          <p:cNvSpPr>
            <a:spLocks noGrp="1" noRot="1" noChangeArrowheads="1"/>
          </p:cNvSpPr>
          <p:nvPr>
            <p:ph type="body" idx="1"/>
          </p:nvPr>
        </p:nvSpPr>
        <p:spPr>
          <a:xfrm>
            <a:off x="1752600" y="1219200"/>
            <a:ext cx="5867400" cy="3352800"/>
          </a:xfrm>
        </p:spPr>
        <p:txBody>
          <a:bodyPr/>
          <a:lstStyle/>
          <a:p>
            <a:pPr eaLnBrk="1" hangingPunct="1">
              <a:defRPr/>
            </a:pPr>
            <a:r>
              <a:rPr lang="en-US"/>
              <a:t>The Rapture occurs </a:t>
            </a:r>
            <a:r>
              <a:rPr lang="en-US" i="1"/>
              <a:t>in the middle of </a:t>
            </a:r>
            <a:r>
              <a:rPr lang="en-US"/>
              <a:t>the Tribulation.</a:t>
            </a:r>
          </a:p>
          <a:p>
            <a:pPr eaLnBrk="1" hangingPunct="1">
              <a:defRPr/>
            </a:pPr>
            <a:r>
              <a:rPr lang="en-US"/>
              <a:t>The second half of the                 Tribulation is when                 the most intense                       judgments occur.</a:t>
            </a:r>
          </a:p>
          <a:p>
            <a:pPr eaLnBrk="1" hangingPunct="1">
              <a:buFont typeface="Wingdings" pitchFamily="2" charset="2"/>
              <a:buNone/>
              <a:defRPr/>
            </a:pPr>
            <a:endParaRPr lang="en-US"/>
          </a:p>
        </p:txBody>
      </p:sp>
      <p:grpSp>
        <p:nvGrpSpPr>
          <p:cNvPr id="8" name="Group 38">
            <a:extLst>
              <a:ext uri="{FF2B5EF4-FFF2-40B4-BE49-F238E27FC236}">
                <a16:creationId xmlns:a16="http://schemas.microsoft.com/office/drawing/2014/main" id="{C67560CC-5B42-53FB-58E7-9D9FDFDD3F68}"/>
              </a:ext>
            </a:extLst>
          </p:cNvPr>
          <p:cNvGrpSpPr>
            <a:grpSpLocks/>
          </p:cNvGrpSpPr>
          <p:nvPr/>
        </p:nvGrpSpPr>
        <p:grpSpPr bwMode="auto">
          <a:xfrm>
            <a:off x="7010400" y="4284664"/>
            <a:ext cx="1906588" cy="2268537"/>
            <a:chOff x="1488" y="2640"/>
            <a:chExt cx="1346" cy="1503"/>
          </a:xfrm>
        </p:grpSpPr>
        <p:sp>
          <p:nvSpPr>
            <p:cNvPr id="15369" name="Rectangle 39">
              <a:extLst>
                <a:ext uri="{FF2B5EF4-FFF2-40B4-BE49-F238E27FC236}">
                  <a16:creationId xmlns:a16="http://schemas.microsoft.com/office/drawing/2014/main" id="{C2302083-8B2D-F8A6-2AFD-DBCAD9121AEF}"/>
                </a:ext>
              </a:extLst>
            </p:cNvPr>
            <p:cNvSpPr>
              <a:spLocks noChangeArrowheads="1"/>
            </p:cNvSpPr>
            <p:nvPr/>
          </p:nvSpPr>
          <p:spPr bwMode="auto">
            <a:xfrm>
              <a:off x="1536" y="3216"/>
              <a:ext cx="1205" cy="624"/>
            </a:xfrm>
            <a:prstGeom prst="rect">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5370" name="Group 40">
              <a:extLst>
                <a:ext uri="{FF2B5EF4-FFF2-40B4-BE49-F238E27FC236}">
                  <a16:creationId xmlns:a16="http://schemas.microsoft.com/office/drawing/2014/main" id="{BA99044B-D288-BCD1-0713-7BCA56F098E7}"/>
                </a:ext>
              </a:extLst>
            </p:cNvPr>
            <p:cNvGrpSpPr>
              <a:grpSpLocks/>
            </p:cNvGrpSpPr>
            <p:nvPr/>
          </p:nvGrpSpPr>
          <p:grpSpPr bwMode="auto">
            <a:xfrm>
              <a:off x="1488" y="2640"/>
              <a:ext cx="1346" cy="1503"/>
              <a:chOff x="1488" y="2640"/>
              <a:chExt cx="1346" cy="1503"/>
            </a:xfrm>
          </p:grpSpPr>
          <p:sp>
            <p:nvSpPr>
              <p:cNvPr id="15371" name="AutoShape 41">
                <a:extLst>
                  <a:ext uri="{FF2B5EF4-FFF2-40B4-BE49-F238E27FC236}">
                    <a16:creationId xmlns:a16="http://schemas.microsoft.com/office/drawing/2014/main" id="{F2AD9C14-0606-395D-87F0-CFA1DB4781C4}"/>
                  </a:ext>
                </a:extLst>
              </p:cNvPr>
              <p:cNvSpPr>
                <a:spLocks noChangeArrowheads="1"/>
              </p:cNvSpPr>
              <p:nvPr/>
            </p:nvSpPr>
            <p:spPr bwMode="auto">
              <a:xfrm rot="-913778">
                <a:off x="1776" y="2640"/>
                <a:ext cx="788" cy="1056"/>
              </a:xfrm>
              <a:prstGeom prst="lightningBolt">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372" name="Text Box 42">
                <a:extLst>
                  <a:ext uri="{FF2B5EF4-FFF2-40B4-BE49-F238E27FC236}">
                    <a16:creationId xmlns:a16="http://schemas.microsoft.com/office/drawing/2014/main" id="{82D06714-DB8C-E9FB-902B-51770DF44B0A}"/>
                  </a:ext>
                </a:extLst>
              </p:cNvPr>
              <p:cNvSpPr txBox="1">
                <a:spLocks noChangeArrowheads="1"/>
              </p:cNvSpPr>
              <p:nvPr/>
            </p:nvSpPr>
            <p:spPr bwMode="auto">
              <a:xfrm rot="-618457">
                <a:off x="1583" y="3457"/>
                <a:ext cx="1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Tribulation</a:t>
                </a:r>
              </a:p>
            </p:txBody>
          </p:sp>
          <p:sp>
            <p:nvSpPr>
              <p:cNvPr id="15373" name="Text Box 43">
                <a:extLst>
                  <a:ext uri="{FF2B5EF4-FFF2-40B4-BE49-F238E27FC236}">
                    <a16:creationId xmlns:a16="http://schemas.microsoft.com/office/drawing/2014/main" id="{E141DAC6-4FBD-8B53-13A8-05B10F29E387}"/>
                  </a:ext>
                </a:extLst>
              </p:cNvPr>
              <p:cNvSpPr txBox="1">
                <a:spLocks noChangeArrowheads="1"/>
              </p:cNvSpPr>
              <p:nvPr/>
            </p:nvSpPr>
            <p:spPr bwMode="auto">
              <a:xfrm>
                <a:off x="1488" y="3840"/>
                <a:ext cx="1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a:latin typeface="Times New Roman" panose="02020603050405020304" pitchFamily="18" charset="0"/>
                  </a:rPr>
                  <a:t>3 </a:t>
                </a:r>
                <a:r>
                  <a:rPr lang="en-US" altLang="en-US" sz="2400" u="sng">
                    <a:latin typeface="Bookman Old Style" panose="02050604050505020204" pitchFamily="18" charset="0"/>
                    <a:cs typeface="Times New Roman" panose="02020603050405020304" pitchFamily="18" charset="0"/>
                  </a:rPr>
                  <a:t>½</a:t>
                </a:r>
                <a:r>
                  <a:rPr lang="en-US" altLang="en-US" sz="2400" u="sng">
                    <a:latin typeface="Times New Roman" panose="02020603050405020304" pitchFamily="18" charset="0"/>
                  </a:rPr>
                  <a:t>  Years</a:t>
                </a:r>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left)">
                                      <p:cBhvr>
                                        <p:cTn id="7" dur="500"/>
                                        <p:tgtEl>
                                          <p:spTgt spid="23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3575">
                                            <p:txEl>
                                              <p:pRg st="0" end="0"/>
                                            </p:txEl>
                                          </p:spTgt>
                                        </p:tgtEl>
                                        <p:attrNameLst>
                                          <p:attrName>style.visibility</p:attrName>
                                        </p:attrNameLst>
                                      </p:cBhvr>
                                      <p:to>
                                        <p:strVal val="visible"/>
                                      </p:to>
                                    </p:set>
                                    <p:animEffect transition="in" filter="wipe(left)">
                                      <p:cBhvr>
                                        <p:cTn id="32" dur="500"/>
                                        <p:tgtEl>
                                          <p:spTgt spid="23575">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3575">
                                            <p:txEl>
                                              <p:pRg st="1" end="1"/>
                                            </p:txEl>
                                          </p:spTgt>
                                        </p:tgtEl>
                                        <p:attrNameLst>
                                          <p:attrName>style.visibility</p:attrName>
                                        </p:attrNameLst>
                                      </p:cBhvr>
                                      <p:to>
                                        <p:strVal val="visible"/>
                                      </p:to>
                                    </p:set>
                                    <p:animEffect transition="in" filter="wipe(left)">
                                      <p:cBhvr>
                                        <p:cTn id="37" dur="500"/>
                                        <p:tgtEl>
                                          <p:spTgt spid="235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autoUpdateAnimBg="0"/>
      <p:bldP spid="235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AutoShape 3">
            <a:extLst>
              <a:ext uri="{FF2B5EF4-FFF2-40B4-BE49-F238E27FC236}">
                <a16:creationId xmlns:a16="http://schemas.microsoft.com/office/drawing/2014/main" id="{4003F7F6-8522-8BC4-64CC-53AEC8F2359C}"/>
              </a:ext>
            </a:extLst>
          </p:cNvPr>
          <p:cNvSpPr>
            <a:spLocks noChangeArrowheads="1"/>
          </p:cNvSpPr>
          <p:nvPr/>
        </p:nvSpPr>
        <p:spPr bwMode="auto">
          <a:xfrm>
            <a:off x="2286000" y="4953000"/>
            <a:ext cx="1981200" cy="1752600"/>
          </a:xfrm>
          <a:prstGeom prst="rightArrow">
            <a:avLst>
              <a:gd name="adj1" fmla="val 50000"/>
              <a:gd name="adj2" fmla="val 28261"/>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Times New Roman" panose="02020603050405020304" pitchFamily="18" charset="0"/>
              </a:rPr>
              <a:t>Increasing</a:t>
            </a:r>
          </a:p>
          <a:p>
            <a:pPr algn="ctr"/>
            <a:r>
              <a:rPr lang="en-US" altLang="en-US" sz="2400">
                <a:solidFill>
                  <a:schemeClr val="bg1"/>
                </a:solidFill>
                <a:latin typeface="Times New Roman" panose="02020603050405020304" pitchFamily="18" charset="0"/>
              </a:rPr>
              <a:t>Apostasy</a:t>
            </a:r>
          </a:p>
        </p:txBody>
      </p:sp>
      <p:grpSp>
        <p:nvGrpSpPr>
          <p:cNvPr id="2" name="Group 5">
            <a:extLst>
              <a:ext uri="{FF2B5EF4-FFF2-40B4-BE49-F238E27FC236}">
                <a16:creationId xmlns:a16="http://schemas.microsoft.com/office/drawing/2014/main" id="{21E6CEDD-FA41-A8EC-A63F-535066412617}"/>
              </a:ext>
            </a:extLst>
          </p:cNvPr>
          <p:cNvGrpSpPr>
            <a:grpSpLocks/>
          </p:cNvGrpSpPr>
          <p:nvPr/>
        </p:nvGrpSpPr>
        <p:grpSpPr bwMode="auto">
          <a:xfrm>
            <a:off x="6324600" y="2743201"/>
            <a:ext cx="1828800" cy="3597275"/>
            <a:chOff x="1152" y="720"/>
            <a:chExt cx="1152" cy="2266"/>
          </a:xfrm>
        </p:grpSpPr>
        <p:sp>
          <p:nvSpPr>
            <p:cNvPr id="14354" name="AutoShape 6">
              <a:extLst>
                <a:ext uri="{FF2B5EF4-FFF2-40B4-BE49-F238E27FC236}">
                  <a16:creationId xmlns:a16="http://schemas.microsoft.com/office/drawing/2014/main" id="{C4E193DC-08FA-41DE-22B6-23FCA6ABA592}"/>
                </a:ext>
              </a:extLst>
            </p:cNvPr>
            <p:cNvSpPr>
              <a:spLocks noChangeArrowheads="1"/>
            </p:cNvSpPr>
            <p:nvPr/>
          </p:nvSpPr>
          <p:spPr bwMode="auto">
            <a:xfrm>
              <a:off x="1152" y="720"/>
              <a:ext cx="1152" cy="1344"/>
            </a:xfrm>
            <a:prstGeom prst="upArrow">
              <a:avLst>
                <a:gd name="adj1" fmla="val 50000"/>
                <a:gd name="adj2" fmla="val 29167"/>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a:latin typeface="Times New Roman" panose="02020603050405020304" pitchFamily="18" charset="0"/>
                </a:rPr>
                <a:t>The</a:t>
              </a:r>
            </a:p>
            <a:p>
              <a:pPr algn="ctr"/>
              <a:r>
                <a:rPr lang="en-US" altLang="en-US" sz="2200">
                  <a:latin typeface="Times New Roman" panose="02020603050405020304" pitchFamily="18" charset="0"/>
                </a:rPr>
                <a:t>Rapture</a:t>
              </a:r>
            </a:p>
            <a:p>
              <a:pPr algn="ctr"/>
              <a:endParaRPr lang="en-US" altLang="en-US" sz="2200">
                <a:latin typeface="Times New Roman" panose="02020603050405020304" pitchFamily="18" charset="0"/>
              </a:endParaRPr>
            </a:p>
            <a:p>
              <a:pPr algn="ctr"/>
              <a:endParaRPr lang="en-US" altLang="en-US" sz="2200">
                <a:latin typeface="Times New Roman" panose="02020603050405020304" pitchFamily="18" charset="0"/>
              </a:endParaRPr>
            </a:p>
          </p:txBody>
        </p:sp>
        <p:grpSp>
          <p:nvGrpSpPr>
            <p:cNvPr id="14355" name="Group 7">
              <a:extLst>
                <a:ext uri="{FF2B5EF4-FFF2-40B4-BE49-F238E27FC236}">
                  <a16:creationId xmlns:a16="http://schemas.microsoft.com/office/drawing/2014/main" id="{47CE49FB-7EBD-E94C-F052-7E82E0080281}"/>
                </a:ext>
              </a:extLst>
            </p:cNvPr>
            <p:cNvGrpSpPr>
              <a:grpSpLocks/>
            </p:cNvGrpSpPr>
            <p:nvPr/>
          </p:nvGrpSpPr>
          <p:grpSpPr bwMode="auto">
            <a:xfrm>
              <a:off x="1248" y="1632"/>
              <a:ext cx="967" cy="1354"/>
              <a:chOff x="3024" y="624"/>
              <a:chExt cx="2023" cy="2650"/>
            </a:xfrm>
          </p:grpSpPr>
          <p:sp>
            <p:nvSpPr>
              <p:cNvPr id="14356" name="Oval 8">
                <a:extLst>
                  <a:ext uri="{FF2B5EF4-FFF2-40B4-BE49-F238E27FC236}">
                    <a16:creationId xmlns:a16="http://schemas.microsoft.com/office/drawing/2014/main" id="{FA1DC288-947C-D584-D24B-5A122B067F0B}"/>
                  </a:ext>
                </a:extLst>
              </p:cNvPr>
              <p:cNvSpPr>
                <a:spLocks noChangeArrowheads="1"/>
              </p:cNvSpPr>
              <p:nvPr/>
            </p:nvSpPr>
            <p:spPr bwMode="auto">
              <a:xfrm>
                <a:off x="3552" y="3024"/>
                <a:ext cx="720" cy="14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7" name="Oval 9">
                <a:extLst>
                  <a:ext uri="{FF2B5EF4-FFF2-40B4-BE49-F238E27FC236}">
                    <a16:creationId xmlns:a16="http://schemas.microsoft.com/office/drawing/2014/main" id="{B4696B72-F03E-FA84-36C6-89B4A3723F83}"/>
                  </a:ext>
                </a:extLst>
              </p:cNvPr>
              <p:cNvSpPr>
                <a:spLocks noChangeArrowheads="1"/>
              </p:cNvSpPr>
              <p:nvPr/>
            </p:nvSpPr>
            <p:spPr bwMode="auto">
              <a:xfrm>
                <a:off x="4080" y="1632"/>
                <a:ext cx="240" cy="86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8" name="Rectangle 10">
                <a:extLst>
                  <a:ext uri="{FF2B5EF4-FFF2-40B4-BE49-F238E27FC236}">
                    <a16:creationId xmlns:a16="http://schemas.microsoft.com/office/drawing/2014/main" id="{25ABD7D6-1EA7-EA62-BCE9-BC969E1E1238}"/>
                  </a:ext>
                </a:extLst>
              </p:cNvPr>
              <p:cNvSpPr>
                <a:spLocks noChangeArrowheads="1"/>
              </p:cNvSpPr>
              <p:nvPr/>
            </p:nvSpPr>
            <p:spPr bwMode="auto">
              <a:xfrm>
                <a:off x="3120" y="2352"/>
                <a:ext cx="1248" cy="720"/>
              </a:xfrm>
              <a:prstGeom prst="rect">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4359" name="Picture 11" descr="church">
                <a:extLst>
                  <a:ext uri="{FF2B5EF4-FFF2-40B4-BE49-F238E27FC236}">
                    <a16:creationId xmlns:a16="http://schemas.microsoft.com/office/drawing/2014/main" id="{8F4453E6-CA7B-36A7-56B3-EFA262B3D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624"/>
                <a:ext cx="2023"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 name="Group 14">
            <a:extLst>
              <a:ext uri="{FF2B5EF4-FFF2-40B4-BE49-F238E27FC236}">
                <a16:creationId xmlns:a16="http://schemas.microsoft.com/office/drawing/2014/main" id="{27B1713C-8C83-39AD-D927-90C42AACEC6A}"/>
              </a:ext>
            </a:extLst>
          </p:cNvPr>
          <p:cNvGrpSpPr>
            <a:grpSpLocks/>
          </p:cNvGrpSpPr>
          <p:nvPr/>
        </p:nvGrpSpPr>
        <p:grpSpPr bwMode="auto">
          <a:xfrm>
            <a:off x="4495800" y="4419600"/>
            <a:ext cx="1828800" cy="2362200"/>
            <a:chOff x="2256" y="1728"/>
            <a:chExt cx="1392" cy="1488"/>
          </a:xfrm>
        </p:grpSpPr>
        <p:sp>
          <p:nvSpPr>
            <p:cNvPr id="14350" name="Rectangle 15">
              <a:extLst>
                <a:ext uri="{FF2B5EF4-FFF2-40B4-BE49-F238E27FC236}">
                  <a16:creationId xmlns:a16="http://schemas.microsoft.com/office/drawing/2014/main" id="{B3EB5039-0249-8658-6E9D-96F64855E4A7}"/>
                </a:ext>
              </a:extLst>
            </p:cNvPr>
            <p:cNvSpPr>
              <a:spLocks noChangeArrowheads="1"/>
            </p:cNvSpPr>
            <p:nvPr/>
          </p:nvSpPr>
          <p:spPr bwMode="auto">
            <a:xfrm>
              <a:off x="2256" y="2304"/>
              <a:ext cx="1248" cy="624"/>
            </a:xfrm>
            <a:prstGeom prst="rect">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1" name="AutoShape 16">
              <a:extLst>
                <a:ext uri="{FF2B5EF4-FFF2-40B4-BE49-F238E27FC236}">
                  <a16:creationId xmlns:a16="http://schemas.microsoft.com/office/drawing/2014/main" id="{6E9B2C2F-FF63-D0CC-8213-54876FD42960}"/>
                </a:ext>
              </a:extLst>
            </p:cNvPr>
            <p:cNvSpPr>
              <a:spLocks noChangeArrowheads="1"/>
            </p:cNvSpPr>
            <p:nvPr/>
          </p:nvSpPr>
          <p:spPr bwMode="auto">
            <a:xfrm rot="-913778">
              <a:off x="2544" y="1728"/>
              <a:ext cx="816" cy="1056"/>
            </a:xfrm>
            <a:prstGeom prst="lightningBolt">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4352" name="Text Box 17">
              <a:extLst>
                <a:ext uri="{FF2B5EF4-FFF2-40B4-BE49-F238E27FC236}">
                  <a16:creationId xmlns:a16="http://schemas.microsoft.com/office/drawing/2014/main" id="{73CC6556-2982-C9BE-08E9-64CE0B67D045}"/>
                </a:ext>
              </a:extLst>
            </p:cNvPr>
            <p:cNvSpPr txBox="1">
              <a:spLocks noChangeArrowheads="1"/>
            </p:cNvSpPr>
            <p:nvPr/>
          </p:nvSpPr>
          <p:spPr bwMode="auto">
            <a:xfrm rot="-618457">
              <a:off x="2352" y="2496"/>
              <a:ext cx="12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Tribulation</a:t>
              </a:r>
            </a:p>
          </p:txBody>
        </p:sp>
        <p:sp>
          <p:nvSpPr>
            <p:cNvPr id="14353" name="Text Box 18">
              <a:extLst>
                <a:ext uri="{FF2B5EF4-FFF2-40B4-BE49-F238E27FC236}">
                  <a16:creationId xmlns:a16="http://schemas.microsoft.com/office/drawing/2014/main" id="{6B4C0A1D-E5B6-C586-6E6D-6A8F43A2EC46}"/>
                </a:ext>
              </a:extLst>
            </p:cNvPr>
            <p:cNvSpPr txBox="1">
              <a:spLocks noChangeArrowheads="1"/>
            </p:cNvSpPr>
            <p:nvPr/>
          </p:nvSpPr>
          <p:spPr bwMode="auto">
            <a:xfrm>
              <a:off x="2304" y="2928"/>
              <a:ext cx="10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a:latin typeface="Times New Roman" panose="02020603050405020304" pitchFamily="18" charset="0"/>
                </a:rPr>
                <a:t>7 Years</a:t>
              </a:r>
            </a:p>
          </p:txBody>
        </p:sp>
      </p:grpSp>
      <p:grpSp>
        <p:nvGrpSpPr>
          <p:cNvPr id="5" name="Group 50">
            <a:extLst>
              <a:ext uri="{FF2B5EF4-FFF2-40B4-BE49-F238E27FC236}">
                <a16:creationId xmlns:a16="http://schemas.microsoft.com/office/drawing/2014/main" id="{13B7ECB9-9258-FDA4-B6EA-D84EC02714AE}"/>
              </a:ext>
            </a:extLst>
          </p:cNvPr>
          <p:cNvGrpSpPr>
            <a:grpSpLocks/>
          </p:cNvGrpSpPr>
          <p:nvPr/>
        </p:nvGrpSpPr>
        <p:grpSpPr bwMode="auto">
          <a:xfrm>
            <a:off x="7772400" y="2225676"/>
            <a:ext cx="2286000" cy="4283075"/>
            <a:chOff x="3504" y="816"/>
            <a:chExt cx="1440" cy="2698"/>
          </a:xfrm>
        </p:grpSpPr>
        <p:pic>
          <p:nvPicPr>
            <p:cNvPr id="14345" name="Picture 49" descr="earth">
              <a:extLst>
                <a:ext uri="{FF2B5EF4-FFF2-40B4-BE49-F238E27FC236}">
                  <a16:creationId xmlns:a16="http://schemas.microsoft.com/office/drawing/2014/main" id="{434910F1-D75D-8980-108A-4F1B438D59B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6" y="2448"/>
              <a:ext cx="1080"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35">
              <a:extLst>
                <a:ext uri="{FF2B5EF4-FFF2-40B4-BE49-F238E27FC236}">
                  <a16:creationId xmlns:a16="http://schemas.microsoft.com/office/drawing/2014/main" id="{2D76D832-7DDD-5F40-9C1B-4576BA75C11E}"/>
                </a:ext>
              </a:extLst>
            </p:cNvPr>
            <p:cNvGrpSpPr>
              <a:grpSpLocks/>
            </p:cNvGrpSpPr>
            <p:nvPr/>
          </p:nvGrpSpPr>
          <p:grpSpPr bwMode="auto">
            <a:xfrm>
              <a:off x="3504" y="816"/>
              <a:ext cx="1440" cy="2016"/>
              <a:chOff x="2592" y="384"/>
              <a:chExt cx="1440" cy="2016"/>
            </a:xfrm>
          </p:grpSpPr>
          <p:sp>
            <p:nvSpPr>
              <p:cNvPr id="14347" name="AutoShape 36">
                <a:extLst>
                  <a:ext uri="{FF2B5EF4-FFF2-40B4-BE49-F238E27FC236}">
                    <a16:creationId xmlns:a16="http://schemas.microsoft.com/office/drawing/2014/main" id="{2B169D12-0BA9-AC1B-81E3-F9667C8061BD}"/>
                  </a:ext>
                </a:extLst>
              </p:cNvPr>
              <p:cNvSpPr>
                <a:spLocks noChangeArrowheads="1"/>
              </p:cNvSpPr>
              <p:nvPr/>
            </p:nvSpPr>
            <p:spPr bwMode="auto">
              <a:xfrm>
                <a:off x="3072" y="1536"/>
                <a:ext cx="432" cy="864"/>
              </a:xfrm>
              <a:prstGeom prst="downArrow">
                <a:avLst>
                  <a:gd name="adj1" fmla="val 50000"/>
                  <a:gd name="adj2" fmla="val 50000"/>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4348" name="Picture 37" descr="arm2">
                <a:extLst>
                  <a:ext uri="{FF2B5EF4-FFF2-40B4-BE49-F238E27FC236}">
                    <a16:creationId xmlns:a16="http://schemas.microsoft.com/office/drawing/2014/main" id="{35FC4A34-D972-DCB4-C4FE-62E309DD4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9160"/>
              <a:stretch>
                <a:fillRect/>
              </a:stretch>
            </p:blipFill>
            <p:spPr bwMode="auto">
              <a:xfrm>
                <a:off x="2870" y="384"/>
                <a:ext cx="92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 Box 38">
                <a:extLst>
                  <a:ext uri="{FF2B5EF4-FFF2-40B4-BE49-F238E27FC236}">
                    <a16:creationId xmlns:a16="http://schemas.microsoft.com/office/drawing/2014/main" id="{E82ECFF9-3C58-AF01-A8E7-505977A73C6A}"/>
                  </a:ext>
                </a:extLst>
              </p:cNvPr>
              <p:cNvSpPr txBox="1">
                <a:spLocks noChangeArrowheads="1"/>
              </p:cNvSpPr>
              <p:nvPr/>
            </p:nvSpPr>
            <p:spPr bwMode="auto">
              <a:xfrm>
                <a:off x="2592" y="1536"/>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latin typeface="Times New Roman" panose="02020603050405020304" pitchFamily="18" charset="0"/>
                  </a:rPr>
                  <a:t>Second Coming</a:t>
                </a:r>
              </a:p>
            </p:txBody>
          </p:sp>
        </p:grpSp>
      </p:grpSp>
      <p:sp>
        <p:nvSpPr>
          <p:cNvPr id="20527" name="Rectangle 47">
            <a:extLst>
              <a:ext uri="{FF2B5EF4-FFF2-40B4-BE49-F238E27FC236}">
                <a16:creationId xmlns:a16="http://schemas.microsoft.com/office/drawing/2014/main" id="{4412D307-BF74-C292-67AF-AF6EE3EE4E32}"/>
              </a:ext>
            </a:extLst>
          </p:cNvPr>
          <p:cNvSpPr>
            <a:spLocks noGrp="1" noChangeArrowheads="1"/>
          </p:cNvSpPr>
          <p:nvPr>
            <p:ph type="title"/>
          </p:nvPr>
        </p:nvSpPr>
        <p:spPr>
          <a:xfrm>
            <a:off x="2133600" y="76200"/>
            <a:ext cx="7772400" cy="1143000"/>
          </a:xfrm>
        </p:spPr>
        <p:txBody>
          <a:bodyPr vert="horz" lIns="90488" tIns="44450" rIns="90488" bIns="44450" rtlCol="0" anchor="t">
            <a:normAutofit/>
          </a:bodyPr>
          <a:lstStyle/>
          <a:p>
            <a:pPr eaLnBrk="1" hangingPunct="1">
              <a:defRPr/>
            </a:pPr>
            <a:r>
              <a:rPr lang="en-US"/>
              <a:t>Timing of the Rapture:</a:t>
            </a:r>
            <a:br>
              <a:rPr lang="en-US"/>
            </a:br>
            <a:r>
              <a:rPr lang="en-US"/>
              <a:t>Post-Tribulational View</a:t>
            </a:r>
          </a:p>
        </p:txBody>
      </p:sp>
      <p:sp>
        <p:nvSpPr>
          <p:cNvPr id="20532" name="AutoShape 52">
            <a:extLst>
              <a:ext uri="{FF2B5EF4-FFF2-40B4-BE49-F238E27FC236}">
                <a16:creationId xmlns:a16="http://schemas.microsoft.com/office/drawing/2014/main" id="{F22507E3-2DEA-3972-9BF5-B5574933AB96}"/>
              </a:ext>
            </a:extLst>
          </p:cNvPr>
          <p:cNvSpPr>
            <a:spLocks noChangeArrowheads="1"/>
          </p:cNvSpPr>
          <p:nvPr/>
        </p:nvSpPr>
        <p:spPr bwMode="auto">
          <a:xfrm>
            <a:off x="6934200" y="1219200"/>
            <a:ext cx="2590800" cy="1371600"/>
          </a:xfrm>
          <a:custGeom>
            <a:avLst/>
            <a:gdLst>
              <a:gd name="T0" fmla="*/ 133076694 w 21600"/>
              <a:gd name="T1" fmla="*/ 0 h 21600"/>
              <a:gd name="T2" fmla="*/ 43951242 w 21600"/>
              <a:gd name="T3" fmla="*/ 87096600 h 21600"/>
              <a:gd name="T4" fmla="*/ 139910406 w 21600"/>
              <a:gd name="T5" fmla="*/ 33508001 h 21600"/>
              <a:gd name="T6" fmla="*/ 225324013 w 21600"/>
              <a:gd name="T7" fmla="*/ 57600655 h 21600"/>
              <a:gd name="T8" fmla="*/ 310752074 w 21600"/>
              <a:gd name="T9" fmla="*/ 33508001 h 21600"/>
              <a:gd name="T10" fmla="*/ 17694720 60000 65536"/>
              <a:gd name="T11" fmla="*/ 5898240 60000 65536"/>
              <a:gd name="T12" fmla="*/ 5898240 60000 65536"/>
              <a:gd name="T13" fmla="*/ 5898240 60000 65536"/>
              <a:gd name="T14" fmla="*/ 0 60000 65536"/>
              <a:gd name="T15" fmla="*/ 0 w 21600"/>
              <a:gd name="T16" fmla="*/ 8310 h 21600"/>
              <a:gd name="T17" fmla="*/ 611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662" y="14285"/>
                </a:moveTo>
                <a:lnTo>
                  <a:pt x="21600" y="8310"/>
                </a:lnTo>
                <a:lnTo>
                  <a:pt x="18630" y="8310"/>
                </a:lnTo>
                <a:cubicBezTo>
                  <a:pt x="18630" y="3721"/>
                  <a:pt x="14430" y="0"/>
                  <a:pt x="9250" y="0"/>
                </a:cubicBezTo>
                <a:cubicBezTo>
                  <a:pt x="4141" y="0"/>
                  <a:pt x="0" y="3799"/>
                  <a:pt x="0" y="8485"/>
                </a:cubicBezTo>
                <a:lnTo>
                  <a:pt x="0" y="21600"/>
                </a:lnTo>
                <a:lnTo>
                  <a:pt x="6110" y="21600"/>
                </a:lnTo>
                <a:lnTo>
                  <a:pt x="6110" y="8310"/>
                </a:lnTo>
                <a:cubicBezTo>
                  <a:pt x="6110" y="6947"/>
                  <a:pt x="7362" y="5842"/>
                  <a:pt x="8907" y="5842"/>
                </a:cubicBezTo>
                <a:lnTo>
                  <a:pt x="9725" y="5842"/>
                </a:lnTo>
                <a:cubicBezTo>
                  <a:pt x="11269" y="5842"/>
                  <a:pt x="12520" y="6947"/>
                  <a:pt x="12520" y="8310"/>
                </a:cubicBezTo>
                <a:lnTo>
                  <a:pt x="9725" y="8310"/>
                </a:lnTo>
                <a:close/>
              </a:path>
            </a:pathLst>
          </a:cu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533" name="Rectangle 53">
            <a:extLst>
              <a:ext uri="{FF2B5EF4-FFF2-40B4-BE49-F238E27FC236}">
                <a16:creationId xmlns:a16="http://schemas.microsoft.com/office/drawing/2014/main" id="{ACBCA378-D053-096D-A8ED-F5CADC7D84C7}"/>
              </a:ext>
            </a:extLst>
          </p:cNvPr>
          <p:cNvSpPr>
            <a:spLocks noGrp="1" noRot="1" noChangeArrowheads="1"/>
          </p:cNvSpPr>
          <p:nvPr>
            <p:ph type="body" idx="1"/>
          </p:nvPr>
        </p:nvSpPr>
        <p:spPr>
          <a:xfrm>
            <a:off x="1905000" y="1371600"/>
            <a:ext cx="4800600" cy="2590800"/>
          </a:xfrm>
        </p:spPr>
        <p:txBody>
          <a:bodyPr/>
          <a:lstStyle/>
          <a:p>
            <a:pPr eaLnBrk="1" hangingPunct="1">
              <a:defRPr/>
            </a:pPr>
            <a:r>
              <a:rPr lang="en-US"/>
              <a:t>The Rapture occurs </a:t>
            </a:r>
            <a:r>
              <a:rPr lang="en-US" i="1"/>
              <a:t>after </a:t>
            </a:r>
            <a:r>
              <a:rPr lang="en-US"/>
              <a:t>the Tribulation.</a:t>
            </a:r>
          </a:p>
          <a:p>
            <a:pPr eaLnBrk="1" hangingPunct="1">
              <a:defRPr/>
            </a:pPr>
            <a:r>
              <a:rPr lang="en-US"/>
              <a:t>Essentially, the Rapture  </a:t>
            </a:r>
            <a:r>
              <a:rPr lang="en-US" u="sng"/>
              <a:t>is</a:t>
            </a:r>
            <a:r>
              <a:rPr lang="en-US"/>
              <a:t> the   Second Coming.</a:t>
            </a:r>
          </a:p>
          <a:p>
            <a:pPr eaLnBrk="1" hangingPunct="1">
              <a:buFont typeface="Wingdings" pitchFamily="2" charset="2"/>
              <a:buNone/>
              <a:defRPr/>
            </a:pPr>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wipe(left)">
                                      <p:cBhvr>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20532"/>
                                        </p:tgtEl>
                                        <p:attrNameLst>
                                          <p:attrName>style.visibility</p:attrName>
                                        </p:attrNameLst>
                                      </p:cBhvr>
                                      <p:to>
                                        <p:strVal val="visible"/>
                                      </p:to>
                                    </p:set>
                                    <p:anim calcmode="lin" valueType="num">
                                      <p:cBhvr>
                                        <p:cTn id="22" dur="500" fill="hold"/>
                                        <p:tgtEl>
                                          <p:spTgt spid="20532"/>
                                        </p:tgtEl>
                                        <p:attrNameLst>
                                          <p:attrName>ppt_w</p:attrName>
                                        </p:attrNameLst>
                                      </p:cBhvr>
                                      <p:tavLst>
                                        <p:tav tm="0">
                                          <p:val>
                                            <p:fltVal val="0"/>
                                          </p:val>
                                        </p:tav>
                                        <p:tav tm="100000">
                                          <p:val>
                                            <p:strVal val="#ppt_w"/>
                                          </p:val>
                                        </p:tav>
                                      </p:tavLst>
                                    </p:anim>
                                    <p:anim calcmode="lin" valueType="num">
                                      <p:cBhvr>
                                        <p:cTn id="23" dur="500" fill="hold"/>
                                        <p:tgtEl>
                                          <p:spTgt spid="20532"/>
                                        </p:tgtEl>
                                        <p:attrNameLst>
                                          <p:attrName>ppt_h</p:attrName>
                                        </p:attrNameLst>
                                      </p:cBhvr>
                                      <p:tavLst>
                                        <p:tav tm="0">
                                          <p:val>
                                            <p:strVal val="#ppt_h"/>
                                          </p:val>
                                        </p:tav>
                                        <p:tav tm="100000">
                                          <p:val>
                                            <p:strVal val="#ppt_h"/>
                                          </p:val>
                                        </p:tav>
                                      </p:tavLst>
                                    </p:anim>
                                  </p:childTnLst>
                                </p:cTn>
                              </p:par>
                            </p:childTnLst>
                          </p:cTn>
                        </p:par>
                        <p:par>
                          <p:cTn id="24" fill="hold" nodeType="afterGroup">
                            <p:stCondLst>
                              <p:cond delay="5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33">
                                            <p:txEl>
                                              <p:pRg st="0" end="0"/>
                                            </p:txEl>
                                          </p:spTgt>
                                        </p:tgtEl>
                                        <p:attrNameLst>
                                          <p:attrName>style.visibility</p:attrName>
                                        </p:attrNameLst>
                                      </p:cBhvr>
                                      <p:to>
                                        <p:strVal val="visible"/>
                                      </p:to>
                                    </p:set>
                                    <p:animEffect transition="in" filter="wipe(left)">
                                      <p:cBhvr>
                                        <p:cTn id="32" dur="500"/>
                                        <p:tgtEl>
                                          <p:spTgt spid="20533">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33">
                                            <p:txEl>
                                              <p:pRg st="1" end="1"/>
                                            </p:txEl>
                                          </p:spTgt>
                                        </p:tgtEl>
                                        <p:attrNameLst>
                                          <p:attrName>style.visibility</p:attrName>
                                        </p:attrNameLst>
                                      </p:cBhvr>
                                      <p:to>
                                        <p:strVal val="visible"/>
                                      </p:to>
                                    </p:set>
                                    <p:animEffect transition="in" filter="wipe(left)">
                                      <p:cBhvr>
                                        <p:cTn id="37" dur="500"/>
                                        <p:tgtEl>
                                          <p:spTgt spid="205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autoUpdateAnimBg="0"/>
      <p:bldP spid="20532" grpId="0" animBg="1"/>
      <p:bldP spid="2053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C858322-BFCF-DA96-6E19-37582CBE33A2}"/>
              </a:ext>
            </a:extLst>
          </p:cNvPr>
          <p:cNvGrpSpPr>
            <a:grpSpLocks/>
          </p:cNvGrpSpPr>
          <p:nvPr/>
        </p:nvGrpSpPr>
        <p:grpSpPr bwMode="auto">
          <a:xfrm>
            <a:off x="5410200" y="4038600"/>
            <a:ext cx="1906588" cy="2268538"/>
            <a:chOff x="1488" y="2640"/>
            <a:chExt cx="1346" cy="1503"/>
          </a:xfrm>
        </p:grpSpPr>
        <p:sp>
          <p:nvSpPr>
            <p:cNvPr id="16406" name="Rectangle 3">
              <a:extLst>
                <a:ext uri="{FF2B5EF4-FFF2-40B4-BE49-F238E27FC236}">
                  <a16:creationId xmlns:a16="http://schemas.microsoft.com/office/drawing/2014/main" id="{C7A98B56-6302-C936-2314-B10E662931D4}"/>
                </a:ext>
              </a:extLst>
            </p:cNvPr>
            <p:cNvSpPr>
              <a:spLocks noChangeArrowheads="1"/>
            </p:cNvSpPr>
            <p:nvPr/>
          </p:nvSpPr>
          <p:spPr bwMode="auto">
            <a:xfrm>
              <a:off x="1536" y="3216"/>
              <a:ext cx="1205" cy="624"/>
            </a:xfrm>
            <a:prstGeom prst="rect">
              <a:avLst/>
            </a:prstGeom>
            <a:solidFill>
              <a:schemeClr val="hlink"/>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grpSp>
          <p:nvGrpSpPr>
            <p:cNvPr id="16407" name="Group 4">
              <a:extLst>
                <a:ext uri="{FF2B5EF4-FFF2-40B4-BE49-F238E27FC236}">
                  <a16:creationId xmlns:a16="http://schemas.microsoft.com/office/drawing/2014/main" id="{4165108D-7B46-48D5-5CE6-FB4A7697624B}"/>
                </a:ext>
              </a:extLst>
            </p:cNvPr>
            <p:cNvGrpSpPr>
              <a:grpSpLocks/>
            </p:cNvGrpSpPr>
            <p:nvPr/>
          </p:nvGrpSpPr>
          <p:grpSpPr bwMode="auto">
            <a:xfrm>
              <a:off x="1488" y="2640"/>
              <a:ext cx="1346" cy="1503"/>
              <a:chOff x="1488" y="2640"/>
              <a:chExt cx="1346" cy="1503"/>
            </a:xfrm>
          </p:grpSpPr>
          <p:sp>
            <p:nvSpPr>
              <p:cNvPr id="16408" name="AutoShape 5">
                <a:extLst>
                  <a:ext uri="{FF2B5EF4-FFF2-40B4-BE49-F238E27FC236}">
                    <a16:creationId xmlns:a16="http://schemas.microsoft.com/office/drawing/2014/main" id="{D3D98C5A-1DB8-D1F9-5669-71A8C57F5F46}"/>
                  </a:ext>
                </a:extLst>
              </p:cNvPr>
              <p:cNvSpPr>
                <a:spLocks noChangeArrowheads="1"/>
              </p:cNvSpPr>
              <p:nvPr/>
            </p:nvSpPr>
            <p:spPr bwMode="auto">
              <a:xfrm rot="-913778">
                <a:off x="1776" y="2640"/>
                <a:ext cx="788" cy="1056"/>
              </a:xfrm>
              <a:prstGeom prst="lightningBolt">
                <a:avLst/>
              </a:prstGeom>
              <a:solidFill>
                <a:schemeClr val="accent1"/>
              </a:solidFill>
              <a:ln w="12700">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9" name="Text Box 6">
                <a:extLst>
                  <a:ext uri="{FF2B5EF4-FFF2-40B4-BE49-F238E27FC236}">
                    <a16:creationId xmlns:a16="http://schemas.microsoft.com/office/drawing/2014/main" id="{1701CCE1-BC41-083F-F69E-0F2A54104EFE}"/>
                  </a:ext>
                </a:extLst>
              </p:cNvPr>
              <p:cNvSpPr txBox="1">
                <a:spLocks noChangeArrowheads="1"/>
              </p:cNvSpPr>
              <p:nvPr/>
            </p:nvSpPr>
            <p:spPr bwMode="auto">
              <a:xfrm rot="-618457">
                <a:off x="1583" y="3457"/>
                <a:ext cx="1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a:latin typeface="Times New Roman" panose="02020603050405020304" pitchFamily="18" charset="0"/>
                  </a:rPr>
                  <a:t>Tribulation</a:t>
                </a:r>
              </a:p>
            </p:txBody>
          </p:sp>
          <p:sp>
            <p:nvSpPr>
              <p:cNvPr id="16410" name="Text Box 7">
                <a:extLst>
                  <a:ext uri="{FF2B5EF4-FFF2-40B4-BE49-F238E27FC236}">
                    <a16:creationId xmlns:a16="http://schemas.microsoft.com/office/drawing/2014/main" id="{0AFD5E5E-1983-2D52-B13E-D489B6D141D8}"/>
                  </a:ext>
                </a:extLst>
              </p:cNvPr>
              <p:cNvSpPr txBox="1">
                <a:spLocks noChangeArrowheads="1"/>
              </p:cNvSpPr>
              <p:nvPr/>
            </p:nvSpPr>
            <p:spPr bwMode="auto">
              <a:xfrm>
                <a:off x="1488" y="3840"/>
                <a:ext cx="125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u="sng">
                    <a:latin typeface="Times New Roman" panose="02020603050405020304" pitchFamily="18" charset="0"/>
                  </a:rPr>
                  <a:t>7  Years</a:t>
                </a:r>
              </a:p>
            </p:txBody>
          </p:sp>
        </p:grpSp>
      </p:grpSp>
      <p:sp>
        <p:nvSpPr>
          <p:cNvPr id="24584" name="AutoShape 8">
            <a:extLst>
              <a:ext uri="{FF2B5EF4-FFF2-40B4-BE49-F238E27FC236}">
                <a16:creationId xmlns:a16="http://schemas.microsoft.com/office/drawing/2014/main" id="{A7A975C8-4BF4-33CD-4749-B646FA79528A}"/>
              </a:ext>
            </a:extLst>
          </p:cNvPr>
          <p:cNvSpPr>
            <a:spLocks noChangeArrowheads="1"/>
          </p:cNvSpPr>
          <p:nvPr/>
        </p:nvSpPr>
        <p:spPr bwMode="auto">
          <a:xfrm>
            <a:off x="1828800" y="4953000"/>
            <a:ext cx="1981200" cy="1752600"/>
          </a:xfrm>
          <a:prstGeom prst="rightArrow">
            <a:avLst>
              <a:gd name="adj1" fmla="val 50000"/>
              <a:gd name="adj2" fmla="val 28261"/>
            </a:avLst>
          </a:prstGeom>
          <a:solidFill>
            <a:schemeClr val="accent1"/>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400">
                <a:solidFill>
                  <a:schemeClr val="bg1"/>
                </a:solidFill>
                <a:latin typeface="Times New Roman" panose="02020603050405020304" pitchFamily="18" charset="0"/>
              </a:rPr>
              <a:t>Increasing</a:t>
            </a:r>
          </a:p>
          <a:p>
            <a:pPr algn="ctr"/>
            <a:r>
              <a:rPr lang="en-US" altLang="en-US" sz="2400">
                <a:solidFill>
                  <a:schemeClr val="bg1"/>
                </a:solidFill>
                <a:latin typeface="Times New Roman" panose="02020603050405020304" pitchFamily="18" charset="0"/>
              </a:rPr>
              <a:t>Apostasy</a:t>
            </a:r>
          </a:p>
        </p:txBody>
      </p:sp>
      <p:grpSp>
        <p:nvGrpSpPr>
          <p:cNvPr id="4" name="Group 9">
            <a:extLst>
              <a:ext uri="{FF2B5EF4-FFF2-40B4-BE49-F238E27FC236}">
                <a16:creationId xmlns:a16="http://schemas.microsoft.com/office/drawing/2014/main" id="{B08F4C97-B1B7-7E5A-D292-7D7269FF9F87}"/>
              </a:ext>
            </a:extLst>
          </p:cNvPr>
          <p:cNvGrpSpPr>
            <a:grpSpLocks/>
          </p:cNvGrpSpPr>
          <p:nvPr/>
        </p:nvGrpSpPr>
        <p:grpSpPr bwMode="auto">
          <a:xfrm>
            <a:off x="3657600" y="3048001"/>
            <a:ext cx="1828800" cy="3292475"/>
            <a:chOff x="1152" y="720"/>
            <a:chExt cx="1152" cy="2266"/>
          </a:xfrm>
        </p:grpSpPr>
        <p:sp>
          <p:nvSpPr>
            <p:cNvPr id="16400" name="AutoShape 10">
              <a:extLst>
                <a:ext uri="{FF2B5EF4-FFF2-40B4-BE49-F238E27FC236}">
                  <a16:creationId xmlns:a16="http://schemas.microsoft.com/office/drawing/2014/main" id="{8114E200-E237-6FF2-8D5F-DDA2D3B9E0CB}"/>
                </a:ext>
              </a:extLst>
            </p:cNvPr>
            <p:cNvSpPr>
              <a:spLocks noChangeArrowheads="1"/>
            </p:cNvSpPr>
            <p:nvPr/>
          </p:nvSpPr>
          <p:spPr bwMode="auto">
            <a:xfrm>
              <a:off x="1152" y="720"/>
              <a:ext cx="1152" cy="1344"/>
            </a:xfrm>
            <a:prstGeom prst="upArrow">
              <a:avLst>
                <a:gd name="adj1" fmla="val 50000"/>
                <a:gd name="adj2" fmla="val 29167"/>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200">
                  <a:latin typeface="Times New Roman" panose="02020603050405020304" pitchFamily="18" charset="0"/>
                </a:rPr>
                <a:t>The</a:t>
              </a:r>
            </a:p>
            <a:p>
              <a:pPr algn="ctr"/>
              <a:r>
                <a:rPr lang="en-US" altLang="en-US" sz="2200">
                  <a:latin typeface="Times New Roman" panose="02020603050405020304" pitchFamily="18" charset="0"/>
                </a:rPr>
                <a:t>Rapture</a:t>
              </a:r>
            </a:p>
            <a:p>
              <a:pPr algn="ctr"/>
              <a:endParaRPr lang="en-US" altLang="en-US" sz="2200">
                <a:latin typeface="Times New Roman" panose="02020603050405020304" pitchFamily="18" charset="0"/>
              </a:endParaRPr>
            </a:p>
            <a:p>
              <a:pPr algn="ctr"/>
              <a:endParaRPr lang="en-US" altLang="en-US" sz="2200">
                <a:latin typeface="Times New Roman" panose="02020603050405020304" pitchFamily="18" charset="0"/>
              </a:endParaRPr>
            </a:p>
          </p:txBody>
        </p:sp>
        <p:grpSp>
          <p:nvGrpSpPr>
            <p:cNvPr id="16401" name="Group 11">
              <a:extLst>
                <a:ext uri="{FF2B5EF4-FFF2-40B4-BE49-F238E27FC236}">
                  <a16:creationId xmlns:a16="http://schemas.microsoft.com/office/drawing/2014/main" id="{1296BFD0-384B-C4D7-A291-4682B602A6D1}"/>
                </a:ext>
              </a:extLst>
            </p:cNvPr>
            <p:cNvGrpSpPr>
              <a:grpSpLocks/>
            </p:cNvGrpSpPr>
            <p:nvPr/>
          </p:nvGrpSpPr>
          <p:grpSpPr bwMode="auto">
            <a:xfrm>
              <a:off x="1248" y="1632"/>
              <a:ext cx="967" cy="1354"/>
              <a:chOff x="3024" y="624"/>
              <a:chExt cx="2023" cy="2650"/>
            </a:xfrm>
          </p:grpSpPr>
          <p:sp>
            <p:nvSpPr>
              <p:cNvPr id="16402" name="Oval 12">
                <a:extLst>
                  <a:ext uri="{FF2B5EF4-FFF2-40B4-BE49-F238E27FC236}">
                    <a16:creationId xmlns:a16="http://schemas.microsoft.com/office/drawing/2014/main" id="{7FA42B34-FC2E-3E1E-A672-57F92451BD70}"/>
                  </a:ext>
                </a:extLst>
              </p:cNvPr>
              <p:cNvSpPr>
                <a:spLocks noChangeArrowheads="1"/>
              </p:cNvSpPr>
              <p:nvPr/>
            </p:nvSpPr>
            <p:spPr bwMode="auto">
              <a:xfrm>
                <a:off x="3552" y="3024"/>
                <a:ext cx="720" cy="14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3" name="Oval 13">
                <a:extLst>
                  <a:ext uri="{FF2B5EF4-FFF2-40B4-BE49-F238E27FC236}">
                    <a16:creationId xmlns:a16="http://schemas.microsoft.com/office/drawing/2014/main" id="{29FFE71B-F589-CF4F-E20E-CC0D1B65E123}"/>
                  </a:ext>
                </a:extLst>
              </p:cNvPr>
              <p:cNvSpPr>
                <a:spLocks noChangeArrowheads="1"/>
              </p:cNvSpPr>
              <p:nvPr/>
            </p:nvSpPr>
            <p:spPr bwMode="auto">
              <a:xfrm>
                <a:off x="4080" y="1632"/>
                <a:ext cx="240" cy="864"/>
              </a:xfrm>
              <a:prstGeom prst="ellipse">
                <a:avLst/>
              </a:prstGeom>
              <a:solidFill>
                <a:srgbClr val="FFFF99"/>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404" name="Rectangle 14">
                <a:extLst>
                  <a:ext uri="{FF2B5EF4-FFF2-40B4-BE49-F238E27FC236}">
                    <a16:creationId xmlns:a16="http://schemas.microsoft.com/office/drawing/2014/main" id="{14DA6150-3182-4914-BEE9-976F1D282109}"/>
                  </a:ext>
                </a:extLst>
              </p:cNvPr>
              <p:cNvSpPr>
                <a:spLocks noChangeArrowheads="1"/>
              </p:cNvSpPr>
              <p:nvPr/>
            </p:nvSpPr>
            <p:spPr bwMode="auto">
              <a:xfrm>
                <a:off x="3120" y="2352"/>
                <a:ext cx="1248" cy="720"/>
              </a:xfrm>
              <a:prstGeom prst="rect">
                <a:avLst/>
              </a:prstGeom>
              <a:solidFill>
                <a:srgbClr val="FFFF99"/>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6405" name="Picture 15" descr="church">
                <a:extLst>
                  <a:ext uri="{FF2B5EF4-FFF2-40B4-BE49-F238E27FC236}">
                    <a16:creationId xmlns:a16="http://schemas.microsoft.com/office/drawing/2014/main" id="{74ABE95E-8E07-7AE6-1F0C-B2D99FB02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 y="624"/>
                <a:ext cx="2023" cy="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 name="Group 16">
            <a:extLst>
              <a:ext uri="{FF2B5EF4-FFF2-40B4-BE49-F238E27FC236}">
                <a16:creationId xmlns:a16="http://schemas.microsoft.com/office/drawing/2014/main" id="{00E89229-4E69-7B35-D97D-FFB7D7B8855B}"/>
              </a:ext>
            </a:extLst>
          </p:cNvPr>
          <p:cNvGrpSpPr>
            <a:grpSpLocks/>
          </p:cNvGrpSpPr>
          <p:nvPr/>
        </p:nvGrpSpPr>
        <p:grpSpPr bwMode="auto">
          <a:xfrm>
            <a:off x="6934200" y="1981201"/>
            <a:ext cx="2286000" cy="4283075"/>
            <a:chOff x="3504" y="816"/>
            <a:chExt cx="1440" cy="2698"/>
          </a:xfrm>
        </p:grpSpPr>
        <p:pic>
          <p:nvPicPr>
            <p:cNvPr id="16395" name="Picture 17" descr="earth">
              <a:extLst>
                <a:ext uri="{FF2B5EF4-FFF2-40B4-BE49-F238E27FC236}">
                  <a16:creationId xmlns:a16="http://schemas.microsoft.com/office/drawing/2014/main" id="{EC9159A0-56F6-FF8F-F6CB-378349C8212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96" y="2448"/>
              <a:ext cx="1080" cy="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6" name="Group 18">
              <a:extLst>
                <a:ext uri="{FF2B5EF4-FFF2-40B4-BE49-F238E27FC236}">
                  <a16:creationId xmlns:a16="http://schemas.microsoft.com/office/drawing/2014/main" id="{B62554E9-CAE0-6FA2-3A68-8E0CBE757174}"/>
                </a:ext>
              </a:extLst>
            </p:cNvPr>
            <p:cNvGrpSpPr>
              <a:grpSpLocks/>
            </p:cNvGrpSpPr>
            <p:nvPr/>
          </p:nvGrpSpPr>
          <p:grpSpPr bwMode="auto">
            <a:xfrm>
              <a:off x="3504" y="816"/>
              <a:ext cx="1440" cy="2016"/>
              <a:chOff x="2592" y="384"/>
              <a:chExt cx="1440" cy="2016"/>
            </a:xfrm>
          </p:grpSpPr>
          <p:sp>
            <p:nvSpPr>
              <p:cNvPr id="16397" name="AutoShape 19">
                <a:extLst>
                  <a:ext uri="{FF2B5EF4-FFF2-40B4-BE49-F238E27FC236}">
                    <a16:creationId xmlns:a16="http://schemas.microsoft.com/office/drawing/2014/main" id="{73F290CB-DC59-22A4-086D-9EDB63F22244}"/>
                  </a:ext>
                </a:extLst>
              </p:cNvPr>
              <p:cNvSpPr>
                <a:spLocks noChangeArrowheads="1"/>
              </p:cNvSpPr>
              <p:nvPr/>
            </p:nvSpPr>
            <p:spPr bwMode="auto">
              <a:xfrm>
                <a:off x="3072" y="1536"/>
                <a:ext cx="432" cy="864"/>
              </a:xfrm>
              <a:prstGeom prst="downArrow">
                <a:avLst>
                  <a:gd name="adj1" fmla="val 50000"/>
                  <a:gd name="adj2" fmla="val 50000"/>
                </a:avLst>
              </a:prstGeom>
              <a:solidFill>
                <a:schemeClr val="accent2"/>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pic>
            <p:nvPicPr>
              <p:cNvPr id="16398" name="Picture 20" descr="arm2">
                <a:extLst>
                  <a:ext uri="{FF2B5EF4-FFF2-40B4-BE49-F238E27FC236}">
                    <a16:creationId xmlns:a16="http://schemas.microsoft.com/office/drawing/2014/main" id="{50DC8B6F-0CCC-DD85-37CE-F0E937B77D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9160"/>
              <a:stretch>
                <a:fillRect/>
              </a:stretch>
            </p:blipFill>
            <p:spPr bwMode="auto">
              <a:xfrm>
                <a:off x="2870" y="384"/>
                <a:ext cx="92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Text Box 21">
                <a:extLst>
                  <a:ext uri="{FF2B5EF4-FFF2-40B4-BE49-F238E27FC236}">
                    <a16:creationId xmlns:a16="http://schemas.microsoft.com/office/drawing/2014/main" id="{C666FA98-B6CB-DA26-CBCB-C5C596301B31}"/>
                  </a:ext>
                </a:extLst>
              </p:cNvPr>
              <p:cNvSpPr txBox="1">
                <a:spLocks noChangeArrowheads="1"/>
              </p:cNvSpPr>
              <p:nvPr/>
            </p:nvSpPr>
            <p:spPr bwMode="auto">
              <a:xfrm>
                <a:off x="2592" y="1536"/>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2400" b="1">
                    <a:latin typeface="Times New Roman" panose="02020603050405020304" pitchFamily="18" charset="0"/>
                  </a:rPr>
                  <a:t>Second Coming</a:t>
                </a:r>
              </a:p>
            </p:txBody>
          </p:sp>
        </p:grpSp>
      </p:grpSp>
      <p:sp>
        <p:nvSpPr>
          <p:cNvPr id="24598" name="Rectangle 22">
            <a:extLst>
              <a:ext uri="{FF2B5EF4-FFF2-40B4-BE49-F238E27FC236}">
                <a16:creationId xmlns:a16="http://schemas.microsoft.com/office/drawing/2014/main" id="{FD4E51E9-0C2E-404C-5A91-5C63A4D5EB8D}"/>
              </a:ext>
            </a:extLst>
          </p:cNvPr>
          <p:cNvSpPr>
            <a:spLocks noGrp="1" noChangeArrowheads="1"/>
          </p:cNvSpPr>
          <p:nvPr>
            <p:ph type="title"/>
          </p:nvPr>
        </p:nvSpPr>
        <p:spPr>
          <a:xfrm>
            <a:off x="2133600" y="76200"/>
            <a:ext cx="7772400" cy="1143000"/>
          </a:xfrm>
        </p:spPr>
        <p:txBody>
          <a:bodyPr vert="horz" lIns="90488" tIns="44450" rIns="90488" bIns="44450" rtlCol="0" anchor="t">
            <a:normAutofit/>
          </a:bodyPr>
          <a:lstStyle/>
          <a:p>
            <a:pPr eaLnBrk="1" hangingPunct="1">
              <a:defRPr/>
            </a:pPr>
            <a:r>
              <a:rPr lang="en-US"/>
              <a:t>Timing of the Rapture:</a:t>
            </a:r>
            <a:br>
              <a:rPr lang="en-US"/>
            </a:br>
            <a:r>
              <a:rPr lang="en-US"/>
              <a:t>Pre-Tribulational View</a:t>
            </a:r>
          </a:p>
        </p:txBody>
      </p:sp>
      <p:sp>
        <p:nvSpPr>
          <p:cNvPr id="24599" name="Rectangle 23">
            <a:extLst>
              <a:ext uri="{FF2B5EF4-FFF2-40B4-BE49-F238E27FC236}">
                <a16:creationId xmlns:a16="http://schemas.microsoft.com/office/drawing/2014/main" id="{37D4F062-EFA5-95B7-A4F3-5E063D954BD6}"/>
              </a:ext>
            </a:extLst>
          </p:cNvPr>
          <p:cNvSpPr>
            <a:spLocks noGrp="1" noRot="1" noChangeArrowheads="1"/>
          </p:cNvSpPr>
          <p:nvPr>
            <p:ph type="body" idx="1"/>
          </p:nvPr>
        </p:nvSpPr>
        <p:spPr>
          <a:xfrm>
            <a:off x="1752600" y="1219200"/>
            <a:ext cx="5867400" cy="3352800"/>
          </a:xfrm>
        </p:spPr>
        <p:txBody>
          <a:bodyPr/>
          <a:lstStyle/>
          <a:p>
            <a:pPr eaLnBrk="1" hangingPunct="1">
              <a:defRPr/>
            </a:pPr>
            <a:r>
              <a:rPr lang="en-US"/>
              <a:t>The Rapture occurs </a:t>
            </a:r>
            <a:r>
              <a:rPr lang="en-US" i="1"/>
              <a:t>before </a:t>
            </a:r>
            <a:r>
              <a:rPr lang="en-US"/>
              <a:t>the Tribulation.</a:t>
            </a:r>
          </a:p>
          <a:p>
            <a:pPr eaLnBrk="1" hangingPunct="1">
              <a:defRPr/>
            </a:pPr>
            <a:r>
              <a:rPr lang="en-US"/>
              <a:t>This is the view of MBI.</a:t>
            </a:r>
          </a:p>
          <a:p>
            <a:pPr eaLnBrk="1" hangingPunct="1">
              <a:buFont typeface="Wingdings" pitchFamily="2" charset="2"/>
              <a:buNone/>
              <a:defRPr/>
            </a:pPr>
            <a:endParaRPr lang="en-US"/>
          </a:p>
        </p:txBody>
      </p:sp>
      <p:grpSp>
        <p:nvGrpSpPr>
          <p:cNvPr id="8" name="Group 34">
            <a:extLst>
              <a:ext uri="{FF2B5EF4-FFF2-40B4-BE49-F238E27FC236}">
                <a16:creationId xmlns:a16="http://schemas.microsoft.com/office/drawing/2014/main" id="{426D5703-6EB6-0CF5-5BBF-49A99E96DDFA}"/>
              </a:ext>
            </a:extLst>
          </p:cNvPr>
          <p:cNvGrpSpPr>
            <a:grpSpLocks/>
          </p:cNvGrpSpPr>
          <p:nvPr/>
        </p:nvGrpSpPr>
        <p:grpSpPr bwMode="auto">
          <a:xfrm>
            <a:off x="8991600" y="4876800"/>
            <a:ext cx="1524000" cy="1447800"/>
            <a:chOff x="4704" y="3072"/>
            <a:chExt cx="960" cy="912"/>
          </a:xfrm>
        </p:grpSpPr>
        <p:sp>
          <p:nvSpPr>
            <p:cNvPr id="16393" name="Rectangle 31">
              <a:extLst>
                <a:ext uri="{FF2B5EF4-FFF2-40B4-BE49-F238E27FC236}">
                  <a16:creationId xmlns:a16="http://schemas.microsoft.com/office/drawing/2014/main" id="{02A90652-E134-BACF-22C3-D6878AA6A801}"/>
                </a:ext>
              </a:extLst>
            </p:cNvPr>
            <p:cNvSpPr>
              <a:spLocks noChangeArrowheads="1"/>
            </p:cNvSpPr>
            <p:nvPr/>
          </p:nvSpPr>
          <p:spPr bwMode="auto">
            <a:xfrm>
              <a:off x="4704" y="3072"/>
              <a:ext cx="768" cy="624"/>
            </a:xfrm>
            <a:prstGeom prst="rect">
              <a:avLst/>
            </a:prstGeom>
            <a:solidFill>
              <a:srgbClr val="CC99FF"/>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a:solidFill>
                    <a:schemeClr val="bg1"/>
                  </a:solidFill>
                  <a:latin typeface="Times New Roman" panose="02020603050405020304" pitchFamily="18" charset="0"/>
                </a:rPr>
                <a:t>The</a:t>
              </a:r>
            </a:p>
            <a:p>
              <a:pPr algn="ctr"/>
              <a:r>
                <a:rPr lang="en-US" altLang="en-US" sz="2000">
                  <a:solidFill>
                    <a:schemeClr val="bg1"/>
                  </a:solidFill>
                  <a:latin typeface="Times New Roman" panose="02020603050405020304" pitchFamily="18" charset="0"/>
                </a:rPr>
                <a:t>Millennium</a:t>
              </a:r>
            </a:p>
          </p:txBody>
        </p:sp>
        <p:sp>
          <p:nvSpPr>
            <p:cNvPr id="16394" name="Text Box 33">
              <a:extLst>
                <a:ext uri="{FF2B5EF4-FFF2-40B4-BE49-F238E27FC236}">
                  <a16:creationId xmlns:a16="http://schemas.microsoft.com/office/drawing/2014/main" id="{411F829B-AE12-BFE1-41C8-2BCD6D47A440}"/>
                </a:ext>
              </a:extLst>
            </p:cNvPr>
            <p:cNvSpPr txBox="1">
              <a:spLocks noChangeArrowheads="1"/>
            </p:cNvSpPr>
            <p:nvPr/>
          </p:nvSpPr>
          <p:spPr bwMode="auto">
            <a:xfrm>
              <a:off x="5040" y="3696"/>
              <a:ext cx="6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spcBef>
                  <a:spcPct val="50000"/>
                </a:spcBef>
              </a:pPr>
              <a:r>
                <a:rPr lang="en-US" altLang="en-US" sz="2400" b="1">
                  <a:latin typeface="Times New Roman" panose="02020603050405020304" pitchFamily="18" charset="0"/>
                </a:rPr>
                <a:t>Etc…</a:t>
              </a: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84"/>
                                        </p:tgtEl>
                                        <p:attrNameLst>
                                          <p:attrName>style.visibility</p:attrName>
                                        </p:attrNameLst>
                                      </p:cBhvr>
                                      <p:to>
                                        <p:strVal val="visible"/>
                                      </p:to>
                                    </p:set>
                                    <p:animEffect transition="in" filter="wipe(left)">
                                      <p:cBhvr>
                                        <p:cTn id="7" dur="500"/>
                                        <p:tgtEl>
                                          <p:spTgt spid="245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599">
                                            <p:txEl>
                                              <p:pRg st="0" end="0"/>
                                            </p:txEl>
                                          </p:spTgt>
                                        </p:tgtEl>
                                        <p:attrNameLst>
                                          <p:attrName>style.visibility</p:attrName>
                                        </p:attrNameLst>
                                      </p:cBhvr>
                                      <p:to>
                                        <p:strVal val="visible"/>
                                      </p:to>
                                    </p:set>
                                    <p:animEffect transition="in" filter="wipe(left)">
                                      <p:cBhvr>
                                        <p:cTn id="32" dur="500"/>
                                        <p:tgtEl>
                                          <p:spTgt spid="2459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599">
                                            <p:txEl>
                                              <p:pRg st="1" end="1"/>
                                            </p:txEl>
                                          </p:spTgt>
                                        </p:tgtEl>
                                        <p:attrNameLst>
                                          <p:attrName>style.visibility</p:attrName>
                                        </p:attrNameLst>
                                      </p:cBhvr>
                                      <p:to>
                                        <p:strVal val="visible"/>
                                      </p:to>
                                    </p:set>
                                    <p:animEffect transition="in" filter="wipe(left)">
                                      <p:cBhvr>
                                        <p:cTn id="37" dur="500"/>
                                        <p:tgtEl>
                                          <p:spTgt spid="245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animBg="1" autoUpdateAnimBg="0"/>
      <p:bldP spid="2459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F424A0A-A5A2-BA96-0E32-6DD8A020F9A5}"/>
              </a:ext>
            </a:extLst>
          </p:cNvPr>
          <p:cNvSpPr>
            <a:spLocks noGrp="1" noRot="1" noChangeArrowheads="1"/>
          </p:cNvSpPr>
          <p:nvPr>
            <p:ph type="title"/>
          </p:nvPr>
        </p:nvSpPr>
        <p:spPr>
          <a:xfrm>
            <a:off x="2209800" y="228600"/>
            <a:ext cx="7772400" cy="533400"/>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p:spPr>
        <p:txBody>
          <a:bodyPr>
            <a:normAutofit fontScale="90000"/>
          </a:bodyPr>
          <a:lstStyle/>
          <a:p>
            <a:pPr eaLnBrk="1" hangingPunct="1">
              <a:defRPr/>
            </a:pPr>
            <a:r>
              <a:rPr lang="en-US" dirty="0"/>
              <a:t>Overview: Great White Throne</a:t>
            </a:r>
          </a:p>
        </p:txBody>
      </p:sp>
      <p:sp>
        <p:nvSpPr>
          <p:cNvPr id="17411" name="Rectangle 3">
            <a:extLst>
              <a:ext uri="{FF2B5EF4-FFF2-40B4-BE49-F238E27FC236}">
                <a16:creationId xmlns:a16="http://schemas.microsoft.com/office/drawing/2014/main" id="{63580BA1-973E-DF9B-2254-DCE426AF019C}"/>
              </a:ext>
            </a:extLst>
          </p:cNvPr>
          <p:cNvSpPr>
            <a:spLocks noGrp="1" noRot="1" noChangeArrowheads="1"/>
          </p:cNvSpPr>
          <p:nvPr>
            <p:ph type="body" idx="1"/>
          </p:nvPr>
        </p:nvSpPr>
        <p:spPr>
          <a:xfrm>
            <a:off x="1752600" y="838200"/>
            <a:ext cx="4876800" cy="5638800"/>
          </a:xfrm>
        </p:spPr>
        <p:txBody>
          <a:bodyPr>
            <a:normAutofit lnSpcReduction="10000"/>
          </a:bodyPr>
          <a:lstStyle/>
          <a:p>
            <a:pPr eaLnBrk="1" hangingPunct="1">
              <a:lnSpc>
                <a:spcPct val="90000"/>
              </a:lnSpc>
              <a:defRPr/>
            </a:pPr>
            <a:r>
              <a:rPr lang="en-US" sz="2400" dirty="0"/>
              <a:t>At the end of the Millennium,  there will be a final judgment   of the unsaved wicked from    all ages.</a:t>
            </a:r>
          </a:p>
          <a:p>
            <a:pPr eaLnBrk="1" hangingPunct="1">
              <a:lnSpc>
                <a:spcPct val="90000"/>
              </a:lnSpc>
              <a:defRPr/>
            </a:pPr>
            <a:r>
              <a:rPr lang="en-US" sz="2400" dirty="0"/>
              <a:t>They will be sent to the Lake   of Fire forever.</a:t>
            </a:r>
          </a:p>
          <a:p>
            <a:pPr eaLnBrk="1" hangingPunct="1">
              <a:lnSpc>
                <a:spcPct val="90000"/>
              </a:lnSpc>
              <a:defRPr/>
            </a:pPr>
            <a:r>
              <a:rPr lang="en-US" sz="2400" dirty="0">
                <a:latin typeface="Papyrus" pitchFamily="66" charset="0"/>
              </a:rPr>
              <a:t>“Then I saw a </a:t>
            </a:r>
            <a:r>
              <a:rPr lang="en-US" sz="2400" u="sng" dirty="0">
                <a:latin typeface="Papyrus" pitchFamily="66" charset="0"/>
              </a:rPr>
              <a:t>great white throne</a:t>
            </a:r>
            <a:r>
              <a:rPr lang="en-US" sz="2400" dirty="0">
                <a:latin typeface="Papyrus" pitchFamily="66" charset="0"/>
              </a:rPr>
              <a:t> and Him who sat upon it…And I saw the dead, the great and the small, standing before the throne, and books were opened; and another book was opened, which is the book of life; and the dead were judged from the things which were written in the books, according to their deeds.”</a:t>
            </a:r>
            <a:r>
              <a:rPr lang="en-US" sz="2400" dirty="0"/>
              <a:t>      Rev. 20:11-12</a:t>
            </a:r>
          </a:p>
        </p:txBody>
      </p:sp>
      <p:pic>
        <p:nvPicPr>
          <p:cNvPr id="12292" name="Picture 7" descr="last">
            <a:extLst>
              <a:ext uri="{FF2B5EF4-FFF2-40B4-BE49-F238E27FC236}">
                <a16:creationId xmlns:a16="http://schemas.microsoft.com/office/drawing/2014/main" id="{0E0682A5-418A-BC4C-76AA-1E6376A88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639" t="20665" r="29633" b="23701"/>
          <a:stretch>
            <a:fillRect/>
          </a:stretch>
        </p:blipFill>
        <p:spPr bwMode="auto">
          <a:xfrm>
            <a:off x="6553200" y="838200"/>
            <a:ext cx="4038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8">
            <a:extLst>
              <a:ext uri="{FF2B5EF4-FFF2-40B4-BE49-F238E27FC236}">
                <a16:creationId xmlns:a16="http://schemas.microsoft.com/office/drawing/2014/main" id="{C0ED75DD-E23C-7DE7-4F99-5B6D55CD22F1}"/>
              </a:ext>
            </a:extLst>
          </p:cNvPr>
          <p:cNvSpPr txBox="1">
            <a:spLocks noChangeArrowheads="1"/>
          </p:cNvSpPr>
          <p:nvPr/>
        </p:nvSpPr>
        <p:spPr bwMode="auto">
          <a:xfrm>
            <a:off x="6629400" y="614045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a:latin typeface="Times New Roman" panose="02020603050405020304" pitchFamily="18" charset="0"/>
              </a:rPr>
              <a:t>“The Last Judgment,”          Michelangelo, Sistine Chapel</a:t>
            </a:r>
          </a:p>
        </p:txBody>
      </p:sp>
      <p:sp>
        <p:nvSpPr>
          <p:cNvPr id="12294" name="Rectangle 9">
            <a:extLst>
              <a:ext uri="{FF2B5EF4-FFF2-40B4-BE49-F238E27FC236}">
                <a16:creationId xmlns:a16="http://schemas.microsoft.com/office/drawing/2014/main" id="{6D8950D1-63EB-02F2-29D5-A8502775C447}"/>
              </a:ext>
            </a:extLst>
          </p:cNvPr>
          <p:cNvSpPr>
            <a:spLocks noChangeArrowheads="1"/>
          </p:cNvSpPr>
          <p:nvPr/>
        </p:nvSpPr>
        <p:spPr bwMode="auto">
          <a:xfrm>
            <a:off x="10287000" y="6172200"/>
            <a:ext cx="304800" cy="381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wipe(left)">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wipe(left)">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wipe(left)">
                                      <p:cBhvr>
                                        <p:cTn id="17" dur="5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02E0-47E2-A202-B66B-B34C02BFCD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CFE88F-5FDA-6645-D742-2DEDEB6297E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30608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D865-FBDC-D822-E93D-9AA36C6D8CF6}"/>
              </a:ext>
            </a:extLst>
          </p:cNvPr>
          <p:cNvSpPr>
            <a:spLocks noGrp="1"/>
          </p:cNvSpPr>
          <p:nvPr>
            <p:ph type="title"/>
          </p:nvPr>
        </p:nvSpPr>
        <p:spPr/>
        <p:txBody>
          <a:bodyPr/>
          <a:lstStyle/>
          <a:p>
            <a:r>
              <a:rPr lang="en-US" dirty="0"/>
              <a:t>Scriptures</a:t>
            </a:r>
          </a:p>
        </p:txBody>
      </p:sp>
      <p:sp>
        <p:nvSpPr>
          <p:cNvPr id="3" name="Content Placeholder 2">
            <a:extLst>
              <a:ext uri="{FF2B5EF4-FFF2-40B4-BE49-F238E27FC236}">
                <a16:creationId xmlns:a16="http://schemas.microsoft.com/office/drawing/2014/main" id="{91F3EC87-846C-C9C3-D678-37AADEE2E8A7}"/>
              </a:ext>
            </a:extLst>
          </p:cNvPr>
          <p:cNvSpPr>
            <a:spLocks noGrp="1"/>
          </p:cNvSpPr>
          <p:nvPr>
            <p:ph idx="1"/>
          </p:nvPr>
        </p:nvSpPr>
        <p:spPr>
          <a:xfrm>
            <a:off x="612647" y="1071563"/>
            <a:ext cx="10653579" cy="5237797"/>
          </a:xfrm>
        </p:spPr>
        <p:txBody>
          <a:bodyPr>
            <a:normAutofit/>
          </a:bodyPr>
          <a:lstStyle/>
          <a:p>
            <a:pPr marL="0" indent="0">
              <a:buNone/>
            </a:pPr>
            <a:r>
              <a:rPr lang="en-US" sz="2400" b="0" i="0" dirty="0">
                <a:solidFill>
                  <a:srgbClr val="000000"/>
                </a:solidFill>
                <a:effectLst/>
                <a:latin typeface="system-ui"/>
              </a:rPr>
              <a:t>“Men of Galilee,” they said, “why do you stand here looking into the sky? This same Jesus, who has been taken from you into heaven, will come back in the same way you have seen him go into heaven.” </a:t>
            </a:r>
            <a:r>
              <a:rPr lang="en-US" b="1" i="0" dirty="0">
                <a:solidFill>
                  <a:srgbClr val="000000"/>
                </a:solidFill>
                <a:effectLst/>
                <a:latin typeface="system-ui"/>
              </a:rPr>
              <a:t>Acts 1:11</a:t>
            </a:r>
          </a:p>
          <a:p>
            <a:pPr marL="0" algn="l">
              <a:spcBef>
                <a:spcPts val="0"/>
              </a:spcBef>
              <a:buNone/>
            </a:pPr>
            <a:r>
              <a:rPr lang="en-US" sz="2400" b="1" baseline="30000" dirty="0">
                <a:solidFill>
                  <a:srgbClr val="000000"/>
                </a:solidFill>
                <a:latin typeface="system-ui"/>
              </a:rPr>
              <a:t>“</a:t>
            </a:r>
            <a:r>
              <a:rPr lang="en-US" sz="2400" b="0" i="0" dirty="0">
                <a:solidFill>
                  <a:srgbClr val="000000"/>
                </a:solidFill>
                <a:effectLst/>
                <a:latin typeface="system-ui"/>
              </a:rPr>
              <a:t>But the day of the Lord will come like a thief. The heavens will disappear with a roar; the elements will be destroyed by fire, and the earth and everything done in it will be laid bare.</a:t>
            </a:r>
            <a:r>
              <a:rPr lang="en-US" sz="2400" baseline="30000" dirty="0">
                <a:solidFill>
                  <a:srgbClr val="000000"/>
                </a:solidFill>
                <a:latin typeface="system-ui"/>
              </a:rPr>
              <a:t> </a:t>
            </a:r>
            <a:r>
              <a:rPr lang="en-US" sz="2400" b="0" i="0" dirty="0">
                <a:solidFill>
                  <a:srgbClr val="000000"/>
                </a:solidFill>
                <a:effectLst/>
                <a:latin typeface="system-ui"/>
              </a:rPr>
              <a:t>Since everything will be destroyed in this way, what kind of people ought you to be? You ought to live holy and godly lives as you look forward to the day of God and speed its coming.</a:t>
            </a:r>
            <a:r>
              <a:rPr lang="en-US" sz="2400" baseline="30000" dirty="0">
                <a:solidFill>
                  <a:srgbClr val="000000"/>
                </a:solidFill>
                <a:latin typeface="system-ui"/>
              </a:rPr>
              <a:t> </a:t>
            </a:r>
            <a:r>
              <a:rPr lang="en-US" sz="2400" b="0" i="0" dirty="0">
                <a:solidFill>
                  <a:srgbClr val="000000"/>
                </a:solidFill>
                <a:effectLst/>
                <a:latin typeface="system-ui"/>
              </a:rPr>
              <a:t>That day will bring about the destruction of the heavens by fire, and the elements will melt in the heat. But in keeping with his promise we are looking forward to a new heaven and a new earth, where righteousness dwells. </a:t>
            </a:r>
            <a:r>
              <a:rPr lang="en-US" b="1" i="0" dirty="0">
                <a:solidFill>
                  <a:srgbClr val="000000"/>
                </a:solidFill>
                <a:effectLst/>
                <a:latin typeface="system-ui"/>
              </a:rPr>
              <a:t>2 Peter 3:10-13</a:t>
            </a:r>
          </a:p>
          <a:p>
            <a:pPr marL="0" indent="0">
              <a:buNone/>
            </a:pPr>
            <a:endParaRPr lang="en-US" dirty="0"/>
          </a:p>
        </p:txBody>
      </p:sp>
    </p:spTree>
    <p:extLst>
      <p:ext uri="{BB962C8B-B14F-4D97-AF65-F5344CB8AC3E}">
        <p14:creationId xmlns:p14="http://schemas.microsoft.com/office/powerpoint/2010/main" val="2927204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416616-006F-3BD7-27CD-C7F27B99276F}"/>
              </a:ext>
            </a:extLst>
          </p:cNvPr>
          <p:cNvSpPr>
            <a:spLocks noGrp="1"/>
          </p:cNvSpPr>
          <p:nvPr>
            <p:ph type="title"/>
          </p:nvPr>
        </p:nvSpPr>
        <p:spPr>
          <a:xfrm>
            <a:off x="612648" y="548640"/>
            <a:ext cx="10653578" cy="565785"/>
          </a:xfrm>
        </p:spPr>
        <p:txBody>
          <a:bodyPr>
            <a:normAutofit fontScale="90000"/>
          </a:bodyPr>
          <a:lstStyle/>
          <a:p>
            <a:r>
              <a:rPr lang="en-US" dirty="0"/>
              <a:t>Scriptures</a:t>
            </a:r>
          </a:p>
        </p:txBody>
      </p:sp>
      <p:sp>
        <p:nvSpPr>
          <p:cNvPr id="5" name="Content Placeholder 4">
            <a:extLst>
              <a:ext uri="{FF2B5EF4-FFF2-40B4-BE49-F238E27FC236}">
                <a16:creationId xmlns:a16="http://schemas.microsoft.com/office/drawing/2014/main" id="{1EBEC5DF-A521-2538-A7CA-6CC10F93532F}"/>
              </a:ext>
            </a:extLst>
          </p:cNvPr>
          <p:cNvSpPr>
            <a:spLocks noGrp="1"/>
          </p:cNvSpPr>
          <p:nvPr>
            <p:ph idx="1"/>
          </p:nvPr>
        </p:nvSpPr>
        <p:spPr>
          <a:xfrm>
            <a:off x="581351" y="959879"/>
            <a:ext cx="10653579" cy="5569710"/>
          </a:xfrm>
        </p:spPr>
        <p:txBody>
          <a:bodyPr>
            <a:normAutofit lnSpcReduction="10000"/>
          </a:bodyPr>
          <a:lstStyle/>
          <a:p>
            <a:pPr marL="0" algn="l">
              <a:spcBef>
                <a:spcPts val="0"/>
              </a:spcBef>
              <a:buNone/>
            </a:pPr>
            <a:r>
              <a:rPr lang="en-US" sz="2400" b="0" i="0" dirty="0">
                <a:solidFill>
                  <a:srgbClr val="000000"/>
                </a:solidFill>
                <a:effectLst/>
                <a:latin typeface="system-ui"/>
              </a:rPr>
              <a:t>On his robe and on his thigh he has this name written: </a:t>
            </a:r>
            <a:r>
              <a:rPr lang="en-US" sz="2400" b="0" i="0" cap="small" dirty="0">
                <a:solidFill>
                  <a:srgbClr val="000000"/>
                </a:solidFill>
                <a:effectLst/>
                <a:latin typeface="system-ui"/>
              </a:rPr>
              <a:t>king of kings and lord of lords</a:t>
            </a:r>
            <a:r>
              <a:rPr lang="en-US" sz="2400" b="0" i="0" dirty="0">
                <a:solidFill>
                  <a:srgbClr val="000000"/>
                </a:solidFill>
                <a:effectLst/>
                <a:latin typeface="system-ui"/>
              </a:rPr>
              <a:t>.</a:t>
            </a:r>
            <a:r>
              <a:rPr lang="en-US" b="0" i="0" dirty="0">
                <a:solidFill>
                  <a:srgbClr val="000000"/>
                </a:solidFill>
                <a:effectLst/>
                <a:latin typeface="system-ui"/>
              </a:rPr>
              <a:t> </a:t>
            </a:r>
            <a:r>
              <a:rPr lang="en-US" b="1" i="0" dirty="0">
                <a:solidFill>
                  <a:srgbClr val="000000"/>
                </a:solidFill>
                <a:effectLst/>
                <a:latin typeface="system-ui"/>
              </a:rPr>
              <a:t>Revelation 19:16</a:t>
            </a:r>
          </a:p>
          <a:p>
            <a:pPr marL="0" algn="l">
              <a:spcBef>
                <a:spcPts val="0"/>
              </a:spcBef>
              <a:buNone/>
            </a:pPr>
            <a:r>
              <a:rPr lang="en-US" sz="2200" b="0" i="0" dirty="0">
                <a:solidFill>
                  <a:srgbClr val="000000"/>
                </a:solidFill>
                <a:effectLst/>
                <a:latin typeface="system-ui"/>
              </a:rPr>
              <a:t>Then I saw “a new heaven and a new earth,”</a:t>
            </a:r>
            <a:r>
              <a:rPr lang="en-US" sz="2200" b="0" i="0" baseline="30000" dirty="0">
                <a:solidFill>
                  <a:srgbClr val="000000"/>
                </a:solidFill>
                <a:effectLst/>
                <a:latin typeface="system-ui"/>
              </a:rPr>
              <a:t>[</a:t>
            </a:r>
            <a:r>
              <a:rPr lang="en-US" sz="2200" b="0" i="0" baseline="30000" dirty="0">
                <a:solidFill>
                  <a:srgbClr val="4A4A4A"/>
                </a:solidFill>
                <a:effectLst/>
                <a:latin typeface="system-ui"/>
                <a:hlinkClick r:id="rId2" tooltip="See footnote a"/>
              </a:rPr>
              <a:t>a</a:t>
            </a:r>
            <a:r>
              <a:rPr lang="en-US" sz="2200" b="0" i="0" baseline="30000" dirty="0">
                <a:solidFill>
                  <a:srgbClr val="000000"/>
                </a:solidFill>
                <a:effectLst/>
                <a:latin typeface="system-ui"/>
              </a:rPr>
              <a:t>]</a:t>
            </a:r>
            <a:r>
              <a:rPr lang="en-US" sz="2200" b="0" i="0" dirty="0">
                <a:solidFill>
                  <a:srgbClr val="000000"/>
                </a:solidFill>
                <a:effectLst/>
                <a:latin typeface="system-ui"/>
              </a:rPr>
              <a:t> for the first heaven and the first earth had passed away, and there was no longer any sea. I saw the Holy City, the new Jerusalem, coming down out of heaven from God, prepared as a bride beautifully dressed for her husband. And I heard a loud voice from the throne saying, “Look! God’s dwelling place is now among the people, and he will dwell with them. They will be his people, and God himself will be with them and be their God. ‘He will wipe every tear from their eyes. There will be no more death’ or mourning or crying or pain, for the old order of things has passed away.” He who was seated on the throne said, “I am making everything new!” Then he said, “Write this down, for these words are trustworthy and true.”</a:t>
            </a:r>
            <a:r>
              <a:rPr lang="en-US" sz="2200" b="1" i="0" baseline="30000" dirty="0">
                <a:solidFill>
                  <a:srgbClr val="000000"/>
                </a:solidFill>
                <a:effectLst/>
                <a:latin typeface="system-ui"/>
              </a:rPr>
              <a:t> </a:t>
            </a:r>
            <a:r>
              <a:rPr lang="en-US" sz="2200" b="0" i="0" dirty="0">
                <a:solidFill>
                  <a:srgbClr val="000000"/>
                </a:solidFill>
                <a:effectLst/>
                <a:latin typeface="system-ui"/>
              </a:rPr>
              <a:t>He said to me: “It is done. I am the Alpha and the Omega, the Beginning and the End. To the thirsty I will give water without cost from the spring of the water of life. Those who are victorious will inherit all this, and I will be their God and they will be my children. </a:t>
            </a:r>
            <a:r>
              <a:rPr lang="en-US" b="1" i="0" dirty="0">
                <a:solidFill>
                  <a:srgbClr val="000000"/>
                </a:solidFill>
                <a:effectLst/>
                <a:latin typeface="system-ui"/>
              </a:rPr>
              <a:t>Revelation 21:1-7</a:t>
            </a:r>
          </a:p>
          <a:p>
            <a:pPr marL="0" algn="l">
              <a:spcBef>
                <a:spcPts val="0"/>
              </a:spcBef>
              <a:buNone/>
            </a:pPr>
            <a:endParaRPr lang="en-US" b="0" i="0" dirty="0">
              <a:solidFill>
                <a:srgbClr val="000000"/>
              </a:solidFill>
              <a:effectLst/>
              <a:latin typeface="system-ui"/>
            </a:endParaRPr>
          </a:p>
          <a:p>
            <a:pPr marL="0" indent="0">
              <a:buNone/>
            </a:pPr>
            <a:endParaRPr lang="en-US" dirty="0"/>
          </a:p>
        </p:txBody>
      </p:sp>
    </p:spTree>
    <p:extLst>
      <p:ext uri="{BB962C8B-B14F-4D97-AF65-F5344CB8AC3E}">
        <p14:creationId xmlns:p14="http://schemas.microsoft.com/office/powerpoint/2010/main" val="357554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F9A7-509F-08B5-AFB0-255E41B7BC30}"/>
              </a:ext>
            </a:extLst>
          </p:cNvPr>
          <p:cNvSpPr>
            <a:spLocks noGrp="1"/>
          </p:cNvSpPr>
          <p:nvPr>
            <p:ph type="title"/>
          </p:nvPr>
        </p:nvSpPr>
        <p:spPr>
          <a:xfrm>
            <a:off x="612648" y="548640"/>
            <a:ext cx="10653578" cy="619760"/>
          </a:xfrm>
          <a:solidFill>
            <a:schemeClr val="accent1">
              <a:lumMod val="40000"/>
              <a:lumOff val="60000"/>
            </a:schemeClr>
          </a:solidFill>
        </p:spPr>
        <p:txBody>
          <a:bodyPr/>
          <a:lstStyle/>
          <a:p>
            <a:r>
              <a:rPr lang="en-US" dirty="0"/>
              <a:t>Personal, bodily return of Christ</a:t>
            </a:r>
          </a:p>
        </p:txBody>
      </p:sp>
      <p:sp>
        <p:nvSpPr>
          <p:cNvPr id="3" name="Content Placeholder 2">
            <a:extLst>
              <a:ext uri="{FF2B5EF4-FFF2-40B4-BE49-F238E27FC236}">
                <a16:creationId xmlns:a16="http://schemas.microsoft.com/office/drawing/2014/main" id="{103814D5-A3C8-0DDD-D39C-CF521911BAEE}"/>
              </a:ext>
            </a:extLst>
          </p:cNvPr>
          <p:cNvSpPr>
            <a:spLocks noGrp="1"/>
          </p:cNvSpPr>
          <p:nvPr>
            <p:ph idx="1"/>
          </p:nvPr>
        </p:nvSpPr>
        <p:spPr/>
        <p:txBody>
          <a:bodyPr>
            <a:normAutofit/>
          </a:bodyPr>
          <a:lstStyle/>
          <a:p>
            <a:r>
              <a:rPr lang="en-US" sz="4000" dirty="0"/>
              <a:t>Christ’s return will be physical, not just “spiritual.” just as His resurrection was physical and not just spiritual.</a:t>
            </a:r>
          </a:p>
          <a:p>
            <a:endParaRPr lang="en-US" sz="2800" dirty="0"/>
          </a:p>
          <a:p>
            <a:r>
              <a:rPr lang="en-US" sz="2800" dirty="0"/>
              <a:t>The charts in the following slides outlining the various views come from - https://</a:t>
            </a:r>
            <a:r>
              <a:rPr lang="en-US" sz="2800" dirty="0" err="1"/>
              <a:t>www.growingchristians.org</a:t>
            </a:r>
            <a:r>
              <a:rPr lang="en-US" sz="2800" dirty="0"/>
              <a:t>/hermeneutics/principle-20</a:t>
            </a:r>
          </a:p>
        </p:txBody>
      </p:sp>
    </p:spTree>
    <p:extLst>
      <p:ext uri="{BB962C8B-B14F-4D97-AF65-F5344CB8AC3E}">
        <p14:creationId xmlns:p14="http://schemas.microsoft.com/office/powerpoint/2010/main" val="659316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AA28302-5123-4700-2B9A-5D9AF6956E6E}"/>
              </a:ext>
            </a:extLst>
          </p:cNvPr>
          <p:cNvSpPr>
            <a:spLocks noGrp="1" noRot="1" noChangeArrowheads="1"/>
          </p:cNvSpPr>
          <p:nvPr>
            <p:ph type="title"/>
          </p:nvPr>
        </p:nvSpPr>
        <p:spPr>
          <a:xfrm>
            <a:off x="2209800" y="190500"/>
            <a:ext cx="7772400" cy="5715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eaLnBrk="1" hangingPunct="1">
              <a:defRPr/>
            </a:pPr>
            <a:r>
              <a:rPr lang="en-US" dirty="0"/>
              <a:t>Two Perspectives</a:t>
            </a:r>
          </a:p>
        </p:txBody>
      </p:sp>
      <p:sp>
        <p:nvSpPr>
          <p:cNvPr id="8195" name="Rectangle 3">
            <a:extLst>
              <a:ext uri="{FF2B5EF4-FFF2-40B4-BE49-F238E27FC236}">
                <a16:creationId xmlns:a16="http://schemas.microsoft.com/office/drawing/2014/main" id="{D405B24C-C153-72FE-BBEE-3A7127CF70E8}"/>
              </a:ext>
            </a:extLst>
          </p:cNvPr>
          <p:cNvSpPr>
            <a:spLocks noGrp="1" noRot="1" noChangeArrowheads="1"/>
          </p:cNvSpPr>
          <p:nvPr>
            <p:ph type="body" idx="1"/>
          </p:nvPr>
        </p:nvSpPr>
        <p:spPr>
          <a:xfrm>
            <a:off x="1828800" y="838200"/>
            <a:ext cx="8686800" cy="5638800"/>
          </a:xfrm>
        </p:spPr>
        <p:txBody>
          <a:bodyPr/>
          <a:lstStyle/>
          <a:p>
            <a:pPr eaLnBrk="1" hangingPunct="1">
              <a:defRPr/>
            </a:pPr>
            <a:r>
              <a:rPr lang="en-US" sz="2800" b="1" u="sng" dirty="0"/>
              <a:t>Dispensational Theology</a:t>
            </a:r>
          </a:p>
          <a:p>
            <a:pPr lvl="1" eaLnBrk="1" hangingPunct="1">
              <a:defRPr/>
            </a:pPr>
            <a:r>
              <a:rPr lang="en-US" sz="2000" dirty="0"/>
              <a:t>Israel and the Church are distinct.</a:t>
            </a:r>
          </a:p>
          <a:p>
            <a:pPr lvl="1" eaLnBrk="1" hangingPunct="1">
              <a:defRPr/>
            </a:pPr>
            <a:r>
              <a:rPr lang="en-US" sz="2000" dirty="0"/>
              <a:t>The prophecies to Israel belong to Israel and must be fulfilled literally.</a:t>
            </a:r>
          </a:p>
          <a:p>
            <a:pPr lvl="2" eaLnBrk="1" hangingPunct="1">
              <a:defRPr/>
            </a:pPr>
            <a:r>
              <a:rPr lang="en-US" sz="2000" i="1" dirty="0"/>
              <a:t>For example:  Christ will reign as King in Jerusalem</a:t>
            </a:r>
          </a:p>
          <a:p>
            <a:pPr lvl="1" eaLnBrk="1" hangingPunct="1">
              <a:defRPr/>
            </a:pPr>
            <a:r>
              <a:rPr lang="en-US" sz="2000" dirty="0"/>
              <a:t>The promises to Israel are not given to the Church.</a:t>
            </a:r>
          </a:p>
          <a:p>
            <a:pPr eaLnBrk="1" hangingPunct="1">
              <a:defRPr/>
            </a:pPr>
            <a:r>
              <a:rPr lang="en-US" sz="2800" b="1" u="sng" dirty="0"/>
              <a:t>Covenant Theology</a:t>
            </a:r>
          </a:p>
          <a:p>
            <a:pPr lvl="1" eaLnBrk="1" hangingPunct="1">
              <a:defRPr/>
            </a:pPr>
            <a:r>
              <a:rPr lang="en-US" sz="2000" dirty="0"/>
              <a:t>The Church is the New Israel.</a:t>
            </a:r>
          </a:p>
          <a:p>
            <a:pPr lvl="1" eaLnBrk="1" hangingPunct="1">
              <a:defRPr/>
            </a:pPr>
            <a:r>
              <a:rPr lang="en-US" sz="2000" dirty="0"/>
              <a:t>Prophecies to Israel are spiritually fulfilled in and by the Church.</a:t>
            </a:r>
          </a:p>
          <a:p>
            <a:pPr lvl="2" eaLnBrk="1" hangingPunct="1">
              <a:defRPr/>
            </a:pPr>
            <a:r>
              <a:rPr lang="en-US" sz="2000" i="1" dirty="0"/>
              <a:t>For example:  Christ spiritually “reigns” in our hearts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wipe(left)">
                                      <p:cBhvr>
                                        <p:cTn id="17" dur="500"/>
                                        <p:tgtEl>
                                          <p:spTgt spid="8195">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195">
                                            <p:txEl>
                                              <p:pRg st="3" end="3"/>
                                            </p:txEl>
                                          </p:spTgt>
                                        </p:tgtEl>
                                        <p:attrNameLst>
                                          <p:attrName>style.visibility</p:attrName>
                                        </p:attrNameLst>
                                      </p:cBhvr>
                                      <p:to>
                                        <p:strVal val="visible"/>
                                      </p:to>
                                    </p:set>
                                    <p:animEffect transition="in" filter="wipe(left)">
                                      <p:cBhvr>
                                        <p:cTn id="20" dur="500"/>
                                        <p:tgtEl>
                                          <p:spTgt spid="8195">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Effect transition="in" filter="wipe(left)">
                                      <p:cBhvr>
                                        <p:cTn id="25" dur="500"/>
                                        <p:tgtEl>
                                          <p:spTgt spid="819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195">
                                            <p:txEl>
                                              <p:pRg st="5" end="5"/>
                                            </p:txEl>
                                          </p:spTgt>
                                        </p:tgtEl>
                                        <p:attrNameLst>
                                          <p:attrName>style.visibility</p:attrName>
                                        </p:attrNameLst>
                                      </p:cBhvr>
                                      <p:to>
                                        <p:strVal val="visible"/>
                                      </p:to>
                                    </p:set>
                                    <p:animEffect transition="in" filter="wipe(left)">
                                      <p:cBhvr>
                                        <p:cTn id="30" dur="500"/>
                                        <p:tgtEl>
                                          <p:spTgt spid="8195">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Effect transition="in" filter="wipe(left)">
                                      <p:cBhvr>
                                        <p:cTn id="35" dur="500"/>
                                        <p:tgtEl>
                                          <p:spTgt spid="8195">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195">
                                            <p:txEl>
                                              <p:pRg st="7" end="7"/>
                                            </p:txEl>
                                          </p:spTgt>
                                        </p:tgtEl>
                                        <p:attrNameLst>
                                          <p:attrName>style.visibility</p:attrName>
                                        </p:attrNameLst>
                                      </p:cBhvr>
                                      <p:to>
                                        <p:strVal val="visible"/>
                                      </p:to>
                                    </p:set>
                                    <p:animEffect transition="in" filter="wipe(left)">
                                      <p:cBhvr>
                                        <p:cTn id="40" dur="500"/>
                                        <p:tgtEl>
                                          <p:spTgt spid="8195">
                                            <p:txEl>
                                              <p:pRg st="7" end="7"/>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Effect transition="in" filter="wipe(left)">
                                      <p:cBhvr>
                                        <p:cTn id="43"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6D9AD-B500-FA0A-D959-4BEEF1064B4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4539C01-7235-5FF9-E814-4B4DD0EE3AC2}"/>
              </a:ext>
            </a:extLst>
          </p:cNvPr>
          <p:cNvPicPr>
            <a:picLocks noChangeAspect="1"/>
          </p:cNvPicPr>
          <p:nvPr/>
        </p:nvPicPr>
        <p:blipFill>
          <a:blip r:embed="rId2"/>
          <a:stretch>
            <a:fillRect/>
          </a:stretch>
        </p:blipFill>
        <p:spPr>
          <a:xfrm>
            <a:off x="0" y="-8021"/>
            <a:ext cx="12192000" cy="6866021"/>
          </a:xfrm>
          <a:prstGeom prst="rect">
            <a:avLst/>
          </a:prstGeom>
        </p:spPr>
      </p:pic>
    </p:spTree>
    <p:extLst>
      <p:ext uri="{BB962C8B-B14F-4D97-AF65-F5344CB8AC3E}">
        <p14:creationId xmlns:p14="http://schemas.microsoft.com/office/powerpoint/2010/main" val="4255785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385599-E652-E5FB-C487-864320822DCE}"/>
              </a:ext>
            </a:extLst>
          </p:cNvPr>
          <p:cNvPicPr>
            <a:picLocks noChangeAspect="1"/>
          </p:cNvPicPr>
          <p:nvPr/>
        </p:nvPicPr>
        <p:blipFill>
          <a:blip r:embed="rId2"/>
          <a:srcRect b="64966"/>
          <a:stretch/>
        </p:blipFill>
        <p:spPr>
          <a:xfrm>
            <a:off x="0" y="-8021"/>
            <a:ext cx="12192000" cy="7628021"/>
          </a:xfrm>
          <a:prstGeom prst="rect">
            <a:avLst/>
          </a:prstGeom>
        </p:spPr>
      </p:pic>
    </p:spTree>
    <p:extLst>
      <p:ext uri="{BB962C8B-B14F-4D97-AF65-F5344CB8AC3E}">
        <p14:creationId xmlns:p14="http://schemas.microsoft.com/office/powerpoint/2010/main" val="2714513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C4E55-93BD-6CB9-B52D-83B64A97C98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DDFDC88-B60B-4E19-C9AA-BFAFCE655A30}"/>
              </a:ext>
            </a:extLst>
          </p:cNvPr>
          <p:cNvPicPr>
            <a:picLocks noChangeAspect="1"/>
          </p:cNvPicPr>
          <p:nvPr/>
        </p:nvPicPr>
        <p:blipFill rotWithShape="1">
          <a:blip r:embed="rId2"/>
          <a:srcRect t="31037" b="47615"/>
          <a:stretch/>
        </p:blipFill>
        <p:spPr>
          <a:xfrm>
            <a:off x="-12032" y="2209800"/>
            <a:ext cx="12192000" cy="4648199"/>
          </a:xfrm>
          <a:prstGeom prst="rect">
            <a:avLst/>
          </a:prstGeom>
        </p:spPr>
      </p:pic>
      <p:pic>
        <p:nvPicPr>
          <p:cNvPr id="5" name="Picture 4">
            <a:extLst>
              <a:ext uri="{FF2B5EF4-FFF2-40B4-BE49-F238E27FC236}">
                <a16:creationId xmlns:a16="http://schemas.microsoft.com/office/drawing/2014/main" id="{6C4E7192-5128-BDBD-B382-CAA94176F9F3}"/>
              </a:ext>
            </a:extLst>
          </p:cNvPr>
          <p:cNvPicPr>
            <a:picLocks noChangeAspect="1"/>
          </p:cNvPicPr>
          <p:nvPr/>
        </p:nvPicPr>
        <p:blipFill>
          <a:blip r:embed="rId2"/>
          <a:srcRect b="86664"/>
          <a:stretch/>
        </p:blipFill>
        <p:spPr>
          <a:xfrm>
            <a:off x="-12032" y="-4011"/>
            <a:ext cx="12192000" cy="2903621"/>
          </a:xfrm>
          <a:prstGeom prst="rect">
            <a:avLst/>
          </a:prstGeom>
        </p:spPr>
      </p:pic>
    </p:spTree>
    <p:extLst>
      <p:ext uri="{BB962C8B-B14F-4D97-AF65-F5344CB8AC3E}">
        <p14:creationId xmlns:p14="http://schemas.microsoft.com/office/powerpoint/2010/main" val="1346276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39230109-3EDF-2BA1-6ACC-6ABD8C634599}"/>
              </a:ext>
            </a:extLst>
          </p:cNvPr>
          <p:cNvSpPr>
            <a:spLocks noGrp="1" noRot="1" noChangeArrowheads="1"/>
          </p:cNvSpPr>
          <p:nvPr>
            <p:ph type="title"/>
          </p:nvPr>
        </p:nvSpPr>
        <p:spPr>
          <a:xfrm>
            <a:off x="2209800" y="101600"/>
            <a:ext cx="7772400" cy="660400"/>
          </a:xfr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100000" b="100000"/>
            </a:path>
            <a:tileRect t="-100000" r="-100000"/>
          </a:gradFill>
        </p:spPr>
        <p:txBody>
          <a:bodyPr>
            <a:normAutofit/>
          </a:bodyPr>
          <a:lstStyle/>
          <a:p>
            <a:pPr eaLnBrk="1" hangingPunct="1">
              <a:defRPr/>
            </a:pPr>
            <a:r>
              <a:rPr lang="en-US" dirty="0"/>
              <a:t>Overview: the Millennium</a:t>
            </a:r>
          </a:p>
        </p:txBody>
      </p:sp>
      <p:sp>
        <p:nvSpPr>
          <p:cNvPr id="15363" name="Rectangle 3">
            <a:extLst>
              <a:ext uri="{FF2B5EF4-FFF2-40B4-BE49-F238E27FC236}">
                <a16:creationId xmlns:a16="http://schemas.microsoft.com/office/drawing/2014/main" id="{A5899EB1-635E-7BE1-FE9F-027028BF5383}"/>
              </a:ext>
            </a:extLst>
          </p:cNvPr>
          <p:cNvSpPr>
            <a:spLocks noGrp="1" noRot="1" noChangeArrowheads="1"/>
          </p:cNvSpPr>
          <p:nvPr>
            <p:ph type="body" idx="1"/>
          </p:nvPr>
        </p:nvSpPr>
        <p:spPr>
          <a:xfrm>
            <a:off x="1600200" y="914400"/>
            <a:ext cx="4343400" cy="5638800"/>
          </a:xfrm>
        </p:spPr>
        <p:txBody>
          <a:bodyPr/>
          <a:lstStyle/>
          <a:p>
            <a:pPr eaLnBrk="1" hangingPunct="1">
              <a:lnSpc>
                <a:spcPct val="90000"/>
              </a:lnSpc>
              <a:defRPr/>
            </a:pPr>
            <a:r>
              <a:rPr lang="en-US" sz="2400"/>
              <a:t>The reign of Christ on the earth for 1000 years, in fulfillment of the biblical promises to Israel.</a:t>
            </a:r>
          </a:p>
          <a:p>
            <a:pPr eaLnBrk="1" hangingPunct="1">
              <a:lnSpc>
                <a:spcPct val="90000"/>
              </a:lnSpc>
              <a:defRPr/>
            </a:pPr>
            <a:r>
              <a:rPr lang="en-US" sz="2400"/>
              <a:t>Is a time of unprecedented prosperity and peace.</a:t>
            </a:r>
          </a:p>
          <a:p>
            <a:pPr eaLnBrk="1" hangingPunct="1">
              <a:lnSpc>
                <a:spcPct val="90000"/>
              </a:lnSpc>
              <a:defRPr/>
            </a:pPr>
            <a:r>
              <a:rPr lang="en-US" sz="2400">
                <a:latin typeface="Papyrus" pitchFamily="66" charset="0"/>
              </a:rPr>
              <a:t>“And he laid hold of the dragon, the serpent of old, who is the devil and Satan, and bound him for a thousand years.”  </a:t>
            </a:r>
            <a:r>
              <a:rPr lang="en-US" sz="2400"/>
              <a:t>Rev. 20:2</a:t>
            </a:r>
          </a:p>
          <a:p>
            <a:pPr eaLnBrk="1" hangingPunct="1">
              <a:lnSpc>
                <a:spcPct val="90000"/>
              </a:lnSpc>
              <a:defRPr/>
            </a:pPr>
            <a:r>
              <a:rPr lang="en-US" sz="2400">
                <a:latin typeface="Papyrus" pitchFamily="66" charset="0"/>
              </a:rPr>
              <a:t>“…they will be  priests of God and of Christ and will reign with Him for a thousand years.”</a:t>
            </a:r>
            <a:r>
              <a:rPr lang="en-US" sz="2400"/>
              <a:t>   Rev. 20:6</a:t>
            </a:r>
          </a:p>
        </p:txBody>
      </p:sp>
      <p:pic>
        <p:nvPicPr>
          <p:cNvPr id="11268" name="Picture 7" descr="kingofkings">
            <a:extLst>
              <a:ext uri="{FF2B5EF4-FFF2-40B4-BE49-F238E27FC236}">
                <a16:creationId xmlns:a16="http://schemas.microsoft.com/office/drawing/2014/main" id="{8A995855-DDB9-9101-1CEB-6E48B46727FC}"/>
              </a:ext>
            </a:extLst>
          </p:cNvPr>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l="17072" r="12045"/>
          <a:stretch>
            <a:fillRect/>
          </a:stretch>
        </p:blipFill>
        <p:spPr bwMode="auto">
          <a:xfrm>
            <a:off x="5943600" y="990600"/>
            <a:ext cx="464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wipe(left)">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wipe(left)">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wipe(left)">
                                      <p:cBhvr>
                                        <p:cTn id="17" dur="500"/>
                                        <p:tgtEl>
                                          <p:spTgt spid="153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wipe(left)">
                                      <p:cBhvr>
                                        <p:cTn id="22" dur="500"/>
                                        <p:tgtEl>
                                          <p:spTgt spid="153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bldLvl="2" autoUpdateAnimBg="0"/>
    </p:bldLst>
  </p:timing>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2700</TotalTime>
  <Words>1227</Words>
  <Application>Microsoft Macintosh PowerPoint</Application>
  <PresentationFormat>Widescreen</PresentationFormat>
  <Paragraphs>109</Paragraphs>
  <Slides>19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Aptos</vt:lpstr>
      <vt:lpstr>Arial</vt:lpstr>
      <vt:lpstr>Bookman Old Style</vt:lpstr>
      <vt:lpstr>Neue Haas Grotesk Text Pro</vt:lpstr>
      <vt:lpstr>Open Sans</vt:lpstr>
      <vt:lpstr>Papyrus</vt:lpstr>
      <vt:lpstr>system-ui</vt:lpstr>
      <vt:lpstr>Times New Roman</vt:lpstr>
      <vt:lpstr>Wingdings</vt:lpstr>
      <vt:lpstr>VanillaVTI</vt:lpstr>
      <vt:lpstr>WE BELIEVE in the personal bodily return of Christ in power and great glory as King of Kings and Lord of Lords, and in Christ’s ultimate and complete triumph and the establishment of “new heavens and a new earth, wherein dwelleth righteousness.”</vt:lpstr>
      <vt:lpstr>Scriptures</vt:lpstr>
      <vt:lpstr>Scriptures</vt:lpstr>
      <vt:lpstr>Personal, bodily return of Christ</vt:lpstr>
      <vt:lpstr>Two Perspectives</vt:lpstr>
      <vt:lpstr>PowerPoint Presentation</vt:lpstr>
      <vt:lpstr>PowerPoint Presentation</vt:lpstr>
      <vt:lpstr>PowerPoint Presentation</vt:lpstr>
      <vt:lpstr>Overview: the Millennium</vt:lpstr>
      <vt:lpstr>PowerPoint Presentation</vt:lpstr>
      <vt:lpstr>PowerPoint Presentation</vt:lpstr>
      <vt:lpstr>Overview: The Rapture</vt:lpstr>
      <vt:lpstr>Overview: The Tribulation</vt:lpstr>
      <vt:lpstr>   The Sequence of Events</vt:lpstr>
      <vt:lpstr>Timing of the Rapture: Mid-Tribulational View</vt:lpstr>
      <vt:lpstr>Timing of the Rapture: Post-Tribulational View</vt:lpstr>
      <vt:lpstr>Timing of the Rapture: Pre-Tribulational View</vt:lpstr>
      <vt:lpstr>Overview: Great White Throne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Gregg Quiggle</dc:creator>
  <cp:lastModifiedBy>J Marr Miller</cp:lastModifiedBy>
  <cp:revision>3</cp:revision>
  <dcterms:created xsi:type="dcterms:W3CDTF">2025-05-04T13:02:26Z</dcterms:created>
  <dcterms:modified xsi:type="dcterms:W3CDTF">2025-05-12T14:59:04Z</dcterms:modified>
</cp:coreProperties>
</file>