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sldIdLst>
    <p:sldId id="256" r:id="rId2"/>
    <p:sldId id="257" r:id="rId3"/>
    <p:sldId id="258" r:id="rId4"/>
    <p:sldId id="259" r:id="rId5"/>
    <p:sldId id="260" r:id="rId6"/>
    <p:sldId id="266" r:id="rId7"/>
    <p:sldId id="267" r:id="rId8"/>
    <p:sldId id="265" r:id="rId9"/>
    <p:sldId id="273" r:id="rId10"/>
    <p:sldId id="274" r:id="rId11"/>
    <p:sldId id="275" r:id="rId12"/>
    <p:sldId id="276" r:id="rId13"/>
    <p:sldId id="277" r:id="rId14"/>
    <p:sldId id="278" r:id="rId15"/>
    <p:sldId id="261" r:id="rId16"/>
    <p:sldId id="262" r:id="rId17"/>
    <p:sldId id="263" r:id="rId18"/>
    <p:sldId id="264" r:id="rId19"/>
    <p:sldId id="271" r:id="rId20"/>
    <p:sldId id="272" r:id="rId21"/>
    <p:sldId id="268" r:id="rId22"/>
    <p:sldId id="269" r:id="rId23"/>
    <p:sldId id="27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p:restoredTop sz="94670"/>
  </p:normalViewPr>
  <p:slideViewPr>
    <p:cSldViewPr snapToGrid="0">
      <p:cViewPr varScale="1">
        <p:scale>
          <a:sx n="103" d="100"/>
          <a:sy n="103" d="100"/>
        </p:scale>
        <p:origin x="1344"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AE2DAFA-435E-AAF9-8B67-495E5AFDCD91}"/>
              </a:ext>
            </a:extLst>
          </p:cNvPr>
          <p:cNvSpPr>
            <a:spLocks noGrp="1"/>
          </p:cNvSpPr>
          <p:nvPr>
            <p:ph type="dt" sz="half" idx="10"/>
          </p:nvPr>
        </p:nvSpPr>
        <p:spPr/>
        <p:txBody>
          <a:bodyPr/>
          <a:lstStyle/>
          <a:p>
            <a:fld id="{C128FA71-3A18-48C0-980F-4B68F7F63042}" type="datetime1">
              <a:rPr lang="en-US" smtClean="0"/>
              <a:t>5/4/25</a:t>
            </a:fld>
            <a:endParaRPr lang="en-US"/>
          </a:p>
        </p:txBody>
      </p:sp>
      <p:sp>
        <p:nvSpPr>
          <p:cNvPr id="5" name="Footer Placeholder 4">
            <a:extLst>
              <a:ext uri="{FF2B5EF4-FFF2-40B4-BE49-F238E27FC236}">
                <a16:creationId xmlns:a16="http://schemas.microsoft.com/office/drawing/2014/main" id="{5B407A58-3351-E479-1A0C-2FF49FA427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789E10-2433-2ECB-9C92-571B583A4CF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420662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956D-CB73-C986-F100-46487310D11E}"/>
              </a:ext>
            </a:extLst>
          </p:cNvPr>
          <p:cNvSpPr>
            <a:spLocks noGrp="1"/>
          </p:cNvSpPr>
          <p:nvPr>
            <p:ph type="title"/>
          </p:nvPr>
        </p:nvSpPr>
        <p:spPr>
          <a:xfrm>
            <a:off x="612648" y="548640"/>
            <a:ext cx="10515600" cy="1132258"/>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423E6A-A07C-BF0D-EA30-9A8A854E48F1}"/>
              </a:ext>
            </a:extLst>
          </p:cNvPr>
          <p:cNvSpPr>
            <a:spLocks noGrp="1"/>
          </p:cNvSpPr>
          <p:nvPr>
            <p:ph type="body" orient="vert" idx="1"/>
          </p:nvPr>
        </p:nvSpPr>
        <p:spPr>
          <a:xfrm>
            <a:off x="612648" y="1680898"/>
            <a:ext cx="10515600" cy="44960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C9908-8F95-8DFC-72CC-158552B56735}"/>
              </a:ext>
            </a:extLst>
          </p:cNvPr>
          <p:cNvSpPr>
            <a:spLocks noGrp="1"/>
          </p:cNvSpPr>
          <p:nvPr>
            <p:ph type="dt" sz="half" idx="10"/>
          </p:nvPr>
        </p:nvSpPr>
        <p:spPr/>
        <p:txBody>
          <a:bodyPr/>
          <a:lstStyle/>
          <a:p>
            <a:fld id="{7104EDB3-C0E8-45F8-9E1D-1B6C8D1880C0}" type="datetime1">
              <a:rPr lang="en-US" smtClean="0"/>
              <a:t>5/4/25</a:t>
            </a:fld>
            <a:endParaRPr lang="en-US"/>
          </a:p>
        </p:txBody>
      </p:sp>
      <p:sp>
        <p:nvSpPr>
          <p:cNvPr id="5" name="Footer Placeholder 4">
            <a:extLst>
              <a:ext uri="{FF2B5EF4-FFF2-40B4-BE49-F238E27FC236}">
                <a16:creationId xmlns:a16="http://schemas.microsoft.com/office/drawing/2014/main" id="{2C26C9BE-9060-50CB-2BB7-07307FF89A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4A835B-97D3-BC22-F0B8-4986D4636271}"/>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008950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5B0252-346C-F6F4-3642-19F571550D45}"/>
              </a:ext>
            </a:extLst>
          </p:cNvPr>
          <p:cNvSpPr>
            <a:spLocks noGrp="1"/>
          </p:cNvSpPr>
          <p:nvPr>
            <p:ph type="title" orient="vert"/>
          </p:nvPr>
        </p:nvSpPr>
        <p:spPr>
          <a:xfrm>
            <a:off x="9634888" y="578497"/>
            <a:ext cx="2047037" cy="559846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798DA36-7351-9D6A-518B-678AB8A507D3}"/>
              </a:ext>
            </a:extLst>
          </p:cNvPr>
          <p:cNvSpPr>
            <a:spLocks noGrp="1"/>
          </p:cNvSpPr>
          <p:nvPr>
            <p:ph type="body" orient="vert" idx="1"/>
          </p:nvPr>
        </p:nvSpPr>
        <p:spPr>
          <a:xfrm>
            <a:off x="838200" y="578497"/>
            <a:ext cx="8796688" cy="559846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846BDFF-D746-836C-04B8-CA89AD5D1466}"/>
              </a:ext>
            </a:extLst>
          </p:cNvPr>
          <p:cNvSpPr>
            <a:spLocks noGrp="1"/>
          </p:cNvSpPr>
          <p:nvPr>
            <p:ph type="dt" sz="half" idx="10"/>
          </p:nvPr>
        </p:nvSpPr>
        <p:spPr/>
        <p:txBody>
          <a:bodyPr/>
          <a:lstStyle/>
          <a:p>
            <a:fld id="{9CF0EC4B-54ED-4041-B552-9BA760FA3DBA}" type="datetime1">
              <a:rPr lang="en-US" smtClean="0"/>
              <a:t>5/4/25</a:t>
            </a:fld>
            <a:endParaRPr lang="en-US"/>
          </a:p>
        </p:txBody>
      </p:sp>
      <p:sp>
        <p:nvSpPr>
          <p:cNvPr id="5" name="Footer Placeholder 4">
            <a:extLst>
              <a:ext uri="{FF2B5EF4-FFF2-40B4-BE49-F238E27FC236}">
                <a16:creationId xmlns:a16="http://schemas.microsoft.com/office/drawing/2014/main" id="{919AA929-A9E6-FF9C-0C59-177F892D6A6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16D893-7E81-90DC-4139-7687B39C3AC8}"/>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63596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433D9-FD02-59E2-0F81-A0B7201D2D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2DD052-3E45-E789-01F8-33250024EC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485D1-E172-8F0A-A425-3097B3ABCFB4}"/>
              </a:ext>
            </a:extLst>
          </p:cNvPr>
          <p:cNvSpPr>
            <a:spLocks noGrp="1"/>
          </p:cNvSpPr>
          <p:nvPr>
            <p:ph type="dt" sz="half" idx="10"/>
          </p:nvPr>
        </p:nvSpPr>
        <p:spPr/>
        <p:txBody>
          <a:bodyPr/>
          <a:lstStyle/>
          <a:p>
            <a:fld id="{51C1210E-201E-4473-82AC-2466F5386C38}" type="datetime1">
              <a:rPr lang="en-US" smtClean="0"/>
              <a:t>5/4/25</a:t>
            </a:fld>
            <a:endParaRPr lang="en-US"/>
          </a:p>
        </p:txBody>
      </p:sp>
      <p:sp>
        <p:nvSpPr>
          <p:cNvPr id="5" name="Footer Placeholder 4">
            <a:extLst>
              <a:ext uri="{FF2B5EF4-FFF2-40B4-BE49-F238E27FC236}">
                <a16:creationId xmlns:a16="http://schemas.microsoft.com/office/drawing/2014/main" id="{B17E6B5E-6174-FD5C-41E8-FFC44C650D7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F72154-F85B-E301-DA57-E314D7315916}"/>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614435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E99186-7E5A-60AF-DE69-5C7DA71611AB}"/>
              </a:ext>
            </a:extLst>
          </p:cNvPr>
          <p:cNvSpPr>
            <a:spLocks noGrp="1"/>
          </p:cNvSpPr>
          <p:nvPr>
            <p:ph type="dt" sz="half" idx="10"/>
          </p:nvPr>
        </p:nvSpPr>
        <p:spPr/>
        <p:txBody>
          <a:bodyPr/>
          <a:lstStyle/>
          <a:p>
            <a:fld id="{B01EA198-6CAB-4B8F-B93F-1F9C8C4B6CE7}" type="datetime1">
              <a:rPr lang="en-US" smtClean="0"/>
              <a:t>5/4/25</a:t>
            </a:fld>
            <a:endParaRPr lang="en-US"/>
          </a:p>
        </p:txBody>
      </p:sp>
      <p:sp>
        <p:nvSpPr>
          <p:cNvPr id="5" name="Footer Placeholder 4">
            <a:extLst>
              <a:ext uri="{FF2B5EF4-FFF2-40B4-BE49-F238E27FC236}">
                <a16:creationId xmlns:a16="http://schemas.microsoft.com/office/drawing/2014/main" id="{82FA13D1-1FBA-E820-323B-77B41F1A66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39BE85-85F6-4636-C651-D87CC969A49E}"/>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562478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3BB49-A328-F121-7F27-DEB7C3CC2B0F}"/>
              </a:ext>
            </a:extLst>
          </p:cNvPr>
          <p:cNvSpPr>
            <a:spLocks noGrp="1"/>
          </p:cNvSpPr>
          <p:nvPr>
            <p:ph type="title"/>
          </p:nvPr>
        </p:nvSpPr>
        <p:spPr>
          <a:xfrm>
            <a:off x="612648" y="548640"/>
            <a:ext cx="10741152" cy="113225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2E861E-DFBA-B4AA-9356-CDE3D3F57C04}"/>
              </a:ext>
            </a:extLst>
          </p:cNvPr>
          <p:cNvSpPr>
            <a:spLocks noGrp="1"/>
          </p:cNvSpPr>
          <p:nvPr>
            <p:ph sz="half" idx="1"/>
          </p:nvPr>
        </p:nvSpPr>
        <p:spPr>
          <a:xfrm>
            <a:off x="612648"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451D7538-EC5A-3EE7-176F-A58920C507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7D0B7E-1A60-DA52-6965-92412B1C2F9F}"/>
              </a:ext>
            </a:extLst>
          </p:cNvPr>
          <p:cNvSpPr>
            <a:spLocks noGrp="1"/>
          </p:cNvSpPr>
          <p:nvPr>
            <p:ph type="dt" sz="half" idx="10"/>
          </p:nvPr>
        </p:nvSpPr>
        <p:spPr/>
        <p:txBody>
          <a:bodyPr/>
          <a:lstStyle/>
          <a:p>
            <a:fld id="{CA06041F-4525-44D5-AA4F-332294BF1F56}" type="datetime1">
              <a:rPr lang="en-US" smtClean="0"/>
              <a:t>5/4/25</a:t>
            </a:fld>
            <a:endParaRPr lang="en-US"/>
          </a:p>
        </p:txBody>
      </p:sp>
      <p:sp>
        <p:nvSpPr>
          <p:cNvPr id="6" name="Footer Placeholder 5">
            <a:extLst>
              <a:ext uri="{FF2B5EF4-FFF2-40B4-BE49-F238E27FC236}">
                <a16:creationId xmlns:a16="http://schemas.microsoft.com/office/drawing/2014/main" id="{C2BDD5A2-CE3E-3215-6DAA-F75C0D1229D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1B822F1-284A-1786-FAF2-72129E2FE64D}"/>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508744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EE969-634D-6E32-D227-18E9282C6F9E}"/>
              </a:ext>
            </a:extLst>
          </p:cNvPr>
          <p:cNvSpPr>
            <a:spLocks noGrp="1"/>
          </p:cNvSpPr>
          <p:nvPr>
            <p:ph type="title"/>
          </p:nvPr>
        </p:nvSpPr>
        <p:spPr>
          <a:xfrm>
            <a:off x="609600" y="547396"/>
            <a:ext cx="10745788" cy="1143292"/>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A52B0-7419-A946-4523-6D34BCAD26D1}"/>
              </a:ext>
            </a:extLst>
          </p:cNvPr>
          <p:cNvSpPr>
            <a:spLocks noGrp="1"/>
          </p:cNvSpPr>
          <p:nvPr>
            <p:ph sz="half" idx="2"/>
          </p:nvPr>
        </p:nvSpPr>
        <p:spPr>
          <a:xfrm>
            <a:off x="609600" y="2386894"/>
            <a:ext cx="5157787"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BAE980-E611-98B5-04E9-DE4584B0E33F}"/>
              </a:ext>
            </a:extLst>
          </p:cNvPr>
          <p:cNvSpPr>
            <a:spLocks noGrp="1"/>
          </p:cNvSpPr>
          <p:nvPr>
            <p:ph sz="quarter" idx="4"/>
          </p:nvPr>
        </p:nvSpPr>
        <p:spPr>
          <a:xfrm>
            <a:off x="6172199" y="2386894"/>
            <a:ext cx="5183189" cy="3765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3B3581-658A-8487-F9CB-E79F2BFF27E4}"/>
              </a:ext>
            </a:extLst>
          </p:cNvPr>
          <p:cNvSpPr>
            <a:spLocks noGrp="1"/>
          </p:cNvSpPr>
          <p:nvPr>
            <p:ph type="dt" sz="half" idx="10"/>
          </p:nvPr>
        </p:nvSpPr>
        <p:spPr/>
        <p:txBody>
          <a:bodyPr/>
          <a:lstStyle/>
          <a:p>
            <a:fld id="{F9557091-BBDF-4EB9-BA6B-2BB67AC4FC0F}" type="datetime1">
              <a:rPr lang="en-US" smtClean="0"/>
              <a:t>5/4/25</a:t>
            </a:fld>
            <a:endParaRPr lang="en-US"/>
          </a:p>
        </p:txBody>
      </p:sp>
      <p:sp>
        <p:nvSpPr>
          <p:cNvPr id="8" name="Footer Placeholder 7">
            <a:extLst>
              <a:ext uri="{FF2B5EF4-FFF2-40B4-BE49-F238E27FC236}">
                <a16:creationId xmlns:a16="http://schemas.microsoft.com/office/drawing/2014/main" id="{949D76D8-9033-26CF-BF4C-AECCC685C17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02A06B8-CC1D-542F-D8EB-7625046B91D2}"/>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789661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9F42-7FF7-F803-C075-BC4968D35E3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9E8268-7232-2944-F1BD-399F9419B563}"/>
              </a:ext>
            </a:extLst>
          </p:cNvPr>
          <p:cNvSpPr>
            <a:spLocks noGrp="1"/>
          </p:cNvSpPr>
          <p:nvPr>
            <p:ph type="dt" sz="half" idx="10"/>
          </p:nvPr>
        </p:nvSpPr>
        <p:spPr/>
        <p:txBody>
          <a:bodyPr/>
          <a:lstStyle/>
          <a:p>
            <a:fld id="{2D6B226B-77A6-410C-9796-083F278E0125}" type="datetime1">
              <a:rPr lang="en-US" smtClean="0"/>
              <a:t>5/4/25</a:t>
            </a:fld>
            <a:endParaRPr lang="en-US"/>
          </a:p>
        </p:txBody>
      </p:sp>
      <p:sp>
        <p:nvSpPr>
          <p:cNvPr id="4" name="Footer Placeholder 3">
            <a:extLst>
              <a:ext uri="{FF2B5EF4-FFF2-40B4-BE49-F238E27FC236}">
                <a16:creationId xmlns:a16="http://schemas.microsoft.com/office/drawing/2014/main" id="{6B968DDD-323F-89A1-84E3-DDBA626D938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8FBDC76-671D-1671-DCE2-D5658BD40E29}"/>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293096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C4D82-0182-501C-9231-46767680476E}"/>
              </a:ext>
            </a:extLst>
          </p:cNvPr>
          <p:cNvSpPr>
            <a:spLocks noGrp="1"/>
          </p:cNvSpPr>
          <p:nvPr>
            <p:ph type="dt" sz="half" idx="10"/>
          </p:nvPr>
        </p:nvSpPr>
        <p:spPr/>
        <p:txBody>
          <a:bodyPr/>
          <a:lstStyle/>
          <a:p>
            <a:fld id="{A23A578B-D289-4C40-8593-3D356C49DA58}" type="datetime1">
              <a:rPr lang="en-US" smtClean="0"/>
              <a:t>5/4/25</a:t>
            </a:fld>
            <a:endParaRPr lang="en-US"/>
          </a:p>
        </p:txBody>
      </p:sp>
      <p:sp>
        <p:nvSpPr>
          <p:cNvPr id="3" name="Footer Placeholder 2">
            <a:extLst>
              <a:ext uri="{FF2B5EF4-FFF2-40B4-BE49-F238E27FC236}">
                <a16:creationId xmlns:a16="http://schemas.microsoft.com/office/drawing/2014/main" id="{10EAA6C9-A7F3-19F1-D17C-A1D83FAF553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4EBB816-1B94-116F-92D4-6043AE9E0C6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1517299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F05638-7A56-469A-825A-1DFA600254C8}"/>
              </a:ext>
            </a:extLst>
          </p:cNvPr>
          <p:cNvSpPr>
            <a:spLocks noGrp="1"/>
          </p:cNvSpPr>
          <p:nvPr>
            <p:ph type="dt" sz="half" idx="10"/>
          </p:nvPr>
        </p:nvSpPr>
        <p:spPr/>
        <p:txBody>
          <a:bodyPr/>
          <a:lstStyle/>
          <a:p>
            <a:fld id="{713DFAE3-14DB-48A7-A80F-80DDB072CE3D}" type="datetime1">
              <a:rPr lang="en-US" smtClean="0"/>
              <a:t>5/4/25</a:t>
            </a:fld>
            <a:endParaRPr lang="en-US"/>
          </a:p>
        </p:txBody>
      </p:sp>
      <p:sp>
        <p:nvSpPr>
          <p:cNvPr id="6" name="Footer Placeholder 5">
            <a:extLst>
              <a:ext uri="{FF2B5EF4-FFF2-40B4-BE49-F238E27FC236}">
                <a16:creationId xmlns:a16="http://schemas.microsoft.com/office/drawing/2014/main" id="{9C85A215-184B-2105-0279-ED02F644583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C7CA46-892B-253A-3A28-7414E17B837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504630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571C769-CEC8-962A-01E6-15B0E056791E}"/>
              </a:ext>
            </a:extLst>
          </p:cNvPr>
          <p:cNvSpPr>
            <a:spLocks noGrp="1"/>
          </p:cNvSpPr>
          <p:nvPr>
            <p:ph type="pic" idx="1"/>
          </p:nvPr>
        </p:nvSpPr>
        <p:spPr>
          <a:xfrm>
            <a:off x="5063319" y="657103"/>
            <a:ext cx="6483687" cy="555590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0B235E-39C7-4C78-20EF-DB48ECD9CB90}"/>
              </a:ext>
            </a:extLst>
          </p:cNvPr>
          <p:cNvSpPr>
            <a:spLocks noGrp="1"/>
          </p:cNvSpPr>
          <p:nvPr>
            <p:ph type="dt" sz="half" idx="10"/>
          </p:nvPr>
        </p:nvSpPr>
        <p:spPr/>
        <p:txBody>
          <a:bodyPr/>
          <a:lstStyle/>
          <a:p>
            <a:fld id="{92C5EAEF-6478-4102-8F5D-A5FE9FC97ACB}" type="datetime1">
              <a:rPr lang="en-US" smtClean="0"/>
              <a:t>5/4/25</a:t>
            </a:fld>
            <a:endParaRPr lang="en-US"/>
          </a:p>
        </p:txBody>
      </p:sp>
      <p:sp>
        <p:nvSpPr>
          <p:cNvPr id="6" name="Footer Placeholder 5">
            <a:extLst>
              <a:ext uri="{FF2B5EF4-FFF2-40B4-BE49-F238E27FC236}">
                <a16:creationId xmlns:a16="http://schemas.microsoft.com/office/drawing/2014/main" id="{7FDC75DA-9A78-9AB9-7171-95A08CC51C5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EFE1A03-DCCB-53C7-DBFE-2AD55C90591B}"/>
              </a:ext>
            </a:extLst>
          </p:cNvPr>
          <p:cNvSpPr>
            <a:spLocks noGrp="1"/>
          </p:cNvSpPr>
          <p:nvPr>
            <p:ph type="sldNum" sz="quarter" idx="12"/>
          </p:nvPr>
        </p:nvSpPr>
        <p:spPr/>
        <p:txBody>
          <a:bodyPr/>
          <a:lstStyle/>
          <a:p>
            <a:fld id="{CC057153-B650-4DEB-B370-79DDCFDCE934}" type="slidenum">
              <a:rPr lang="en-US" smtClean="0"/>
              <a:t>‹#›</a:t>
            </a:fld>
            <a:endParaRPr lang="en-US"/>
          </a:p>
        </p:txBody>
      </p:sp>
    </p:spTree>
    <p:extLst>
      <p:ext uri="{BB962C8B-B14F-4D97-AF65-F5344CB8AC3E}">
        <p14:creationId xmlns:p14="http://schemas.microsoft.com/office/powerpoint/2010/main" val="3904134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67F45AC6-C491-4585-A584-9CE2AF7D5500}" type="datetime1">
              <a:rPr lang="en-US" smtClean="0"/>
              <a:t>5/4/25</a:t>
            </a:fld>
            <a:endParaRPr lang="en-US"/>
          </a:p>
        </p:txBody>
      </p:sp>
      <p:sp>
        <p:nvSpPr>
          <p:cNvPr id="5" name="Footer Placeholder 4">
            <a:extLst>
              <a:ext uri="{FF2B5EF4-FFF2-40B4-BE49-F238E27FC236}">
                <a16:creationId xmlns:a16="http://schemas.microsoft.com/office/drawing/2014/main"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smtClean="0"/>
              <a:t>‹#›</a:t>
            </a:fld>
            <a:endParaRPr lang="en-US"/>
          </a:p>
        </p:txBody>
      </p:sp>
    </p:spTree>
    <p:extLst>
      <p:ext uri="{BB962C8B-B14F-4D97-AF65-F5344CB8AC3E}">
        <p14:creationId xmlns:p14="http://schemas.microsoft.com/office/powerpoint/2010/main" val="18005806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sv.org/Daniel+12+2/"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v.org/Revelation+21+26/" TargetMode="External"/><Relationship Id="rId5" Type="http://schemas.openxmlformats.org/officeDocument/2006/relationships/hyperlink" Target="https://www.esv.org/Revelation+20+11/" TargetMode="External"/><Relationship Id="rId4" Type="http://schemas.openxmlformats.org/officeDocument/2006/relationships/hyperlink" Target="https://www.esv.org/Matthew+25+31/"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ref.ly/logosres/lexham-st-ontology?ref=LSTO.Heaven&amp;off=469&amp;ctx=aven%E2%80%9D+(Deut+10%3a22).%0a~Heaven+as+the+abod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f.ly/logosres/lexham-st-ontology?ref=LSTO.Heaven&amp;off=2208&amp;ctx=+hosts!%E2%80%9D+(Isa+6%3a2).%0a~Heaven+as+metonymy+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ref.ly/logosres/lexham-st-ontology?ref=LSTO.Heaven&amp;off=2651&amp;ctx=aven%E2%80%9D+(Luke+18%3a13).%0a~Heaven+as+the+futur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ref.ly/logosres/lexham-st-ontology?ref=LSTO.Heaven&amp;off=4063&amp;ctx=n+(1+Cor+15%3a42%E2%80%9344).%0a~Heaven+as+rest+and+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ref.ly/logosres/lexham-st-ontology?ref=LSTO.Heaven&amp;off=4532&amp;ctx=deemed%E2%80%94not+exactly.%0a~The+new+heavens+and+"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ref.ly/logosres/lexham-st-ontology?ref=LSTO.Hell&amp;off=136&amp;ctx=o+suffer+eternally.%0a~The+term+hell+is+a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ref.ly/logosref/bible.61.16.18" TargetMode="External"/><Relationship Id="rId13" Type="http://schemas.openxmlformats.org/officeDocument/2006/relationships/hyperlink" Target="https://ref.ly/logosref/bible.87.1.18" TargetMode="External"/><Relationship Id="rId18" Type="http://schemas.openxmlformats.org/officeDocument/2006/relationships/hyperlink" Target="https://ref.ly/logosref/bible.20.15.11" TargetMode="External"/><Relationship Id="rId3" Type="http://schemas.openxmlformats.org/officeDocument/2006/relationships/hyperlink" Target="https://ref.ly/logosres/LLS:LBD;hw=Gehenna" TargetMode="External"/><Relationship Id="rId7" Type="http://schemas.openxmlformats.org/officeDocument/2006/relationships/hyperlink" Target="https://ref.ly/logosref/bible.61.11.23" TargetMode="External"/><Relationship Id="rId12" Type="http://schemas.openxmlformats.org/officeDocument/2006/relationships/hyperlink" Target="https://ref.ly/logosref/bible.65.2.31" TargetMode="External"/><Relationship Id="rId17" Type="http://schemas.openxmlformats.org/officeDocument/2006/relationships/hyperlink" Target="https://ref.ly/logosref/bible.20.1.12" TargetMode="External"/><Relationship Id="rId2" Type="http://schemas.openxmlformats.org/officeDocument/2006/relationships/hyperlink" Target="https://ref.ly/logosres/LLS:LBD;hw=Greek_Language" TargetMode="External"/><Relationship Id="rId16" Type="http://schemas.openxmlformats.org/officeDocument/2006/relationships/hyperlink" Target="https://ref.ly/logosref/bible.19.9.17" TargetMode="External"/><Relationship Id="rId20" Type="http://schemas.openxmlformats.org/officeDocument/2006/relationships/hyperlink" Target="https://ref.ly/logosres/lbd?hw=Hades" TargetMode="External"/><Relationship Id="rId1" Type="http://schemas.openxmlformats.org/officeDocument/2006/relationships/slideLayout" Target="../slideLayouts/slideLayout2.xml"/><Relationship Id="rId6" Type="http://schemas.openxmlformats.org/officeDocument/2006/relationships/hyperlink" Target="https://ref.ly/logosref/bible.87.20.13-87.20.14" TargetMode="External"/><Relationship Id="rId11" Type="http://schemas.openxmlformats.org/officeDocument/2006/relationships/hyperlink" Target="https://ref.ly/logosref/bible.65.2.27" TargetMode="External"/><Relationship Id="rId5" Type="http://schemas.openxmlformats.org/officeDocument/2006/relationships/hyperlink" Target="https://ref.ly/logosref/bible.87.6.8" TargetMode="External"/><Relationship Id="rId15" Type="http://schemas.openxmlformats.org/officeDocument/2006/relationships/hyperlink" Target="https://ref.ly/logosref/bible$2Blxx.19.9.18" TargetMode="External"/><Relationship Id="rId10" Type="http://schemas.openxmlformats.org/officeDocument/2006/relationships/hyperlink" Target="https://ref.ly/logosref/bible.63.16.23" TargetMode="External"/><Relationship Id="rId19" Type="http://schemas.openxmlformats.org/officeDocument/2006/relationships/hyperlink" Target="https://ref.ly/logosref/bible.18.14.13" TargetMode="External"/><Relationship Id="rId4" Type="http://schemas.openxmlformats.org/officeDocument/2006/relationships/hyperlink" Target="https://ref.ly/logosres/LLS:LBD;hw=Hell" TargetMode="External"/><Relationship Id="rId9" Type="http://schemas.openxmlformats.org/officeDocument/2006/relationships/hyperlink" Target="https://ref.ly/logosref/bible.63.10.15" TargetMode="External"/><Relationship Id="rId14" Type="http://schemas.openxmlformats.org/officeDocument/2006/relationships/hyperlink" Target="https://ref.ly/logosres/LLS:LBD;hw=Sheo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ref.ly/logosres/bkrencbib?ref=Page.p+952&amp;off=4032&amp;ctx=on+and+Description.+~Hell+is+the+final+d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ref.ly/logosres/bkrencbib?ref=Page.p+953&amp;off=653&amp;ctx=+lips+of+our+Lord.)%0a~A+summary+of+all+Scr"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ref.ly/logosres/bkrencbib?ref=Page.p+953&amp;off=1592&amp;ctx=an+evil+conscience.+~Hell+is+hell+for+th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mazon.com/dp/0826703437/ref=as_li_ss_til?tag=irishcalvi-20&amp;camp=0&amp;creative=0&amp;linkCode=as4&amp;creativeASIN=0826703437&amp;adid=0DN6SY84644ZFBKEF8YQ&am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ref.ly/logosres/bkrencbib?ref=Page.p+725&amp;off=3666&amp;ctx=o+the+faithful+God.%0a~A+brief+survey+of+t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f.ly/logosres/bkrencbib?ref=Page.p+725&amp;off=2139&amp;ctx=+gift+(Jn+5%3a26%E2%80%9329).%0a~Jesus+added+furthe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ref.ly/logosres/bkrencbib?ref=Page.p+725&amp;off=813&amp;ctx=lly+(Jn+11%3a25%2c+26).%0a~The+central+emphasi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f.ly/logosres/lexham-st-ontology?ref=LSTO.Heaven&amp;off=469&amp;ctx=aven%E2%80%9D+(Deut+10%3a22).%0a~Heaven+as+the+abo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E448DB1-4196-18A6-15DA-C72635C1B1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15000"/>
                  </a:schemeClr>
                </a:solidFill>
                <a:prstDash val="solid"/>
                <a:miter lim="800000"/>
              </a14:hiddenLine>
            </a:ext>
          </a:ex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Neue Haas Grotesk Text Pro"/>
              <a:ea typeface="+mn-ea"/>
              <a:cs typeface="+mn-cs"/>
            </a:endParaRPr>
          </a:p>
        </p:txBody>
      </p:sp>
      <p:pic>
        <p:nvPicPr>
          <p:cNvPr id="4" name="Picture 3" descr="Multicolored smoke gradient">
            <a:extLst>
              <a:ext uri="{FF2B5EF4-FFF2-40B4-BE49-F238E27FC236}">
                <a16:creationId xmlns:a16="http://schemas.microsoft.com/office/drawing/2014/main" id="{A3133AAF-9AD4-90ED-91EC-E6A0F22C5C17}"/>
              </a:ext>
            </a:extLst>
          </p:cNvPr>
          <p:cNvPicPr>
            <a:picLocks noChangeAspect="1"/>
          </p:cNvPicPr>
          <p:nvPr/>
        </p:nvPicPr>
        <p:blipFill>
          <a:blip r:embed="rId2"/>
          <a:srcRect t="8107" b="7624"/>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B7D064F0-6D2A-219C-C000-14ABD99ECE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88306" y="0"/>
            <a:ext cx="4903694" cy="6858001"/>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B6849A-5545-2477-A187-F808A3B18CAA}"/>
              </a:ext>
            </a:extLst>
          </p:cNvPr>
          <p:cNvSpPr>
            <a:spLocks noGrp="1"/>
          </p:cNvSpPr>
          <p:nvPr>
            <p:ph type="ctrTitle"/>
          </p:nvPr>
        </p:nvSpPr>
        <p:spPr>
          <a:xfrm>
            <a:off x="7620001" y="822960"/>
            <a:ext cx="4286054" cy="3474720"/>
          </a:xfrm>
        </p:spPr>
        <p:txBody>
          <a:bodyPr anchor="b">
            <a:normAutofit fontScale="90000"/>
          </a:bodyPr>
          <a:lstStyle/>
          <a:p>
            <a:pPr algn="l"/>
            <a:r>
              <a:rPr lang="en-US" sz="2800" b="0" i="0" dirty="0">
                <a:solidFill>
                  <a:schemeClr val="bg2"/>
                </a:solidFill>
                <a:effectLst/>
                <a:latin typeface="Open Sans" panose="020B0606030504020204" pitchFamily="34" charset="0"/>
              </a:rPr>
              <a:t>WE BELIEVE in the resurrection of the dead and future </a:t>
            </a:r>
            <a:r>
              <a:rPr lang="en-US" sz="2800" b="0" i="0" dirty="0">
                <a:effectLst/>
                <a:latin typeface="Open Sans" panose="020B0606030504020204" pitchFamily="34" charset="0"/>
              </a:rPr>
              <a:t>judgments from which the righteous go away into everlasting life and the wicked into everlasting punishment</a:t>
            </a:r>
            <a:r>
              <a:rPr lang="en-US" sz="2800" b="0" i="0" dirty="0">
                <a:solidFill>
                  <a:schemeClr val="bg2"/>
                </a:solidFill>
                <a:effectLst/>
                <a:latin typeface="Open Sans" panose="020B0606030504020204" pitchFamily="34" charset="0"/>
              </a:rPr>
              <a:t>.</a:t>
            </a:r>
            <a:br>
              <a:rPr lang="en-US" sz="2800" dirty="0">
                <a:solidFill>
                  <a:schemeClr val="bg2"/>
                </a:solidFill>
              </a:rPr>
            </a:br>
            <a:r>
              <a:rPr lang="en-US" sz="2800" b="0" i="0" u="sng" dirty="0">
                <a:effectLst/>
                <a:latin typeface="Open Sans" panose="020B0606030504020204" pitchFamily="34" charset="0"/>
                <a:hlinkClick r:id="rId3"/>
              </a:rPr>
              <a:t>Daniel 12:2</a:t>
            </a:r>
            <a:r>
              <a:rPr lang="en-US" sz="2800" b="0" i="0" dirty="0">
                <a:solidFill>
                  <a:srgbClr val="FFFFFF"/>
                </a:solidFill>
                <a:effectLst/>
                <a:latin typeface="Open Sans" panose="020B0606030504020204" pitchFamily="34" charset="0"/>
              </a:rPr>
              <a:t>  |  </a:t>
            </a:r>
            <a:r>
              <a:rPr lang="en-US" sz="2800" b="0" i="0" u="sng" dirty="0">
                <a:effectLst/>
                <a:latin typeface="Open Sans" panose="020B0606030504020204" pitchFamily="34" charset="0"/>
                <a:hlinkClick r:id="rId4"/>
              </a:rPr>
              <a:t>Matthew 25:31-46</a:t>
            </a:r>
            <a:r>
              <a:rPr lang="en-US" sz="2800" b="0" i="0" dirty="0">
                <a:solidFill>
                  <a:srgbClr val="FFFFFF"/>
                </a:solidFill>
                <a:effectLst/>
                <a:latin typeface="Open Sans" panose="020B0606030504020204" pitchFamily="34" charset="0"/>
              </a:rPr>
              <a:t>  |  </a:t>
            </a:r>
            <a:r>
              <a:rPr lang="en-US" sz="2800" b="0" i="0" u="sng" dirty="0">
                <a:effectLst/>
                <a:latin typeface="Open Sans" panose="020B0606030504020204" pitchFamily="34" charset="0"/>
                <a:hlinkClick r:id="rId5"/>
              </a:rPr>
              <a:t>Revelation 20:11-15</a:t>
            </a:r>
            <a:r>
              <a:rPr lang="en-US" sz="2800" b="0" i="0" dirty="0">
                <a:solidFill>
                  <a:srgbClr val="FFFFFF"/>
                </a:solidFill>
                <a:effectLst/>
                <a:latin typeface="Open Sans" panose="020B0606030504020204" pitchFamily="34" charset="0"/>
              </a:rPr>
              <a:t>, </a:t>
            </a:r>
            <a:r>
              <a:rPr lang="en-US" sz="2800" b="0" i="0" u="sng" dirty="0">
                <a:effectLst/>
                <a:latin typeface="Open Sans" panose="020B0606030504020204" pitchFamily="34" charset="0"/>
                <a:hlinkClick r:id="rId6"/>
              </a:rPr>
              <a:t>21:26-27</a:t>
            </a:r>
            <a:endParaRPr lang="en-US" sz="5200" dirty="0"/>
          </a:p>
        </p:txBody>
      </p:sp>
      <p:sp>
        <p:nvSpPr>
          <p:cNvPr id="3" name="Subtitle 2">
            <a:extLst>
              <a:ext uri="{FF2B5EF4-FFF2-40B4-BE49-F238E27FC236}">
                <a16:creationId xmlns:a16="http://schemas.microsoft.com/office/drawing/2014/main" id="{BC3C9828-9339-E059-9648-E0CE0BDD28A7}"/>
              </a:ext>
            </a:extLst>
          </p:cNvPr>
          <p:cNvSpPr>
            <a:spLocks noGrp="1"/>
          </p:cNvSpPr>
          <p:nvPr>
            <p:ph type="subTitle" idx="1"/>
          </p:nvPr>
        </p:nvSpPr>
        <p:spPr>
          <a:xfrm>
            <a:off x="7620001" y="4419600"/>
            <a:ext cx="3931920" cy="1386840"/>
          </a:xfrm>
        </p:spPr>
        <p:txBody>
          <a:bodyPr anchor="t">
            <a:normAutofit/>
          </a:bodyPr>
          <a:lstStyle/>
          <a:p>
            <a:pPr algn="l"/>
            <a:r>
              <a:rPr lang="en-US" sz="2200" dirty="0"/>
              <a:t>Article #9</a:t>
            </a:r>
          </a:p>
        </p:txBody>
      </p:sp>
    </p:spTree>
    <p:extLst>
      <p:ext uri="{BB962C8B-B14F-4D97-AF65-F5344CB8AC3E}">
        <p14:creationId xmlns:p14="http://schemas.microsoft.com/office/powerpoint/2010/main" val="189265237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8FA16-45A3-3259-D16F-9300E04D7094}"/>
              </a:ext>
            </a:extLst>
          </p:cNvPr>
          <p:cNvSpPr>
            <a:spLocks noGrp="1"/>
          </p:cNvSpPr>
          <p:nvPr>
            <p:ph type="title"/>
          </p:nvPr>
        </p:nvSpPr>
        <p:spPr>
          <a:xfrm>
            <a:off x="612648" y="548640"/>
            <a:ext cx="10653578" cy="777884"/>
          </a:xfrm>
          <a:solidFill>
            <a:schemeClr val="accent2">
              <a:lumMod val="40000"/>
              <a:lumOff val="60000"/>
            </a:schemeClr>
          </a:solidFill>
        </p:spPr>
        <p:txBody>
          <a:bodyPr/>
          <a:lstStyle/>
          <a:p>
            <a:r>
              <a:rPr lang="en-US" dirty="0"/>
              <a:t>Heaven</a:t>
            </a:r>
          </a:p>
        </p:txBody>
      </p:sp>
      <p:sp>
        <p:nvSpPr>
          <p:cNvPr id="3" name="Content Placeholder 2">
            <a:extLst>
              <a:ext uri="{FF2B5EF4-FFF2-40B4-BE49-F238E27FC236}">
                <a16:creationId xmlns:a16="http://schemas.microsoft.com/office/drawing/2014/main" id="{F71B645B-1C7F-AE2C-7F1F-DDF3F4C44021}"/>
              </a:ext>
            </a:extLst>
          </p:cNvPr>
          <p:cNvSpPr>
            <a:spLocks noGrp="1"/>
          </p:cNvSpPr>
          <p:nvPr>
            <p:ph idx="1"/>
          </p:nvPr>
        </p:nvSpPr>
        <p:spPr>
          <a:xfrm>
            <a:off x="612647" y="1326524"/>
            <a:ext cx="10653579" cy="4982836"/>
          </a:xfrm>
        </p:spPr>
        <p:txBody>
          <a:bodyPr/>
          <a:lstStyle/>
          <a:p>
            <a:r>
              <a:rPr lang="en-US" sz="2800" b="1" i="1" dirty="0">
                <a:effectLst/>
                <a:latin typeface="Helvetica" pitchFamily="2" charset="0"/>
              </a:rPr>
              <a:t>Heaven as the abode of angels</a:t>
            </a:r>
            <a:r>
              <a:rPr lang="en-US" sz="2800" b="1" dirty="0">
                <a:effectLst/>
                <a:latin typeface="Helvetica" pitchFamily="2" charset="0"/>
              </a:rPr>
              <a:t>.</a:t>
            </a:r>
            <a:r>
              <a:rPr lang="en-US" sz="2800" dirty="0">
                <a:effectLst/>
                <a:latin typeface="Helvetica" pitchFamily="2" charset="0"/>
              </a:rPr>
              <a:t> God is not alone in heaven. Jacob has a divinely given dream in which angels ascend a ladder that “reached to heaven” (Gen 28:12). The prophet Micaiah likewise saw a vision of the Lord “sitting on his throne, and all the host of heaven standing beside him” (1 Kgs 22:19). Isaiah had a similar but more specific vision, seeing particular angels (seraphim) and hearing what they proclaimed around the divine throne: “Holy, holy, holy is the Lord of hosts!” (Isa 6:2).</a:t>
            </a:r>
          </a:p>
          <a:p>
            <a:r>
              <a:rPr lang="en-US" sz="900" dirty="0">
                <a:effectLst/>
                <a:latin typeface="Times"/>
              </a:rPr>
              <a:t> Mark Ward, </a:t>
            </a:r>
            <a:r>
              <a:rPr lang="en-US" sz="900" u="sng" dirty="0">
                <a:solidFill>
                  <a:srgbClr val="0000FF"/>
                </a:solidFill>
                <a:effectLst/>
                <a:latin typeface="Times"/>
                <a:hlinkClick r:id="rId2"/>
              </a:rPr>
              <a:t>“Heaven,”</a:t>
            </a:r>
            <a:r>
              <a:rPr lang="en-US" sz="900" dirty="0">
                <a:effectLst/>
                <a:latin typeface="Times"/>
              </a:rPr>
              <a:t> in </a:t>
            </a:r>
            <a:r>
              <a:rPr lang="en-US" sz="900" i="1" dirty="0" err="1">
                <a:effectLst/>
                <a:latin typeface="Times"/>
              </a:rPr>
              <a:t>Lexham</a:t>
            </a:r>
            <a:r>
              <a:rPr lang="en-US" sz="900" i="1" dirty="0">
                <a:effectLst/>
                <a:latin typeface="Times"/>
              </a:rPr>
              <a:t> Survey of Theology</a:t>
            </a:r>
            <a:r>
              <a:rPr lang="en-US" sz="900" dirty="0">
                <a:effectLst/>
                <a:latin typeface="Times"/>
              </a:rPr>
              <a:t>, ed. Mark Ward et al. (Bellingham, WA: </a:t>
            </a:r>
            <a:r>
              <a:rPr lang="en-US" sz="900" dirty="0" err="1">
                <a:effectLst/>
                <a:latin typeface="Times"/>
              </a:rPr>
              <a:t>Lexham</a:t>
            </a:r>
            <a:r>
              <a:rPr lang="en-US" sz="900" dirty="0">
                <a:effectLst/>
                <a:latin typeface="Times"/>
              </a:rPr>
              <a:t> Press, 2018).</a:t>
            </a:r>
          </a:p>
          <a:p>
            <a:endParaRPr lang="en-US" dirty="0"/>
          </a:p>
        </p:txBody>
      </p:sp>
    </p:spTree>
    <p:extLst>
      <p:ext uri="{BB962C8B-B14F-4D97-AF65-F5344CB8AC3E}">
        <p14:creationId xmlns:p14="http://schemas.microsoft.com/office/powerpoint/2010/main" val="356154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982D2-4517-7207-6393-C22A78A76956}"/>
              </a:ext>
            </a:extLst>
          </p:cNvPr>
          <p:cNvSpPr>
            <a:spLocks noGrp="1"/>
          </p:cNvSpPr>
          <p:nvPr>
            <p:ph type="title"/>
          </p:nvPr>
        </p:nvSpPr>
        <p:spPr>
          <a:xfrm>
            <a:off x="612648" y="548640"/>
            <a:ext cx="10653578" cy="687732"/>
          </a:xfrm>
          <a:solidFill>
            <a:schemeClr val="accent2">
              <a:lumMod val="40000"/>
              <a:lumOff val="60000"/>
            </a:schemeClr>
          </a:solidFill>
        </p:spPr>
        <p:txBody>
          <a:bodyPr/>
          <a:lstStyle/>
          <a:p>
            <a:r>
              <a:rPr lang="en-US" dirty="0"/>
              <a:t>Heaven</a:t>
            </a:r>
          </a:p>
        </p:txBody>
      </p:sp>
      <p:sp>
        <p:nvSpPr>
          <p:cNvPr id="3" name="Content Placeholder 2">
            <a:extLst>
              <a:ext uri="{FF2B5EF4-FFF2-40B4-BE49-F238E27FC236}">
                <a16:creationId xmlns:a16="http://schemas.microsoft.com/office/drawing/2014/main" id="{DEEB0913-E17F-C404-24C0-A0C266487DF6}"/>
              </a:ext>
            </a:extLst>
          </p:cNvPr>
          <p:cNvSpPr>
            <a:spLocks noGrp="1"/>
          </p:cNvSpPr>
          <p:nvPr>
            <p:ph idx="1"/>
          </p:nvPr>
        </p:nvSpPr>
        <p:spPr>
          <a:xfrm>
            <a:off x="612647" y="1236372"/>
            <a:ext cx="10653579" cy="5072988"/>
          </a:xfrm>
        </p:spPr>
        <p:txBody>
          <a:bodyPr>
            <a:normAutofit fontScale="92500"/>
          </a:bodyPr>
          <a:lstStyle/>
          <a:p>
            <a:pPr>
              <a:buNone/>
            </a:pPr>
            <a:r>
              <a:rPr lang="en-US" sz="3200" b="1" i="1" dirty="0">
                <a:effectLst/>
                <a:latin typeface="Helvetica" pitchFamily="2" charset="0"/>
              </a:rPr>
              <a:t>Heaven as metonymy for God.</a:t>
            </a:r>
            <a:r>
              <a:rPr lang="en-US" sz="3200" dirty="0">
                <a:effectLst/>
                <a:latin typeface="Helvetica" pitchFamily="2" charset="0"/>
              </a:rPr>
              <a:t> “Heaven” can even serve as a metonymy for God himself (much as “the White House said today” is metonymy for the US president). Daniel said to Nebuchadnezzar, “Your kingdom shall be confirmed for you from the time that you know that Heaven rules” (Dan 4:26). Jesus does the same: “Was the baptism of John from heaven or from man?” (Mark 11:30). The publican “would not even lift up his eyes to heaven” (Luke 18:13).</a:t>
            </a:r>
          </a:p>
          <a:p>
            <a:r>
              <a:rPr lang="en-US" dirty="0">
                <a:effectLst/>
                <a:latin typeface="Times"/>
              </a:rPr>
              <a:t> </a:t>
            </a:r>
            <a:r>
              <a:rPr lang="en-US" sz="900" dirty="0">
                <a:effectLst/>
                <a:latin typeface="Times"/>
              </a:rPr>
              <a:t>Mark Ward, </a:t>
            </a:r>
            <a:r>
              <a:rPr lang="en-US" sz="900" u="sng" dirty="0">
                <a:solidFill>
                  <a:srgbClr val="0000FF"/>
                </a:solidFill>
                <a:effectLst/>
                <a:latin typeface="Times"/>
                <a:hlinkClick r:id="rId2"/>
              </a:rPr>
              <a:t>“Heaven,”</a:t>
            </a:r>
            <a:r>
              <a:rPr lang="en-US" sz="900" dirty="0">
                <a:effectLst/>
                <a:latin typeface="Times"/>
              </a:rPr>
              <a:t> in </a:t>
            </a:r>
            <a:r>
              <a:rPr lang="en-US" sz="900" i="1" dirty="0" err="1">
                <a:effectLst/>
                <a:latin typeface="Times"/>
              </a:rPr>
              <a:t>Lexham</a:t>
            </a:r>
            <a:r>
              <a:rPr lang="en-US" sz="900" i="1" dirty="0">
                <a:effectLst/>
                <a:latin typeface="Times"/>
              </a:rPr>
              <a:t> Survey of Theology</a:t>
            </a:r>
            <a:r>
              <a:rPr lang="en-US" sz="900" dirty="0">
                <a:effectLst/>
                <a:latin typeface="Times"/>
              </a:rPr>
              <a:t>, ed. Mark Ward et al. (Bellingham, WA: </a:t>
            </a:r>
            <a:r>
              <a:rPr lang="en-US" sz="900" dirty="0" err="1">
                <a:effectLst/>
                <a:latin typeface="Times"/>
              </a:rPr>
              <a:t>Lexham</a:t>
            </a:r>
            <a:r>
              <a:rPr lang="en-US" sz="900" dirty="0">
                <a:effectLst/>
                <a:latin typeface="Times"/>
              </a:rPr>
              <a:t> Press, 2018).</a:t>
            </a:r>
          </a:p>
          <a:p>
            <a:endParaRPr lang="en-US" dirty="0"/>
          </a:p>
        </p:txBody>
      </p:sp>
    </p:spTree>
    <p:extLst>
      <p:ext uri="{BB962C8B-B14F-4D97-AF65-F5344CB8AC3E}">
        <p14:creationId xmlns:p14="http://schemas.microsoft.com/office/powerpoint/2010/main" val="568132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BD36A-E470-EBB7-A3D9-D110D8AC0A79}"/>
              </a:ext>
            </a:extLst>
          </p:cNvPr>
          <p:cNvSpPr>
            <a:spLocks noGrp="1"/>
          </p:cNvSpPr>
          <p:nvPr>
            <p:ph type="title"/>
          </p:nvPr>
        </p:nvSpPr>
        <p:spPr>
          <a:xfrm>
            <a:off x="612648" y="548640"/>
            <a:ext cx="10653578" cy="752126"/>
          </a:xfrm>
          <a:solidFill>
            <a:schemeClr val="accent2">
              <a:lumMod val="40000"/>
              <a:lumOff val="60000"/>
            </a:schemeClr>
          </a:solidFill>
        </p:spPr>
        <p:txBody>
          <a:bodyPr/>
          <a:lstStyle/>
          <a:p>
            <a:r>
              <a:rPr lang="en-US" dirty="0"/>
              <a:t>Heaven</a:t>
            </a:r>
          </a:p>
        </p:txBody>
      </p:sp>
      <p:sp>
        <p:nvSpPr>
          <p:cNvPr id="3" name="Content Placeholder 2">
            <a:extLst>
              <a:ext uri="{FF2B5EF4-FFF2-40B4-BE49-F238E27FC236}">
                <a16:creationId xmlns:a16="http://schemas.microsoft.com/office/drawing/2014/main" id="{6D071E59-9DDD-0B2A-7AD5-78478B1E3F86}"/>
              </a:ext>
            </a:extLst>
          </p:cNvPr>
          <p:cNvSpPr>
            <a:spLocks noGrp="1"/>
          </p:cNvSpPr>
          <p:nvPr>
            <p:ph idx="1"/>
          </p:nvPr>
        </p:nvSpPr>
        <p:spPr>
          <a:xfrm>
            <a:off x="612647" y="1300766"/>
            <a:ext cx="10653579" cy="5190186"/>
          </a:xfrm>
        </p:spPr>
        <p:txBody>
          <a:bodyPr>
            <a:normAutofit fontScale="85000" lnSpcReduction="10000"/>
          </a:bodyPr>
          <a:lstStyle/>
          <a:p>
            <a:pPr marL="0">
              <a:spcBef>
                <a:spcPts val="0"/>
              </a:spcBef>
              <a:buNone/>
            </a:pPr>
            <a:r>
              <a:rPr lang="en-US" sz="2200" b="1" i="1" dirty="0">
                <a:effectLst/>
                <a:latin typeface="Helvetica" pitchFamily="2" charset="0"/>
              </a:rPr>
              <a:t>Heaven as the future abode of the redeemed</a:t>
            </a:r>
            <a:r>
              <a:rPr lang="en-US" sz="2200" b="1" dirty="0">
                <a:effectLst/>
                <a:latin typeface="Helvetica" pitchFamily="2" charset="0"/>
              </a:rPr>
              <a:t>.</a:t>
            </a:r>
            <a:r>
              <a:rPr lang="en-US" sz="2200" dirty="0">
                <a:effectLst/>
                <a:latin typeface="Helvetica" pitchFamily="2" charset="0"/>
              </a:rPr>
              <a:t> The Old Testament only hints at what Jesus openly states: heaven is also the future abode of the redeemed. Christ tells his soon-to-be-persecuted followers, “Your reward is great in heaven” (Matt 5:12). He urges them to “lay up … treasures in heaven” (Matt 6:20), where presumably they will be able to access those treasures—but thieves, moth, and rust won’t (cf. Luke 12:33; Mark 10:21). “In my Father’s house are many rooms,” Jesus tells his disciples, “… and if I go and prepare a place for you, I will come again and will take you to myself, that where I am you may be also” (John 14:2–3). Indeed, “many will come from east and west and recline at table with Abraham, Isaac, and Jacob in the kingdom of heaven” (Matt 8:11). To go to heaven is to “enter life” (Mark 9:43) and to “enter the joy of [the] Master” (Matt 25:21). Paul says, “We have a building from God, a house not made with hands, eternal in the heavens” (2 Cor 5:1). Even now in the already, “our citizenship is in heaven” (Phil 3:20). Peter tells Christians they have “an inheritance that is imperishable, undefiled, and unfading, kept in heaven for you” (1 Pet 1:4). Believers rightly look forward to this day: “in this tent [i.e., our bodies] we groan, longing to put on our heavenly dwelling” (2 Cor 5:2). That dwelling will itself be physical, for we are promised resurrection (1 Cor 15:42–44).</a:t>
            </a:r>
          </a:p>
          <a:p>
            <a:r>
              <a:rPr lang="en-US" sz="1100" dirty="0">
                <a:effectLst/>
                <a:latin typeface="Times"/>
              </a:rPr>
              <a:t> Mark Ward, </a:t>
            </a:r>
            <a:r>
              <a:rPr lang="en-US" sz="1100" u="sng" dirty="0">
                <a:solidFill>
                  <a:srgbClr val="0000FF"/>
                </a:solidFill>
                <a:effectLst/>
                <a:latin typeface="Times"/>
                <a:hlinkClick r:id="rId2"/>
              </a:rPr>
              <a:t>“Heaven,”</a:t>
            </a:r>
            <a:r>
              <a:rPr lang="en-US" sz="1100" dirty="0">
                <a:effectLst/>
                <a:latin typeface="Times"/>
              </a:rPr>
              <a:t> in </a:t>
            </a:r>
            <a:r>
              <a:rPr lang="en-US" sz="1100" i="1" dirty="0" err="1">
                <a:effectLst/>
                <a:latin typeface="Times"/>
              </a:rPr>
              <a:t>Lexham</a:t>
            </a:r>
            <a:r>
              <a:rPr lang="en-US" sz="1100" i="1" dirty="0">
                <a:effectLst/>
                <a:latin typeface="Times"/>
              </a:rPr>
              <a:t> Survey of Theology</a:t>
            </a:r>
            <a:r>
              <a:rPr lang="en-US" sz="1100" dirty="0">
                <a:effectLst/>
                <a:latin typeface="Times"/>
              </a:rPr>
              <a:t>, ed. Mark Ward et al. (Bellingham, WA: </a:t>
            </a:r>
            <a:r>
              <a:rPr lang="en-US" sz="1100" dirty="0" err="1">
                <a:effectLst/>
                <a:latin typeface="Times"/>
              </a:rPr>
              <a:t>Lexham</a:t>
            </a:r>
            <a:r>
              <a:rPr lang="en-US" sz="1100" dirty="0">
                <a:effectLst/>
                <a:latin typeface="Times"/>
              </a:rPr>
              <a:t> Press, 2018)</a:t>
            </a:r>
          </a:p>
        </p:txBody>
      </p:sp>
    </p:spTree>
    <p:extLst>
      <p:ext uri="{BB962C8B-B14F-4D97-AF65-F5344CB8AC3E}">
        <p14:creationId xmlns:p14="http://schemas.microsoft.com/office/powerpoint/2010/main" val="39268539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8690D-8ECD-14F0-851B-0E79908741E4}"/>
              </a:ext>
            </a:extLst>
          </p:cNvPr>
          <p:cNvSpPr>
            <a:spLocks noGrp="1"/>
          </p:cNvSpPr>
          <p:nvPr>
            <p:ph type="title"/>
          </p:nvPr>
        </p:nvSpPr>
        <p:spPr>
          <a:xfrm>
            <a:off x="612648" y="548640"/>
            <a:ext cx="10653578" cy="739247"/>
          </a:xfrm>
          <a:solidFill>
            <a:schemeClr val="accent2">
              <a:lumMod val="40000"/>
              <a:lumOff val="60000"/>
            </a:schemeClr>
          </a:solidFill>
        </p:spPr>
        <p:txBody>
          <a:bodyPr/>
          <a:lstStyle/>
          <a:p>
            <a:r>
              <a:rPr lang="en-US" dirty="0"/>
              <a:t>Heaven</a:t>
            </a:r>
          </a:p>
        </p:txBody>
      </p:sp>
      <p:sp>
        <p:nvSpPr>
          <p:cNvPr id="3" name="Content Placeholder 2">
            <a:extLst>
              <a:ext uri="{FF2B5EF4-FFF2-40B4-BE49-F238E27FC236}">
                <a16:creationId xmlns:a16="http://schemas.microsoft.com/office/drawing/2014/main" id="{FDA73A2E-AEBB-25CA-D81C-D430274F8E95}"/>
              </a:ext>
            </a:extLst>
          </p:cNvPr>
          <p:cNvSpPr>
            <a:spLocks noGrp="1"/>
          </p:cNvSpPr>
          <p:nvPr>
            <p:ph idx="1"/>
          </p:nvPr>
        </p:nvSpPr>
        <p:spPr>
          <a:xfrm>
            <a:off x="612647" y="1287887"/>
            <a:ext cx="10653579" cy="5021473"/>
          </a:xfrm>
        </p:spPr>
        <p:txBody>
          <a:bodyPr>
            <a:normAutofit lnSpcReduction="10000"/>
          </a:bodyPr>
          <a:lstStyle/>
          <a:p>
            <a:pPr marL="0">
              <a:spcBef>
                <a:spcPts val="0"/>
              </a:spcBef>
              <a:buNone/>
            </a:pPr>
            <a:r>
              <a:rPr lang="en-US" sz="3200" b="1" i="1" dirty="0">
                <a:effectLst/>
                <a:latin typeface="Helvetica" pitchFamily="2" charset="0"/>
              </a:rPr>
              <a:t>Heaven as rest and work</a:t>
            </a:r>
            <a:r>
              <a:rPr lang="en-US" sz="3200" b="1" dirty="0">
                <a:effectLst/>
                <a:latin typeface="Helvetica" pitchFamily="2" charset="0"/>
              </a:rPr>
              <a:t>.</a:t>
            </a:r>
            <a:r>
              <a:rPr lang="en-US" sz="3200" dirty="0">
                <a:effectLst/>
                <a:latin typeface="Helvetica" pitchFamily="2" charset="0"/>
              </a:rPr>
              <a:t> Heaven is a place of rest (Heb 4:1, 11) but not of inactivity. Even now, God’s will is “done … in heaven” (Matt 6:10), and in the age to come, Christ will give authority to his followers to “rule” in heaven (Matt 25:23; Luke 19:17, 19; Matt 24:47; Luke 12:44). “We will reign with him,” Paul says (2 Tim 2:12). This truth points to the future plan of God, because heaven, though eternal, is not the </a:t>
            </a:r>
            <a:r>
              <a:rPr lang="en-US" sz="3200" i="1" dirty="0">
                <a:effectLst/>
                <a:latin typeface="Helvetica" pitchFamily="2" charset="0"/>
              </a:rPr>
              <a:t>permanent</a:t>
            </a:r>
            <a:r>
              <a:rPr lang="en-US" sz="3200" dirty="0">
                <a:effectLst/>
                <a:latin typeface="Helvetica" pitchFamily="2" charset="0"/>
              </a:rPr>
              <a:t> abode of the redeemed—not exactly.</a:t>
            </a:r>
          </a:p>
          <a:p>
            <a:r>
              <a:rPr lang="en-US" dirty="0">
                <a:effectLst/>
                <a:latin typeface="Times"/>
              </a:rPr>
              <a:t> </a:t>
            </a:r>
            <a:r>
              <a:rPr lang="en-US" sz="900" dirty="0">
                <a:effectLst/>
                <a:latin typeface="Times"/>
              </a:rPr>
              <a:t>Mark Ward, </a:t>
            </a:r>
            <a:r>
              <a:rPr lang="en-US" sz="900" u="sng" dirty="0">
                <a:solidFill>
                  <a:srgbClr val="0000FF"/>
                </a:solidFill>
                <a:effectLst/>
                <a:latin typeface="Times"/>
                <a:hlinkClick r:id="rId2"/>
              </a:rPr>
              <a:t>“Heaven,”</a:t>
            </a:r>
            <a:r>
              <a:rPr lang="en-US" sz="900" dirty="0">
                <a:effectLst/>
                <a:latin typeface="Times"/>
              </a:rPr>
              <a:t> in </a:t>
            </a:r>
            <a:r>
              <a:rPr lang="en-US" sz="900" i="1" dirty="0" err="1">
                <a:effectLst/>
                <a:latin typeface="Times"/>
              </a:rPr>
              <a:t>Lexham</a:t>
            </a:r>
            <a:r>
              <a:rPr lang="en-US" sz="900" i="1" dirty="0">
                <a:effectLst/>
                <a:latin typeface="Times"/>
              </a:rPr>
              <a:t> Survey of Theology</a:t>
            </a:r>
            <a:r>
              <a:rPr lang="en-US" sz="900" dirty="0">
                <a:effectLst/>
                <a:latin typeface="Times"/>
              </a:rPr>
              <a:t>, ed. Mark Ward et al. (Bellingham, WA: </a:t>
            </a:r>
            <a:r>
              <a:rPr lang="en-US" sz="900" dirty="0" err="1">
                <a:effectLst/>
                <a:latin typeface="Times"/>
              </a:rPr>
              <a:t>Lexham</a:t>
            </a:r>
            <a:r>
              <a:rPr lang="en-US" sz="900" dirty="0">
                <a:effectLst/>
                <a:latin typeface="Times"/>
              </a:rPr>
              <a:t> Press, 2018).</a:t>
            </a:r>
          </a:p>
          <a:p>
            <a:pPr marL="0" indent="0">
              <a:buNone/>
            </a:pPr>
            <a:endParaRPr lang="en-US" dirty="0"/>
          </a:p>
        </p:txBody>
      </p:sp>
    </p:spTree>
    <p:extLst>
      <p:ext uri="{BB962C8B-B14F-4D97-AF65-F5344CB8AC3E}">
        <p14:creationId xmlns:p14="http://schemas.microsoft.com/office/powerpoint/2010/main" val="664116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0C40-24ED-69E2-B91A-85B96324B7A4}"/>
              </a:ext>
            </a:extLst>
          </p:cNvPr>
          <p:cNvSpPr>
            <a:spLocks noGrp="1"/>
          </p:cNvSpPr>
          <p:nvPr>
            <p:ph type="title"/>
          </p:nvPr>
        </p:nvSpPr>
        <p:spPr>
          <a:xfrm>
            <a:off x="612648" y="548640"/>
            <a:ext cx="10653578" cy="558943"/>
          </a:xfrm>
          <a:solidFill>
            <a:schemeClr val="accent2">
              <a:lumMod val="40000"/>
              <a:lumOff val="60000"/>
            </a:schemeClr>
          </a:solidFill>
        </p:spPr>
        <p:txBody>
          <a:bodyPr>
            <a:normAutofit fontScale="90000"/>
          </a:bodyPr>
          <a:lstStyle/>
          <a:p>
            <a:r>
              <a:rPr lang="en-US" dirty="0"/>
              <a:t>Heaven </a:t>
            </a:r>
          </a:p>
        </p:txBody>
      </p:sp>
      <p:sp>
        <p:nvSpPr>
          <p:cNvPr id="3" name="Content Placeholder 2">
            <a:extLst>
              <a:ext uri="{FF2B5EF4-FFF2-40B4-BE49-F238E27FC236}">
                <a16:creationId xmlns:a16="http://schemas.microsoft.com/office/drawing/2014/main" id="{B4550078-7056-B345-BA35-9076C2CB96AB}"/>
              </a:ext>
            </a:extLst>
          </p:cNvPr>
          <p:cNvSpPr>
            <a:spLocks noGrp="1"/>
          </p:cNvSpPr>
          <p:nvPr>
            <p:ph idx="1"/>
          </p:nvPr>
        </p:nvSpPr>
        <p:spPr>
          <a:xfrm>
            <a:off x="612647" y="1197735"/>
            <a:ext cx="10653579" cy="5111625"/>
          </a:xfrm>
          <a:noFill/>
        </p:spPr>
        <p:txBody>
          <a:bodyPr>
            <a:normAutofit fontScale="92500" lnSpcReduction="10000"/>
          </a:bodyPr>
          <a:lstStyle/>
          <a:p>
            <a:pPr marL="0">
              <a:spcBef>
                <a:spcPts val="0"/>
              </a:spcBef>
              <a:buNone/>
            </a:pPr>
            <a:r>
              <a:rPr lang="en-US" b="1" i="1" dirty="0">
                <a:effectLst/>
                <a:latin typeface="Helvetica" pitchFamily="2" charset="0"/>
              </a:rPr>
              <a:t>The new heavens and the new earth</a:t>
            </a:r>
            <a:r>
              <a:rPr lang="en-US" b="1" dirty="0">
                <a:effectLst/>
                <a:latin typeface="Helvetica" pitchFamily="2" charset="0"/>
              </a:rPr>
              <a:t>.</a:t>
            </a:r>
            <a:r>
              <a:rPr lang="en-US" dirty="0">
                <a:effectLst/>
                <a:latin typeface="Helvetica" pitchFamily="2" charset="0"/>
              </a:rPr>
              <a:t> God’s plan, through Christ, has always been “to unite all things in him, things in heaven and things on earth” (Eph 1:10). It has been “through him to reconcile to himself all things, whether on earth or in heaven” (Col 1:20). Thus we all await “new heavens and a new earth in which righteousness dwells” (2 Pet 3:13). And this is precisely what John sees in his epic vision of the future: “I saw a new heaven and a new earth, for the first heaven and the first earth had passed away, and the sea was no more. And I saw the holy city, new Jerusalem, coming down out of heaven from God” (Rev 21:1–2). He hears an angel proclaim not that believers will go to heaven when they die, ever to be with the Lord, but, astoundingly, the opposite: “The dwelling place of God is with man. He will dwell with them, and they will be his people, and God himself will be with them as their God” (Rev 21:3). The story of the Bible is of heaven and earth splitting apart due to human sin and then coming back together by the atoning work of God’s Son. The very last mention of “heaven” in Scripture is a reiteration of what John has already reported: “the holy city Jerusalem coming down out of heaven from God” (Rev 21:10).</a:t>
            </a:r>
          </a:p>
          <a:p>
            <a:r>
              <a:rPr lang="en-US" dirty="0">
                <a:effectLst/>
                <a:latin typeface="Times"/>
              </a:rPr>
              <a:t> </a:t>
            </a:r>
            <a:r>
              <a:rPr lang="en-US" sz="1000" dirty="0">
                <a:effectLst/>
                <a:latin typeface="Times"/>
              </a:rPr>
              <a:t>Mark Ward, </a:t>
            </a:r>
            <a:r>
              <a:rPr lang="en-US" sz="1000" u="sng" dirty="0">
                <a:solidFill>
                  <a:srgbClr val="0000FF"/>
                </a:solidFill>
                <a:effectLst/>
                <a:latin typeface="Times"/>
                <a:hlinkClick r:id="rId2"/>
              </a:rPr>
              <a:t>“Heaven,”</a:t>
            </a:r>
            <a:r>
              <a:rPr lang="en-US" sz="1000" dirty="0">
                <a:effectLst/>
                <a:latin typeface="Times"/>
              </a:rPr>
              <a:t> in </a:t>
            </a:r>
            <a:r>
              <a:rPr lang="en-US" sz="1000" i="1" dirty="0" err="1">
                <a:effectLst/>
                <a:latin typeface="Times"/>
              </a:rPr>
              <a:t>Lexham</a:t>
            </a:r>
            <a:r>
              <a:rPr lang="en-US" sz="1000" i="1" dirty="0">
                <a:effectLst/>
                <a:latin typeface="Times"/>
              </a:rPr>
              <a:t> Survey of Theology</a:t>
            </a:r>
            <a:r>
              <a:rPr lang="en-US" sz="1000" dirty="0">
                <a:effectLst/>
                <a:latin typeface="Times"/>
              </a:rPr>
              <a:t>, ed. Mark Ward et al. (Bellingham, WA: </a:t>
            </a:r>
            <a:r>
              <a:rPr lang="en-US" sz="1000" dirty="0" err="1">
                <a:effectLst/>
                <a:latin typeface="Times"/>
              </a:rPr>
              <a:t>Lexham</a:t>
            </a:r>
            <a:r>
              <a:rPr lang="en-US" sz="1000" dirty="0">
                <a:effectLst/>
                <a:latin typeface="Times"/>
              </a:rPr>
              <a:t> Press, 2018).</a:t>
            </a:r>
          </a:p>
          <a:p>
            <a:endParaRPr lang="en-US" dirty="0"/>
          </a:p>
        </p:txBody>
      </p:sp>
    </p:spTree>
    <p:extLst>
      <p:ext uri="{BB962C8B-B14F-4D97-AF65-F5344CB8AC3E}">
        <p14:creationId xmlns:p14="http://schemas.microsoft.com/office/powerpoint/2010/main" val="3207904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7FEB4-5F3A-80D7-BD86-95DCBD704B47}"/>
              </a:ext>
            </a:extLst>
          </p:cNvPr>
          <p:cNvSpPr>
            <a:spLocks noGrp="1"/>
          </p:cNvSpPr>
          <p:nvPr>
            <p:ph type="title"/>
          </p:nvPr>
        </p:nvSpPr>
        <p:spPr>
          <a:xfrm>
            <a:off x="612648" y="548640"/>
            <a:ext cx="10653578" cy="568960"/>
          </a:xfrm>
          <a:solidFill>
            <a:schemeClr val="accent2">
              <a:lumMod val="60000"/>
              <a:lumOff val="40000"/>
            </a:schemeClr>
          </a:solidFill>
        </p:spPr>
        <p:txBody>
          <a:bodyPr>
            <a:normAutofit fontScale="90000"/>
          </a:bodyPr>
          <a:lstStyle/>
          <a:p>
            <a:r>
              <a:rPr lang="en-US" dirty="0"/>
              <a:t>“everlasting punishment”</a:t>
            </a:r>
          </a:p>
        </p:txBody>
      </p:sp>
      <p:sp>
        <p:nvSpPr>
          <p:cNvPr id="3" name="Content Placeholder 2">
            <a:extLst>
              <a:ext uri="{FF2B5EF4-FFF2-40B4-BE49-F238E27FC236}">
                <a16:creationId xmlns:a16="http://schemas.microsoft.com/office/drawing/2014/main" id="{545D08A9-3784-C3CB-1972-601B3EDE1C8F}"/>
              </a:ext>
            </a:extLst>
          </p:cNvPr>
          <p:cNvSpPr>
            <a:spLocks noGrp="1"/>
          </p:cNvSpPr>
          <p:nvPr>
            <p:ph idx="1"/>
          </p:nvPr>
        </p:nvSpPr>
        <p:spPr>
          <a:xfrm>
            <a:off x="612647" y="1117600"/>
            <a:ext cx="10653579" cy="5191760"/>
          </a:xfrm>
        </p:spPr>
        <p:txBody>
          <a:bodyPr>
            <a:normAutofit fontScale="92500"/>
          </a:bodyPr>
          <a:lstStyle/>
          <a:p>
            <a:pPr marL="0" indent="0">
              <a:buNone/>
            </a:pPr>
            <a:r>
              <a:rPr lang="en-US" sz="2800" b="1" i="0" u="sng" dirty="0">
                <a:solidFill>
                  <a:srgbClr val="333333"/>
                </a:solidFill>
                <a:effectLst/>
                <a:latin typeface="Lora" panose="020F0502020204030204" pitchFamily="34" charset="0"/>
              </a:rPr>
              <a:t>On at least five occasions, the Bible links the word “eternal” with another that means “judgement”.</a:t>
            </a:r>
          </a:p>
          <a:p>
            <a:pPr marL="0" algn="l">
              <a:spcBef>
                <a:spcPts val="0"/>
              </a:spcBef>
              <a:buNone/>
            </a:pPr>
            <a:r>
              <a:rPr lang="en-US" b="1" i="0" u="sng" dirty="0">
                <a:solidFill>
                  <a:srgbClr val="333333"/>
                </a:solidFill>
                <a:effectLst/>
                <a:latin typeface="Lato" panose="020F0502020204030203" pitchFamily="34" charset="0"/>
              </a:rPr>
              <a:t>Matthew 25: 41- 46 </a:t>
            </a:r>
            <a:r>
              <a:rPr lang="en-US" sz="2600" b="0" i="0" dirty="0">
                <a:solidFill>
                  <a:srgbClr val="000000"/>
                </a:solidFill>
                <a:effectLst/>
                <a:latin typeface="system-ui"/>
              </a:rPr>
              <a:t>“Then he will say to those on his left, ‘Depart from me, you who are cursed, into the </a:t>
            </a:r>
            <a:r>
              <a:rPr lang="en-US" sz="2600" b="1" i="0" u="sng" dirty="0">
                <a:solidFill>
                  <a:srgbClr val="000000"/>
                </a:solidFill>
                <a:effectLst/>
                <a:latin typeface="system-ui"/>
              </a:rPr>
              <a:t>eternal fire prepared for the devil and his angels</a:t>
            </a:r>
            <a:r>
              <a:rPr lang="en-US" sz="2600" b="0" i="0" dirty="0">
                <a:solidFill>
                  <a:srgbClr val="000000"/>
                </a:solidFill>
                <a:effectLst/>
                <a:latin typeface="system-ui"/>
              </a:rPr>
              <a:t>.</a:t>
            </a:r>
            <a:r>
              <a:rPr lang="en-US" sz="2600" b="1" i="0" baseline="30000" dirty="0">
                <a:solidFill>
                  <a:srgbClr val="000000"/>
                </a:solidFill>
                <a:effectLst/>
                <a:latin typeface="system-ui"/>
              </a:rPr>
              <a:t> </a:t>
            </a:r>
            <a:r>
              <a:rPr lang="en-US" sz="2600" b="0" i="0" dirty="0">
                <a:solidFill>
                  <a:srgbClr val="000000"/>
                </a:solidFill>
                <a:effectLst/>
                <a:latin typeface="system-ui"/>
              </a:rPr>
              <a:t>For I was hungry and you gave me nothing to eat, I was thirsty and you gave me nothing to drink,</a:t>
            </a:r>
            <a:r>
              <a:rPr lang="en-US" sz="2600" b="1" i="0" baseline="30000" dirty="0">
                <a:solidFill>
                  <a:srgbClr val="000000"/>
                </a:solidFill>
                <a:effectLst/>
                <a:latin typeface="system-ui"/>
              </a:rPr>
              <a:t> </a:t>
            </a:r>
            <a:r>
              <a:rPr lang="en-US" sz="2600" b="0" i="0" dirty="0">
                <a:solidFill>
                  <a:srgbClr val="000000"/>
                </a:solidFill>
                <a:effectLst/>
                <a:latin typeface="system-ui"/>
              </a:rPr>
              <a:t>I was a stranger and you did not invite me in, I needed clothes and you did not clothe me, I was sick and in prison and you did not look after me.’ “They also will answer, ‘Lord, when did we see you hungry or thirsty or a stranger or needing clothes or sick or in prison, and did not help you?’ “He will reply, ‘Truly I tell you, whatever you did not do for one of the least of these, you did not do for me.’</a:t>
            </a:r>
          </a:p>
          <a:p>
            <a:pPr marL="0" algn="l">
              <a:spcBef>
                <a:spcPts val="0"/>
              </a:spcBef>
              <a:buNone/>
            </a:pPr>
            <a:r>
              <a:rPr lang="en-US" sz="2600" b="0" i="0" dirty="0">
                <a:solidFill>
                  <a:srgbClr val="000000"/>
                </a:solidFill>
                <a:effectLst/>
                <a:latin typeface="system-ui"/>
              </a:rPr>
              <a:t>“Then they will go away </a:t>
            </a:r>
            <a:r>
              <a:rPr lang="en-US" sz="2600" b="1" i="0" u="sng" dirty="0">
                <a:solidFill>
                  <a:srgbClr val="000000"/>
                </a:solidFill>
                <a:effectLst/>
                <a:latin typeface="system-ui"/>
              </a:rPr>
              <a:t>to eternal punishment</a:t>
            </a:r>
            <a:r>
              <a:rPr lang="en-US" sz="2600" b="0" i="0" dirty="0">
                <a:solidFill>
                  <a:srgbClr val="000000"/>
                </a:solidFill>
                <a:effectLst/>
                <a:latin typeface="system-ui"/>
              </a:rPr>
              <a:t>, but the righteous to eternal life.”</a:t>
            </a:r>
          </a:p>
          <a:p>
            <a:pPr marL="0" indent="0">
              <a:buNone/>
            </a:pPr>
            <a:endParaRPr lang="en-US" dirty="0"/>
          </a:p>
        </p:txBody>
      </p:sp>
    </p:spTree>
    <p:extLst>
      <p:ext uri="{BB962C8B-B14F-4D97-AF65-F5344CB8AC3E}">
        <p14:creationId xmlns:p14="http://schemas.microsoft.com/office/powerpoint/2010/main" val="2943390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6F20D-6A88-ECCF-8401-825797B2A292}"/>
              </a:ext>
            </a:extLst>
          </p:cNvPr>
          <p:cNvSpPr>
            <a:spLocks noGrp="1"/>
          </p:cNvSpPr>
          <p:nvPr>
            <p:ph type="title"/>
          </p:nvPr>
        </p:nvSpPr>
        <p:spPr>
          <a:xfrm>
            <a:off x="612648" y="548640"/>
            <a:ext cx="10653578" cy="746760"/>
          </a:xfrm>
          <a:solidFill>
            <a:schemeClr val="accent2">
              <a:lumMod val="60000"/>
              <a:lumOff val="40000"/>
            </a:schemeClr>
          </a:solidFill>
        </p:spPr>
        <p:txBody>
          <a:bodyPr/>
          <a:lstStyle/>
          <a:p>
            <a:r>
              <a:rPr lang="en-US" dirty="0"/>
              <a:t>“everlasting punishment”</a:t>
            </a:r>
          </a:p>
        </p:txBody>
      </p:sp>
      <p:sp>
        <p:nvSpPr>
          <p:cNvPr id="3" name="Content Placeholder 2">
            <a:extLst>
              <a:ext uri="{FF2B5EF4-FFF2-40B4-BE49-F238E27FC236}">
                <a16:creationId xmlns:a16="http://schemas.microsoft.com/office/drawing/2014/main" id="{CA5916BC-15AE-A64A-2C10-55EB2C9EA19B}"/>
              </a:ext>
            </a:extLst>
          </p:cNvPr>
          <p:cNvSpPr>
            <a:spLocks noGrp="1"/>
          </p:cNvSpPr>
          <p:nvPr>
            <p:ph idx="1"/>
          </p:nvPr>
        </p:nvSpPr>
        <p:spPr>
          <a:xfrm>
            <a:off x="612647" y="1295400"/>
            <a:ext cx="10653579" cy="5013960"/>
          </a:xfrm>
        </p:spPr>
        <p:txBody>
          <a:bodyPr>
            <a:normAutofit/>
          </a:bodyPr>
          <a:lstStyle/>
          <a:p>
            <a:pPr algn="l">
              <a:buNone/>
            </a:pPr>
            <a:r>
              <a:rPr lang="en-US" sz="2400" b="0" i="0" dirty="0">
                <a:solidFill>
                  <a:srgbClr val="000000"/>
                </a:solidFill>
                <a:effectLst/>
                <a:latin typeface="system-ui"/>
              </a:rPr>
              <a:t> </a:t>
            </a:r>
            <a:r>
              <a:rPr lang="en-US" sz="2400" b="1" u="sng" dirty="0">
                <a:solidFill>
                  <a:srgbClr val="333333"/>
                </a:solidFill>
                <a:latin typeface="Lato" panose="020F0502020204030203" pitchFamily="34" charset="0"/>
              </a:rPr>
              <a:t>2 Thessalonians 1:5-10</a:t>
            </a:r>
          </a:p>
          <a:p>
            <a:pPr algn="l">
              <a:buNone/>
            </a:pPr>
            <a:r>
              <a:rPr lang="en-US" sz="2400" b="0" i="0" dirty="0">
                <a:solidFill>
                  <a:srgbClr val="000000"/>
                </a:solidFill>
                <a:effectLst/>
                <a:latin typeface="system-ui"/>
              </a:rPr>
              <a:t>“this is evidence that God’s judgment is right, and as a result you will be counted worthy of the kingdom of God, for which you are suffering. </a:t>
            </a:r>
            <a:r>
              <a:rPr lang="en-US" sz="2400" b="1" i="0" baseline="30000" dirty="0">
                <a:solidFill>
                  <a:srgbClr val="000000"/>
                </a:solidFill>
                <a:effectLst/>
                <a:latin typeface="system-ui"/>
              </a:rPr>
              <a:t>6 </a:t>
            </a:r>
            <a:r>
              <a:rPr lang="en-US" sz="2400" b="0" i="0" dirty="0">
                <a:solidFill>
                  <a:srgbClr val="000000"/>
                </a:solidFill>
                <a:effectLst/>
                <a:latin typeface="system-ui"/>
              </a:rPr>
              <a:t>God is just: He will pay back trouble to those who trouble you </a:t>
            </a:r>
            <a:r>
              <a:rPr lang="en-US" sz="2400" b="1" i="0" baseline="30000" dirty="0">
                <a:solidFill>
                  <a:srgbClr val="000000"/>
                </a:solidFill>
                <a:effectLst/>
                <a:latin typeface="system-ui"/>
              </a:rPr>
              <a:t>7 </a:t>
            </a:r>
            <a:r>
              <a:rPr lang="en-US" sz="2400" b="0" i="0" dirty="0">
                <a:solidFill>
                  <a:srgbClr val="000000"/>
                </a:solidFill>
                <a:effectLst/>
                <a:latin typeface="system-ui"/>
              </a:rPr>
              <a:t>and give relief to you who are troubled, and to us as well. This will happen when the Lord Jesus is revealed from heaven in blazing fire with his powerful angels. </a:t>
            </a:r>
            <a:r>
              <a:rPr lang="en-US" sz="2400" b="1" i="0" baseline="30000" dirty="0">
                <a:solidFill>
                  <a:srgbClr val="000000"/>
                </a:solidFill>
                <a:effectLst/>
                <a:latin typeface="system-ui"/>
              </a:rPr>
              <a:t>8 </a:t>
            </a:r>
            <a:r>
              <a:rPr lang="en-US" sz="2400" b="0" i="0" dirty="0">
                <a:solidFill>
                  <a:srgbClr val="000000"/>
                </a:solidFill>
                <a:effectLst/>
                <a:latin typeface="system-ui"/>
              </a:rPr>
              <a:t>He will punish those who do not know God and do not obey the gospel of our Lord Jesus. </a:t>
            </a:r>
            <a:r>
              <a:rPr lang="en-US" sz="2400" b="1" i="0" baseline="30000" dirty="0">
                <a:solidFill>
                  <a:srgbClr val="000000"/>
                </a:solidFill>
                <a:effectLst/>
                <a:latin typeface="system-ui"/>
              </a:rPr>
              <a:t>9 </a:t>
            </a:r>
            <a:r>
              <a:rPr lang="en-US" sz="2400" b="0" i="0" dirty="0">
                <a:solidFill>
                  <a:srgbClr val="000000"/>
                </a:solidFill>
                <a:effectLst/>
                <a:latin typeface="system-ui"/>
              </a:rPr>
              <a:t>They will be punished with </a:t>
            </a:r>
            <a:r>
              <a:rPr lang="en-US" sz="2400" b="1" i="0" u="sng" dirty="0">
                <a:solidFill>
                  <a:srgbClr val="000000"/>
                </a:solidFill>
                <a:effectLst/>
                <a:latin typeface="system-ui"/>
              </a:rPr>
              <a:t>everlasting destruction </a:t>
            </a:r>
            <a:r>
              <a:rPr lang="en-US" sz="2400" b="0" i="0" dirty="0">
                <a:solidFill>
                  <a:srgbClr val="000000"/>
                </a:solidFill>
                <a:effectLst/>
                <a:latin typeface="system-ui"/>
              </a:rPr>
              <a:t>and shut out from the presence of the Lord and from the glory of his might </a:t>
            </a:r>
            <a:r>
              <a:rPr lang="en-US" sz="2400" b="1" i="0" baseline="30000" dirty="0">
                <a:solidFill>
                  <a:srgbClr val="000000"/>
                </a:solidFill>
                <a:effectLst/>
                <a:latin typeface="system-ui"/>
              </a:rPr>
              <a:t>10 </a:t>
            </a:r>
            <a:r>
              <a:rPr lang="en-US" sz="2400" b="0" i="0" dirty="0">
                <a:solidFill>
                  <a:srgbClr val="000000"/>
                </a:solidFill>
                <a:effectLst/>
                <a:latin typeface="system-ui"/>
              </a:rPr>
              <a:t>on the day he comes to be glorified in his holy people and to be marveled at among all those who have believed. This includes you, because you believed our testimony to you.”</a:t>
            </a:r>
            <a:endParaRPr lang="en-US" sz="2400" b="1" i="0" dirty="0">
              <a:solidFill>
                <a:srgbClr val="333333"/>
              </a:solidFill>
              <a:effectLst/>
              <a:latin typeface="Lato" panose="020F0502020204030203" pitchFamily="34" charset="0"/>
            </a:endParaRPr>
          </a:p>
        </p:txBody>
      </p:sp>
    </p:spTree>
    <p:extLst>
      <p:ext uri="{BB962C8B-B14F-4D97-AF65-F5344CB8AC3E}">
        <p14:creationId xmlns:p14="http://schemas.microsoft.com/office/powerpoint/2010/main" val="3875132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D5504-33F5-9EDB-E202-7E30C042CF85}"/>
              </a:ext>
            </a:extLst>
          </p:cNvPr>
          <p:cNvSpPr>
            <a:spLocks noGrp="1"/>
          </p:cNvSpPr>
          <p:nvPr>
            <p:ph type="title"/>
          </p:nvPr>
        </p:nvSpPr>
        <p:spPr>
          <a:xfrm>
            <a:off x="612648" y="548640"/>
            <a:ext cx="10653578" cy="835660"/>
          </a:xfrm>
          <a:solidFill>
            <a:schemeClr val="accent2">
              <a:lumMod val="60000"/>
              <a:lumOff val="40000"/>
            </a:schemeClr>
          </a:solidFill>
        </p:spPr>
        <p:txBody>
          <a:bodyPr/>
          <a:lstStyle/>
          <a:p>
            <a:r>
              <a:rPr lang="en-US" dirty="0"/>
              <a:t>“everlasting punishment”</a:t>
            </a:r>
          </a:p>
        </p:txBody>
      </p:sp>
      <p:sp>
        <p:nvSpPr>
          <p:cNvPr id="3" name="Content Placeholder 2">
            <a:extLst>
              <a:ext uri="{FF2B5EF4-FFF2-40B4-BE49-F238E27FC236}">
                <a16:creationId xmlns:a16="http://schemas.microsoft.com/office/drawing/2014/main" id="{528F7700-7B36-0F99-A638-8EF870F73BB1}"/>
              </a:ext>
            </a:extLst>
          </p:cNvPr>
          <p:cNvSpPr>
            <a:spLocks noGrp="1"/>
          </p:cNvSpPr>
          <p:nvPr>
            <p:ph idx="1"/>
          </p:nvPr>
        </p:nvSpPr>
        <p:spPr>
          <a:xfrm>
            <a:off x="612647" y="1384300"/>
            <a:ext cx="10653579" cy="4925060"/>
          </a:xfrm>
        </p:spPr>
        <p:txBody>
          <a:bodyPr>
            <a:normAutofit lnSpcReduction="10000"/>
          </a:bodyPr>
          <a:lstStyle/>
          <a:p>
            <a:pPr algn="l">
              <a:buNone/>
            </a:pPr>
            <a:r>
              <a:rPr lang="en-US" sz="3200" b="1" i="0" u="sng" dirty="0">
                <a:solidFill>
                  <a:srgbClr val="000000"/>
                </a:solidFill>
                <a:effectLst/>
                <a:latin typeface="system-ui"/>
              </a:rPr>
              <a:t>Hebrews 6:1, 2 </a:t>
            </a:r>
          </a:p>
          <a:p>
            <a:pPr algn="l">
              <a:buNone/>
            </a:pPr>
            <a:r>
              <a:rPr lang="en-US" sz="3200" b="0" i="0" dirty="0">
                <a:solidFill>
                  <a:srgbClr val="000000"/>
                </a:solidFill>
                <a:effectLst/>
                <a:latin typeface="system-ui"/>
              </a:rPr>
              <a:t>“Therefore let us move beyond the elementary teachings about Christ and be taken forward to maturity, not laying again the foundation of repentance from acts that lead to death, and of faith in God,</a:t>
            </a:r>
            <a:r>
              <a:rPr lang="en-US" sz="3200" b="1" i="0" baseline="30000" dirty="0">
                <a:solidFill>
                  <a:srgbClr val="000000"/>
                </a:solidFill>
                <a:effectLst/>
                <a:latin typeface="system-ui"/>
              </a:rPr>
              <a:t> </a:t>
            </a:r>
            <a:r>
              <a:rPr lang="en-US" sz="3200" b="0" i="0" dirty="0">
                <a:solidFill>
                  <a:srgbClr val="000000"/>
                </a:solidFill>
                <a:effectLst/>
                <a:latin typeface="system-ui"/>
              </a:rPr>
              <a:t>instruction about cleansing rites, the laying on of hands, the resurrection of the dead, and </a:t>
            </a:r>
            <a:r>
              <a:rPr lang="en-US" sz="3200" b="1" i="0" u="sng" dirty="0">
                <a:solidFill>
                  <a:srgbClr val="000000"/>
                </a:solidFill>
                <a:effectLst/>
                <a:latin typeface="system-ui"/>
              </a:rPr>
              <a:t>eternal judgment</a:t>
            </a:r>
            <a:r>
              <a:rPr lang="en-US" sz="3200" b="0" i="0" dirty="0">
                <a:solidFill>
                  <a:srgbClr val="000000"/>
                </a:solidFill>
                <a:effectLst/>
                <a:latin typeface="system-ui"/>
              </a:rPr>
              <a:t>.”</a:t>
            </a:r>
            <a:endParaRPr lang="en-US" sz="3200" b="1" i="0" dirty="0">
              <a:solidFill>
                <a:srgbClr val="333333"/>
              </a:solidFill>
              <a:effectLst/>
              <a:latin typeface="Lato" panose="020F0502020204030203" pitchFamily="34" charset="0"/>
            </a:endParaRPr>
          </a:p>
          <a:p>
            <a:pPr>
              <a:buNone/>
            </a:pPr>
            <a:br>
              <a:rPr lang="en-US" dirty="0"/>
            </a:br>
            <a:endParaRPr lang="en-US" dirty="0"/>
          </a:p>
        </p:txBody>
      </p:sp>
    </p:spTree>
    <p:extLst>
      <p:ext uri="{BB962C8B-B14F-4D97-AF65-F5344CB8AC3E}">
        <p14:creationId xmlns:p14="http://schemas.microsoft.com/office/powerpoint/2010/main" val="2871711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393F4-499F-E91C-2F40-ADCCB93F17C5}"/>
              </a:ext>
            </a:extLst>
          </p:cNvPr>
          <p:cNvSpPr>
            <a:spLocks noGrp="1"/>
          </p:cNvSpPr>
          <p:nvPr>
            <p:ph type="title"/>
          </p:nvPr>
        </p:nvSpPr>
        <p:spPr>
          <a:xfrm>
            <a:off x="612648" y="548640"/>
            <a:ext cx="10653578" cy="848360"/>
          </a:xfrm>
          <a:solidFill>
            <a:schemeClr val="accent2">
              <a:lumMod val="60000"/>
              <a:lumOff val="40000"/>
            </a:schemeClr>
          </a:solidFill>
        </p:spPr>
        <p:txBody>
          <a:bodyPr/>
          <a:lstStyle/>
          <a:p>
            <a:r>
              <a:rPr lang="en-US" dirty="0"/>
              <a:t>“everlasting punishment”</a:t>
            </a:r>
          </a:p>
        </p:txBody>
      </p:sp>
      <p:sp>
        <p:nvSpPr>
          <p:cNvPr id="3" name="Content Placeholder 2">
            <a:extLst>
              <a:ext uri="{FF2B5EF4-FFF2-40B4-BE49-F238E27FC236}">
                <a16:creationId xmlns:a16="http://schemas.microsoft.com/office/drawing/2014/main" id="{FB96CC8D-2B24-4CD4-4AA0-942D2C3C9519}"/>
              </a:ext>
            </a:extLst>
          </p:cNvPr>
          <p:cNvSpPr>
            <a:spLocks noGrp="1"/>
          </p:cNvSpPr>
          <p:nvPr>
            <p:ph idx="1"/>
          </p:nvPr>
        </p:nvSpPr>
        <p:spPr>
          <a:xfrm>
            <a:off x="612647" y="1397000"/>
            <a:ext cx="10653579" cy="4912360"/>
          </a:xfrm>
        </p:spPr>
        <p:txBody>
          <a:bodyPr/>
          <a:lstStyle/>
          <a:p>
            <a:pPr marL="0" indent="0">
              <a:buNone/>
            </a:pPr>
            <a:r>
              <a:rPr lang="en-US" sz="3200" i="0" dirty="0">
                <a:solidFill>
                  <a:srgbClr val="333333"/>
                </a:solidFill>
                <a:effectLst/>
                <a:latin typeface="Lato" panose="020F0502020204030203" pitchFamily="34" charset="0"/>
              </a:rPr>
              <a:t>Jude 7: </a:t>
            </a:r>
          </a:p>
          <a:p>
            <a:pPr marL="0" indent="0">
              <a:buNone/>
            </a:pPr>
            <a:r>
              <a:rPr lang="en-US" sz="3200" i="0" dirty="0">
                <a:solidFill>
                  <a:srgbClr val="333333"/>
                </a:solidFill>
                <a:effectLst/>
                <a:latin typeface="Lato" panose="020F0502020204030203" pitchFamily="34" charset="0"/>
              </a:rPr>
              <a:t>“As Sodom and Gomorrah, and the cities around them in a similar manner to these, having given themselves over to sexual immorality and gone after strange flesh, are set forth as an example, suffering the </a:t>
            </a:r>
            <a:r>
              <a:rPr lang="en-US" sz="3200" b="1" i="0" u="sng" dirty="0">
                <a:solidFill>
                  <a:srgbClr val="333333"/>
                </a:solidFill>
                <a:effectLst/>
                <a:latin typeface="Lato" panose="020F0502020204030203" pitchFamily="34" charset="0"/>
              </a:rPr>
              <a:t>vengeance of eternal fire</a:t>
            </a:r>
            <a:r>
              <a:rPr lang="en-US" sz="3200" i="0" dirty="0">
                <a:solidFill>
                  <a:srgbClr val="333333"/>
                </a:solidFill>
                <a:effectLst/>
                <a:latin typeface="Lato" panose="020F0502020204030203" pitchFamily="34" charset="0"/>
              </a:rPr>
              <a:t>”.</a:t>
            </a:r>
          </a:p>
          <a:p>
            <a:pPr marL="0" indent="0">
              <a:buNone/>
            </a:pPr>
            <a:endParaRPr lang="en-US" dirty="0"/>
          </a:p>
        </p:txBody>
      </p:sp>
    </p:spTree>
    <p:extLst>
      <p:ext uri="{BB962C8B-B14F-4D97-AF65-F5344CB8AC3E}">
        <p14:creationId xmlns:p14="http://schemas.microsoft.com/office/powerpoint/2010/main" val="3048405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88193-2EC0-D310-13DD-A96CF7738F44}"/>
              </a:ext>
            </a:extLst>
          </p:cNvPr>
          <p:cNvSpPr>
            <a:spLocks noGrp="1"/>
          </p:cNvSpPr>
          <p:nvPr>
            <p:ph type="title"/>
          </p:nvPr>
        </p:nvSpPr>
        <p:spPr>
          <a:xfrm>
            <a:off x="612648" y="548640"/>
            <a:ext cx="10653578" cy="700611"/>
          </a:xfrm>
          <a:solidFill>
            <a:schemeClr val="accent2">
              <a:lumMod val="40000"/>
              <a:lumOff val="60000"/>
            </a:schemeClr>
          </a:solidFill>
        </p:spPr>
        <p:txBody>
          <a:bodyPr/>
          <a:lstStyle/>
          <a:p>
            <a:r>
              <a:rPr lang="en-US" dirty="0"/>
              <a:t>Hell</a:t>
            </a:r>
          </a:p>
        </p:txBody>
      </p:sp>
      <p:sp>
        <p:nvSpPr>
          <p:cNvPr id="3" name="Content Placeholder 2">
            <a:extLst>
              <a:ext uri="{FF2B5EF4-FFF2-40B4-BE49-F238E27FC236}">
                <a16:creationId xmlns:a16="http://schemas.microsoft.com/office/drawing/2014/main" id="{BFAA1080-4E1D-189F-3C27-963705A2057B}"/>
              </a:ext>
            </a:extLst>
          </p:cNvPr>
          <p:cNvSpPr>
            <a:spLocks noGrp="1"/>
          </p:cNvSpPr>
          <p:nvPr>
            <p:ph idx="1"/>
          </p:nvPr>
        </p:nvSpPr>
        <p:spPr>
          <a:xfrm>
            <a:off x="612647" y="1249251"/>
            <a:ext cx="10653579" cy="5254580"/>
          </a:xfrm>
        </p:spPr>
        <p:txBody>
          <a:bodyPr>
            <a:normAutofit fontScale="62500" lnSpcReduction="20000"/>
          </a:bodyPr>
          <a:lstStyle/>
          <a:p>
            <a:pPr marL="0" algn="just">
              <a:spcBef>
                <a:spcPts val="0"/>
              </a:spcBef>
              <a:buNone/>
            </a:pPr>
            <a:r>
              <a:rPr lang="en-US" sz="3500" dirty="0">
                <a:effectLst/>
                <a:latin typeface="Helvetica" pitchFamily="2" charset="0"/>
              </a:rPr>
              <a:t>The term </a:t>
            </a:r>
            <a:r>
              <a:rPr lang="en-US" sz="3500" i="1" dirty="0">
                <a:effectLst/>
                <a:latin typeface="Helvetica" pitchFamily="2" charset="0"/>
              </a:rPr>
              <a:t>hell</a:t>
            </a:r>
            <a:r>
              <a:rPr lang="en-US" sz="3500" dirty="0">
                <a:effectLst/>
                <a:latin typeface="Helvetica" pitchFamily="2" charset="0"/>
              </a:rPr>
              <a:t> is an Anglo-Saxon word, possibly of Norse origins. The term originally seems to have been associated with mythological rulers of the Germanic underworld. For this reason, it came to be a word referring to the underworld. Later, </a:t>
            </a:r>
            <a:r>
              <a:rPr lang="en-US" sz="3500" i="1" dirty="0">
                <a:effectLst/>
                <a:latin typeface="Helvetica" pitchFamily="2" charset="0"/>
              </a:rPr>
              <a:t>hell</a:t>
            </a:r>
            <a:r>
              <a:rPr lang="en-US" sz="3500" dirty="0">
                <a:effectLst/>
                <a:latin typeface="Helvetica" pitchFamily="2" charset="0"/>
              </a:rPr>
              <a:t> became the way that the biblical terms </a:t>
            </a:r>
            <a:r>
              <a:rPr lang="en-US" sz="3500" i="1" dirty="0" err="1">
                <a:effectLst/>
                <a:latin typeface="Helvetica" pitchFamily="2" charset="0"/>
              </a:rPr>
              <a:t>gehenna</a:t>
            </a:r>
            <a:r>
              <a:rPr lang="en-US" sz="3500" dirty="0">
                <a:effectLst/>
                <a:latin typeface="Helvetica" pitchFamily="2" charset="0"/>
              </a:rPr>
              <a:t> and, often, </a:t>
            </a:r>
            <a:r>
              <a:rPr lang="en-US" sz="3500" i="1" dirty="0" err="1">
                <a:effectLst/>
                <a:latin typeface="Helvetica" pitchFamily="2" charset="0"/>
              </a:rPr>
              <a:t>sheol</a:t>
            </a:r>
            <a:r>
              <a:rPr lang="en-US" sz="3500" dirty="0">
                <a:effectLst/>
                <a:latin typeface="Helvetica" pitchFamily="2" charset="0"/>
              </a:rPr>
              <a:t> were translated in the King James Version (modern English Bible translations tend to follow the KJV’s rendering of </a:t>
            </a:r>
            <a:r>
              <a:rPr lang="en-US" sz="3500" i="1" dirty="0" err="1">
                <a:effectLst/>
                <a:latin typeface="Helvetica" pitchFamily="2" charset="0"/>
              </a:rPr>
              <a:t>gehenna</a:t>
            </a:r>
            <a:r>
              <a:rPr lang="en-US" sz="3500" dirty="0">
                <a:effectLst/>
                <a:latin typeface="Helvetica" pitchFamily="2" charset="0"/>
              </a:rPr>
              <a:t> but to leave </a:t>
            </a:r>
            <a:r>
              <a:rPr lang="en-US" sz="3500" i="1" dirty="0" err="1">
                <a:effectLst/>
                <a:latin typeface="Helvetica" pitchFamily="2" charset="0"/>
              </a:rPr>
              <a:t>sheol</a:t>
            </a:r>
            <a:r>
              <a:rPr lang="en-US" sz="3500" dirty="0">
                <a:effectLst/>
                <a:latin typeface="Helvetica" pitchFamily="2" charset="0"/>
              </a:rPr>
              <a:t> untranslated). The New Testament, following the lead of the LXX, often translates </a:t>
            </a:r>
            <a:r>
              <a:rPr lang="en-US" sz="3500" i="1" dirty="0" err="1">
                <a:effectLst/>
                <a:latin typeface="Helvetica" pitchFamily="2" charset="0"/>
              </a:rPr>
              <a:t>sheol</a:t>
            </a:r>
            <a:r>
              <a:rPr lang="en-US" sz="3500" dirty="0">
                <a:effectLst/>
                <a:latin typeface="Helvetica" pitchFamily="2" charset="0"/>
              </a:rPr>
              <a:t> with </a:t>
            </a:r>
            <a:r>
              <a:rPr lang="en-US" sz="3500" i="1" dirty="0">
                <a:effectLst/>
                <a:latin typeface="Helvetica" pitchFamily="2" charset="0"/>
              </a:rPr>
              <a:t>hades</a:t>
            </a:r>
            <a:r>
              <a:rPr lang="en-US" sz="3500" dirty="0">
                <a:effectLst/>
                <a:latin typeface="Helvetica" pitchFamily="2" charset="0"/>
              </a:rPr>
              <a:t>, a term borrowed from the Greek mythological underworld.</a:t>
            </a:r>
          </a:p>
          <a:p>
            <a:pPr marL="0" algn="just">
              <a:spcBef>
                <a:spcPts val="0"/>
              </a:spcBef>
              <a:buNone/>
            </a:pPr>
            <a:r>
              <a:rPr lang="en-US" sz="3500" dirty="0">
                <a:effectLst/>
                <a:latin typeface="Helvetica" pitchFamily="2" charset="0"/>
              </a:rPr>
              <a:t>In the Old Testament, </a:t>
            </a:r>
            <a:r>
              <a:rPr lang="en-US" sz="3500" i="1" dirty="0" err="1">
                <a:effectLst/>
                <a:latin typeface="Helvetica" pitchFamily="2" charset="0"/>
              </a:rPr>
              <a:t>sheol</a:t>
            </a:r>
            <a:r>
              <a:rPr lang="en-US" sz="3500" dirty="0">
                <a:effectLst/>
                <a:latin typeface="Helvetica" pitchFamily="2" charset="0"/>
              </a:rPr>
              <a:t> frequently has a more neutral meaning. Oftentimes it refers to the realm of the dead in general (</a:t>
            </a:r>
            <a:r>
              <a:rPr lang="en-US" sz="3500" dirty="0" err="1">
                <a:effectLst/>
                <a:latin typeface="Helvetica" pitchFamily="2" charset="0"/>
              </a:rPr>
              <a:t>Deut</a:t>
            </a:r>
            <a:r>
              <a:rPr lang="en-US" sz="3500" dirty="0">
                <a:effectLst/>
                <a:latin typeface="Helvetica" pitchFamily="2" charset="0"/>
              </a:rPr>
              <a:t> 32:22; 1 Sam 28:11–15; Job 26:5; </a:t>
            </a:r>
            <a:r>
              <a:rPr lang="en-US" sz="3500" dirty="0" err="1">
                <a:effectLst/>
                <a:latin typeface="Helvetica" pitchFamily="2" charset="0"/>
              </a:rPr>
              <a:t>Pss</a:t>
            </a:r>
            <a:r>
              <a:rPr lang="en-US" sz="3500" dirty="0">
                <a:effectLst/>
                <a:latin typeface="Helvetica" pitchFamily="2" charset="0"/>
              </a:rPr>
              <a:t> 88:3, 5; 86:13; Isa 7:11; </a:t>
            </a:r>
            <a:r>
              <a:rPr lang="en-US" sz="3500" dirty="0" err="1">
                <a:effectLst/>
                <a:latin typeface="Helvetica" pitchFamily="2" charset="0"/>
              </a:rPr>
              <a:t>Ezek</a:t>
            </a:r>
            <a:r>
              <a:rPr lang="en-US" sz="3500" dirty="0">
                <a:effectLst/>
                <a:latin typeface="Helvetica" pitchFamily="2" charset="0"/>
              </a:rPr>
              <a:t> 31:14–16; 31:18). Other times, it simply refers to the grave (Num 16:33). </a:t>
            </a:r>
            <a:r>
              <a:rPr lang="en-US" sz="3500" i="1" dirty="0">
                <a:effectLst/>
                <a:latin typeface="Helvetica" pitchFamily="2" charset="0"/>
              </a:rPr>
              <a:t>Gehenna</a:t>
            </a:r>
            <a:r>
              <a:rPr lang="en-US" sz="3500" dirty="0">
                <a:effectLst/>
                <a:latin typeface="Helvetica" pitchFamily="2" charset="0"/>
              </a:rPr>
              <a:t> originally referred to the Valley of Hinnom, a place believed to be have been cursed because it was the location of child sacrifice (Jer 7:31; 19:2–6). Later rabbinical literature and the Targums of the Old Testament use the term to refer to a place of suffering of the damned (see Isa 66:24).</a:t>
            </a:r>
          </a:p>
          <a:p>
            <a:pPr marL="0">
              <a:spcBef>
                <a:spcPts val="0"/>
              </a:spcBef>
            </a:pPr>
            <a:r>
              <a:rPr lang="en-US" sz="1100" dirty="0">
                <a:effectLst/>
                <a:latin typeface="Times"/>
              </a:rPr>
              <a:t> Jack Kilcrease, </a:t>
            </a:r>
            <a:r>
              <a:rPr lang="en-US" sz="1100" u="sng" dirty="0">
                <a:solidFill>
                  <a:srgbClr val="0000FF"/>
                </a:solidFill>
                <a:effectLst/>
                <a:latin typeface="Times"/>
                <a:hlinkClick r:id="rId2"/>
              </a:rPr>
              <a:t>“Hell,”</a:t>
            </a:r>
            <a:r>
              <a:rPr lang="en-US" sz="1100" dirty="0">
                <a:effectLst/>
                <a:latin typeface="Times"/>
              </a:rPr>
              <a:t> in </a:t>
            </a:r>
            <a:r>
              <a:rPr lang="en-US" sz="1100" i="1" dirty="0" err="1">
                <a:effectLst/>
                <a:latin typeface="Times"/>
              </a:rPr>
              <a:t>Lexham</a:t>
            </a:r>
            <a:r>
              <a:rPr lang="en-US" sz="1100" i="1" dirty="0">
                <a:effectLst/>
                <a:latin typeface="Times"/>
              </a:rPr>
              <a:t> Survey of Theology</a:t>
            </a:r>
            <a:r>
              <a:rPr lang="en-US" sz="1100" dirty="0">
                <a:effectLst/>
                <a:latin typeface="Times"/>
              </a:rPr>
              <a:t>, ed. Mark Ward et al. (Bellingham, WA: </a:t>
            </a:r>
            <a:r>
              <a:rPr lang="en-US" sz="1100" dirty="0" err="1">
                <a:effectLst/>
                <a:latin typeface="Times"/>
              </a:rPr>
              <a:t>Lexham</a:t>
            </a:r>
            <a:r>
              <a:rPr lang="en-US" sz="1100" dirty="0">
                <a:effectLst/>
                <a:latin typeface="Times"/>
              </a:rPr>
              <a:t> Press, 2018)</a:t>
            </a:r>
          </a:p>
          <a:p>
            <a:pPr marL="0" indent="0">
              <a:buNone/>
            </a:pPr>
            <a:endParaRPr lang="en-US" sz="1100" dirty="0">
              <a:effectLst/>
              <a:latin typeface="Times"/>
            </a:endParaRPr>
          </a:p>
        </p:txBody>
      </p:sp>
    </p:spTree>
    <p:extLst>
      <p:ext uri="{BB962C8B-B14F-4D97-AF65-F5344CB8AC3E}">
        <p14:creationId xmlns:p14="http://schemas.microsoft.com/office/powerpoint/2010/main" val="421926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C6288-3E4E-B023-BD1A-C36533125F00}"/>
              </a:ext>
            </a:extLst>
          </p:cNvPr>
          <p:cNvSpPr>
            <a:spLocks noGrp="1"/>
          </p:cNvSpPr>
          <p:nvPr>
            <p:ph type="title"/>
          </p:nvPr>
        </p:nvSpPr>
        <p:spPr>
          <a:xfrm>
            <a:off x="612648" y="548640"/>
            <a:ext cx="10653578" cy="906673"/>
          </a:xfrm>
          <a:solidFill>
            <a:schemeClr val="accent2"/>
          </a:solidFill>
        </p:spPr>
        <p:txBody>
          <a:bodyPr/>
          <a:lstStyle/>
          <a:p>
            <a:r>
              <a:rPr lang="en-US" dirty="0"/>
              <a:t>Article 9 supporting texts</a:t>
            </a:r>
          </a:p>
        </p:txBody>
      </p:sp>
      <p:sp>
        <p:nvSpPr>
          <p:cNvPr id="3" name="Content Placeholder 2">
            <a:extLst>
              <a:ext uri="{FF2B5EF4-FFF2-40B4-BE49-F238E27FC236}">
                <a16:creationId xmlns:a16="http://schemas.microsoft.com/office/drawing/2014/main" id="{4A87977F-CD74-3CC8-F235-DA35312B0FFB}"/>
              </a:ext>
            </a:extLst>
          </p:cNvPr>
          <p:cNvSpPr>
            <a:spLocks noGrp="1"/>
          </p:cNvSpPr>
          <p:nvPr>
            <p:ph idx="1"/>
          </p:nvPr>
        </p:nvSpPr>
        <p:spPr>
          <a:xfrm>
            <a:off x="612647" y="1455313"/>
            <a:ext cx="10653579" cy="4854047"/>
          </a:xfrm>
        </p:spPr>
        <p:txBody>
          <a:bodyPr>
            <a:noAutofit/>
          </a:bodyPr>
          <a:lstStyle/>
          <a:p>
            <a:r>
              <a:rPr lang="en-US" sz="2800" b="0" i="0" dirty="0">
                <a:solidFill>
                  <a:srgbClr val="000000"/>
                </a:solidFill>
                <a:effectLst/>
                <a:latin typeface="system-ui"/>
              </a:rPr>
              <a:t>“And many of those who sleep in the dust of the earth shall awake, some to everlasting life, and some to shame and everlasting contempt.” DANIEL 12:2</a:t>
            </a:r>
          </a:p>
          <a:p>
            <a:r>
              <a:rPr lang="en-US" sz="2800" dirty="0">
                <a:solidFill>
                  <a:srgbClr val="000000"/>
                </a:solidFill>
                <a:latin typeface="system-ui"/>
              </a:rPr>
              <a:t>MATTHEW 25:31-46</a:t>
            </a:r>
          </a:p>
          <a:p>
            <a:r>
              <a:rPr lang="en-US" sz="2800" b="0" i="0" dirty="0">
                <a:solidFill>
                  <a:srgbClr val="000000"/>
                </a:solidFill>
                <a:effectLst/>
                <a:latin typeface="system-ui"/>
              </a:rPr>
              <a:t>REVELATIONS 20:11-15</a:t>
            </a:r>
          </a:p>
          <a:p>
            <a:r>
              <a:rPr lang="en-US" sz="2800" b="1" i="0" baseline="30000" dirty="0">
                <a:solidFill>
                  <a:srgbClr val="000000"/>
                </a:solidFill>
                <a:effectLst/>
                <a:latin typeface="system-ui"/>
              </a:rPr>
              <a:t> </a:t>
            </a:r>
            <a:r>
              <a:rPr lang="en-US" sz="2800" b="0" i="0" dirty="0">
                <a:solidFill>
                  <a:srgbClr val="000000"/>
                </a:solidFill>
                <a:effectLst/>
                <a:latin typeface="system-ui"/>
              </a:rPr>
              <a:t>REVELATIONS 21:26, 27 They will bring into it the glory and the honor of the nations. </a:t>
            </a:r>
            <a:r>
              <a:rPr lang="en-US" sz="2800" b="1" i="0" baseline="30000" dirty="0">
                <a:solidFill>
                  <a:srgbClr val="000000"/>
                </a:solidFill>
                <a:effectLst/>
                <a:latin typeface="system-ui"/>
              </a:rPr>
              <a:t>27 </a:t>
            </a:r>
            <a:r>
              <a:rPr lang="en-US" sz="2800" b="0" i="0" dirty="0">
                <a:solidFill>
                  <a:srgbClr val="000000"/>
                </a:solidFill>
                <a:effectLst/>
                <a:latin typeface="system-ui"/>
              </a:rPr>
              <a:t>But nothing unclean will ever enter it, nor anyone who does what is detestable or false, but only those who are written in the Lamb's book of life.</a:t>
            </a:r>
            <a:endParaRPr lang="en-US" sz="2800" dirty="0"/>
          </a:p>
        </p:txBody>
      </p:sp>
    </p:spTree>
    <p:extLst>
      <p:ext uri="{BB962C8B-B14F-4D97-AF65-F5344CB8AC3E}">
        <p14:creationId xmlns:p14="http://schemas.microsoft.com/office/powerpoint/2010/main" val="722705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6CDF4-3043-535A-72B8-581D27F4F028}"/>
              </a:ext>
            </a:extLst>
          </p:cNvPr>
          <p:cNvSpPr>
            <a:spLocks noGrp="1"/>
          </p:cNvSpPr>
          <p:nvPr>
            <p:ph type="title"/>
          </p:nvPr>
        </p:nvSpPr>
        <p:spPr>
          <a:xfrm>
            <a:off x="612648" y="548640"/>
            <a:ext cx="10653578" cy="816521"/>
          </a:xfrm>
          <a:solidFill>
            <a:schemeClr val="accent2">
              <a:lumMod val="40000"/>
              <a:lumOff val="60000"/>
            </a:schemeClr>
          </a:solidFill>
        </p:spPr>
        <p:txBody>
          <a:bodyPr/>
          <a:lstStyle/>
          <a:p>
            <a:r>
              <a:rPr lang="en-US" dirty="0"/>
              <a:t>What is “Hades?”</a:t>
            </a:r>
          </a:p>
        </p:txBody>
      </p:sp>
      <p:sp>
        <p:nvSpPr>
          <p:cNvPr id="3" name="Content Placeholder 2">
            <a:extLst>
              <a:ext uri="{FF2B5EF4-FFF2-40B4-BE49-F238E27FC236}">
                <a16:creationId xmlns:a16="http://schemas.microsoft.com/office/drawing/2014/main" id="{90F3EC8B-FDDB-A720-4870-D4B6ADCB92E2}"/>
              </a:ext>
            </a:extLst>
          </p:cNvPr>
          <p:cNvSpPr>
            <a:spLocks noGrp="1"/>
          </p:cNvSpPr>
          <p:nvPr>
            <p:ph idx="1"/>
          </p:nvPr>
        </p:nvSpPr>
        <p:spPr>
          <a:xfrm>
            <a:off x="612647" y="1365161"/>
            <a:ext cx="10653579" cy="4944199"/>
          </a:xfrm>
        </p:spPr>
        <p:txBody>
          <a:bodyPr/>
          <a:lstStyle/>
          <a:p>
            <a:pPr marL="0" marR="0" algn="l" rtl="0">
              <a:buNone/>
            </a:pPr>
            <a:r>
              <a:rPr lang="en-US" sz="2400" b="1" i="0" cap="all" dirty="0">
                <a:solidFill>
                  <a:srgbClr val="000000"/>
                </a:solidFill>
                <a:effectLst/>
                <a:latin typeface="Sirba GRK"/>
              </a:rPr>
              <a:t>HADES</a:t>
            </a:r>
            <a:r>
              <a:rPr lang="en-US" sz="2400" b="0" i="0" dirty="0">
                <a:solidFill>
                  <a:srgbClr val="000000"/>
                </a:solidFill>
                <a:effectLst/>
                <a:latin typeface="Sirba GRK"/>
              </a:rPr>
              <a:t> (</a:t>
            </a:r>
            <a:r>
              <a:rPr lang="el-GR" sz="2400" b="0" i="0" dirty="0" err="1">
                <a:solidFill>
                  <a:srgbClr val="000000"/>
                </a:solidFill>
                <a:effectLst/>
                <a:latin typeface="Source Sans Pro" panose="020F0502020204030204" pitchFamily="34" charset="0"/>
              </a:rPr>
              <a:t>ᾅδης</a:t>
            </a:r>
            <a:r>
              <a:rPr lang="en-US" sz="2400" b="0" i="0" dirty="0">
                <a:solidFill>
                  <a:srgbClr val="000000"/>
                </a:solidFill>
                <a:effectLst/>
                <a:latin typeface="Sirba GRK"/>
              </a:rPr>
              <a:t>, </a:t>
            </a:r>
            <a:r>
              <a:rPr lang="en-US" sz="2400" b="0" i="1" dirty="0" err="1">
                <a:solidFill>
                  <a:srgbClr val="000000"/>
                </a:solidFill>
                <a:effectLst/>
                <a:latin typeface="Sirba GRK"/>
              </a:rPr>
              <a:t>hadēs</a:t>
            </a:r>
            <a:r>
              <a:rPr lang="en-US" sz="2400" b="0" i="0" dirty="0">
                <a:solidFill>
                  <a:srgbClr val="000000"/>
                </a:solidFill>
                <a:effectLst/>
                <a:latin typeface="Sirba GRK"/>
              </a:rPr>
              <a:t>). A word that in ancient </a:t>
            </a:r>
            <a:r>
              <a:rPr lang="en-US" sz="2400" b="0" i="0" u="none" strike="noStrike" dirty="0">
                <a:solidFill>
                  <a:srgbClr val="000000"/>
                </a:solidFill>
                <a:effectLst/>
                <a:latin typeface="inherit"/>
                <a:hlinkClick r:id="rId2"/>
              </a:rPr>
              <a:t>Greek</a:t>
            </a:r>
            <a:r>
              <a:rPr lang="en-US" sz="2400" b="0" i="0" dirty="0">
                <a:solidFill>
                  <a:srgbClr val="000000"/>
                </a:solidFill>
                <a:effectLst/>
                <a:latin typeface="Sirba GRK"/>
              </a:rPr>
              <a:t> literature could refer to the Greek god of the netherworld or the netherworld itself.</a:t>
            </a:r>
          </a:p>
          <a:p>
            <a:pPr marL="0" marR="0" indent="0" algn="l" rtl="0">
              <a:buNone/>
            </a:pPr>
            <a:r>
              <a:rPr lang="en-US" sz="2400" b="0" i="0" dirty="0">
                <a:solidFill>
                  <a:srgbClr val="000000"/>
                </a:solidFill>
                <a:effectLst/>
                <a:latin typeface="Sirba GRK"/>
              </a:rPr>
              <a:t>By New Testament times, “Hades” could refer simply to death or the grave, as opposed to </a:t>
            </a:r>
            <a:r>
              <a:rPr lang="en-US" sz="2400" b="0" i="1" u="none" strike="noStrike" dirty="0">
                <a:solidFill>
                  <a:srgbClr val="000000"/>
                </a:solidFill>
                <a:effectLst/>
                <a:latin typeface="inherit"/>
                <a:hlinkClick r:id="rId3"/>
              </a:rPr>
              <a:t>gehenna</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4"/>
              </a:rPr>
              <a:t>hell</a:t>
            </a:r>
            <a:r>
              <a:rPr lang="en-US" sz="2400" b="0" i="0" dirty="0">
                <a:solidFill>
                  <a:srgbClr val="000000"/>
                </a:solidFill>
                <a:effectLst/>
                <a:latin typeface="Sirba GRK"/>
              </a:rPr>
              <a:t>”), which was always a place of judgment. In the New Testament, Hades is sometimes personified (</a:t>
            </a:r>
            <a:r>
              <a:rPr lang="en-US" sz="2400" b="0" i="0" u="none" strike="noStrike" dirty="0">
                <a:solidFill>
                  <a:srgbClr val="000000"/>
                </a:solidFill>
                <a:effectLst/>
                <a:latin typeface="inherit"/>
                <a:hlinkClick r:id="rId5"/>
              </a:rPr>
              <a:t>Rev 6:8</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6"/>
              </a:rPr>
              <a:t>20:13–14</a:t>
            </a:r>
            <a:r>
              <a:rPr lang="en-US" sz="2400" b="0" i="0" dirty="0">
                <a:solidFill>
                  <a:srgbClr val="000000"/>
                </a:solidFill>
                <a:effectLst/>
                <a:latin typeface="Sirba GRK"/>
              </a:rPr>
              <a:t>) and sometimes seen as a place (</a:t>
            </a:r>
            <a:r>
              <a:rPr lang="en-US" sz="2400" b="0" i="0" u="none" strike="noStrike" dirty="0">
                <a:solidFill>
                  <a:srgbClr val="000000"/>
                </a:solidFill>
                <a:effectLst/>
                <a:latin typeface="inherit"/>
                <a:hlinkClick r:id="rId7"/>
              </a:rPr>
              <a:t>Matt 11:23</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8"/>
              </a:rPr>
              <a:t>16:18</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9"/>
              </a:rPr>
              <a:t>Luke 10:15</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0"/>
              </a:rPr>
              <a:t>16:23</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1"/>
              </a:rPr>
              <a:t>Acts 2:27</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2"/>
              </a:rPr>
              <a:t>31</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3"/>
              </a:rPr>
              <a:t>Rev 1:18</a:t>
            </a:r>
            <a:r>
              <a:rPr lang="en-US" sz="2400" b="0" i="0" dirty="0">
                <a:solidFill>
                  <a:srgbClr val="000000"/>
                </a:solidFill>
                <a:effectLst/>
                <a:latin typeface="Sirba GRK"/>
              </a:rPr>
              <a:t>). In some places it is placed opposite heaven (</a:t>
            </a:r>
            <a:r>
              <a:rPr lang="en-US" sz="2400" b="0" i="0" u="none" strike="noStrike" dirty="0">
                <a:solidFill>
                  <a:srgbClr val="000000"/>
                </a:solidFill>
                <a:effectLst/>
                <a:latin typeface="inherit"/>
                <a:hlinkClick r:id="rId7"/>
              </a:rPr>
              <a:t>Matt 11:23</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9"/>
              </a:rPr>
              <a:t>Luke 10:15</a:t>
            </a:r>
            <a:r>
              <a:rPr lang="en-US" sz="2400" b="0" i="0" dirty="0">
                <a:solidFill>
                  <a:srgbClr val="000000"/>
                </a:solidFill>
                <a:effectLst/>
                <a:latin typeface="Sirba GRK"/>
              </a:rPr>
              <a:t>) or Abraham’s bosom (</a:t>
            </a:r>
            <a:r>
              <a:rPr lang="en-US" sz="2400" b="0" i="0" u="none" strike="noStrike" dirty="0">
                <a:solidFill>
                  <a:srgbClr val="000000"/>
                </a:solidFill>
                <a:effectLst/>
                <a:latin typeface="inherit"/>
                <a:hlinkClick r:id="rId10"/>
              </a:rPr>
              <a:t>Luke 16:23</a:t>
            </a:r>
            <a:r>
              <a:rPr lang="en-US" sz="2400" b="0" i="0" dirty="0">
                <a:solidFill>
                  <a:srgbClr val="000000"/>
                </a:solidFill>
                <a:effectLst/>
                <a:latin typeface="Sirba GRK"/>
              </a:rPr>
              <a:t>). In the Septuagint, </a:t>
            </a:r>
            <a:r>
              <a:rPr lang="en-US" sz="2400" b="0" i="1" dirty="0" err="1">
                <a:solidFill>
                  <a:srgbClr val="000000"/>
                </a:solidFill>
                <a:effectLst/>
                <a:latin typeface="Sirba GRK"/>
              </a:rPr>
              <a:t>hadēs</a:t>
            </a:r>
            <a:r>
              <a:rPr lang="en-US" sz="2400" b="0" i="0" dirty="0">
                <a:solidFill>
                  <a:srgbClr val="000000"/>
                </a:solidFill>
                <a:effectLst/>
                <a:latin typeface="Sirba GRK"/>
              </a:rPr>
              <a:t> is almost always used to translate the Hebrew </a:t>
            </a:r>
            <a:r>
              <a:rPr lang="he-IL" sz="2400" b="0" i="0" dirty="0">
                <a:solidFill>
                  <a:srgbClr val="000000"/>
                </a:solidFill>
                <a:effectLst/>
                <a:latin typeface="Sirba GRK"/>
                <a:cs typeface="Source Sans Pro" panose="020F0502020204030204" pitchFamily="34" charset="0"/>
              </a:rPr>
              <a:t>שְׁאוֹל</a:t>
            </a:r>
            <a:r>
              <a:rPr lang="en-US" sz="2400" b="0" i="0" dirty="0">
                <a:solidFill>
                  <a:srgbClr val="000000"/>
                </a:solidFill>
                <a:effectLst/>
                <a:latin typeface="Sirba GRK"/>
              </a:rPr>
              <a:t> (</a:t>
            </a:r>
            <a:r>
              <a:rPr lang="en-US" sz="2400" b="0" i="1" dirty="0" err="1">
                <a:solidFill>
                  <a:srgbClr val="000000"/>
                </a:solidFill>
                <a:effectLst/>
                <a:latin typeface="Sirba GRK"/>
              </a:rPr>
              <a:t>she'ol</a:t>
            </a:r>
            <a:r>
              <a:rPr lang="en-US" sz="2400" b="0" i="0" dirty="0">
                <a:solidFill>
                  <a:srgbClr val="000000"/>
                </a:solidFill>
                <a:effectLst/>
                <a:latin typeface="Sirba GRK"/>
              </a:rPr>
              <a:t>) (</a:t>
            </a:r>
            <a:r>
              <a:rPr lang="en-US" sz="2400" b="0" i="1" u="none" strike="noStrike" dirty="0">
                <a:solidFill>
                  <a:srgbClr val="000000"/>
                </a:solidFill>
                <a:effectLst/>
                <a:latin typeface="inherit"/>
                <a:hlinkClick r:id="rId14"/>
              </a:rPr>
              <a:t>sheol</a:t>
            </a:r>
            <a:r>
              <a:rPr lang="en-US" sz="2400" b="0" i="0" dirty="0">
                <a:solidFill>
                  <a:srgbClr val="000000"/>
                </a:solidFill>
                <a:effectLst/>
                <a:latin typeface="Sirba GRK"/>
              </a:rPr>
              <a:t>; e.g., </a:t>
            </a:r>
            <a:r>
              <a:rPr lang="en-US" sz="2400" b="0" i="0" u="none" strike="noStrike" dirty="0">
                <a:solidFill>
                  <a:srgbClr val="000000"/>
                </a:solidFill>
                <a:effectLst/>
                <a:latin typeface="inherit"/>
                <a:hlinkClick r:id="rId15"/>
              </a:rPr>
              <a:t>Psa 9:18</a:t>
            </a:r>
            <a:r>
              <a:rPr lang="en-US" sz="2400" b="0" i="0" dirty="0">
                <a:solidFill>
                  <a:srgbClr val="000000"/>
                </a:solidFill>
                <a:effectLst/>
                <a:latin typeface="Sirba GRK"/>
              </a:rPr>
              <a:t> LXX [Eng. </a:t>
            </a:r>
            <a:r>
              <a:rPr lang="en-US" sz="2400" b="0" i="0" u="none" strike="noStrike" dirty="0">
                <a:solidFill>
                  <a:srgbClr val="000000"/>
                </a:solidFill>
                <a:effectLst/>
                <a:latin typeface="inherit"/>
                <a:hlinkClick r:id="rId16"/>
              </a:rPr>
              <a:t>9:17</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7"/>
              </a:rPr>
              <a:t>Prov 1:12</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8"/>
              </a:rPr>
              <a:t>15:11</a:t>
            </a:r>
            <a:r>
              <a:rPr lang="en-US" sz="2400" b="0" i="0" dirty="0">
                <a:solidFill>
                  <a:srgbClr val="000000"/>
                </a:solidFill>
                <a:effectLst/>
                <a:latin typeface="Sirba GRK"/>
              </a:rPr>
              <a:t>; </a:t>
            </a:r>
            <a:r>
              <a:rPr lang="en-US" sz="2400" b="0" i="0" u="none" strike="noStrike" dirty="0">
                <a:solidFill>
                  <a:srgbClr val="000000"/>
                </a:solidFill>
                <a:effectLst/>
                <a:latin typeface="inherit"/>
                <a:hlinkClick r:id="rId19"/>
              </a:rPr>
              <a:t>Job 14:13</a:t>
            </a:r>
            <a:r>
              <a:rPr lang="en-US" sz="2400" b="0" i="0" dirty="0">
                <a:solidFill>
                  <a:srgbClr val="000000"/>
                </a:solidFill>
                <a:effectLst/>
                <a:latin typeface="Sirba GRK"/>
              </a:rPr>
              <a:t>).</a:t>
            </a:r>
          </a:p>
          <a:p>
            <a:pPr marL="0" indent="0">
              <a:buNone/>
            </a:pPr>
            <a:r>
              <a:rPr lang="en-US" sz="1000" dirty="0">
                <a:effectLst/>
                <a:latin typeface="Times"/>
              </a:rPr>
              <a:t>John D. Barry et al., eds., </a:t>
            </a:r>
            <a:r>
              <a:rPr lang="en-US" sz="1000" u="sng" dirty="0">
                <a:solidFill>
                  <a:srgbClr val="0000FF"/>
                </a:solidFill>
                <a:effectLst/>
                <a:latin typeface="Times"/>
                <a:hlinkClick r:id="rId20"/>
              </a:rPr>
              <a:t>“Hades,”</a:t>
            </a:r>
            <a:r>
              <a:rPr lang="en-US" sz="1000" dirty="0">
                <a:effectLst/>
                <a:latin typeface="Times"/>
              </a:rPr>
              <a:t> in </a:t>
            </a:r>
            <a:r>
              <a:rPr lang="en-US" sz="1000" i="1" dirty="0">
                <a:effectLst/>
                <a:latin typeface="Times"/>
              </a:rPr>
              <a:t>The </a:t>
            </a:r>
            <a:r>
              <a:rPr lang="en-US" sz="1000" i="1" dirty="0" err="1">
                <a:effectLst/>
                <a:latin typeface="Times"/>
              </a:rPr>
              <a:t>Lexham</a:t>
            </a:r>
            <a:r>
              <a:rPr lang="en-US" sz="1000" i="1" dirty="0">
                <a:effectLst/>
                <a:latin typeface="Times"/>
              </a:rPr>
              <a:t> Bible Dictionary</a:t>
            </a:r>
            <a:r>
              <a:rPr lang="en-US" sz="1000" dirty="0">
                <a:effectLst/>
                <a:latin typeface="Times"/>
              </a:rPr>
              <a:t> (Bellingham, WA: </a:t>
            </a:r>
            <a:r>
              <a:rPr lang="en-US" sz="1000" dirty="0" err="1">
                <a:effectLst/>
                <a:latin typeface="Times"/>
              </a:rPr>
              <a:t>Lexham</a:t>
            </a:r>
            <a:r>
              <a:rPr lang="en-US" sz="1000" dirty="0">
                <a:effectLst/>
                <a:latin typeface="Times"/>
              </a:rPr>
              <a:t> Press, 2016).</a:t>
            </a:r>
          </a:p>
          <a:p>
            <a:pPr marL="0" indent="0">
              <a:buNone/>
            </a:pPr>
            <a:endParaRPr lang="en-US" dirty="0"/>
          </a:p>
        </p:txBody>
      </p:sp>
    </p:spTree>
    <p:extLst>
      <p:ext uri="{BB962C8B-B14F-4D97-AF65-F5344CB8AC3E}">
        <p14:creationId xmlns:p14="http://schemas.microsoft.com/office/powerpoint/2010/main" val="29537150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2E3BA-3538-C98E-B762-50F95C18F21B}"/>
              </a:ext>
            </a:extLst>
          </p:cNvPr>
          <p:cNvSpPr>
            <a:spLocks noGrp="1"/>
          </p:cNvSpPr>
          <p:nvPr>
            <p:ph type="title"/>
          </p:nvPr>
        </p:nvSpPr>
        <p:spPr>
          <a:xfrm>
            <a:off x="612648" y="548640"/>
            <a:ext cx="10653578" cy="765005"/>
          </a:xfrm>
          <a:solidFill>
            <a:schemeClr val="accent2">
              <a:lumMod val="40000"/>
              <a:lumOff val="60000"/>
            </a:schemeClr>
          </a:solidFill>
        </p:spPr>
        <p:txBody>
          <a:bodyPr/>
          <a:lstStyle/>
          <a:p>
            <a:r>
              <a:rPr lang="en-US" dirty="0"/>
              <a:t>Hell</a:t>
            </a:r>
          </a:p>
        </p:txBody>
      </p:sp>
      <p:sp>
        <p:nvSpPr>
          <p:cNvPr id="3" name="Content Placeholder 2">
            <a:extLst>
              <a:ext uri="{FF2B5EF4-FFF2-40B4-BE49-F238E27FC236}">
                <a16:creationId xmlns:a16="http://schemas.microsoft.com/office/drawing/2014/main" id="{23B68ABE-1826-65E7-E9CC-4FD812B37710}"/>
              </a:ext>
            </a:extLst>
          </p:cNvPr>
          <p:cNvSpPr>
            <a:spLocks noGrp="1"/>
          </p:cNvSpPr>
          <p:nvPr>
            <p:ph idx="1"/>
          </p:nvPr>
        </p:nvSpPr>
        <p:spPr>
          <a:xfrm>
            <a:off x="612647" y="1313645"/>
            <a:ext cx="10653579" cy="4995715"/>
          </a:xfrm>
        </p:spPr>
        <p:txBody>
          <a:bodyPr>
            <a:normAutofit fontScale="92500" lnSpcReduction="10000"/>
          </a:bodyPr>
          <a:lstStyle/>
          <a:p>
            <a:pPr>
              <a:buNone/>
            </a:pPr>
            <a:r>
              <a:rPr lang="en-US" sz="2800" dirty="0">
                <a:effectLst/>
                <a:latin typeface="Helvetica" pitchFamily="2" charset="0"/>
              </a:rPr>
              <a:t>Hell is the final destiny of unbelievers and is variously described by the figures of a furnace of fire, eternal fire, eternal punishment (Mt 13:42, 50; 25:41, 46); outer darkness, the place of weeping and torment (8:12); eternal sin (Mk 3:29); the wrath of God (Rom 2:5); everlasting separation from the Lord, never to see the glory of his power (2 Thes 1:9); the bottomless pit (</a:t>
            </a:r>
            <a:r>
              <a:rPr lang="en-US" sz="2800" dirty="0" err="1">
                <a:effectLst/>
                <a:latin typeface="Helvetica" pitchFamily="2" charset="0"/>
              </a:rPr>
              <a:t>Rv</a:t>
            </a:r>
            <a:r>
              <a:rPr lang="en-US" sz="2800" dirty="0">
                <a:effectLst/>
                <a:latin typeface="Helvetica" pitchFamily="2" charset="0"/>
              </a:rPr>
              <a:t> 9:1, 11); continuous torment (14:10, 11); the lake of fire, the second death (21:8); a place for the devil and his demons (Mt 25:41). The foregoing designations clearly show that the state of those in hell is one of eternal duration.</a:t>
            </a:r>
          </a:p>
          <a:p>
            <a:pPr>
              <a:buNone/>
            </a:pPr>
            <a:endParaRPr lang="en-US" dirty="0">
              <a:effectLst/>
              <a:latin typeface="Helvetica" pitchFamily="2" charset="0"/>
            </a:endParaRPr>
          </a:p>
          <a:p>
            <a:r>
              <a:rPr lang="en-US" sz="900" dirty="0">
                <a:effectLst/>
                <a:latin typeface="Times"/>
              </a:rPr>
              <a:t> Ralph E. Powell, </a:t>
            </a:r>
            <a:r>
              <a:rPr lang="en-US" sz="900" u="sng" dirty="0">
                <a:solidFill>
                  <a:srgbClr val="0000FF"/>
                </a:solidFill>
                <a:effectLst/>
                <a:latin typeface="Times"/>
                <a:hlinkClick r:id="rId2"/>
              </a:rPr>
              <a:t>“Hell,”</a:t>
            </a:r>
            <a:r>
              <a:rPr lang="en-US" sz="900" dirty="0">
                <a:effectLst/>
                <a:latin typeface="Times"/>
              </a:rPr>
              <a:t> in </a:t>
            </a:r>
            <a:r>
              <a:rPr lang="en-US" sz="900" i="1" dirty="0">
                <a:effectLst/>
                <a:latin typeface="Times"/>
              </a:rPr>
              <a:t>Baker Encyclopedia of the Bible</a:t>
            </a:r>
            <a:r>
              <a:rPr lang="en-US" sz="900" dirty="0">
                <a:effectLst/>
                <a:latin typeface="Times"/>
              </a:rPr>
              <a:t> (Grand Rapids, MI: Baker Book House, 1988), 952.</a:t>
            </a:r>
          </a:p>
          <a:p>
            <a:pPr marL="0" indent="0">
              <a:buNone/>
            </a:pPr>
            <a:endParaRPr lang="en-US" dirty="0"/>
          </a:p>
        </p:txBody>
      </p:sp>
    </p:spTree>
    <p:extLst>
      <p:ext uri="{BB962C8B-B14F-4D97-AF65-F5344CB8AC3E}">
        <p14:creationId xmlns:p14="http://schemas.microsoft.com/office/powerpoint/2010/main" val="685848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2CA2C-83BC-0A2A-882F-28048E66C15B}"/>
              </a:ext>
            </a:extLst>
          </p:cNvPr>
          <p:cNvSpPr>
            <a:spLocks noGrp="1"/>
          </p:cNvSpPr>
          <p:nvPr>
            <p:ph type="title"/>
          </p:nvPr>
        </p:nvSpPr>
        <p:spPr>
          <a:xfrm>
            <a:off x="612648" y="548640"/>
            <a:ext cx="10653578" cy="739247"/>
          </a:xfrm>
          <a:solidFill>
            <a:schemeClr val="accent2">
              <a:lumMod val="40000"/>
              <a:lumOff val="60000"/>
            </a:schemeClr>
          </a:solidFill>
        </p:spPr>
        <p:txBody>
          <a:bodyPr/>
          <a:lstStyle/>
          <a:p>
            <a:r>
              <a:rPr lang="en-US" dirty="0"/>
              <a:t>Hell</a:t>
            </a:r>
          </a:p>
        </p:txBody>
      </p:sp>
      <p:sp>
        <p:nvSpPr>
          <p:cNvPr id="3" name="Content Placeholder 2">
            <a:extLst>
              <a:ext uri="{FF2B5EF4-FFF2-40B4-BE49-F238E27FC236}">
                <a16:creationId xmlns:a16="http://schemas.microsoft.com/office/drawing/2014/main" id="{6A5CBE63-1204-AE28-07EC-D00EA0328CAC}"/>
              </a:ext>
            </a:extLst>
          </p:cNvPr>
          <p:cNvSpPr>
            <a:spLocks noGrp="1"/>
          </p:cNvSpPr>
          <p:nvPr>
            <p:ph idx="1"/>
          </p:nvPr>
        </p:nvSpPr>
        <p:spPr/>
        <p:txBody>
          <a:bodyPr>
            <a:normAutofit fontScale="92500" lnSpcReduction="10000"/>
          </a:bodyPr>
          <a:lstStyle/>
          <a:p>
            <a:pPr>
              <a:buNone/>
            </a:pPr>
            <a:r>
              <a:rPr lang="en-US" sz="3200" dirty="0">
                <a:effectLst/>
                <a:latin typeface="Helvetica" pitchFamily="2" charset="0"/>
              </a:rPr>
              <a:t>A summary of all Scripture that speaks of hell indicates that there is the loss and absence of all good, and the misery and torment of an evil conscience. The most terrifying aspect is the complete and deserved separation from God and from all that is pure, holy, and beautiful. In addition there is the awareness of being under the wrath of God and of enduring the curse of a righteous sentence because of one’s sins that were consciously and voluntarily committed.</a:t>
            </a:r>
          </a:p>
          <a:p>
            <a:r>
              <a:rPr lang="en-US" sz="900" dirty="0">
                <a:effectLst/>
                <a:latin typeface="Times"/>
              </a:rPr>
              <a:t> Ralph E. Powell, </a:t>
            </a:r>
            <a:r>
              <a:rPr lang="en-US" sz="900" u="sng" dirty="0">
                <a:solidFill>
                  <a:srgbClr val="0000FF"/>
                </a:solidFill>
                <a:effectLst/>
                <a:latin typeface="Times"/>
                <a:hlinkClick r:id="rId2"/>
              </a:rPr>
              <a:t>“Hell,”</a:t>
            </a:r>
            <a:r>
              <a:rPr lang="en-US" sz="900" dirty="0">
                <a:effectLst/>
                <a:latin typeface="Times"/>
              </a:rPr>
              <a:t> in </a:t>
            </a:r>
            <a:r>
              <a:rPr lang="en-US" sz="900" i="1" dirty="0">
                <a:effectLst/>
                <a:latin typeface="Times"/>
              </a:rPr>
              <a:t>Baker Encyclopedia of the Bible</a:t>
            </a:r>
            <a:r>
              <a:rPr lang="en-US" sz="900" dirty="0">
                <a:effectLst/>
                <a:latin typeface="Times"/>
              </a:rPr>
              <a:t> (Grand Rapids, MI: Baker Book House, 1988), 953.</a:t>
            </a:r>
          </a:p>
          <a:p>
            <a:endParaRPr lang="en-US" dirty="0"/>
          </a:p>
        </p:txBody>
      </p:sp>
    </p:spTree>
    <p:extLst>
      <p:ext uri="{BB962C8B-B14F-4D97-AF65-F5344CB8AC3E}">
        <p14:creationId xmlns:p14="http://schemas.microsoft.com/office/powerpoint/2010/main" val="19958752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A5AF7-B84E-4634-E73F-38C23B27CDBE}"/>
              </a:ext>
            </a:extLst>
          </p:cNvPr>
          <p:cNvSpPr>
            <a:spLocks noGrp="1"/>
          </p:cNvSpPr>
          <p:nvPr>
            <p:ph type="title"/>
          </p:nvPr>
        </p:nvSpPr>
        <p:spPr>
          <a:xfrm>
            <a:off x="612648" y="548640"/>
            <a:ext cx="10653578" cy="713490"/>
          </a:xfrm>
          <a:solidFill>
            <a:schemeClr val="accent2">
              <a:lumMod val="40000"/>
              <a:lumOff val="60000"/>
            </a:schemeClr>
          </a:solidFill>
        </p:spPr>
        <p:txBody>
          <a:bodyPr/>
          <a:lstStyle/>
          <a:p>
            <a:r>
              <a:rPr lang="en-US" dirty="0"/>
              <a:t>Hell</a:t>
            </a:r>
          </a:p>
        </p:txBody>
      </p:sp>
      <p:sp>
        <p:nvSpPr>
          <p:cNvPr id="3" name="Content Placeholder 2">
            <a:extLst>
              <a:ext uri="{FF2B5EF4-FFF2-40B4-BE49-F238E27FC236}">
                <a16:creationId xmlns:a16="http://schemas.microsoft.com/office/drawing/2014/main" id="{C126CB76-E42C-55EC-37CE-911360F823F4}"/>
              </a:ext>
            </a:extLst>
          </p:cNvPr>
          <p:cNvSpPr>
            <a:spLocks noGrp="1"/>
          </p:cNvSpPr>
          <p:nvPr>
            <p:ph idx="1"/>
          </p:nvPr>
        </p:nvSpPr>
        <p:spPr>
          <a:xfrm>
            <a:off x="612647" y="1159099"/>
            <a:ext cx="10653579" cy="5150261"/>
          </a:xfrm>
        </p:spPr>
        <p:txBody>
          <a:bodyPr>
            <a:normAutofit fontScale="92500" lnSpcReduction="10000"/>
          </a:bodyPr>
          <a:lstStyle/>
          <a:p>
            <a:pPr>
              <a:buNone/>
            </a:pPr>
            <a:r>
              <a:rPr lang="en-US" sz="2800" dirty="0">
                <a:effectLst/>
                <a:latin typeface="Helvetica" pitchFamily="2" charset="0"/>
              </a:rPr>
              <a:t>While there is a physical component to Hell, there is a spiritual, psychological and social component as well. Hell is hell for those who are there essentially because they are completely alienated from God, and wherever there is alienation from God there is always estrangement from one’s fellows. This is the worst possible punishment to which anyone could be subject: to be totally and irrevocably cut off from God and to be at enmity with all those who are around oneself. Another painful consequence of such a condition is to be at odds with oneself—torn apart from within by an accusing sense of guilt and shame. This condition is one of total conflict: with God, one’s neighbors, and oneself.</a:t>
            </a:r>
          </a:p>
          <a:p>
            <a:r>
              <a:rPr lang="en-US" sz="900" dirty="0">
                <a:effectLst/>
                <a:latin typeface="Times"/>
              </a:rPr>
              <a:t> Ralph E. Powell, </a:t>
            </a:r>
            <a:r>
              <a:rPr lang="en-US" sz="900" u="sng" dirty="0">
                <a:solidFill>
                  <a:srgbClr val="0000FF"/>
                </a:solidFill>
                <a:effectLst/>
                <a:latin typeface="Times"/>
                <a:hlinkClick r:id="rId2"/>
              </a:rPr>
              <a:t>“Hell,”</a:t>
            </a:r>
            <a:r>
              <a:rPr lang="en-US" sz="900" dirty="0">
                <a:effectLst/>
                <a:latin typeface="Times"/>
              </a:rPr>
              <a:t> in </a:t>
            </a:r>
            <a:r>
              <a:rPr lang="en-US" sz="900" i="1" dirty="0">
                <a:effectLst/>
                <a:latin typeface="Times"/>
              </a:rPr>
              <a:t>Baker Encyclopedia of the Bible</a:t>
            </a:r>
            <a:r>
              <a:rPr lang="en-US" sz="900" dirty="0">
                <a:effectLst/>
                <a:latin typeface="Times"/>
              </a:rPr>
              <a:t> (Grand Rapids, MI: Baker Book House, 1988), 953.</a:t>
            </a:r>
          </a:p>
          <a:p>
            <a:endParaRPr lang="en-US" dirty="0"/>
          </a:p>
        </p:txBody>
      </p:sp>
    </p:spTree>
    <p:extLst>
      <p:ext uri="{BB962C8B-B14F-4D97-AF65-F5344CB8AC3E}">
        <p14:creationId xmlns:p14="http://schemas.microsoft.com/office/powerpoint/2010/main" val="4176196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22D7A-F826-638D-D342-AE0116B57B25}"/>
              </a:ext>
            </a:extLst>
          </p:cNvPr>
          <p:cNvSpPr>
            <a:spLocks noGrp="1"/>
          </p:cNvSpPr>
          <p:nvPr>
            <p:ph type="title"/>
          </p:nvPr>
        </p:nvSpPr>
        <p:spPr>
          <a:xfrm>
            <a:off x="612648" y="548640"/>
            <a:ext cx="10653578" cy="739247"/>
          </a:xfrm>
          <a:solidFill>
            <a:schemeClr val="accent2">
              <a:lumMod val="60000"/>
              <a:lumOff val="40000"/>
            </a:schemeClr>
          </a:solidFill>
        </p:spPr>
        <p:txBody>
          <a:bodyPr>
            <a:normAutofit/>
          </a:bodyPr>
          <a:lstStyle/>
          <a:p>
            <a:r>
              <a:rPr lang="en-US" sz="3200" i="0" dirty="0">
                <a:effectLst/>
                <a:latin typeface="Open Sans" panose="020B0606030504020204" pitchFamily="34" charset="0"/>
              </a:rPr>
              <a:t>“resurrection of the dead and future judgments” </a:t>
            </a:r>
            <a:endParaRPr lang="en-US" sz="3200" dirty="0"/>
          </a:p>
        </p:txBody>
      </p:sp>
      <p:sp>
        <p:nvSpPr>
          <p:cNvPr id="3" name="Content Placeholder 2">
            <a:extLst>
              <a:ext uri="{FF2B5EF4-FFF2-40B4-BE49-F238E27FC236}">
                <a16:creationId xmlns:a16="http://schemas.microsoft.com/office/drawing/2014/main" id="{54A11A71-19A4-FA7B-0EEF-9BF37C93FAFA}"/>
              </a:ext>
            </a:extLst>
          </p:cNvPr>
          <p:cNvSpPr>
            <a:spLocks noGrp="1"/>
          </p:cNvSpPr>
          <p:nvPr>
            <p:ph idx="1"/>
          </p:nvPr>
        </p:nvSpPr>
        <p:spPr>
          <a:xfrm>
            <a:off x="612647" y="1287887"/>
            <a:ext cx="10653579" cy="5138671"/>
          </a:xfrm>
        </p:spPr>
        <p:txBody>
          <a:bodyPr>
            <a:normAutofit lnSpcReduction="10000"/>
          </a:bodyPr>
          <a:lstStyle/>
          <a:p>
            <a:pPr marL="0" indent="0">
              <a:buNone/>
            </a:pPr>
            <a:r>
              <a:rPr lang="en-US" dirty="0"/>
              <a:t>Paul before Felix</a:t>
            </a:r>
          </a:p>
          <a:p>
            <a:r>
              <a:rPr lang="en-US" dirty="0"/>
              <a:t>Acts</a:t>
            </a:r>
            <a:r>
              <a:rPr lang="en-US" dirty="0">
                <a:latin typeface="Open Sans" panose="020B0606030504020204" pitchFamily="34" charset="0"/>
              </a:rPr>
              <a:t> 24 – </a:t>
            </a:r>
            <a:r>
              <a:rPr lang="en-US" dirty="0"/>
              <a:t>14, 15 (ESV)  But this I confess to you, that according to the Way, which they call a sect, I worship the God of our fathers, believing everything laid down by the Law and written in the Prophets, having a hope in God, which these men themselves accept, </a:t>
            </a:r>
            <a:r>
              <a:rPr lang="en-US" b="1" dirty="0"/>
              <a:t>that there will be a resurrection of both the just and the unjust.</a:t>
            </a:r>
          </a:p>
          <a:p>
            <a:pPr marL="0" indent="0">
              <a:buNone/>
            </a:pPr>
            <a:r>
              <a:rPr lang="en-US" dirty="0"/>
              <a:t>Jesus</a:t>
            </a:r>
          </a:p>
          <a:p>
            <a:r>
              <a:rPr lang="en-US" dirty="0"/>
              <a:t>John 5:25–29 (ESV): “Truly, truly, I say to you, an hour is coming, and is now here, when the dead will hear the voice of the Son of God, and those who hear will live. For as the Father has life in himself, so he has granted the Son also to have life in himself.  And he has given him authority to execute judgment, because he is the Son of Man. Do not marvel at this, for an hour is coming when </a:t>
            </a:r>
            <a:r>
              <a:rPr lang="en-US" b="1" dirty="0"/>
              <a:t>all who are in the tombs will hear his voice and come out, those who have done good to the resurrection of life, and those who have done evil to the resurrection of judgment.</a:t>
            </a:r>
          </a:p>
        </p:txBody>
      </p:sp>
    </p:spTree>
    <p:extLst>
      <p:ext uri="{BB962C8B-B14F-4D97-AF65-F5344CB8AC3E}">
        <p14:creationId xmlns:p14="http://schemas.microsoft.com/office/powerpoint/2010/main" val="1978550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F1176-1B0D-A439-E786-875028C7B006}"/>
              </a:ext>
            </a:extLst>
          </p:cNvPr>
          <p:cNvSpPr>
            <a:spLocks noGrp="1"/>
          </p:cNvSpPr>
          <p:nvPr>
            <p:ph type="title"/>
          </p:nvPr>
        </p:nvSpPr>
        <p:spPr>
          <a:xfrm>
            <a:off x="612648" y="548639"/>
            <a:ext cx="10653578" cy="1048341"/>
          </a:xfrm>
          <a:solidFill>
            <a:schemeClr val="accent2">
              <a:lumMod val="60000"/>
              <a:lumOff val="40000"/>
            </a:schemeClr>
          </a:solidFill>
        </p:spPr>
        <p:txBody>
          <a:bodyPr>
            <a:noAutofit/>
          </a:bodyPr>
          <a:lstStyle/>
          <a:p>
            <a:r>
              <a:rPr lang="en-US" dirty="0"/>
              <a:t>“resurrection of the dead </a:t>
            </a:r>
            <a:r>
              <a:rPr lang="en-US" i="0" dirty="0">
                <a:effectLst/>
                <a:latin typeface="Open Sans" panose="020B0606030504020204" pitchFamily="34" charset="0"/>
              </a:rPr>
              <a:t>and future judgments”</a:t>
            </a:r>
            <a:endParaRPr lang="en-US" dirty="0"/>
          </a:p>
        </p:txBody>
      </p:sp>
      <p:sp>
        <p:nvSpPr>
          <p:cNvPr id="3" name="Content Placeholder 2">
            <a:extLst>
              <a:ext uri="{FF2B5EF4-FFF2-40B4-BE49-F238E27FC236}">
                <a16:creationId xmlns:a16="http://schemas.microsoft.com/office/drawing/2014/main" id="{5B52BB5D-C05F-553F-5A19-C69529550CE0}"/>
              </a:ext>
            </a:extLst>
          </p:cNvPr>
          <p:cNvSpPr>
            <a:spLocks noGrp="1"/>
          </p:cNvSpPr>
          <p:nvPr>
            <p:ph idx="1"/>
          </p:nvPr>
        </p:nvSpPr>
        <p:spPr/>
        <p:txBody>
          <a:bodyPr>
            <a:normAutofit/>
          </a:bodyPr>
          <a:lstStyle/>
          <a:p>
            <a:pPr marL="0" indent="0">
              <a:buNone/>
            </a:pPr>
            <a:r>
              <a:rPr lang="en-US" sz="2800" b="1" i="0" baseline="30000" dirty="0">
                <a:solidFill>
                  <a:srgbClr val="000000"/>
                </a:solidFill>
                <a:effectLst/>
                <a:latin typeface="system-ui"/>
              </a:rPr>
              <a:t> </a:t>
            </a:r>
            <a:r>
              <a:rPr lang="en-US" sz="3600" b="0" i="0" dirty="0">
                <a:solidFill>
                  <a:srgbClr val="000000"/>
                </a:solidFill>
                <a:effectLst/>
                <a:latin typeface="system-ui"/>
              </a:rPr>
              <a:t>And just as it is appointed for man to die once, and after that comes judgment, </a:t>
            </a:r>
            <a:r>
              <a:rPr lang="en-US" sz="3600" b="1" i="0" baseline="30000" dirty="0">
                <a:solidFill>
                  <a:srgbClr val="000000"/>
                </a:solidFill>
                <a:effectLst/>
                <a:latin typeface="system-ui"/>
              </a:rPr>
              <a:t>28 </a:t>
            </a:r>
            <a:r>
              <a:rPr lang="en-US" sz="3600" b="0" i="0" dirty="0">
                <a:solidFill>
                  <a:srgbClr val="000000"/>
                </a:solidFill>
                <a:effectLst/>
                <a:latin typeface="system-ui"/>
              </a:rPr>
              <a:t>so Christ, having been offered once to bear the sins of many, will appear a second time, not to deal with sin but to save those who are eagerly waiting for him. </a:t>
            </a:r>
            <a:r>
              <a:rPr lang="en-US" sz="3200" b="0" i="0" dirty="0">
                <a:solidFill>
                  <a:srgbClr val="000000"/>
                </a:solidFill>
                <a:effectLst/>
                <a:latin typeface="system-ui"/>
              </a:rPr>
              <a:t>HEBREWS 9:27, 28.</a:t>
            </a:r>
            <a:endParaRPr lang="en-US" sz="3200" dirty="0"/>
          </a:p>
        </p:txBody>
      </p:sp>
    </p:spTree>
    <p:extLst>
      <p:ext uri="{BB962C8B-B14F-4D97-AF65-F5344CB8AC3E}">
        <p14:creationId xmlns:p14="http://schemas.microsoft.com/office/powerpoint/2010/main" val="1094875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8BB5B-DE49-66DD-D5A2-C88910C7C679}"/>
              </a:ext>
            </a:extLst>
          </p:cNvPr>
          <p:cNvSpPr>
            <a:spLocks noGrp="1"/>
          </p:cNvSpPr>
          <p:nvPr>
            <p:ph type="title"/>
          </p:nvPr>
        </p:nvSpPr>
        <p:spPr>
          <a:xfrm>
            <a:off x="612648" y="548640"/>
            <a:ext cx="10653578" cy="695960"/>
          </a:xfrm>
          <a:solidFill>
            <a:schemeClr val="accent2">
              <a:lumMod val="60000"/>
              <a:lumOff val="40000"/>
            </a:schemeClr>
          </a:solidFill>
        </p:spPr>
        <p:txBody>
          <a:bodyPr/>
          <a:lstStyle/>
          <a:p>
            <a:r>
              <a:rPr lang="en-US" dirty="0"/>
              <a:t>“everlasting life”</a:t>
            </a:r>
          </a:p>
        </p:txBody>
      </p:sp>
      <p:sp>
        <p:nvSpPr>
          <p:cNvPr id="3" name="Content Placeholder 2">
            <a:extLst>
              <a:ext uri="{FF2B5EF4-FFF2-40B4-BE49-F238E27FC236}">
                <a16:creationId xmlns:a16="http://schemas.microsoft.com/office/drawing/2014/main" id="{7DF646DB-EB95-43BC-1552-AE49A016ADC5}"/>
              </a:ext>
            </a:extLst>
          </p:cNvPr>
          <p:cNvSpPr>
            <a:spLocks noGrp="1"/>
          </p:cNvSpPr>
          <p:nvPr>
            <p:ph idx="1"/>
          </p:nvPr>
        </p:nvSpPr>
        <p:spPr>
          <a:xfrm>
            <a:off x="612647" y="1244600"/>
            <a:ext cx="10653579" cy="5064760"/>
          </a:xfrm>
        </p:spPr>
        <p:txBody>
          <a:bodyPr>
            <a:normAutofit fontScale="92500"/>
          </a:bodyPr>
          <a:lstStyle/>
          <a:p>
            <a:pPr marL="0" indent="0">
              <a:buNone/>
            </a:pPr>
            <a:r>
              <a:rPr lang="en-US" sz="2800" b="0" i="1" dirty="0">
                <a:solidFill>
                  <a:srgbClr val="272727"/>
                </a:solidFill>
                <a:effectLst/>
                <a:latin typeface="Charter" panose="02040503050506020203" pitchFamily="18" charset="0"/>
              </a:rPr>
              <a:t>Eternal life is not simply the </a:t>
            </a:r>
            <a:r>
              <a:rPr lang="en-US" sz="2800" b="1" i="1" dirty="0">
                <a:solidFill>
                  <a:srgbClr val="272727"/>
                </a:solidFill>
                <a:effectLst/>
                <a:latin typeface="Charter" panose="02040503050506020203" pitchFamily="18" charset="0"/>
              </a:rPr>
              <a:t>quantity</a:t>
            </a:r>
            <a:r>
              <a:rPr lang="en-US" sz="2800" b="0" i="1" dirty="0">
                <a:solidFill>
                  <a:srgbClr val="272727"/>
                </a:solidFill>
                <a:effectLst/>
                <a:latin typeface="Charter" panose="02040503050506020203" pitchFamily="18" charset="0"/>
              </a:rPr>
              <a:t> (how long) but also the </a:t>
            </a:r>
            <a:r>
              <a:rPr lang="en-US" sz="2800" b="1" i="1" dirty="0">
                <a:solidFill>
                  <a:srgbClr val="272727"/>
                </a:solidFill>
                <a:effectLst/>
                <a:latin typeface="Charter" panose="02040503050506020203" pitchFamily="18" charset="0"/>
              </a:rPr>
              <a:t>quality</a:t>
            </a:r>
            <a:r>
              <a:rPr lang="en-US" sz="2800" b="0" i="1" dirty="0">
                <a:solidFill>
                  <a:srgbClr val="272727"/>
                </a:solidFill>
                <a:effectLst/>
                <a:latin typeface="Charter" panose="02040503050506020203" pitchFamily="18" charset="0"/>
              </a:rPr>
              <a:t> of the life (how good).</a:t>
            </a:r>
          </a:p>
          <a:p>
            <a:pPr marL="0" algn="l">
              <a:spcBef>
                <a:spcPts val="0"/>
              </a:spcBef>
              <a:buNone/>
            </a:pPr>
            <a:r>
              <a:rPr lang="en-US" b="0" i="0" dirty="0">
                <a:solidFill>
                  <a:srgbClr val="272727"/>
                </a:solidFill>
                <a:effectLst/>
                <a:latin typeface="Charter" panose="02040503050506020203" pitchFamily="18" charset="0"/>
              </a:rPr>
              <a:t>One Greek Lexicon is very helpful in this pursuit:</a:t>
            </a:r>
          </a:p>
          <a:p>
            <a:pPr marL="0" algn="l">
              <a:spcBef>
                <a:spcPts val="0"/>
              </a:spcBef>
              <a:buNone/>
            </a:pPr>
            <a:r>
              <a:rPr lang="en-US" sz="2400" dirty="0">
                <a:effectLst/>
              </a:rPr>
              <a:t>In combination with </a:t>
            </a:r>
            <a:r>
              <a:rPr lang="el-GR" sz="2400" dirty="0">
                <a:effectLst/>
              </a:rPr>
              <a:t>ζωή </a:t>
            </a:r>
            <a:r>
              <a:rPr lang="en-US" sz="2400" dirty="0">
                <a:effectLst/>
              </a:rPr>
              <a:t>there is evidently not only a temporal element, but also a qualitative distinction. In such contexts, </a:t>
            </a:r>
            <a:r>
              <a:rPr lang="el-GR" sz="2400" dirty="0" err="1">
                <a:effectLst/>
              </a:rPr>
              <a:t>αἰώνιος</a:t>
            </a:r>
            <a:r>
              <a:rPr lang="el-GR" sz="2400" dirty="0">
                <a:effectLst/>
              </a:rPr>
              <a:t> </a:t>
            </a:r>
            <a:r>
              <a:rPr lang="en-US" sz="2400" dirty="0">
                <a:effectLst/>
              </a:rPr>
              <a:t>evidently carries certain implications associated with </a:t>
            </a:r>
            <a:r>
              <a:rPr lang="el-GR" sz="2400" dirty="0" err="1">
                <a:effectLst/>
              </a:rPr>
              <a:t>αἰώνιος</a:t>
            </a:r>
            <a:r>
              <a:rPr lang="el-GR" sz="2400" dirty="0">
                <a:effectLst/>
              </a:rPr>
              <a:t> </a:t>
            </a:r>
            <a:r>
              <a:rPr lang="en-US" sz="2400" dirty="0">
                <a:effectLst/>
              </a:rPr>
              <a:t>in relationship to divine and supernatural attributes. If one translates ‘eternal life’ as simply ‘never dying,’ there may be serious misunderstandings, since persons may assume that ‘never dying’ refers only to physical existence rather than to ‘spiritual death.’ Accordingly, some translators have rendered ‘eternal life’ as ‘unending real life,’ so as to introduce a qualitative distinction. (</a:t>
            </a:r>
            <a:r>
              <a:rPr lang="en-US" sz="2400" u="sng" dirty="0">
                <a:solidFill>
                  <a:srgbClr val="272727"/>
                </a:solidFill>
                <a:effectLst/>
                <a:hlinkClick r:id="rId2"/>
              </a:rPr>
              <a:t>Louw-Nida</a:t>
            </a:r>
            <a:r>
              <a:rPr lang="en-US" sz="2400" dirty="0">
                <a:effectLst/>
              </a:rPr>
              <a:t>) </a:t>
            </a:r>
            <a:r>
              <a:rPr lang="en-US" sz="1000" dirty="0">
                <a:effectLst/>
              </a:rPr>
              <a:t>https://</a:t>
            </a:r>
            <a:r>
              <a:rPr lang="en-US" sz="1000" dirty="0" err="1">
                <a:effectLst/>
              </a:rPr>
              <a:t>www.thegospelcoalition.org</a:t>
            </a:r>
            <a:r>
              <a:rPr lang="en-US" sz="1000" dirty="0">
                <a:effectLst/>
              </a:rPr>
              <a:t>/blogs/</a:t>
            </a:r>
            <a:r>
              <a:rPr lang="en-US" sz="1000" dirty="0" err="1">
                <a:effectLst/>
              </a:rPr>
              <a:t>erik-raymond</a:t>
            </a:r>
            <a:r>
              <a:rPr lang="en-US" sz="1000" dirty="0">
                <a:effectLst/>
              </a:rPr>
              <a:t>/what-does-it-mean-to-have-eternal-life/#:~:text=It%20is%20received%20by%20believing,perish%20but%20have%20eternal%20life.</a:t>
            </a:r>
          </a:p>
          <a:p>
            <a:pPr marL="0" indent="0">
              <a:buNone/>
            </a:pPr>
            <a:endParaRPr lang="en-US" dirty="0"/>
          </a:p>
        </p:txBody>
      </p:sp>
    </p:spTree>
    <p:extLst>
      <p:ext uri="{BB962C8B-B14F-4D97-AF65-F5344CB8AC3E}">
        <p14:creationId xmlns:p14="http://schemas.microsoft.com/office/powerpoint/2010/main" val="578761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44407-9765-F5CE-9E6B-856234C27E41}"/>
              </a:ext>
            </a:extLst>
          </p:cNvPr>
          <p:cNvSpPr>
            <a:spLocks noGrp="1"/>
          </p:cNvSpPr>
          <p:nvPr>
            <p:ph type="title"/>
          </p:nvPr>
        </p:nvSpPr>
        <p:spPr>
          <a:xfrm>
            <a:off x="612648" y="548640"/>
            <a:ext cx="10653578" cy="765005"/>
          </a:xfrm>
          <a:solidFill>
            <a:schemeClr val="accent2">
              <a:lumMod val="40000"/>
              <a:lumOff val="60000"/>
            </a:schemeClr>
          </a:solidFill>
        </p:spPr>
        <p:txBody>
          <a:bodyPr/>
          <a:lstStyle/>
          <a:p>
            <a:r>
              <a:rPr lang="en-US" dirty="0"/>
              <a:t>“everlasting life”</a:t>
            </a:r>
          </a:p>
        </p:txBody>
      </p:sp>
      <p:sp>
        <p:nvSpPr>
          <p:cNvPr id="3" name="Content Placeholder 2">
            <a:extLst>
              <a:ext uri="{FF2B5EF4-FFF2-40B4-BE49-F238E27FC236}">
                <a16:creationId xmlns:a16="http://schemas.microsoft.com/office/drawing/2014/main" id="{B24B6BB4-D8F7-58A0-E510-6304B55D9B63}"/>
              </a:ext>
            </a:extLst>
          </p:cNvPr>
          <p:cNvSpPr>
            <a:spLocks noGrp="1"/>
          </p:cNvSpPr>
          <p:nvPr>
            <p:ph idx="1"/>
          </p:nvPr>
        </p:nvSpPr>
        <p:spPr>
          <a:xfrm>
            <a:off x="612647" y="1313645"/>
            <a:ext cx="10653579" cy="4995715"/>
          </a:xfrm>
        </p:spPr>
        <p:txBody>
          <a:bodyPr>
            <a:normAutofit fontScale="92500"/>
          </a:bodyPr>
          <a:lstStyle/>
          <a:p>
            <a:pPr>
              <a:buNone/>
            </a:pPr>
            <a:r>
              <a:rPr lang="en-US" sz="3200" dirty="0">
                <a:effectLst/>
                <a:latin typeface="Helvetica" pitchFamily="2" charset="0"/>
              </a:rPr>
              <a:t>A brief survey of the primary elements in the concept of eternal life clearly shows that it is not simply an endless or everlasting life. Although there are no final boundaries to eternal life, the Bible’s primary emphasis is on the quality of life, especially its redemptive elements. Eternal life is the importation of the qualities of the age to come into the present through the revelation of a faithful God in Christ, and brings knowledge of God’s relationship with him.</a:t>
            </a:r>
          </a:p>
          <a:p>
            <a:r>
              <a:rPr lang="en-US" dirty="0">
                <a:effectLst/>
                <a:latin typeface="Times"/>
              </a:rPr>
              <a:t> </a:t>
            </a:r>
            <a:r>
              <a:rPr lang="en-US" sz="1100" dirty="0">
                <a:effectLst/>
                <a:latin typeface="Times"/>
              </a:rPr>
              <a:t>Walter A. Elwell and Barry J. Beitzel, </a:t>
            </a:r>
            <a:r>
              <a:rPr lang="en-US" sz="1100" u="sng" dirty="0">
                <a:solidFill>
                  <a:srgbClr val="0000FF"/>
                </a:solidFill>
                <a:effectLst/>
                <a:latin typeface="Times"/>
                <a:hlinkClick r:id="rId2"/>
              </a:rPr>
              <a:t>“Eternal Life,”</a:t>
            </a:r>
            <a:r>
              <a:rPr lang="en-US" sz="1100" dirty="0">
                <a:effectLst/>
                <a:latin typeface="Times"/>
              </a:rPr>
              <a:t> in </a:t>
            </a:r>
            <a:r>
              <a:rPr lang="en-US" sz="1100" i="1" dirty="0">
                <a:effectLst/>
                <a:latin typeface="Times"/>
              </a:rPr>
              <a:t>Baker Encyclopedia of the Bible</a:t>
            </a:r>
            <a:r>
              <a:rPr lang="en-US" sz="1100" dirty="0">
                <a:effectLst/>
                <a:latin typeface="Times"/>
              </a:rPr>
              <a:t> (Grand Rapids, MI: Baker Book House, 1988), 725.</a:t>
            </a:r>
          </a:p>
          <a:p>
            <a:endParaRPr lang="en-US" dirty="0"/>
          </a:p>
        </p:txBody>
      </p:sp>
    </p:spTree>
    <p:extLst>
      <p:ext uri="{BB962C8B-B14F-4D97-AF65-F5344CB8AC3E}">
        <p14:creationId xmlns:p14="http://schemas.microsoft.com/office/powerpoint/2010/main" val="313892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63252-3A52-2876-0D32-086AE005B4CB}"/>
              </a:ext>
            </a:extLst>
          </p:cNvPr>
          <p:cNvSpPr>
            <a:spLocks noGrp="1"/>
          </p:cNvSpPr>
          <p:nvPr>
            <p:ph type="title"/>
          </p:nvPr>
        </p:nvSpPr>
        <p:spPr>
          <a:xfrm>
            <a:off x="612648" y="548640"/>
            <a:ext cx="10653578" cy="855157"/>
          </a:xfrm>
          <a:solidFill>
            <a:schemeClr val="accent2">
              <a:lumMod val="40000"/>
              <a:lumOff val="60000"/>
            </a:schemeClr>
          </a:solidFill>
        </p:spPr>
        <p:txBody>
          <a:bodyPr/>
          <a:lstStyle/>
          <a:p>
            <a:r>
              <a:rPr lang="en-US" dirty="0"/>
              <a:t>“everlasting life” involves relational knowledge</a:t>
            </a:r>
          </a:p>
        </p:txBody>
      </p:sp>
      <p:sp>
        <p:nvSpPr>
          <p:cNvPr id="3" name="Content Placeholder 2">
            <a:extLst>
              <a:ext uri="{FF2B5EF4-FFF2-40B4-BE49-F238E27FC236}">
                <a16:creationId xmlns:a16="http://schemas.microsoft.com/office/drawing/2014/main" id="{ED4D3501-4F34-AA7F-A78C-90FB3544EA4E}"/>
              </a:ext>
            </a:extLst>
          </p:cNvPr>
          <p:cNvSpPr>
            <a:spLocks noGrp="1"/>
          </p:cNvSpPr>
          <p:nvPr>
            <p:ph idx="1"/>
          </p:nvPr>
        </p:nvSpPr>
        <p:spPr/>
        <p:txBody>
          <a:bodyPr>
            <a:normAutofit fontScale="92500" lnSpcReduction="10000"/>
          </a:bodyPr>
          <a:lstStyle/>
          <a:p>
            <a:pPr>
              <a:buNone/>
            </a:pPr>
            <a:r>
              <a:rPr lang="en-US" sz="2400" dirty="0">
                <a:effectLst/>
                <a:latin typeface="Helvetica" pitchFamily="2" charset="0"/>
              </a:rPr>
              <a:t>Jesus added further content to the concept of eternal life by connecting it with knowing the true God (Jn 17:3). In Greek thought knowledge referred to the result of either contemplation or mystical ecstasy. In the OT, however, knowledge meant experience, relationship, fellowship, and concern (cf. Jer 31:34). This connotation of knowledge as intimate relationship is underlined by the usage of the verb form to designate sexual relations between male and female (cf. </a:t>
            </a:r>
            <a:r>
              <a:rPr lang="en-US" sz="2400" dirty="0" err="1">
                <a:effectLst/>
                <a:latin typeface="Helvetica" pitchFamily="2" charset="0"/>
              </a:rPr>
              <a:t>Gn</a:t>
            </a:r>
            <a:r>
              <a:rPr lang="en-US" sz="2400" dirty="0">
                <a:effectLst/>
                <a:latin typeface="Helvetica" pitchFamily="2" charset="0"/>
              </a:rPr>
              <a:t> 4:1). Jesus stated, “I am the good shepherd; I know my own and my own know me, as the Father knows me and I know the Father” (Jn 10:14, 15). The intimate and mutual relationship of Father and Son is the model for the relationship of the Son and his disciples. This knowledge does not come by education or manipulation of the mind, but by revelation through the Son (Jn 1:18; cf. 14:7).</a:t>
            </a:r>
          </a:p>
          <a:p>
            <a:r>
              <a:rPr lang="en-US" dirty="0">
                <a:effectLst/>
                <a:latin typeface="Times"/>
              </a:rPr>
              <a:t> </a:t>
            </a:r>
            <a:r>
              <a:rPr lang="en-US" sz="1000" dirty="0">
                <a:effectLst/>
                <a:latin typeface="Times"/>
              </a:rPr>
              <a:t>Walter A. Elwell and Barry J. Beitzel, </a:t>
            </a:r>
            <a:r>
              <a:rPr lang="en-US" sz="1000" u="sng" dirty="0">
                <a:solidFill>
                  <a:srgbClr val="0000FF"/>
                </a:solidFill>
                <a:effectLst/>
                <a:latin typeface="Times"/>
                <a:hlinkClick r:id="rId2"/>
              </a:rPr>
              <a:t>“Eternal Life,”</a:t>
            </a:r>
            <a:r>
              <a:rPr lang="en-US" sz="1000" dirty="0">
                <a:effectLst/>
                <a:latin typeface="Times"/>
              </a:rPr>
              <a:t> in </a:t>
            </a:r>
            <a:r>
              <a:rPr lang="en-US" sz="1000" i="1" dirty="0">
                <a:effectLst/>
                <a:latin typeface="Times"/>
              </a:rPr>
              <a:t>Baker Encyclopedia of the Bible</a:t>
            </a:r>
            <a:r>
              <a:rPr lang="en-US" sz="1000" dirty="0">
                <a:effectLst/>
                <a:latin typeface="Times"/>
              </a:rPr>
              <a:t> (Grand Rapids, MI: Baker Book House, 1988), 725.</a:t>
            </a:r>
          </a:p>
        </p:txBody>
      </p:sp>
    </p:spTree>
    <p:extLst>
      <p:ext uri="{BB962C8B-B14F-4D97-AF65-F5344CB8AC3E}">
        <p14:creationId xmlns:p14="http://schemas.microsoft.com/office/powerpoint/2010/main" val="1965552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16EC5-B10A-94D3-8C1B-BC5FA8B7C132}"/>
              </a:ext>
            </a:extLst>
          </p:cNvPr>
          <p:cNvSpPr>
            <a:spLocks noGrp="1"/>
          </p:cNvSpPr>
          <p:nvPr>
            <p:ph type="title"/>
          </p:nvPr>
        </p:nvSpPr>
        <p:spPr>
          <a:xfrm>
            <a:off x="612648" y="548640"/>
            <a:ext cx="10653578" cy="739247"/>
          </a:xfrm>
          <a:solidFill>
            <a:schemeClr val="accent2">
              <a:lumMod val="40000"/>
              <a:lumOff val="60000"/>
            </a:schemeClr>
          </a:solidFill>
        </p:spPr>
        <p:txBody>
          <a:bodyPr>
            <a:normAutofit fontScale="90000"/>
          </a:bodyPr>
          <a:lstStyle/>
          <a:p>
            <a:r>
              <a:rPr lang="en-US" dirty="0"/>
              <a:t>“everlasting life” for the believer has already begun</a:t>
            </a:r>
          </a:p>
        </p:txBody>
      </p:sp>
      <p:sp>
        <p:nvSpPr>
          <p:cNvPr id="3" name="Content Placeholder 2">
            <a:extLst>
              <a:ext uri="{FF2B5EF4-FFF2-40B4-BE49-F238E27FC236}">
                <a16:creationId xmlns:a16="http://schemas.microsoft.com/office/drawing/2014/main" id="{B276C7E4-4DE2-AEC2-4BAF-09D56BF63D90}"/>
              </a:ext>
            </a:extLst>
          </p:cNvPr>
          <p:cNvSpPr>
            <a:spLocks noGrp="1"/>
          </p:cNvSpPr>
          <p:nvPr>
            <p:ph idx="1"/>
          </p:nvPr>
        </p:nvSpPr>
        <p:spPr>
          <a:xfrm>
            <a:off x="612647" y="1287887"/>
            <a:ext cx="10653579" cy="5021473"/>
          </a:xfrm>
        </p:spPr>
        <p:txBody>
          <a:bodyPr>
            <a:normAutofit fontScale="92500" lnSpcReduction="20000"/>
          </a:bodyPr>
          <a:lstStyle/>
          <a:p>
            <a:pPr>
              <a:buNone/>
            </a:pPr>
            <a:r>
              <a:rPr lang="en-US" sz="2800" dirty="0">
                <a:effectLst/>
                <a:latin typeface="Helvetica" pitchFamily="2" charset="0"/>
              </a:rPr>
              <a:t>The central emphasis of John’s Gospel, however, does not lie in the anticipated future, but in the present experience of that future life. The life of the age to come is already available in Christ to the believer. The metaphors with which Jesus defined his own mission emphasize the present new life: living water that is “a spring of water welling up to eternal life” (Jn 4:14); living bread that satisfies the world’s spiritual hunger (Jn 6:35–40); the light of the world who leads his followers into the light of life (Jn 8:12); the good shepherd who brings abundant life (Jn 10:10); the life giver who raises the dead (Jn 11:25); the way, the truth, and the life (Jn 14:6); and the genuine vine who sustains those who abide in him (Jn 15:5).</a:t>
            </a:r>
          </a:p>
          <a:p>
            <a:r>
              <a:rPr lang="en-US" dirty="0">
                <a:effectLst/>
                <a:latin typeface="Times"/>
              </a:rPr>
              <a:t> </a:t>
            </a:r>
            <a:r>
              <a:rPr lang="en-US" sz="1000" dirty="0">
                <a:effectLst/>
                <a:latin typeface="Times"/>
              </a:rPr>
              <a:t>Walter A. Elwell and Barry J. Beitzel, </a:t>
            </a:r>
            <a:r>
              <a:rPr lang="en-US" sz="1000" u="sng" dirty="0">
                <a:solidFill>
                  <a:srgbClr val="0000FF"/>
                </a:solidFill>
                <a:effectLst/>
                <a:latin typeface="Times"/>
                <a:hlinkClick r:id="rId2"/>
              </a:rPr>
              <a:t>“Eternal Life,”</a:t>
            </a:r>
            <a:r>
              <a:rPr lang="en-US" sz="1000" dirty="0">
                <a:effectLst/>
                <a:latin typeface="Times"/>
              </a:rPr>
              <a:t> in </a:t>
            </a:r>
            <a:r>
              <a:rPr lang="en-US" sz="1000" i="1" dirty="0">
                <a:effectLst/>
                <a:latin typeface="Times"/>
              </a:rPr>
              <a:t>Baker Encyclopedia of the Bible</a:t>
            </a:r>
            <a:r>
              <a:rPr lang="en-US" sz="1000" dirty="0">
                <a:effectLst/>
                <a:latin typeface="Times"/>
              </a:rPr>
              <a:t> (Grand Rapids, MI: Baker Book House, 1988), 725.</a:t>
            </a:r>
          </a:p>
        </p:txBody>
      </p:sp>
    </p:spTree>
    <p:extLst>
      <p:ext uri="{BB962C8B-B14F-4D97-AF65-F5344CB8AC3E}">
        <p14:creationId xmlns:p14="http://schemas.microsoft.com/office/powerpoint/2010/main" val="97655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1AF0B-951D-D6BD-F031-6557605B4E24}"/>
              </a:ext>
            </a:extLst>
          </p:cNvPr>
          <p:cNvSpPr>
            <a:spLocks noGrp="1"/>
          </p:cNvSpPr>
          <p:nvPr>
            <p:ph type="title"/>
          </p:nvPr>
        </p:nvSpPr>
        <p:spPr>
          <a:xfrm>
            <a:off x="612648" y="548640"/>
            <a:ext cx="10653578" cy="726368"/>
          </a:xfrm>
          <a:solidFill>
            <a:schemeClr val="accent2">
              <a:lumMod val="40000"/>
              <a:lumOff val="60000"/>
            </a:schemeClr>
          </a:solidFill>
        </p:spPr>
        <p:txBody>
          <a:bodyPr/>
          <a:lstStyle/>
          <a:p>
            <a:r>
              <a:rPr lang="en-US" dirty="0"/>
              <a:t>Heaven </a:t>
            </a:r>
          </a:p>
        </p:txBody>
      </p:sp>
      <p:sp>
        <p:nvSpPr>
          <p:cNvPr id="3" name="Content Placeholder 2">
            <a:extLst>
              <a:ext uri="{FF2B5EF4-FFF2-40B4-BE49-F238E27FC236}">
                <a16:creationId xmlns:a16="http://schemas.microsoft.com/office/drawing/2014/main" id="{ACF71806-C5A3-5EB5-7481-FE45C7E1215F}"/>
              </a:ext>
            </a:extLst>
          </p:cNvPr>
          <p:cNvSpPr>
            <a:spLocks noGrp="1"/>
          </p:cNvSpPr>
          <p:nvPr>
            <p:ph idx="1"/>
          </p:nvPr>
        </p:nvSpPr>
        <p:spPr>
          <a:xfrm>
            <a:off x="612647" y="1275007"/>
            <a:ext cx="10653579" cy="5138671"/>
          </a:xfrm>
        </p:spPr>
        <p:txBody>
          <a:bodyPr>
            <a:noAutofit/>
          </a:bodyPr>
          <a:lstStyle/>
          <a:p>
            <a:pPr>
              <a:buNone/>
            </a:pPr>
            <a:r>
              <a:rPr lang="en-US" b="1" i="1" dirty="0">
                <a:effectLst/>
                <a:latin typeface="Helvetica" pitchFamily="2" charset="0"/>
              </a:rPr>
              <a:t>Heaven as the abode of God</a:t>
            </a:r>
            <a:r>
              <a:rPr lang="en-US" b="1" dirty="0">
                <a:effectLst/>
                <a:latin typeface="Helvetica" pitchFamily="2" charset="0"/>
              </a:rPr>
              <a:t>.</a:t>
            </a:r>
            <a:r>
              <a:rPr lang="en-US" dirty="0">
                <a:effectLst/>
                <a:latin typeface="Helvetica" pitchFamily="2" charset="0"/>
              </a:rPr>
              <a:t> The angel of the Lord calls to Abraham “from heaven” (Gen 22:11, 15). The Lord is subsequently said to be “the God of heaven” (Gen 24:3, 7). Surely God does not live among the clouds or the stars—“heaven and the highest heaven cannot contain [God]” (1 Kgs 8:27). Deuteronomy confirms that “heaven” is indeed something more, calling on God to “look down from your holy habitation, from heaven” (</a:t>
            </a:r>
            <a:r>
              <a:rPr lang="en-US" dirty="0" err="1">
                <a:effectLst/>
                <a:latin typeface="Helvetica" pitchFamily="2" charset="0"/>
              </a:rPr>
              <a:t>Deut</a:t>
            </a:r>
            <a:r>
              <a:rPr lang="en-US" dirty="0">
                <a:effectLst/>
                <a:latin typeface="Helvetica" pitchFamily="2" charset="0"/>
              </a:rPr>
              <a:t> 26:15). Solomon in his prayer of dedication at the temple in 1 Kings says to the Lord, “Listen in heaven your dwelling place” (1 Kgs 8:30). David says, “The Lord looks down from heaven on the children of man” (Ps 14:2; cf. Isa 63:15). Heaven is God’s throne (Ps 103:10; Isa 66:1). Jesus prays to “our Father in heaven” (Matt 6:9). And it was a “voice from heaven” that validated him at the launch of his public ministry (Matt 3:17). Jesus called himself “he who descended from heaven” (John 3:13), and of course it was “up into heaven” that he was taken at his ascension (Acts 1:11). The holy places in the earthly tabernacle and temple were only “copies of the true things” in heaven (Heb 9:24).</a:t>
            </a:r>
          </a:p>
          <a:p>
            <a:r>
              <a:rPr lang="en-US" sz="900" dirty="0">
                <a:effectLst/>
                <a:latin typeface="Times"/>
              </a:rPr>
              <a:t> Mark Ward, </a:t>
            </a:r>
            <a:r>
              <a:rPr lang="en-US" sz="900" u="sng" dirty="0">
                <a:solidFill>
                  <a:srgbClr val="0000FF"/>
                </a:solidFill>
                <a:effectLst/>
                <a:latin typeface="Times"/>
                <a:hlinkClick r:id="rId2"/>
              </a:rPr>
              <a:t>“Heaven,”</a:t>
            </a:r>
            <a:r>
              <a:rPr lang="en-US" sz="900" dirty="0">
                <a:effectLst/>
                <a:latin typeface="Times"/>
              </a:rPr>
              <a:t> in </a:t>
            </a:r>
            <a:r>
              <a:rPr lang="en-US" sz="900" i="1" dirty="0" err="1">
                <a:effectLst/>
                <a:latin typeface="Times"/>
              </a:rPr>
              <a:t>Lexham</a:t>
            </a:r>
            <a:r>
              <a:rPr lang="en-US" sz="900" i="1" dirty="0">
                <a:effectLst/>
                <a:latin typeface="Times"/>
              </a:rPr>
              <a:t> Survey of Theology</a:t>
            </a:r>
            <a:r>
              <a:rPr lang="en-US" sz="900" dirty="0">
                <a:effectLst/>
                <a:latin typeface="Times"/>
              </a:rPr>
              <a:t>, ed. Mark Ward et al. (Bellingham, WA: </a:t>
            </a:r>
            <a:r>
              <a:rPr lang="en-US" sz="900" dirty="0" err="1">
                <a:effectLst/>
                <a:latin typeface="Times"/>
              </a:rPr>
              <a:t>Lexham</a:t>
            </a:r>
            <a:r>
              <a:rPr lang="en-US" sz="900" dirty="0">
                <a:effectLst/>
                <a:latin typeface="Times"/>
              </a:rPr>
              <a:t> Press, 2018).</a:t>
            </a:r>
          </a:p>
          <a:p>
            <a:pPr marL="0" indent="0">
              <a:buNone/>
            </a:pPr>
            <a:endParaRPr lang="en-US" sz="2400" dirty="0">
              <a:effectLst/>
              <a:latin typeface="Times"/>
            </a:endParaRPr>
          </a:p>
          <a:p>
            <a:pPr marL="0" algn="just">
              <a:spcBef>
                <a:spcPts val="0"/>
              </a:spcBef>
              <a:buNone/>
            </a:pPr>
            <a:endParaRPr lang="en-US" sz="2200" dirty="0">
              <a:effectLst/>
              <a:latin typeface="Helvetica" pitchFamily="2" charset="0"/>
            </a:endParaRPr>
          </a:p>
        </p:txBody>
      </p:sp>
    </p:spTree>
    <p:extLst>
      <p:ext uri="{BB962C8B-B14F-4D97-AF65-F5344CB8AC3E}">
        <p14:creationId xmlns:p14="http://schemas.microsoft.com/office/powerpoint/2010/main" val="1808005273"/>
      </p:ext>
    </p:extLst>
  </p:cSld>
  <p:clrMapOvr>
    <a:masterClrMapping/>
  </p:clrMapOvr>
</p:sld>
</file>

<file path=ppt/theme/theme1.xml><?xml version="1.0" encoding="utf-8"?>
<a:theme xmlns:a="http://schemas.openxmlformats.org/drawingml/2006/main" name="VanillaVTI">
  <a:themeElements>
    <a:clrScheme name="Vanilla">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nillaVTI" id="{54D376C6-1C9B-4C6B-8F3C-483BB307BB05}" vid="{7690D8A9-C071-45EF-BA7A-F7FA9779B11D}"/>
    </a:ext>
  </a:extLst>
</a:theme>
</file>

<file path=docProps/app.xml><?xml version="1.0" encoding="utf-8"?>
<Properties xmlns="http://schemas.openxmlformats.org/officeDocument/2006/extended-properties" xmlns:vt="http://schemas.openxmlformats.org/officeDocument/2006/docPropsVTypes">
  <TotalTime>706</TotalTime>
  <Words>3932</Words>
  <Application>Microsoft Macintosh PowerPoint</Application>
  <PresentationFormat>Widescreen</PresentationFormat>
  <Paragraphs>77</Paragraphs>
  <Slides>23</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23</vt:i4>
      </vt:variant>
    </vt:vector>
  </HeadingPairs>
  <TitlesOfParts>
    <vt:vector size="36" baseType="lpstr">
      <vt:lpstr>Arial</vt:lpstr>
      <vt:lpstr>Charter</vt:lpstr>
      <vt:lpstr>Helvetica</vt:lpstr>
      <vt:lpstr>inherit</vt:lpstr>
      <vt:lpstr>Lato</vt:lpstr>
      <vt:lpstr>Lora</vt:lpstr>
      <vt:lpstr>Neue Haas Grotesk Text Pro</vt:lpstr>
      <vt:lpstr>Open Sans</vt:lpstr>
      <vt:lpstr>Sirba GRK</vt:lpstr>
      <vt:lpstr>Source Sans Pro</vt:lpstr>
      <vt:lpstr>system-ui</vt:lpstr>
      <vt:lpstr>Times</vt:lpstr>
      <vt:lpstr>VanillaVTI</vt:lpstr>
      <vt:lpstr>WE BELIEVE in the resurrection of the dead and future judgments from which the righteous go away into everlasting life and the wicked into everlasting punishment. Daniel 12:2  |  Matthew 25:31-46  |  Revelation 20:11-15, 21:26-27</vt:lpstr>
      <vt:lpstr>Article 9 supporting texts</vt:lpstr>
      <vt:lpstr>“resurrection of the dead and future judgments” </vt:lpstr>
      <vt:lpstr>“resurrection of the dead and future judgments”</vt:lpstr>
      <vt:lpstr>“everlasting life”</vt:lpstr>
      <vt:lpstr>“everlasting life”</vt:lpstr>
      <vt:lpstr>“everlasting life” involves relational knowledge</vt:lpstr>
      <vt:lpstr>“everlasting life” for the believer has already begun</vt:lpstr>
      <vt:lpstr>Heaven </vt:lpstr>
      <vt:lpstr>Heaven</vt:lpstr>
      <vt:lpstr>Heaven</vt:lpstr>
      <vt:lpstr>Heaven</vt:lpstr>
      <vt:lpstr>Heaven</vt:lpstr>
      <vt:lpstr>Heaven </vt:lpstr>
      <vt:lpstr>“everlasting punishment”</vt:lpstr>
      <vt:lpstr>“everlasting punishment”</vt:lpstr>
      <vt:lpstr>“everlasting punishment”</vt:lpstr>
      <vt:lpstr>“everlasting punishment”</vt:lpstr>
      <vt:lpstr>Hell</vt:lpstr>
      <vt:lpstr>What is “Hades?”</vt:lpstr>
      <vt:lpstr>Hell</vt:lpstr>
      <vt:lpstr>Hell</vt:lpstr>
      <vt:lpstr>Hell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3</cp:revision>
  <cp:lastPrinted>2025-04-27T13:21:08Z</cp:lastPrinted>
  <dcterms:created xsi:type="dcterms:W3CDTF">2025-04-27T13:07:41Z</dcterms:created>
  <dcterms:modified xsi:type="dcterms:W3CDTF">2025-05-04T20:53:47Z</dcterms:modified>
</cp:coreProperties>
</file>