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0"/>
  </p:notesMasterIdLst>
  <p:sldIdLst>
    <p:sldId id="256" r:id="rId2"/>
    <p:sldId id="257" r:id="rId3"/>
    <p:sldId id="258" r:id="rId4"/>
    <p:sldId id="261" r:id="rId5"/>
    <p:sldId id="259" r:id="rId6"/>
    <p:sldId id="260" r:id="rId7"/>
    <p:sldId id="262" r:id="rId8"/>
    <p:sldId id="263" r:id="rId9"/>
    <p:sldId id="264" r:id="rId10"/>
    <p:sldId id="265" r:id="rId11"/>
    <p:sldId id="267" r:id="rId12"/>
    <p:sldId id="268" r:id="rId13"/>
    <p:sldId id="274" r:id="rId14"/>
    <p:sldId id="266" r:id="rId15"/>
    <p:sldId id="269" r:id="rId16"/>
    <p:sldId id="273" r:id="rId17"/>
    <p:sldId id="270" r:id="rId18"/>
    <p:sldId id="271" r:id="rId19"/>
    <p:sldId id="272" r:id="rId20"/>
    <p:sldId id="275" r:id="rId21"/>
    <p:sldId id="332" r:id="rId22"/>
    <p:sldId id="276" r:id="rId23"/>
    <p:sldId id="278" r:id="rId24"/>
    <p:sldId id="331" r:id="rId25"/>
    <p:sldId id="336" r:id="rId26"/>
    <p:sldId id="337" r:id="rId27"/>
    <p:sldId id="338" r:id="rId28"/>
    <p:sldId id="339" r:id="rId29"/>
    <p:sldId id="340" r:id="rId30"/>
    <p:sldId id="341" r:id="rId31"/>
    <p:sldId id="346" r:id="rId32"/>
    <p:sldId id="343" r:id="rId33"/>
    <p:sldId id="344" r:id="rId34"/>
    <p:sldId id="345" r:id="rId35"/>
    <p:sldId id="347" r:id="rId36"/>
    <p:sldId id="342" r:id="rId37"/>
    <p:sldId id="348" r:id="rId38"/>
    <p:sldId id="349" r:id="rId39"/>
    <p:sldId id="351" r:id="rId40"/>
    <p:sldId id="350" r:id="rId41"/>
    <p:sldId id="352" r:id="rId42"/>
    <p:sldId id="353" r:id="rId43"/>
    <p:sldId id="354" r:id="rId44"/>
    <p:sldId id="355" r:id="rId45"/>
    <p:sldId id="356" r:id="rId46"/>
    <p:sldId id="357" r:id="rId47"/>
    <p:sldId id="358" r:id="rId48"/>
    <p:sldId id="277"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03"/>
    <p:restoredTop sz="91500"/>
  </p:normalViewPr>
  <p:slideViewPr>
    <p:cSldViewPr snapToGrid="0">
      <p:cViewPr varScale="1">
        <p:scale>
          <a:sx n="190" d="100"/>
          <a:sy n="190" d="100"/>
        </p:scale>
        <p:origin x="552"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82DE8A-DFFC-0D45-BDF4-56FD0F5C315A}" type="datetimeFigureOut">
              <a:rPr lang="en-US" smtClean="0"/>
              <a:t>9/29/25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18A150-14A3-C449-84D5-8BE21906C52A}" type="slidenum">
              <a:rPr lang="en-US" smtClean="0"/>
              <a:t>‹#›</a:t>
            </a:fld>
            <a:endParaRPr lang="en-US" dirty="0"/>
          </a:p>
        </p:txBody>
      </p:sp>
    </p:spTree>
    <p:extLst>
      <p:ext uri="{BB962C8B-B14F-4D97-AF65-F5344CB8AC3E}">
        <p14:creationId xmlns:p14="http://schemas.microsoft.com/office/powerpoint/2010/main" val="3386233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18A150-14A3-C449-84D5-8BE21906C52A}" type="slidenum">
              <a:rPr lang="en-US" smtClean="0"/>
              <a:t>1</a:t>
            </a:fld>
            <a:endParaRPr lang="en-US" dirty="0"/>
          </a:p>
        </p:txBody>
      </p:sp>
    </p:spTree>
    <p:extLst>
      <p:ext uri="{BB962C8B-B14F-4D97-AF65-F5344CB8AC3E}">
        <p14:creationId xmlns:p14="http://schemas.microsoft.com/office/powerpoint/2010/main" val="3480821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3F12548E-5198-F990-5883-CE5A0F0040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174ACF3F-B410-614D-90C8-628CA2B3492E}" type="slidenum">
              <a:rPr lang="en-US" altLang="en-US" sz="1200"/>
              <a:pPr/>
              <a:t>24</a:t>
            </a:fld>
            <a:endParaRPr lang="en-US" altLang="en-US" sz="1200"/>
          </a:p>
        </p:txBody>
      </p:sp>
      <p:sp>
        <p:nvSpPr>
          <p:cNvPr id="21507" name="Rectangle 2">
            <a:extLst>
              <a:ext uri="{FF2B5EF4-FFF2-40B4-BE49-F238E27FC236}">
                <a16:creationId xmlns:a16="http://schemas.microsoft.com/office/drawing/2014/main" id="{53458C2C-CD4A-062C-7EAF-79A809F8EC01}"/>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2861A718-0657-3D9E-B4B7-0B5113DCB3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F461BDF5-0B55-DF83-31FB-C8AF06B7D61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CF102C84-9587-AC43-9052-9191AE46BCE6}" type="slidenum">
              <a:rPr lang="en-US" altLang="en-US" sz="1200"/>
              <a:pPr/>
              <a:t>25</a:t>
            </a:fld>
            <a:endParaRPr lang="en-US" altLang="en-US" sz="1200"/>
          </a:p>
        </p:txBody>
      </p:sp>
      <p:sp>
        <p:nvSpPr>
          <p:cNvPr id="27651" name="Rectangle 2">
            <a:extLst>
              <a:ext uri="{FF2B5EF4-FFF2-40B4-BE49-F238E27FC236}">
                <a16:creationId xmlns:a16="http://schemas.microsoft.com/office/drawing/2014/main" id="{88125BB1-E18A-DE37-7841-F1F5926A61BA}"/>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654A9066-50E9-F5A1-7800-A69504194C3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81435AA2-E1DA-96A9-3BBC-D3B11003234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75663330-A1C4-8F4B-8D16-CA1BE3412B16}" type="slidenum">
              <a:rPr lang="en-US" altLang="en-US" sz="1200"/>
              <a:pPr/>
              <a:t>26</a:t>
            </a:fld>
            <a:endParaRPr lang="en-US" altLang="en-US" sz="1200"/>
          </a:p>
        </p:txBody>
      </p:sp>
      <p:sp>
        <p:nvSpPr>
          <p:cNvPr id="28675" name="Rectangle 2">
            <a:extLst>
              <a:ext uri="{FF2B5EF4-FFF2-40B4-BE49-F238E27FC236}">
                <a16:creationId xmlns:a16="http://schemas.microsoft.com/office/drawing/2014/main" id="{68A43665-0B4D-B794-D89D-370DF462F3AC}"/>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6C9A50CB-A718-F57C-6532-DCCE9ED0C96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A52D9F8D-4909-BC7B-44B4-D4E6FD68B80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23A5CA2D-5CC9-3940-8A95-44BC27AEE936}" type="slidenum">
              <a:rPr lang="en-US" altLang="en-US" sz="1200"/>
              <a:pPr/>
              <a:t>27</a:t>
            </a:fld>
            <a:endParaRPr lang="en-US" altLang="en-US" sz="1200"/>
          </a:p>
        </p:txBody>
      </p:sp>
      <p:sp>
        <p:nvSpPr>
          <p:cNvPr id="29699" name="Rectangle 2">
            <a:extLst>
              <a:ext uri="{FF2B5EF4-FFF2-40B4-BE49-F238E27FC236}">
                <a16:creationId xmlns:a16="http://schemas.microsoft.com/office/drawing/2014/main" id="{2B43E577-6BDB-96A8-78E0-9F62399A0F44}"/>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244A6CE0-1694-D121-573E-AEF2BC10D69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F8FF5FDB-48D2-A8A9-AC15-AA27665E30A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fld id="{66F448B6-2CC8-0846-B7CB-EBBA61807BB7}" type="slidenum">
              <a:rPr lang="en-US" altLang="en-US" sz="1200"/>
              <a:pPr/>
              <a:t>28</a:t>
            </a:fld>
            <a:endParaRPr lang="en-US" altLang="en-US" sz="1200"/>
          </a:p>
        </p:txBody>
      </p:sp>
      <p:sp>
        <p:nvSpPr>
          <p:cNvPr id="30723" name="Rectangle 2">
            <a:extLst>
              <a:ext uri="{FF2B5EF4-FFF2-40B4-BE49-F238E27FC236}">
                <a16:creationId xmlns:a16="http://schemas.microsoft.com/office/drawing/2014/main" id="{0315EE3D-FF93-AA8A-9FF7-BADD914B1F52}"/>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7FA176E1-6E3F-5017-B3C8-02592794F33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18A150-14A3-C449-84D5-8BE21906C52A}" type="slidenum">
              <a:rPr lang="en-US" smtClean="0"/>
              <a:t>40</a:t>
            </a:fld>
            <a:endParaRPr lang="en-US" dirty="0"/>
          </a:p>
        </p:txBody>
      </p:sp>
    </p:spTree>
    <p:extLst>
      <p:ext uri="{BB962C8B-B14F-4D97-AF65-F5344CB8AC3E}">
        <p14:creationId xmlns:p14="http://schemas.microsoft.com/office/powerpoint/2010/main" val="3678553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9/29/25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9/29/25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9/29/25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9/29/25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a:t>9/29/25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a:t>9/29/25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a:t>9/29/25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a:t>9/29/25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a:t>9/29/25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9/29/25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a:pPr/>
              <a:t>9/29/25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a:pPr/>
              <a:t>9/29/25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plato.stanford.edu/entries/atonement/"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s://ref.ly/logosres/esv?ref=BibleESV.Eph2.1&amp;off=27&amp;ctx=e+Through+Faith%0a2%C2%A0j%EF%BB%BF~And+you+were+k%EF%BB%BFdead+"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www.biblegateway.com/passage/?search=Romans%203&amp;version=NIV" TargetMode="Externa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EEAF4-5984-F325-0381-F5C8562A34A8}"/>
              </a:ext>
            </a:extLst>
          </p:cNvPr>
          <p:cNvSpPr>
            <a:spLocks noGrp="1"/>
          </p:cNvSpPr>
          <p:nvPr>
            <p:ph type="ctrTitle"/>
          </p:nvPr>
        </p:nvSpPr>
        <p:spPr/>
        <p:txBody>
          <a:bodyPr/>
          <a:lstStyle/>
          <a:p>
            <a:r>
              <a:rPr lang="en-US" dirty="0"/>
              <a:t>The Work of Christ</a:t>
            </a:r>
          </a:p>
        </p:txBody>
      </p:sp>
      <p:sp>
        <p:nvSpPr>
          <p:cNvPr id="3" name="Subtitle 2">
            <a:extLst>
              <a:ext uri="{FF2B5EF4-FFF2-40B4-BE49-F238E27FC236}">
                <a16:creationId xmlns:a16="http://schemas.microsoft.com/office/drawing/2014/main" id="{90CCA72A-7B33-761B-C2D3-C14630A8FB4D}"/>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24099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42DCC-6BF5-3C2A-D742-2844F9734E9F}"/>
              </a:ext>
            </a:extLst>
          </p:cNvPr>
          <p:cNvSpPr>
            <a:spLocks noGrp="1"/>
          </p:cNvSpPr>
          <p:nvPr>
            <p:ph type="title"/>
          </p:nvPr>
        </p:nvSpPr>
        <p:spPr/>
        <p:txBody>
          <a:bodyPr/>
          <a:lstStyle/>
          <a:p>
            <a:r>
              <a:rPr lang="en-US"/>
              <a:t>Jesus Rules Now, but the full extent of his rule has not been revealed</a:t>
            </a:r>
          </a:p>
        </p:txBody>
      </p:sp>
      <p:sp>
        <p:nvSpPr>
          <p:cNvPr id="3" name="Content Placeholder 2">
            <a:extLst>
              <a:ext uri="{FF2B5EF4-FFF2-40B4-BE49-F238E27FC236}">
                <a16:creationId xmlns:a16="http://schemas.microsoft.com/office/drawing/2014/main" id="{77C74EC7-D836-1D32-7AAE-CA90B1D90BDB}"/>
              </a:ext>
            </a:extLst>
          </p:cNvPr>
          <p:cNvSpPr>
            <a:spLocks noGrp="1"/>
          </p:cNvSpPr>
          <p:nvPr>
            <p:ph idx="1"/>
          </p:nvPr>
        </p:nvSpPr>
        <p:spPr>
          <a:xfrm>
            <a:off x="1451579" y="2015732"/>
            <a:ext cx="9603275" cy="3762216"/>
          </a:xfrm>
        </p:spPr>
        <p:txBody>
          <a:bodyPr>
            <a:noAutofit/>
          </a:bodyPr>
          <a:lstStyle/>
          <a:p>
            <a:r>
              <a:rPr lang="en-US" sz="2400"/>
              <a:t>Right now Christ is seated </a:t>
            </a:r>
            <a:r>
              <a:rPr lang="en-US" sz="2400" i="1"/>
              <a:t>“in the heavenly realms, </a:t>
            </a:r>
            <a:r>
              <a:rPr lang="en-US" sz="2400" b="1" i="1" baseline="30000"/>
              <a:t> </a:t>
            </a:r>
            <a:r>
              <a:rPr lang="en-US" sz="2400" i="1"/>
              <a:t>far above all rule and authority, power and dominion, and every name that is invoked, not only in the present age but also in the one to come. </a:t>
            </a:r>
            <a:r>
              <a:rPr lang="en-US" sz="2400" b="1" i="1" baseline="30000"/>
              <a:t>22 </a:t>
            </a:r>
            <a:r>
              <a:rPr lang="en-US" sz="2400" i="1"/>
              <a:t>And God placed all things under his feet and appointed him to be head over everything for the church . . .” Eph 1:20-22</a:t>
            </a:r>
          </a:p>
          <a:p>
            <a:r>
              <a:rPr lang="en-US" sz="2400"/>
              <a:t>In Matthew 25:31 we read: </a:t>
            </a:r>
            <a:r>
              <a:rPr lang="en-US" sz="2400" i="1"/>
              <a:t>“But when the Son of Man comes in His glory, and all the angels with Him, then He will sit on His glorious throne.” </a:t>
            </a:r>
            <a:r>
              <a:rPr lang="en-US" sz="2400"/>
              <a:t>This obviously has not happened yet.</a:t>
            </a:r>
            <a:endParaRPr lang="en-US" sz="2400" i="1"/>
          </a:p>
        </p:txBody>
      </p:sp>
    </p:spTree>
    <p:extLst>
      <p:ext uri="{BB962C8B-B14F-4D97-AF65-F5344CB8AC3E}">
        <p14:creationId xmlns:p14="http://schemas.microsoft.com/office/powerpoint/2010/main" val="2090464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D21C6-E735-EB09-9EEF-F891B88AE87A}"/>
              </a:ext>
            </a:extLst>
          </p:cNvPr>
          <p:cNvSpPr>
            <a:spLocks noGrp="1"/>
          </p:cNvSpPr>
          <p:nvPr>
            <p:ph type="title"/>
          </p:nvPr>
        </p:nvSpPr>
        <p:spPr/>
        <p:txBody>
          <a:bodyPr/>
          <a:lstStyle/>
          <a:p>
            <a:r>
              <a:rPr lang="en-US"/>
              <a:t>Jesus Rules Now, but the full extent of his rule has not been revealed</a:t>
            </a:r>
          </a:p>
        </p:txBody>
      </p:sp>
      <p:sp>
        <p:nvSpPr>
          <p:cNvPr id="3" name="Content Placeholder 2">
            <a:extLst>
              <a:ext uri="{FF2B5EF4-FFF2-40B4-BE49-F238E27FC236}">
                <a16:creationId xmlns:a16="http://schemas.microsoft.com/office/drawing/2014/main" id="{837B9EA0-1486-F3EF-59E3-E83C03B053D1}"/>
              </a:ext>
            </a:extLst>
          </p:cNvPr>
          <p:cNvSpPr>
            <a:spLocks noGrp="1"/>
          </p:cNvSpPr>
          <p:nvPr>
            <p:ph idx="1"/>
          </p:nvPr>
        </p:nvSpPr>
        <p:spPr/>
        <p:txBody>
          <a:bodyPr>
            <a:normAutofit lnSpcReduction="10000"/>
          </a:bodyPr>
          <a:lstStyle/>
          <a:p>
            <a:r>
              <a:rPr lang="en-US" sz="2800"/>
              <a:t>He kingship will extend over even death </a:t>
            </a:r>
            <a:r>
              <a:rPr lang="en-US" sz="2800" i="1"/>
              <a:t>“For as in Adam all die, so in Christ all will be made alive. </a:t>
            </a:r>
            <a:r>
              <a:rPr lang="en-US" sz="2800" b="1" i="1" baseline="30000"/>
              <a:t>23 </a:t>
            </a:r>
            <a:r>
              <a:rPr lang="en-US" sz="2800" i="1"/>
              <a:t>But each in turn: Christ, the </a:t>
            </a:r>
            <a:r>
              <a:rPr lang="en-US" sz="2800" i="1" err="1"/>
              <a:t>firstfruits</a:t>
            </a:r>
            <a:r>
              <a:rPr lang="en-US" sz="2800" i="1"/>
              <a:t>; then, when he comes, those who belong to him. </a:t>
            </a:r>
            <a:r>
              <a:rPr lang="en-US" sz="2800" b="1" i="1" baseline="30000"/>
              <a:t>24 </a:t>
            </a:r>
            <a:r>
              <a:rPr lang="en-US" sz="2800" i="1"/>
              <a:t>Then the end will come, when he hands over the kingdom to God the Father after he has destroyed all dominion, authority and power. </a:t>
            </a:r>
            <a:r>
              <a:rPr lang="en-US" sz="2800" b="1" i="1" baseline="30000"/>
              <a:t>25 </a:t>
            </a:r>
            <a:r>
              <a:rPr lang="en-US" sz="2800" i="1"/>
              <a:t>For he must reign until he has put all his enemies under his feet. </a:t>
            </a:r>
            <a:r>
              <a:rPr lang="en-US" sz="2800" b="1" i="1" baseline="30000"/>
              <a:t>26 </a:t>
            </a:r>
            <a:r>
              <a:rPr lang="en-US" sz="2800" b="1" i="1"/>
              <a:t>The last enemy to be destroyed is death.”</a:t>
            </a:r>
          </a:p>
          <a:p>
            <a:endParaRPr lang="en-US"/>
          </a:p>
        </p:txBody>
      </p:sp>
    </p:spTree>
    <p:extLst>
      <p:ext uri="{BB962C8B-B14F-4D97-AF65-F5344CB8AC3E}">
        <p14:creationId xmlns:p14="http://schemas.microsoft.com/office/powerpoint/2010/main" val="691393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78149-14B3-2715-A79F-104D4D5E60BE}"/>
              </a:ext>
            </a:extLst>
          </p:cNvPr>
          <p:cNvSpPr>
            <a:spLocks noGrp="1"/>
          </p:cNvSpPr>
          <p:nvPr>
            <p:ph type="title"/>
          </p:nvPr>
        </p:nvSpPr>
        <p:spPr/>
        <p:txBody>
          <a:bodyPr/>
          <a:lstStyle/>
          <a:p>
            <a:r>
              <a:rPr lang="en-US"/>
              <a:t>Premillennialists and </a:t>
            </a:r>
            <a:r>
              <a:rPr lang="en-US" err="1"/>
              <a:t>Amillennialists</a:t>
            </a:r>
            <a:endParaRPr lang="en-US"/>
          </a:p>
        </p:txBody>
      </p:sp>
      <p:sp>
        <p:nvSpPr>
          <p:cNvPr id="3" name="Content Placeholder 2">
            <a:extLst>
              <a:ext uri="{FF2B5EF4-FFF2-40B4-BE49-F238E27FC236}">
                <a16:creationId xmlns:a16="http://schemas.microsoft.com/office/drawing/2014/main" id="{3BF89BF5-F60E-1086-35B5-EA3779C97787}"/>
              </a:ext>
            </a:extLst>
          </p:cNvPr>
          <p:cNvSpPr>
            <a:spLocks noGrp="1"/>
          </p:cNvSpPr>
          <p:nvPr>
            <p:ph idx="1"/>
          </p:nvPr>
        </p:nvSpPr>
        <p:spPr/>
        <p:txBody>
          <a:bodyPr/>
          <a:lstStyle/>
          <a:p>
            <a:r>
              <a:rPr lang="en-US" sz="2400"/>
              <a:t>PRE - He will fulfill the plan of redemption within history, possessing the executive, legislative and judicial branches of government in himself. So that as King, Jesus Christ will return in power and in glory and establish his millennial kingdom on earth where he will rule and reign on the throne of his father David. </a:t>
            </a:r>
          </a:p>
          <a:p>
            <a:r>
              <a:rPr lang="en-US" sz="2400"/>
              <a:t>A – Jesus fulfills the Davidic covenant spiritually reigning through the Church.</a:t>
            </a:r>
          </a:p>
          <a:p>
            <a:endParaRPr lang="en-US"/>
          </a:p>
        </p:txBody>
      </p:sp>
    </p:spTree>
    <p:extLst>
      <p:ext uri="{BB962C8B-B14F-4D97-AF65-F5344CB8AC3E}">
        <p14:creationId xmlns:p14="http://schemas.microsoft.com/office/powerpoint/2010/main" val="4133064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9C7C6-75A4-B70D-DD33-042FADB56C6D}"/>
              </a:ext>
            </a:extLst>
          </p:cNvPr>
          <p:cNvSpPr>
            <a:spLocks noGrp="1"/>
          </p:cNvSpPr>
          <p:nvPr>
            <p:ph type="title"/>
          </p:nvPr>
        </p:nvSpPr>
        <p:spPr/>
        <p:txBody>
          <a:bodyPr/>
          <a:lstStyle/>
          <a:p>
            <a:r>
              <a:rPr lang="en-US"/>
              <a:t>Jesus as Priest</a:t>
            </a:r>
          </a:p>
        </p:txBody>
      </p:sp>
      <p:sp>
        <p:nvSpPr>
          <p:cNvPr id="3" name="Content Placeholder 2">
            <a:extLst>
              <a:ext uri="{FF2B5EF4-FFF2-40B4-BE49-F238E27FC236}">
                <a16:creationId xmlns:a16="http://schemas.microsoft.com/office/drawing/2014/main" id="{FD68B88A-4BF3-DCFF-3177-F24DD8935DEE}"/>
              </a:ext>
            </a:extLst>
          </p:cNvPr>
          <p:cNvSpPr>
            <a:spLocks noGrp="1"/>
          </p:cNvSpPr>
          <p:nvPr>
            <p:ph idx="1"/>
          </p:nvPr>
        </p:nvSpPr>
        <p:spPr/>
        <p:txBody>
          <a:bodyPr/>
          <a:lstStyle/>
          <a:p>
            <a:r>
              <a:rPr lang="en-US" sz="3600"/>
              <a:t>Validity – What order? How is He legitimate?</a:t>
            </a:r>
          </a:p>
          <a:p>
            <a:pPr marL="0" indent="0">
              <a:buNone/>
            </a:pPr>
            <a:endParaRPr lang="en-US" sz="3600"/>
          </a:p>
          <a:p>
            <a:r>
              <a:rPr lang="en-US" sz="3600"/>
              <a:t>What does a Priest do?</a:t>
            </a:r>
          </a:p>
        </p:txBody>
      </p:sp>
    </p:spTree>
    <p:extLst>
      <p:ext uri="{BB962C8B-B14F-4D97-AF65-F5344CB8AC3E}">
        <p14:creationId xmlns:p14="http://schemas.microsoft.com/office/powerpoint/2010/main" val="3078025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F550F-6502-8580-D196-21791C2F0AA7}"/>
              </a:ext>
            </a:extLst>
          </p:cNvPr>
          <p:cNvSpPr>
            <a:spLocks noGrp="1"/>
          </p:cNvSpPr>
          <p:nvPr>
            <p:ph type="title"/>
          </p:nvPr>
        </p:nvSpPr>
        <p:spPr/>
        <p:txBody>
          <a:bodyPr/>
          <a:lstStyle/>
          <a:p>
            <a:r>
              <a:rPr lang="en-US"/>
              <a:t>Jesus as Priest “in the order of Melchizedek”</a:t>
            </a:r>
          </a:p>
        </p:txBody>
      </p:sp>
      <p:sp>
        <p:nvSpPr>
          <p:cNvPr id="3" name="Content Placeholder 2">
            <a:extLst>
              <a:ext uri="{FF2B5EF4-FFF2-40B4-BE49-F238E27FC236}">
                <a16:creationId xmlns:a16="http://schemas.microsoft.com/office/drawing/2014/main" id="{A7C59997-8647-61FF-1E95-F06BC6F9071B}"/>
              </a:ext>
            </a:extLst>
          </p:cNvPr>
          <p:cNvSpPr>
            <a:spLocks noGrp="1"/>
          </p:cNvSpPr>
          <p:nvPr>
            <p:ph idx="1"/>
          </p:nvPr>
        </p:nvSpPr>
        <p:spPr/>
        <p:txBody>
          <a:bodyPr>
            <a:normAutofit/>
          </a:bodyPr>
          <a:lstStyle/>
          <a:p>
            <a:r>
              <a:rPr lang="en-US" sz="2800"/>
              <a:t>In Hebrews 5:10, we’re told that Christ was appointed a priest according to the order of Melchizedek. </a:t>
            </a:r>
          </a:p>
          <a:p>
            <a:r>
              <a:rPr lang="en-US" sz="2800"/>
              <a:t>Melchizedek is mentioned in Genesis 14:18-20. He’s also mentioned in Psalm 110:4.  </a:t>
            </a:r>
          </a:p>
          <a:p>
            <a:r>
              <a:rPr lang="en-US" sz="2800"/>
              <a:t>There are at least four parallels that exist between Melchizedek and Christ </a:t>
            </a:r>
          </a:p>
        </p:txBody>
      </p:sp>
    </p:spTree>
    <p:extLst>
      <p:ext uri="{BB962C8B-B14F-4D97-AF65-F5344CB8AC3E}">
        <p14:creationId xmlns:p14="http://schemas.microsoft.com/office/powerpoint/2010/main" val="17057663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98475-D26D-2FD9-06D4-A11FC52DBC3C}"/>
              </a:ext>
            </a:extLst>
          </p:cNvPr>
          <p:cNvSpPr>
            <a:spLocks noGrp="1"/>
          </p:cNvSpPr>
          <p:nvPr>
            <p:ph type="title"/>
          </p:nvPr>
        </p:nvSpPr>
        <p:spPr/>
        <p:txBody>
          <a:bodyPr/>
          <a:lstStyle/>
          <a:p>
            <a:r>
              <a:rPr lang="en-US"/>
              <a:t>Jesus and Melchizedek</a:t>
            </a:r>
            <a:br>
              <a:rPr lang="en-US"/>
            </a:br>
            <a:r>
              <a:rPr lang="en-US"/>
              <a:t>Four parallels </a:t>
            </a:r>
          </a:p>
        </p:txBody>
      </p:sp>
      <p:sp>
        <p:nvSpPr>
          <p:cNvPr id="3" name="Content Placeholder 2">
            <a:extLst>
              <a:ext uri="{FF2B5EF4-FFF2-40B4-BE49-F238E27FC236}">
                <a16:creationId xmlns:a16="http://schemas.microsoft.com/office/drawing/2014/main" id="{AC40852D-0693-6EEF-BF15-EBF0B1A68E3D}"/>
              </a:ext>
            </a:extLst>
          </p:cNvPr>
          <p:cNvSpPr>
            <a:spLocks noGrp="1"/>
          </p:cNvSpPr>
          <p:nvPr>
            <p:ph idx="1"/>
          </p:nvPr>
        </p:nvSpPr>
        <p:spPr/>
        <p:txBody>
          <a:bodyPr>
            <a:normAutofit/>
          </a:bodyPr>
          <a:lstStyle/>
          <a:p>
            <a:r>
              <a:rPr lang="en-US"/>
              <a:t>Hebrews Chapter 7</a:t>
            </a:r>
          </a:p>
          <a:p>
            <a:r>
              <a:rPr lang="en-US"/>
              <a:t>Read chapter </a:t>
            </a:r>
          </a:p>
          <a:p>
            <a:endParaRPr lang="en-US"/>
          </a:p>
        </p:txBody>
      </p:sp>
    </p:spTree>
    <p:extLst>
      <p:ext uri="{BB962C8B-B14F-4D97-AF65-F5344CB8AC3E}">
        <p14:creationId xmlns:p14="http://schemas.microsoft.com/office/powerpoint/2010/main" val="704303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882B2-83EC-2BA9-8412-9061C39BFECE}"/>
              </a:ext>
            </a:extLst>
          </p:cNvPr>
          <p:cNvSpPr>
            <a:spLocks noGrp="1"/>
          </p:cNvSpPr>
          <p:nvPr>
            <p:ph type="title"/>
          </p:nvPr>
        </p:nvSpPr>
        <p:spPr/>
        <p:txBody>
          <a:bodyPr/>
          <a:lstStyle/>
          <a:p>
            <a:r>
              <a:rPr lang="en-US"/>
              <a:t>Jesus and Melchizedek</a:t>
            </a:r>
          </a:p>
        </p:txBody>
      </p:sp>
      <p:sp>
        <p:nvSpPr>
          <p:cNvPr id="3" name="Content Placeholder 2">
            <a:extLst>
              <a:ext uri="{FF2B5EF4-FFF2-40B4-BE49-F238E27FC236}">
                <a16:creationId xmlns:a16="http://schemas.microsoft.com/office/drawing/2014/main" id="{56DABE52-4990-B725-2907-63181CC30462}"/>
              </a:ext>
            </a:extLst>
          </p:cNvPr>
          <p:cNvSpPr>
            <a:spLocks noGrp="1"/>
          </p:cNvSpPr>
          <p:nvPr>
            <p:ph idx="1"/>
          </p:nvPr>
        </p:nvSpPr>
        <p:spPr/>
        <p:txBody>
          <a:bodyPr/>
          <a:lstStyle/>
          <a:p>
            <a:r>
              <a:rPr lang="en-US"/>
              <a:t>Hebrews 7:1, in this verse we read: </a:t>
            </a:r>
            <a:r>
              <a:rPr lang="en-US" b="1" i="1"/>
              <a:t>“Melchizedek, king of Salem, priest of the Most High God.”</a:t>
            </a:r>
            <a:r>
              <a:rPr lang="en-US"/>
              <a:t> </a:t>
            </a:r>
            <a:r>
              <a:rPr lang="en-US" b="1"/>
              <a:t>The two functions of priest and king were united in Melchizedek</a:t>
            </a:r>
            <a:r>
              <a:rPr lang="en-US"/>
              <a:t>. This uniting of priest and king was unknown among the Aaronic priests, but in Melchizedek, the two offices are combined. This is parallel to Jesus Christ who is both priest and king.  As a matter of fact, this was anticipated in Zechariah 6:13. In Zechariah 6:13 we read, “It is He who will build the temple of the Lord, and He who will bear the honor and sit and rule on His throne. Thus, He will be a priest on His throne, and the counsel of peace will be between the two offices.” In this verse, we see, Jesus Christ, who will unite the offices of priest and king in one person.  </a:t>
            </a:r>
            <a:r>
              <a:rPr lang="en-US" sz="900" err="1"/>
              <a:t>Cragoe</a:t>
            </a:r>
            <a:r>
              <a:rPr lang="en-US" sz="900"/>
              <a:t> RSB </a:t>
            </a:r>
            <a:endParaRPr lang="en-US"/>
          </a:p>
          <a:p>
            <a:endParaRPr lang="en-US"/>
          </a:p>
        </p:txBody>
      </p:sp>
    </p:spTree>
    <p:extLst>
      <p:ext uri="{BB962C8B-B14F-4D97-AF65-F5344CB8AC3E}">
        <p14:creationId xmlns:p14="http://schemas.microsoft.com/office/powerpoint/2010/main" val="37795850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962EA-E2F1-DEEC-D039-480B91C05829}"/>
              </a:ext>
            </a:extLst>
          </p:cNvPr>
          <p:cNvSpPr>
            <a:spLocks noGrp="1"/>
          </p:cNvSpPr>
          <p:nvPr>
            <p:ph type="title"/>
          </p:nvPr>
        </p:nvSpPr>
        <p:spPr/>
        <p:txBody>
          <a:bodyPr/>
          <a:lstStyle/>
          <a:p>
            <a:r>
              <a:rPr lang="en-US"/>
              <a:t>Jesus and Melchizedek</a:t>
            </a:r>
          </a:p>
        </p:txBody>
      </p:sp>
      <p:sp>
        <p:nvSpPr>
          <p:cNvPr id="3" name="Content Placeholder 2">
            <a:extLst>
              <a:ext uri="{FF2B5EF4-FFF2-40B4-BE49-F238E27FC236}">
                <a16:creationId xmlns:a16="http://schemas.microsoft.com/office/drawing/2014/main" id="{377E15D3-952B-E3C2-B0CC-A87B71D2DAF1}"/>
              </a:ext>
            </a:extLst>
          </p:cNvPr>
          <p:cNvSpPr>
            <a:spLocks noGrp="1"/>
          </p:cNvSpPr>
          <p:nvPr>
            <p:ph idx="1"/>
          </p:nvPr>
        </p:nvSpPr>
        <p:spPr/>
        <p:txBody>
          <a:bodyPr>
            <a:normAutofit lnSpcReduction="10000"/>
          </a:bodyPr>
          <a:lstStyle/>
          <a:p>
            <a:r>
              <a:rPr lang="en-US" dirty="0"/>
              <a:t>Secondly, the priesthood of Christ is </a:t>
            </a:r>
            <a:r>
              <a:rPr lang="en-US" b="1" dirty="0"/>
              <a:t>not related to ancestry</a:t>
            </a:r>
            <a:r>
              <a:rPr lang="en-US" dirty="0"/>
              <a:t>. In verse 3 [Heb. 7] we read: </a:t>
            </a:r>
            <a:r>
              <a:rPr lang="en-US" b="1" i="1" dirty="0"/>
              <a:t>“Without father, without mother…” </a:t>
            </a:r>
            <a:r>
              <a:rPr lang="en-US" dirty="0"/>
              <a:t>Aaronic priests, the Old Testament priesthood, depended on their ancestry to qualify for the priesthood. Melchizedek was chosen by God himself. Indeed, the Scripture contains no record of Melchizedek’s parents, his birth, nor his family; and as a result, Melchizedek’s priesthood is not tied to one family or people. The priesthood of Aaron was tied to the nation of Israel; the priesthood of Melchizedek is universal, it was appointed by God himself. And so it is that Christ’s priesthood is universal, his priesthood was not inherited from his father or mother, it was not limited to one people or one race. He was appointed by God himself to be a priest over all mankind.   </a:t>
            </a:r>
            <a:r>
              <a:rPr lang="en-US" sz="1000" dirty="0"/>
              <a:t>Taken from </a:t>
            </a:r>
            <a:r>
              <a:rPr lang="en-US" sz="1000" dirty="0" err="1"/>
              <a:t>Cragoe</a:t>
            </a:r>
            <a:r>
              <a:rPr lang="en-US" sz="1000" dirty="0"/>
              <a:t> Radio School of the Bible</a:t>
            </a:r>
          </a:p>
        </p:txBody>
      </p:sp>
    </p:spTree>
    <p:extLst>
      <p:ext uri="{BB962C8B-B14F-4D97-AF65-F5344CB8AC3E}">
        <p14:creationId xmlns:p14="http://schemas.microsoft.com/office/powerpoint/2010/main" val="39564230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1B93A-7BF5-C64D-FEBA-FBFCFCC7F9C1}"/>
              </a:ext>
            </a:extLst>
          </p:cNvPr>
          <p:cNvSpPr>
            <a:spLocks noGrp="1"/>
          </p:cNvSpPr>
          <p:nvPr>
            <p:ph type="title"/>
          </p:nvPr>
        </p:nvSpPr>
        <p:spPr/>
        <p:txBody>
          <a:bodyPr/>
          <a:lstStyle/>
          <a:p>
            <a:r>
              <a:rPr lang="en-US"/>
              <a:t>Jesus and Melchizedek</a:t>
            </a:r>
          </a:p>
        </p:txBody>
      </p:sp>
      <p:sp>
        <p:nvSpPr>
          <p:cNvPr id="3" name="Content Placeholder 2">
            <a:extLst>
              <a:ext uri="{FF2B5EF4-FFF2-40B4-BE49-F238E27FC236}">
                <a16:creationId xmlns:a16="http://schemas.microsoft.com/office/drawing/2014/main" id="{E3BB012D-65A8-3370-ABC9-A5927EB53A23}"/>
              </a:ext>
            </a:extLst>
          </p:cNvPr>
          <p:cNvSpPr>
            <a:spLocks noGrp="1"/>
          </p:cNvSpPr>
          <p:nvPr>
            <p:ph idx="1"/>
          </p:nvPr>
        </p:nvSpPr>
        <p:spPr/>
        <p:txBody>
          <a:bodyPr>
            <a:noAutofit/>
          </a:bodyPr>
          <a:lstStyle/>
          <a:p>
            <a:r>
              <a:rPr lang="en-US" sz="2400" dirty="0"/>
              <a:t>The third point of parallel is that it is a </a:t>
            </a:r>
            <a:r>
              <a:rPr lang="en-US" sz="2400" b="1" dirty="0"/>
              <a:t>timeless and eternal priesthood</a:t>
            </a:r>
            <a:r>
              <a:rPr lang="en-US" sz="2400" dirty="0"/>
              <a:t>. In verse 3 of Hebrews 7 , we read: “…having neither beginning of days nor end of life, but made like the Son of God, he abides a priest perpetually.” The Scriptures contain no record of Melchizedek’s birth nor his death. There is no recorded beginning or ending of his priesthood, and it was not transmitted to his children. This is applied by the author of Hebrews to Christ’s priesthood. Christ is an eternal priest; he is a priest forever. </a:t>
            </a:r>
            <a:r>
              <a:rPr lang="en-US" sz="1000" dirty="0"/>
              <a:t>MODIFIED from </a:t>
            </a:r>
            <a:r>
              <a:rPr lang="en-US" sz="1000" dirty="0" err="1"/>
              <a:t>Cragoe</a:t>
            </a:r>
            <a:r>
              <a:rPr lang="en-US" sz="1000" dirty="0"/>
              <a:t> Radio School of the Bible</a:t>
            </a:r>
          </a:p>
        </p:txBody>
      </p:sp>
    </p:spTree>
    <p:extLst>
      <p:ext uri="{BB962C8B-B14F-4D97-AF65-F5344CB8AC3E}">
        <p14:creationId xmlns:p14="http://schemas.microsoft.com/office/powerpoint/2010/main" val="11891851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4ABF1-6D63-B884-F8CE-30145F23D680}"/>
              </a:ext>
            </a:extLst>
          </p:cNvPr>
          <p:cNvSpPr>
            <a:spLocks noGrp="1"/>
          </p:cNvSpPr>
          <p:nvPr>
            <p:ph type="title"/>
          </p:nvPr>
        </p:nvSpPr>
        <p:spPr/>
        <p:txBody>
          <a:bodyPr/>
          <a:lstStyle/>
          <a:p>
            <a:r>
              <a:rPr lang="en-US"/>
              <a:t>Jesus and Melchizedek</a:t>
            </a:r>
          </a:p>
        </p:txBody>
      </p:sp>
      <p:sp>
        <p:nvSpPr>
          <p:cNvPr id="3" name="Content Placeholder 2">
            <a:extLst>
              <a:ext uri="{FF2B5EF4-FFF2-40B4-BE49-F238E27FC236}">
                <a16:creationId xmlns:a16="http://schemas.microsoft.com/office/drawing/2014/main" id="{5CFD1F6A-E659-4FEC-0AA5-E9208D011D11}"/>
              </a:ext>
            </a:extLst>
          </p:cNvPr>
          <p:cNvSpPr>
            <a:spLocks noGrp="1"/>
          </p:cNvSpPr>
          <p:nvPr>
            <p:ph idx="1"/>
          </p:nvPr>
        </p:nvSpPr>
        <p:spPr>
          <a:xfrm>
            <a:off x="1451579" y="1853753"/>
            <a:ext cx="9603275" cy="3990455"/>
          </a:xfrm>
        </p:spPr>
        <p:txBody>
          <a:bodyPr>
            <a:normAutofit lnSpcReduction="10000"/>
          </a:bodyPr>
          <a:lstStyle/>
          <a:p>
            <a:r>
              <a:rPr lang="en-US" dirty="0"/>
              <a:t>The fourth parallel is that </a:t>
            </a:r>
            <a:r>
              <a:rPr lang="en-US" b="1" dirty="0"/>
              <a:t>Christ’s priesthood is superior</a:t>
            </a:r>
            <a:r>
              <a:rPr lang="en-US" dirty="0"/>
              <a:t>. This is described in verse 2: </a:t>
            </a:r>
            <a:r>
              <a:rPr lang="en-US" b="1" i="1" dirty="0"/>
              <a:t>“To whom also Abraham apportioned a tenth part of all the spoils, was first of all, by the translation of his name, king of righteousness, and then also king of Salem, which is king of peace.” </a:t>
            </a:r>
            <a:r>
              <a:rPr lang="en-US" dirty="0"/>
              <a:t>What the author of Hebrews is saying is that Abraham, out of whom came the Aaronic order of priesthood, acknowledged the superiority of Melchizedek. He did this when he gave tithes from the spoils of war to him. Levi, though unborn, and all the priests that were born out of Abraham were involved in this act of worship which demonstrated the superiority of Melchizedek; so that when Abraham worshiped the Lord through Melchizedek he was testifying to the fact that the priesthood of Melchizedek was superior to the Aaronic priesthood, and so it is that Christ’s priesthood is superior. </a:t>
            </a:r>
            <a:r>
              <a:rPr lang="en-US" sz="1000" dirty="0"/>
              <a:t>MODIFIED from </a:t>
            </a:r>
            <a:r>
              <a:rPr lang="en-US" sz="1000" dirty="0" err="1"/>
              <a:t>Cragoe</a:t>
            </a:r>
            <a:r>
              <a:rPr lang="en-US" sz="1000" dirty="0"/>
              <a:t> Radio School of the Bible</a:t>
            </a:r>
          </a:p>
        </p:txBody>
      </p:sp>
    </p:spTree>
    <p:extLst>
      <p:ext uri="{BB962C8B-B14F-4D97-AF65-F5344CB8AC3E}">
        <p14:creationId xmlns:p14="http://schemas.microsoft.com/office/powerpoint/2010/main" val="681530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13699-37CE-3666-3435-358575AC74A3}"/>
              </a:ext>
            </a:extLst>
          </p:cNvPr>
          <p:cNvSpPr>
            <a:spLocks noGrp="1"/>
          </p:cNvSpPr>
          <p:nvPr>
            <p:ph type="title"/>
          </p:nvPr>
        </p:nvSpPr>
        <p:spPr/>
        <p:txBody>
          <a:bodyPr/>
          <a:lstStyle/>
          <a:p>
            <a:r>
              <a:rPr lang="en-US" dirty="0"/>
              <a:t>His Offices</a:t>
            </a:r>
          </a:p>
        </p:txBody>
      </p:sp>
      <p:sp>
        <p:nvSpPr>
          <p:cNvPr id="3" name="Content Placeholder 2">
            <a:extLst>
              <a:ext uri="{FF2B5EF4-FFF2-40B4-BE49-F238E27FC236}">
                <a16:creationId xmlns:a16="http://schemas.microsoft.com/office/drawing/2014/main" id="{EAE1474C-BE96-5F65-0137-06F6A320586F}"/>
              </a:ext>
            </a:extLst>
          </p:cNvPr>
          <p:cNvSpPr>
            <a:spLocks noGrp="1"/>
          </p:cNvSpPr>
          <p:nvPr>
            <p:ph idx="1"/>
          </p:nvPr>
        </p:nvSpPr>
        <p:spPr>
          <a:xfrm>
            <a:off x="1451579" y="2015732"/>
            <a:ext cx="9603275" cy="4037749"/>
          </a:xfrm>
        </p:spPr>
        <p:txBody>
          <a:bodyPr>
            <a:normAutofit lnSpcReduction="10000"/>
          </a:bodyPr>
          <a:lstStyle/>
          <a:p>
            <a:r>
              <a:rPr lang="en-US" sz="3600" dirty="0"/>
              <a:t>Prophet</a:t>
            </a:r>
          </a:p>
          <a:p>
            <a:endParaRPr lang="en-US" dirty="0"/>
          </a:p>
          <a:p>
            <a:r>
              <a:rPr lang="en-US" sz="3600" dirty="0"/>
              <a:t>King</a:t>
            </a:r>
          </a:p>
          <a:p>
            <a:endParaRPr lang="en-US" dirty="0"/>
          </a:p>
          <a:p>
            <a:r>
              <a:rPr lang="en-US" sz="3600" dirty="0"/>
              <a:t>Priest</a:t>
            </a:r>
          </a:p>
          <a:p>
            <a:endParaRPr lang="en-US" sz="900" dirty="0"/>
          </a:p>
          <a:p>
            <a:r>
              <a:rPr lang="en-US" sz="1400" dirty="0"/>
              <a:t>Portions taken from Radio School of the Bible – “Basic Christian Doctrine” by Dr. Thomas </a:t>
            </a:r>
            <a:r>
              <a:rPr lang="en-US" sz="1400" dirty="0" err="1"/>
              <a:t>Cragoe</a:t>
            </a:r>
            <a:r>
              <a:rPr lang="en-US" sz="1400" dirty="0"/>
              <a:t>. it is available at https://</a:t>
            </a:r>
            <a:r>
              <a:rPr lang="en-US" sz="1400" dirty="0" err="1"/>
              <a:t>moodyaudio.com</a:t>
            </a:r>
            <a:r>
              <a:rPr lang="en-US" sz="1400" dirty="0"/>
              <a:t>/products/basic-</a:t>
            </a:r>
            <a:r>
              <a:rPr lang="en-US" sz="1400" dirty="0" err="1"/>
              <a:t>christian</a:t>
            </a:r>
            <a:r>
              <a:rPr lang="en-US" sz="1400" dirty="0"/>
              <a:t>-doctrine</a:t>
            </a:r>
          </a:p>
        </p:txBody>
      </p:sp>
    </p:spTree>
    <p:extLst>
      <p:ext uri="{BB962C8B-B14F-4D97-AF65-F5344CB8AC3E}">
        <p14:creationId xmlns:p14="http://schemas.microsoft.com/office/powerpoint/2010/main" val="2692907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EA9F3-DA3F-C928-B322-D2C6660B4910}"/>
              </a:ext>
            </a:extLst>
          </p:cNvPr>
          <p:cNvSpPr>
            <a:spLocks noGrp="1"/>
          </p:cNvSpPr>
          <p:nvPr>
            <p:ph type="title"/>
          </p:nvPr>
        </p:nvSpPr>
        <p:spPr/>
        <p:txBody>
          <a:bodyPr/>
          <a:lstStyle/>
          <a:p>
            <a:r>
              <a:rPr lang="en-US"/>
              <a:t>Jesus as Priest</a:t>
            </a:r>
            <a:br>
              <a:rPr lang="en-US"/>
            </a:br>
            <a:r>
              <a:rPr lang="en-US"/>
              <a:t>	What does the Priest Do?</a:t>
            </a:r>
          </a:p>
        </p:txBody>
      </p:sp>
      <p:sp>
        <p:nvSpPr>
          <p:cNvPr id="3" name="Content Placeholder 2">
            <a:extLst>
              <a:ext uri="{FF2B5EF4-FFF2-40B4-BE49-F238E27FC236}">
                <a16:creationId xmlns:a16="http://schemas.microsoft.com/office/drawing/2014/main" id="{A506335B-A3F4-391E-D36E-5D30501A9D91}"/>
              </a:ext>
            </a:extLst>
          </p:cNvPr>
          <p:cNvSpPr>
            <a:spLocks noGrp="1"/>
          </p:cNvSpPr>
          <p:nvPr>
            <p:ph idx="1"/>
          </p:nvPr>
        </p:nvSpPr>
        <p:spPr>
          <a:xfrm>
            <a:off x="1451579" y="2015732"/>
            <a:ext cx="9603275" cy="3775468"/>
          </a:xfrm>
        </p:spPr>
        <p:txBody>
          <a:bodyPr>
            <a:normAutofit lnSpcReduction="10000"/>
          </a:bodyPr>
          <a:lstStyle/>
          <a:p>
            <a:r>
              <a:rPr lang="en-US" sz="2800"/>
              <a:t>The primary function of the high priest in Israel was to act as a mediator between God and the people; similarly, Jesus Christ, as priest, serves two key functions.</a:t>
            </a:r>
          </a:p>
          <a:p>
            <a:pPr lvl="1"/>
            <a:r>
              <a:rPr lang="en-US" sz="2000"/>
              <a:t>The first job of a priest was </a:t>
            </a:r>
            <a:r>
              <a:rPr lang="en-US" sz="2000" b="1" i="1"/>
              <a:t>to make atonement</a:t>
            </a:r>
            <a:r>
              <a:rPr lang="en-US" sz="2000"/>
              <a:t>. In the First Testament, the high priest offered sacrifices for sin, and this was especially true on the Day of Atonement.</a:t>
            </a:r>
          </a:p>
          <a:p>
            <a:pPr lvl="1"/>
            <a:r>
              <a:rPr lang="en-US" sz="2000"/>
              <a:t>The second task of a priest was </a:t>
            </a:r>
            <a:r>
              <a:rPr lang="en-US" sz="2000" b="1" i="1"/>
              <a:t>to serve as a mediator, interceding </a:t>
            </a:r>
            <a:r>
              <a:rPr lang="en-US" sz="2000"/>
              <a:t>on behalf of the people. In the First Testament, the high priest would offer intercessory prayer on behalf of the people. </a:t>
            </a:r>
          </a:p>
          <a:p>
            <a:pPr lvl="1"/>
            <a:endParaRPr lang="en-US" sz="2600"/>
          </a:p>
        </p:txBody>
      </p:sp>
    </p:spTree>
    <p:extLst>
      <p:ext uri="{BB962C8B-B14F-4D97-AF65-F5344CB8AC3E}">
        <p14:creationId xmlns:p14="http://schemas.microsoft.com/office/powerpoint/2010/main" val="19100419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37EB0-C0FE-6E58-6A07-77565621E8AB}"/>
              </a:ext>
            </a:extLst>
          </p:cNvPr>
          <p:cNvSpPr>
            <a:spLocks noGrp="1"/>
          </p:cNvSpPr>
          <p:nvPr>
            <p:ph type="title"/>
          </p:nvPr>
        </p:nvSpPr>
        <p:spPr>
          <a:solidFill>
            <a:schemeClr val="accent6">
              <a:lumMod val="40000"/>
              <a:lumOff val="60000"/>
            </a:schemeClr>
          </a:solidFill>
        </p:spPr>
        <p:txBody>
          <a:bodyPr>
            <a:normAutofit/>
          </a:bodyPr>
          <a:lstStyle/>
          <a:p>
            <a:r>
              <a:rPr lang="en-US" sz="3600"/>
              <a:t>Meaning of the term “atonement”</a:t>
            </a:r>
          </a:p>
        </p:txBody>
      </p:sp>
      <p:sp>
        <p:nvSpPr>
          <p:cNvPr id="3" name="Content Placeholder 2">
            <a:extLst>
              <a:ext uri="{FF2B5EF4-FFF2-40B4-BE49-F238E27FC236}">
                <a16:creationId xmlns:a16="http://schemas.microsoft.com/office/drawing/2014/main" id="{5E607DCE-3C20-E193-DA50-0300A0D9F8F8}"/>
              </a:ext>
            </a:extLst>
          </p:cNvPr>
          <p:cNvSpPr>
            <a:spLocks noGrp="1"/>
          </p:cNvSpPr>
          <p:nvPr>
            <p:ph idx="1"/>
          </p:nvPr>
        </p:nvSpPr>
        <p:spPr>
          <a:xfrm>
            <a:off x="1069848" y="1890510"/>
            <a:ext cx="8883836" cy="4385030"/>
          </a:xfrm>
        </p:spPr>
        <p:txBody>
          <a:bodyPr>
            <a:normAutofit lnSpcReduction="10000"/>
          </a:bodyPr>
          <a:lstStyle/>
          <a:p>
            <a:pPr algn="l">
              <a:spcAft>
                <a:spcPts val="750"/>
              </a:spcAft>
            </a:pPr>
            <a:r>
              <a:rPr lang="en-US" sz="1900" b="0" i="0">
                <a:solidFill>
                  <a:srgbClr val="1A1A1A"/>
                </a:solidFill>
                <a:effectLst/>
                <a:latin typeface="Times New Roman" panose="02020603050405020304" pitchFamily="18" charset="0"/>
              </a:rPr>
              <a:t>The words “atone” and “atonement” are derived from the expressions “make at one”, and “at onement”. Usage of the latter phrase can be traced to as early as the 1300s in the writings of John Wycliffe (Hayes 1998). The word thus carries at its heart the notion of putting parties at one—unifying, or reconciling. The Oxford English Dictionary offers several definitions of atonement:</a:t>
            </a:r>
          </a:p>
          <a:p>
            <a:pPr algn="l">
              <a:lnSpc>
                <a:spcPts val="1500"/>
              </a:lnSpc>
              <a:buFont typeface="Arial" panose="020B0604020202020204" pitchFamily="34" charset="0"/>
              <a:buChar char="•"/>
            </a:pPr>
            <a:r>
              <a:rPr lang="en-US" sz="1900" b="0" i="0">
                <a:solidFill>
                  <a:srgbClr val="1A1A1A"/>
                </a:solidFill>
                <a:effectLst/>
                <a:latin typeface="Times New Roman" panose="02020603050405020304" pitchFamily="18" charset="0"/>
              </a:rPr>
              <a:t>“the condition of being </a:t>
            </a:r>
            <a:r>
              <a:rPr lang="en-US" sz="1900" b="0" i="1">
                <a:solidFill>
                  <a:srgbClr val="1A1A1A"/>
                </a:solidFill>
                <a:effectLst/>
                <a:latin typeface="Times New Roman" panose="02020603050405020304" pitchFamily="18" charset="0"/>
              </a:rPr>
              <a:t>at one</a:t>
            </a:r>
            <a:r>
              <a:rPr lang="en-US" sz="1900" b="0" i="0">
                <a:solidFill>
                  <a:srgbClr val="1A1A1A"/>
                </a:solidFill>
                <a:effectLst/>
                <a:latin typeface="Times New Roman" panose="02020603050405020304" pitchFamily="18" charset="0"/>
              </a:rPr>
              <a:t> with others” (def. 1),</a:t>
            </a:r>
          </a:p>
          <a:p>
            <a:pPr algn="l">
              <a:lnSpc>
                <a:spcPts val="1500"/>
              </a:lnSpc>
              <a:buFont typeface="Arial" panose="020B0604020202020204" pitchFamily="34" charset="0"/>
              <a:buChar char="•"/>
            </a:pPr>
            <a:r>
              <a:rPr lang="en-US" sz="1900" b="0" i="0">
                <a:solidFill>
                  <a:srgbClr val="1A1A1A"/>
                </a:solidFill>
                <a:effectLst/>
                <a:latin typeface="Times New Roman" panose="02020603050405020304" pitchFamily="18" charset="0"/>
              </a:rPr>
              <a:t>“the action of setting at one, or condition of being set at one, after discord or strife” (def. 2),</a:t>
            </a:r>
          </a:p>
          <a:p>
            <a:pPr algn="l">
              <a:lnSpc>
                <a:spcPts val="1500"/>
              </a:lnSpc>
              <a:buFont typeface="Arial" panose="020B0604020202020204" pitchFamily="34" charset="0"/>
              <a:buChar char="•"/>
            </a:pPr>
            <a:r>
              <a:rPr lang="en-US" sz="1900" b="0" i="0">
                <a:solidFill>
                  <a:srgbClr val="1A1A1A"/>
                </a:solidFill>
                <a:effectLst/>
                <a:latin typeface="Times New Roman" panose="02020603050405020304" pitchFamily="18" charset="0"/>
              </a:rPr>
              <a:t>“reconciliation or restoration of friendly relations between God and sinners” (def. 3), and</a:t>
            </a:r>
          </a:p>
          <a:p>
            <a:pPr algn="l">
              <a:lnSpc>
                <a:spcPts val="1500"/>
              </a:lnSpc>
              <a:buFont typeface="Arial" panose="020B0604020202020204" pitchFamily="34" charset="0"/>
              <a:buChar char="•"/>
            </a:pPr>
            <a:r>
              <a:rPr lang="en-US" sz="1900" b="0" i="0">
                <a:solidFill>
                  <a:srgbClr val="1A1A1A"/>
                </a:solidFill>
                <a:effectLst/>
                <a:latin typeface="Times New Roman" panose="02020603050405020304" pitchFamily="18" charset="0"/>
              </a:rPr>
              <a:t>“propitiation of an offended or injured person, by reparation of wrong or injury; amends, satisfaction, expiation” (def. 4).</a:t>
            </a:r>
          </a:p>
          <a:p>
            <a:pPr marL="0" indent="0">
              <a:buNone/>
            </a:pPr>
            <a:br>
              <a:rPr lang="en-US"/>
            </a:br>
            <a:r>
              <a:rPr lang="en-US" sz="1300">
                <a:hlinkClick r:id="rId2"/>
              </a:rPr>
              <a:t>https://plato.stanford.edu/entries/atonement/</a:t>
            </a:r>
            <a:r>
              <a:rPr lang="en-US" sz="1300"/>
              <a:t> accessed 1/11/2025</a:t>
            </a:r>
          </a:p>
        </p:txBody>
      </p:sp>
    </p:spTree>
    <p:extLst>
      <p:ext uri="{BB962C8B-B14F-4D97-AF65-F5344CB8AC3E}">
        <p14:creationId xmlns:p14="http://schemas.microsoft.com/office/powerpoint/2010/main" val="40052455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CE625-4CB2-0141-B6CB-A59F2386E8E7}"/>
              </a:ext>
            </a:extLst>
          </p:cNvPr>
          <p:cNvSpPr>
            <a:spLocks noGrp="1"/>
          </p:cNvSpPr>
          <p:nvPr>
            <p:ph type="title"/>
          </p:nvPr>
        </p:nvSpPr>
        <p:spPr/>
        <p:txBody>
          <a:bodyPr/>
          <a:lstStyle/>
          <a:p>
            <a:r>
              <a:rPr lang="en-US"/>
              <a:t>Jesus’ Atoning Work</a:t>
            </a:r>
          </a:p>
        </p:txBody>
      </p:sp>
      <p:sp>
        <p:nvSpPr>
          <p:cNvPr id="3" name="Content Placeholder 2">
            <a:extLst>
              <a:ext uri="{FF2B5EF4-FFF2-40B4-BE49-F238E27FC236}">
                <a16:creationId xmlns:a16="http://schemas.microsoft.com/office/drawing/2014/main" id="{01D56671-B4B3-0874-0643-D2CD2EA22D4F}"/>
              </a:ext>
            </a:extLst>
          </p:cNvPr>
          <p:cNvSpPr>
            <a:spLocks noGrp="1"/>
          </p:cNvSpPr>
          <p:nvPr>
            <p:ph idx="1"/>
          </p:nvPr>
        </p:nvSpPr>
        <p:spPr/>
        <p:txBody>
          <a:bodyPr>
            <a:normAutofit/>
          </a:bodyPr>
          <a:lstStyle/>
          <a:p>
            <a:r>
              <a:rPr lang="en-US" sz="2800"/>
              <a:t>In Hebrews 2:17 we read that Jesus Christ atoned for sins. There we read that Christ </a:t>
            </a:r>
            <a:r>
              <a:rPr lang="en-US" sz="2800" i="1"/>
              <a:t>“For this reason he had to be made like them, fully human in every way, in order that he might become a merciful and faithful high priest in service to God, and that he might make </a:t>
            </a:r>
            <a:r>
              <a:rPr lang="en-US" sz="2800" b="1" i="1" u="sng"/>
              <a:t>atonement</a:t>
            </a:r>
            <a:r>
              <a:rPr lang="en-US" sz="2800" i="1"/>
              <a:t> for the sins of the people.” NIV</a:t>
            </a:r>
            <a:endParaRPr lang="en-US" sz="2400" i="1"/>
          </a:p>
          <a:p>
            <a:pPr marL="0" indent="0">
              <a:buNone/>
            </a:pPr>
            <a:r>
              <a:rPr lang="en-US" sz="2400"/>
              <a:t>Look at the atonement</a:t>
            </a:r>
          </a:p>
        </p:txBody>
      </p:sp>
    </p:spTree>
    <p:extLst>
      <p:ext uri="{BB962C8B-B14F-4D97-AF65-F5344CB8AC3E}">
        <p14:creationId xmlns:p14="http://schemas.microsoft.com/office/powerpoint/2010/main" val="16556712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DB10C-19F5-CB75-01F5-05F11313A356}"/>
              </a:ext>
            </a:extLst>
          </p:cNvPr>
          <p:cNvSpPr>
            <a:spLocks noGrp="1"/>
          </p:cNvSpPr>
          <p:nvPr>
            <p:ph type="title"/>
          </p:nvPr>
        </p:nvSpPr>
        <p:spPr/>
        <p:txBody>
          <a:bodyPr/>
          <a:lstStyle/>
          <a:p>
            <a:r>
              <a:rPr lang="en-US"/>
              <a:t>Atonement</a:t>
            </a:r>
          </a:p>
        </p:txBody>
      </p:sp>
      <p:sp>
        <p:nvSpPr>
          <p:cNvPr id="3" name="Content Placeholder 2">
            <a:extLst>
              <a:ext uri="{FF2B5EF4-FFF2-40B4-BE49-F238E27FC236}">
                <a16:creationId xmlns:a16="http://schemas.microsoft.com/office/drawing/2014/main" id="{3BD88E7F-9C21-6A57-77B3-586EDF78D6EF}"/>
              </a:ext>
            </a:extLst>
          </p:cNvPr>
          <p:cNvSpPr>
            <a:spLocks noGrp="1"/>
          </p:cNvSpPr>
          <p:nvPr>
            <p:ph idx="1"/>
          </p:nvPr>
        </p:nvSpPr>
        <p:spPr/>
        <p:txBody>
          <a:bodyPr>
            <a:normAutofit fontScale="92500" lnSpcReduction="10000"/>
          </a:bodyPr>
          <a:lstStyle/>
          <a:p>
            <a:pPr marL="0" indent="0">
              <a:buNone/>
            </a:pPr>
            <a:r>
              <a:rPr lang="en-US" sz="2800" b="1" dirty="0"/>
              <a:t>So there are FOUR ideas</a:t>
            </a:r>
          </a:p>
          <a:p>
            <a:r>
              <a:rPr lang="en-US" sz="2400" b="1" dirty="0"/>
              <a:t>Propitiation</a:t>
            </a:r>
            <a:r>
              <a:rPr lang="en-US" sz="2400" dirty="0"/>
              <a:t> - PUNISHMENT that we deserve was taken by Christ and that Christ fully satisfied the demands of God’s justice.</a:t>
            </a:r>
          </a:p>
          <a:p>
            <a:r>
              <a:rPr lang="en-US" sz="2400" b="1" dirty="0"/>
              <a:t>Redemption/Sacrifice</a:t>
            </a:r>
            <a:r>
              <a:rPr lang="en-US" sz="2400" dirty="0"/>
              <a:t> – the debt of GUILT was paid</a:t>
            </a:r>
          </a:p>
          <a:p>
            <a:r>
              <a:rPr lang="en-US" sz="2400" b="1" dirty="0"/>
              <a:t>Reconciliation</a:t>
            </a:r>
            <a:r>
              <a:rPr lang="en-US" sz="2400" dirty="0"/>
              <a:t> – the work that removes the ALIENATION between humans and God</a:t>
            </a:r>
          </a:p>
          <a:p>
            <a:r>
              <a:rPr lang="en-US" sz="2400" b="1" dirty="0"/>
              <a:t>Justification </a:t>
            </a:r>
            <a:r>
              <a:rPr lang="en-US" sz="2400" dirty="0"/>
              <a:t>– the work that deals with CONDEMNATION. </a:t>
            </a:r>
            <a:r>
              <a:rPr lang="en-US" sz="1100" dirty="0"/>
              <a:t>MODIFIED from </a:t>
            </a:r>
            <a:r>
              <a:rPr lang="en-US" sz="1100" dirty="0" err="1"/>
              <a:t>Cragoe</a:t>
            </a:r>
            <a:r>
              <a:rPr lang="en-US" sz="1100" dirty="0"/>
              <a:t> Radio School of the Bible</a:t>
            </a:r>
          </a:p>
        </p:txBody>
      </p:sp>
    </p:spTree>
    <p:extLst>
      <p:ext uri="{BB962C8B-B14F-4D97-AF65-F5344CB8AC3E}">
        <p14:creationId xmlns:p14="http://schemas.microsoft.com/office/powerpoint/2010/main" val="106278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B0321F4E-41CD-E298-EFE1-7791E782C944}"/>
              </a:ext>
            </a:extLst>
          </p:cNvPr>
          <p:cNvSpPr>
            <a:spLocks noGrp="1" noChangeArrowheads="1"/>
          </p:cNvSpPr>
          <p:nvPr>
            <p:ph type="title"/>
          </p:nvPr>
        </p:nvSpPr>
        <p:spPr>
          <a:xfrm>
            <a:off x="1066800" y="341311"/>
            <a:ext cx="8886884" cy="958853"/>
          </a:xfrm>
          <a:solidFill>
            <a:schemeClr val="accent6">
              <a:lumMod val="40000"/>
              <a:lumOff val="60000"/>
            </a:schemeClr>
          </a:solidFill>
        </p:spPr>
        <p:txBody>
          <a:bodyPr/>
          <a:lstStyle/>
          <a:p>
            <a:pPr>
              <a:defRPr/>
            </a:pPr>
            <a:r>
              <a:rPr lang="en-US" i="0"/>
              <a:t>Views of the Atonement</a:t>
            </a:r>
          </a:p>
        </p:txBody>
      </p:sp>
      <p:sp>
        <p:nvSpPr>
          <p:cNvPr id="3081" name="Text Box 4">
            <a:extLst>
              <a:ext uri="{FF2B5EF4-FFF2-40B4-BE49-F238E27FC236}">
                <a16:creationId xmlns:a16="http://schemas.microsoft.com/office/drawing/2014/main" id="{EBFE7033-CD50-A89E-4A32-453A024E33BB}"/>
              </a:ext>
            </a:extLst>
          </p:cNvPr>
          <p:cNvSpPr txBox="1">
            <a:spLocks noChangeArrowheads="1"/>
          </p:cNvSpPr>
          <p:nvPr/>
        </p:nvSpPr>
        <p:spPr bwMode="auto">
          <a:xfrm>
            <a:off x="1463042" y="1163782"/>
            <a:ext cx="8944494"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endParaRPr lang="en-US" altLang="en-US" sz="3200"/>
          </a:p>
          <a:p>
            <a:pPr>
              <a:spcBef>
                <a:spcPct val="50000"/>
              </a:spcBef>
              <a:buFontTx/>
              <a:buChar char="•"/>
            </a:pPr>
            <a:r>
              <a:rPr lang="en-US" altLang="en-US" sz="3200"/>
              <a:t>The atonement is like a diamond.  It has many facets, all of which contribute to the overall beauty.</a:t>
            </a:r>
          </a:p>
        </p:txBody>
      </p:sp>
      <p:grpSp>
        <p:nvGrpSpPr>
          <p:cNvPr id="3" name="Group 38">
            <a:extLst>
              <a:ext uri="{FF2B5EF4-FFF2-40B4-BE49-F238E27FC236}">
                <a16:creationId xmlns:a16="http://schemas.microsoft.com/office/drawing/2014/main" id="{1BD8F7EA-14A5-CA17-D6A0-EAB8E9F28839}"/>
              </a:ext>
            </a:extLst>
          </p:cNvPr>
          <p:cNvGrpSpPr>
            <a:grpSpLocks/>
          </p:cNvGrpSpPr>
          <p:nvPr/>
        </p:nvGrpSpPr>
        <p:grpSpPr bwMode="auto">
          <a:xfrm>
            <a:off x="1463041" y="3429000"/>
            <a:ext cx="10407534" cy="2841625"/>
            <a:chOff x="144" y="2496"/>
            <a:chExt cx="5376" cy="1790"/>
          </a:xfrm>
        </p:grpSpPr>
        <p:sp>
          <p:nvSpPr>
            <p:cNvPr id="3077" name="Text Box 7">
              <a:extLst>
                <a:ext uri="{FF2B5EF4-FFF2-40B4-BE49-F238E27FC236}">
                  <a16:creationId xmlns:a16="http://schemas.microsoft.com/office/drawing/2014/main" id="{92F48D28-0A88-3F15-A4EF-8327F3A42840}"/>
                </a:ext>
              </a:extLst>
            </p:cNvPr>
            <p:cNvSpPr txBox="1">
              <a:spLocks noChangeArrowheads="1"/>
            </p:cNvSpPr>
            <p:nvPr/>
          </p:nvSpPr>
          <p:spPr bwMode="auto">
            <a:xfrm>
              <a:off x="144" y="2496"/>
              <a:ext cx="3600" cy="1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l">
                <a:spcBef>
                  <a:spcPct val="50000"/>
                </a:spcBef>
                <a:buFontTx/>
                <a:buChar char="•"/>
              </a:pPr>
              <a:r>
                <a:rPr lang="en-US" altLang="en-US" sz="3200"/>
                <a:t>  The main facet of the “brilliant cut” diamond is the “table.”  So too, the idea of </a:t>
              </a:r>
              <a:r>
                <a:rPr lang="en-US" altLang="en-US" sz="3200" u="sng"/>
                <a:t>substitute punishment</a:t>
              </a:r>
              <a:r>
                <a:rPr lang="en-US" altLang="en-US" sz="3200"/>
                <a:t> is the main theme of the atonement. </a:t>
              </a:r>
            </a:p>
          </p:txBody>
        </p:sp>
        <p:pic>
          <p:nvPicPr>
            <p:cNvPr id="3078" name="Picture 32" descr="diamond">
              <a:extLst>
                <a:ext uri="{FF2B5EF4-FFF2-40B4-BE49-F238E27FC236}">
                  <a16:creationId xmlns:a16="http://schemas.microsoft.com/office/drawing/2014/main" id="{15F1D608-D3F8-EA13-1699-5AA0F3C731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25926" b="17778"/>
            <a:stretch>
              <a:fillRect/>
            </a:stretch>
          </p:blipFill>
          <p:spPr bwMode="auto">
            <a:xfrm>
              <a:off x="3792" y="2688"/>
              <a:ext cx="1728" cy="1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9" name="Rectangle 36">
              <a:extLst>
                <a:ext uri="{FF2B5EF4-FFF2-40B4-BE49-F238E27FC236}">
                  <a16:creationId xmlns:a16="http://schemas.microsoft.com/office/drawing/2014/main" id="{5AB228B9-8546-E30F-2921-F10877C23876}"/>
                </a:ext>
              </a:extLst>
            </p:cNvPr>
            <p:cNvSpPr>
              <a:spLocks noChangeArrowheads="1"/>
            </p:cNvSpPr>
            <p:nvPr/>
          </p:nvSpPr>
          <p:spPr bwMode="auto">
            <a:xfrm>
              <a:off x="5424" y="3984"/>
              <a:ext cx="96" cy="288"/>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3080" name="Rectangle 37">
              <a:extLst>
                <a:ext uri="{FF2B5EF4-FFF2-40B4-BE49-F238E27FC236}">
                  <a16:creationId xmlns:a16="http://schemas.microsoft.com/office/drawing/2014/main" id="{05AACE6F-0360-CB0E-62D8-BBC49F3FFAAD}"/>
                </a:ext>
              </a:extLst>
            </p:cNvPr>
            <p:cNvSpPr>
              <a:spLocks noChangeArrowheads="1"/>
            </p:cNvSpPr>
            <p:nvPr/>
          </p:nvSpPr>
          <p:spPr bwMode="auto">
            <a:xfrm>
              <a:off x="5424" y="2832"/>
              <a:ext cx="96" cy="288"/>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a:extLst>
              <a:ext uri="{FF2B5EF4-FFF2-40B4-BE49-F238E27FC236}">
                <a16:creationId xmlns:a16="http://schemas.microsoft.com/office/drawing/2014/main" id="{F939F071-D0BF-76CA-2253-7AB1044DA36E}"/>
              </a:ext>
            </a:extLst>
          </p:cNvPr>
          <p:cNvSpPr>
            <a:spLocks noGrp="1" noChangeArrowheads="1"/>
          </p:cNvSpPr>
          <p:nvPr>
            <p:ph type="title"/>
          </p:nvPr>
        </p:nvSpPr>
        <p:spPr>
          <a:xfrm>
            <a:off x="1066800" y="936841"/>
            <a:ext cx="8886884" cy="839573"/>
          </a:xfrm>
          <a:solidFill>
            <a:schemeClr val="accent6">
              <a:lumMod val="40000"/>
              <a:lumOff val="60000"/>
            </a:schemeClr>
          </a:solidFill>
        </p:spPr>
        <p:txBody>
          <a:bodyPr/>
          <a:lstStyle/>
          <a:p>
            <a:pPr>
              <a:defRPr/>
            </a:pPr>
            <a:r>
              <a:rPr lang="en-US" sz="4000">
                <a:cs typeface="Times New Roman" pitchFamily="18" charset="0"/>
              </a:rPr>
              <a:t>The Old Testament Background</a:t>
            </a:r>
          </a:p>
        </p:txBody>
      </p:sp>
      <p:grpSp>
        <p:nvGrpSpPr>
          <p:cNvPr id="2" name="Group 1031">
            <a:extLst>
              <a:ext uri="{FF2B5EF4-FFF2-40B4-BE49-F238E27FC236}">
                <a16:creationId xmlns:a16="http://schemas.microsoft.com/office/drawing/2014/main" id="{EE325E61-836B-B16F-B0C4-E371EF01EE5D}"/>
              </a:ext>
            </a:extLst>
          </p:cNvPr>
          <p:cNvGrpSpPr>
            <a:grpSpLocks/>
          </p:cNvGrpSpPr>
          <p:nvPr/>
        </p:nvGrpSpPr>
        <p:grpSpPr bwMode="auto">
          <a:xfrm>
            <a:off x="1905000" y="1776414"/>
            <a:ext cx="8686800" cy="5176837"/>
            <a:chOff x="240" y="1119"/>
            <a:chExt cx="5472" cy="3261"/>
          </a:xfrm>
        </p:grpSpPr>
        <p:pic>
          <p:nvPicPr>
            <p:cNvPr id="9220" name="Picture 1029" descr="tabernacle">
              <a:extLst>
                <a:ext uri="{FF2B5EF4-FFF2-40B4-BE49-F238E27FC236}">
                  <a16:creationId xmlns:a16="http://schemas.microsoft.com/office/drawing/2014/main" id="{AC92179B-219A-73DA-1058-CBDFA7F6F6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36" y="1152"/>
              <a:ext cx="3176" cy="2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Text Box 1030">
              <a:extLst>
                <a:ext uri="{FF2B5EF4-FFF2-40B4-BE49-F238E27FC236}">
                  <a16:creationId xmlns:a16="http://schemas.microsoft.com/office/drawing/2014/main" id="{F8936CB6-7A39-E380-4B51-98AFEE2E2C40}"/>
                </a:ext>
              </a:extLst>
            </p:cNvPr>
            <p:cNvSpPr txBox="1">
              <a:spLocks noChangeArrowheads="1"/>
            </p:cNvSpPr>
            <p:nvPr/>
          </p:nvSpPr>
          <p:spPr bwMode="auto">
            <a:xfrm>
              <a:off x="240" y="1119"/>
              <a:ext cx="2160" cy="3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l">
                <a:spcBef>
                  <a:spcPct val="20000"/>
                </a:spcBef>
                <a:buSzPct val="100000"/>
              </a:pPr>
              <a:r>
                <a:rPr lang="en-US" altLang="en-US" sz="3200">
                  <a:cs typeface="Times New Roman" panose="02020603050405020304" pitchFamily="18" charset="0"/>
                </a:rPr>
                <a:t>1. </a:t>
              </a:r>
              <a:r>
                <a:rPr lang="en-US" altLang="en-US" sz="3200" u="sng">
                  <a:cs typeface="Times New Roman" panose="02020603050405020304" pitchFamily="18" charset="0"/>
                </a:rPr>
                <a:t>The Tabernacle</a:t>
              </a:r>
            </a:p>
            <a:p>
              <a:pPr algn="l">
                <a:spcBef>
                  <a:spcPct val="20000"/>
                </a:spcBef>
                <a:buSzPct val="100000"/>
              </a:pPr>
              <a:r>
                <a:rPr lang="en-US" altLang="en-US" sz="3200">
                  <a:cs typeface="Times New Roman" panose="02020603050405020304" pitchFamily="18" charset="0"/>
                </a:rPr>
                <a:t>Its layout says, “The Lord desires a relationship with His people, but sin must be dealt with before anyone can enter the Holy of Holies.”</a:t>
              </a:r>
            </a:p>
            <a:p>
              <a:pPr>
                <a:spcBef>
                  <a:spcPct val="50000"/>
                </a:spcBef>
              </a:pPr>
              <a:endParaRPr lang="en-US"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568E0AD8-C293-5BA8-AFAF-768081981557}"/>
              </a:ext>
            </a:extLst>
          </p:cNvPr>
          <p:cNvSpPr>
            <a:spLocks noGrp="1" noChangeArrowheads="1"/>
          </p:cNvSpPr>
          <p:nvPr>
            <p:ph type="title"/>
          </p:nvPr>
        </p:nvSpPr>
        <p:spPr>
          <a:xfrm>
            <a:off x="1066800" y="936841"/>
            <a:ext cx="8886884" cy="714159"/>
          </a:xfrm>
          <a:solidFill>
            <a:schemeClr val="accent6">
              <a:lumMod val="40000"/>
              <a:lumOff val="60000"/>
            </a:schemeClr>
          </a:solidFill>
        </p:spPr>
        <p:txBody>
          <a:bodyPr/>
          <a:lstStyle/>
          <a:p>
            <a:pPr>
              <a:defRPr/>
            </a:pPr>
            <a:r>
              <a:rPr lang="en-US" sz="4000">
                <a:cs typeface="Times New Roman" pitchFamily="18" charset="0"/>
              </a:rPr>
              <a:t>The Old Testament Background</a:t>
            </a:r>
          </a:p>
        </p:txBody>
      </p:sp>
      <p:sp>
        <p:nvSpPr>
          <p:cNvPr id="26627" name="Rectangle 3">
            <a:extLst>
              <a:ext uri="{FF2B5EF4-FFF2-40B4-BE49-F238E27FC236}">
                <a16:creationId xmlns:a16="http://schemas.microsoft.com/office/drawing/2014/main" id="{3B0725CD-36D8-FF9D-E24F-5D877A897463}"/>
              </a:ext>
            </a:extLst>
          </p:cNvPr>
          <p:cNvSpPr>
            <a:spLocks noGrp="1" noChangeArrowheads="1"/>
          </p:cNvSpPr>
          <p:nvPr>
            <p:ph type="body" idx="1"/>
          </p:nvPr>
        </p:nvSpPr>
        <p:spPr>
          <a:xfrm>
            <a:off x="1676400" y="2590800"/>
            <a:ext cx="3657600" cy="3886200"/>
          </a:xfrm>
        </p:spPr>
        <p:txBody>
          <a:bodyPr/>
          <a:lstStyle/>
          <a:p>
            <a:pPr>
              <a:buFontTx/>
              <a:buNone/>
            </a:pPr>
            <a:r>
              <a:rPr lang="en-US" altLang="en-US">
                <a:cs typeface="Times New Roman" panose="02020603050405020304" pitchFamily="18" charset="0"/>
              </a:rPr>
              <a:t>	</a:t>
            </a:r>
            <a:r>
              <a:rPr lang="en-US" altLang="en-US" sz="2800">
                <a:cs typeface="Times New Roman" panose="02020603050405020304" pitchFamily="18" charset="0"/>
              </a:rPr>
              <a:t>These bloody sacrifices reminded the people to take sin seriously!</a:t>
            </a:r>
          </a:p>
        </p:txBody>
      </p:sp>
      <p:grpSp>
        <p:nvGrpSpPr>
          <p:cNvPr id="2" name="Group 7">
            <a:extLst>
              <a:ext uri="{FF2B5EF4-FFF2-40B4-BE49-F238E27FC236}">
                <a16:creationId xmlns:a16="http://schemas.microsoft.com/office/drawing/2014/main" id="{533B6B37-7EC8-0593-BEF7-33A6786E3125}"/>
              </a:ext>
            </a:extLst>
          </p:cNvPr>
          <p:cNvGrpSpPr>
            <a:grpSpLocks/>
          </p:cNvGrpSpPr>
          <p:nvPr/>
        </p:nvGrpSpPr>
        <p:grpSpPr bwMode="auto">
          <a:xfrm>
            <a:off x="1524000" y="1752600"/>
            <a:ext cx="8991600" cy="4572000"/>
            <a:chOff x="0" y="1104"/>
            <a:chExt cx="5664" cy="2880"/>
          </a:xfrm>
        </p:grpSpPr>
        <p:pic>
          <p:nvPicPr>
            <p:cNvPr id="10245" name="Picture 5" descr="ex30tmb">
              <a:extLst>
                <a:ext uri="{FF2B5EF4-FFF2-40B4-BE49-F238E27FC236}">
                  <a16:creationId xmlns:a16="http://schemas.microsoft.com/office/drawing/2014/main" id="{4B5B5739-7FA3-E27B-D1F9-F1A63AEE41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8" y="1488"/>
              <a:ext cx="3216" cy="2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Text Box 6">
              <a:extLst>
                <a:ext uri="{FF2B5EF4-FFF2-40B4-BE49-F238E27FC236}">
                  <a16:creationId xmlns:a16="http://schemas.microsoft.com/office/drawing/2014/main" id="{314FBE57-3C03-2CCE-3A9C-6C16F62B5359}"/>
                </a:ext>
              </a:extLst>
            </p:cNvPr>
            <p:cNvSpPr txBox="1">
              <a:spLocks noChangeArrowheads="1"/>
            </p:cNvSpPr>
            <p:nvPr/>
          </p:nvSpPr>
          <p:spPr bwMode="auto">
            <a:xfrm>
              <a:off x="0" y="1104"/>
              <a:ext cx="3312" cy="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l">
                <a:spcBef>
                  <a:spcPct val="20000"/>
                </a:spcBef>
                <a:buSzPct val="100000"/>
              </a:pPr>
              <a:r>
                <a:rPr lang="en-US" altLang="en-US" sz="3200">
                  <a:cs typeface="Times New Roman" panose="02020603050405020304" pitchFamily="18" charset="0"/>
                </a:rPr>
                <a:t>2. </a:t>
              </a:r>
              <a:r>
                <a:rPr lang="en-US" altLang="en-US" sz="3200" u="sng">
                  <a:cs typeface="Times New Roman" panose="02020603050405020304" pitchFamily="18" charset="0"/>
                </a:rPr>
                <a:t>The Animal Sacrifices</a:t>
              </a:r>
              <a:r>
                <a:rPr lang="en-US" altLang="en-US" sz="3200">
                  <a:cs typeface="Times New Roman" panose="02020603050405020304" pitchFamily="18" charset="0"/>
                </a:rPr>
                <a:t> </a:t>
              </a:r>
            </a:p>
            <a:p>
              <a:pPr>
                <a:spcBef>
                  <a:spcPct val="50000"/>
                </a:spcBef>
              </a:pPr>
              <a:endParaRPr lang="en-US"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6627">
                                            <p:txEl>
                                              <p:pRg st="0" end="0"/>
                                            </p:txEl>
                                          </p:spTgt>
                                        </p:tgtEl>
                                        <p:attrNameLst>
                                          <p:attrName>style.visibility</p:attrName>
                                        </p:attrNameLst>
                                      </p:cBhvr>
                                      <p:to>
                                        <p:strVal val="visible"/>
                                      </p:to>
                                    </p:set>
                                    <p:animEffect transition="in" filter="wipe(left)">
                                      <p:cBhvr>
                                        <p:cTn id="12" dur="500"/>
                                        <p:tgtEl>
                                          <p:spTgt spid="266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3FB60C8C-3859-1D0A-4CB9-894D59303381}"/>
              </a:ext>
            </a:extLst>
          </p:cNvPr>
          <p:cNvSpPr>
            <a:spLocks noGrp="1" noChangeArrowheads="1"/>
          </p:cNvSpPr>
          <p:nvPr>
            <p:ph type="title"/>
          </p:nvPr>
        </p:nvSpPr>
        <p:spPr>
          <a:xfrm>
            <a:off x="1066800" y="936841"/>
            <a:ext cx="8886884" cy="815759"/>
          </a:xfrm>
          <a:solidFill>
            <a:schemeClr val="accent6">
              <a:lumMod val="40000"/>
              <a:lumOff val="60000"/>
            </a:schemeClr>
          </a:solidFill>
        </p:spPr>
        <p:txBody>
          <a:bodyPr/>
          <a:lstStyle/>
          <a:p>
            <a:pPr>
              <a:defRPr/>
            </a:pPr>
            <a:r>
              <a:rPr lang="en-US" sz="4000">
                <a:cs typeface="Times New Roman" pitchFamily="18" charset="0"/>
              </a:rPr>
              <a:t>The Old Testament Background</a:t>
            </a:r>
          </a:p>
        </p:txBody>
      </p:sp>
      <p:grpSp>
        <p:nvGrpSpPr>
          <p:cNvPr id="2" name="Group 11">
            <a:extLst>
              <a:ext uri="{FF2B5EF4-FFF2-40B4-BE49-F238E27FC236}">
                <a16:creationId xmlns:a16="http://schemas.microsoft.com/office/drawing/2014/main" id="{CC58FD04-74F4-D21D-0832-9790FB0F652E}"/>
              </a:ext>
            </a:extLst>
          </p:cNvPr>
          <p:cNvGrpSpPr>
            <a:grpSpLocks/>
          </p:cNvGrpSpPr>
          <p:nvPr/>
        </p:nvGrpSpPr>
        <p:grpSpPr bwMode="auto">
          <a:xfrm>
            <a:off x="1447800" y="1752600"/>
            <a:ext cx="8815388" cy="4979988"/>
            <a:chOff x="-76200" y="1752600"/>
            <a:chExt cx="8815388" cy="4979988"/>
          </a:xfrm>
        </p:grpSpPr>
        <p:pic>
          <p:nvPicPr>
            <p:cNvPr id="11269" name="Picture 5" descr="atone">
              <a:extLst>
                <a:ext uri="{FF2B5EF4-FFF2-40B4-BE49-F238E27FC236}">
                  <a16:creationId xmlns:a16="http://schemas.microsoft.com/office/drawing/2014/main" id="{4D8CF211-EE24-1E4E-5924-393D8D7CB2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1828800"/>
              <a:ext cx="3938588" cy="4903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0" name="Text Box 6">
              <a:extLst>
                <a:ext uri="{FF2B5EF4-FFF2-40B4-BE49-F238E27FC236}">
                  <a16:creationId xmlns:a16="http://schemas.microsoft.com/office/drawing/2014/main" id="{909C034A-F293-689A-2C8D-21B5C2FFDD2F}"/>
                </a:ext>
              </a:extLst>
            </p:cNvPr>
            <p:cNvSpPr txBox="1">
              <a:spLocks noChangeArrowheads="1"/>
            </p:cNvSpPr>
            <p:nvPr/>
          </p:nvSpPr>
          <p:spPr bwMode="auto">
            <a:xfrm>
              <a:off x="-76200" y="1752600"/>
              <a:ext cx="4800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200">
                  <a:cs typeface="Times New Roman" panose="02020603050405020304" pitchFamily="18" charset="0"/>
                </a:rPr>
                <a:t>3. </a:t>
              </a:r>
              <a:r>
                <a:rPr lang="en-US" altLang="en-US" sz="3200" u="sng">
                  <a:cs typeface="Times New Roman" panose="02020603050405020304" pitchFamily="18" charset="0"/>
                </a:rPr>
                <a:t>The Day of Atonement</a:t>
              </a:r>
            </a:p>
          </p:txBody>
        </p:sp>
      </p:grpSp>
      <p:sp>
        <p:nvSpPr>
          <p:cNvPr id="10" name="TextBox 9">
            <a:extLst>
              <a:ext uri="{FF2B5EF4-FFF2-40B4-BE49-F238E27FC236}">
                <a16:creationId xmlns:a16="http://schemas.microsoft.com/office/drawing/2014/main" id="{2D179BB1-E583-C707-5B76-9B642D262B06}"/>
              </a:ext>
            </a:extLst>
          </p:cNvPr>
          <p:cNvSpPr txBox="1">
            <a:spLocks noChangeArrowheads="1"/>
          </p:cNvSpPr>
          <p:nvPr/>
        </p:nvSpPr>
        <p:spPr bwMode="auto">
          <a:xfrm>
            <a:off x="2133600" y="2819401"/>
            <a:ext cx="37338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l"/>
            <a:r>
              <a:rPr lang="en-US" altLang="en-US" sz="3600">
                <a:cs typeface="Times New Roman" panose="02020603050405020304" pitchFamily="18" charset="0"/>
              </a:rPr>
              <a:t>The High Priest continually offered sacrifices year after year for the sins of the people.</a:t>
            </a:r>
            <a:endParaRPr lang="en-US" altLang="en-US" sz="3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41A3294-33C8-F16C-ACF4-7675939A0C86}"/>
              </a:ext>
            </a:extLst>
          </p:cNvPr>
          <p:cNvSpPr>
            <a:spLocks noGrp="1" noChangeArrowheads="1"/>
          </p:cNvSpPr>
          <p:nvPr>
            <p:ph type="title"/>
          </p:nvPr>
        </p:nvSpPr>
        <p:spPr>
          <a:xfrm>
            <a:off x="1066800" y="936841"/>
            <a:ext cx="8886884" cy="701459"/>
          </a:xfrm>
          <a:solidFill>
            <a:schemeClr val="accent6">
              <a:lumMod val="40000"/>
              <a:lumOff val="60000"/>
            </a:schemeClr>
          </a:solidFill>
        </p:spPr>
        <p:txBody>
          <a:bodyPr/>
          <a:lstStyle/>
          <a:p>
            <a:pPr>
              <a:defRPr/>
            </a:pPr>
            <a:r>
              <a:rPr lang="en-US" i="0"/>
              <a:t>The Old Testament Background</a:t>
            </a:r>
          </a:p>
        </p:txBody>
      </p:sp>
      <p:sp>
        <p:nvSpPr>
          <p:cNvPr id="6147" name="Rectangle 3">
            <a:extLst>
              <a:ext uri="{FF2B5EF4-FFF2-40B4-BE49-F238E27FC236}">
                <a16:creationId xmlns:a16="http://schemas.microsoft.com/office/drawing/2014/main" id="{6146E0E0-A905-2323-4CA3-36067DDD2E52}"/>
              </a:ext>
            </a:extLst>
          </p:cNvPr>
          <p:cNvSpPr>
            <a:spLocks noGrp="1" noChangeArrowheads="1"/>
          </p:cNvSpPr>
          <p:nvPr>
            <p:ph type="body" idx="1"/>
          </p:nvPr>
        </p:nvSpPr>
        <p:spPr>
          <a:xfrm>
            <a:off x="1295400" y="1752600"/>
            <a:ext cx="5638800" cy="4114800"/>
          </a:xfrm>
        </p:spPr>
        <p:txBody>
          <a:bodyPr>
            <a:normAutofit fontScale="92500"/>
          </a:bodyPr>
          <a:lstStyle/>
          <a:p>
            <a:pPr>
              <a:lnSpc>
                <a:spcPct val="90000"/>
              </a:lnSpc>
              <a:buFontTx/>
              <a:buNone/>
            </a:pPr>
            <a:r>
              <a:rPr lang="en-US" altLang="en-US" sz="2400"/>
              <a:t>	“Then Aaron shall lay both of his hands on the head of the live goat, and confess over it all the iniquities of the sons of Israel …and he shall lay them on the head of the goat and send it away into the wilderness .”  Lev. 16:21</a:t>
            </a:r>
          </a:p>
          <a:p>
            <a:pPr>
              <a:lnSpc>
                <a:spcPct val="90000"/>
              </a:lnSpc>
              <a:buFontTx/>
              <a:buNone/>
            </a:pPr>
            <a:r>
              <a:rPr lang="en-US" altLang="en-US" sz="2400"/>
              <a:t>	 “But when Christ appeared as a high priest of the good things to come, He entered through the greater and more perfect tabernacle… not through the blood of goats and calves, but through His own blood, He entered the holy place once for all, having obtained eternal redemption.”  Heb. 9:11-14</a:t>
            </a:r>
          </a:p>
        </p:txBody>
      </p:sp>
      <p:pic>
        <p:nvPicPr>
          <p:cNvPr id="12292" name="Picture 4" descr="ot priest">
            <a:extLst>
              <a:ext uri="{FF2B5EF4-FFF2-40B4-BE49-F238E27FC236}">
                <a16:creationId xmlns:a16="http://schemas.microsoft.com/office/drawing/2014/main" id="{A74F0A53-B3CE-50D9-F8EB-3D09F18137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9012"/>
          <a:stretch>
            <a:fillRect/>
          </a:stretch>
        </p:blipFill>
        <p:spPr bwMode="auto">
          <a:xfrm>
            <a:off x="7000875" y="1752600"/>
            <a:ext cx="361315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wipe(left)">
                                      <p:cBhvr>
                                        <p:cTn id="7" dur="500"/>
                                        <p:tgtEl>
                                          <p:spTgt spid="61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wipe(left)">
                                      <p:cBhvr>
                                        <p:cTn id="12" dur="500"/>
                                        <p:tgtEl>
                                          <p:spTgt spid="61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DB1D5-1C6A-E43B-39AF-BA857ADAC04F}"/>
              </a:ext>
            </a:extLst>
          </p:cNvPr>
          <p:cNvSpPr>
            <a:spLocks noGrp="1"/>
          </p:cNvSpPr>
          <p:nvPr>
            <p:ph type="title"/>
          </p:nvPr>
        </p:nvSpPr>
        <p:spPr/>
        <p:txBody>
          <a:bodyPr>
            <a:normAutofit fontScale="90000"/>
          </a:bodyPr>
          <a:lstStyle/>
          <a:p>
            <a:pPr algn="ctr"/>
            <a:r>
              <a:rPr lang="en-US"/>
              <a:t>What was involved in Christ’s ATONING WORK? Propitiation</a:t>
            </a:r>
            <a:br>
              <a:rPr lang="en-US"/>
            </a:br>
            <a:endParaRPr lang="en-US"/>
          </a:p>
        </p:txBody>
      </p:sp>
      <p:sp>
        <p:nvSpPr>
          <p:cNvPr id="3" name="Content Placeholder 2">
            <a:extLst>
              <a:ext uri="{FF2B5EF4-FFF2-40B4-BE49-F238E27FC236}">
                <a16:creationId xmlns:a16="http://schemas.microsoft.com/office/drawing/2014/main" id="{02012490-DBCD-D025-C69E-780B55BC50BD}"/>
              </a:ext>
            </a:extLst>
          </p:cNvPr>
          <p:cNvSpPr>
            <a:spLocks noGrp="1"/>
          </p:cNvSpPr>
          <p:nvPr>
            <p:ph idx="1"/>
          </p:nvPr>
        </p:nvSpPr>
        <p:spPr>
          <a:xfrm>
            <a:off x="1451579" y="1853754"/>
            <a:ext cx="9603275" cy="4083220"/>
          </a:xfrm>
        </p:spPr>
        <p:txBody>
          <a:bodyPr>
            <a:normAutofit/>
          </a:bodyPr>
          <a:lstStyle/>
          <a:p>
            <a:pPr marL="0" indent="0">
              <a:buNone/>
            </a:pPr>
            <a:r>
              <a:rPr lang="en-US" b="1" i="1"/>
              <a:t>Christ “had to be made like His brethren in all things, that He might become a merciful and faithful high priest in things pertaining to God, to make </a:t>
            </a:r>
            <a:r>
              <a:rPr lang="en-US" b="1" i="1" u="sng"/>
              <a:t>propitiation</a:t>
            </a:r>
            <a:r>
              <a:rPr lang="en-US" b="1" i="1"/>
              <a:t> for the sins of the people.”  </a:t>
            </a:r>
            <a:r>
              <a:rPr lang="en-US"/>
              <a:t>Hebrews 2:17</a:t>
            </a:r>
          </a:p>
          <a:p>
            <a:pPr>
              <a:lnSpc>
                <a:spcPct val="90000"/>
              </a:lnSpc>
              <a:buFontTx/>
              <a:buNone/>
            </a:pPr>
            <a:r>
              <a:rPr lang="en-US" altLang="en-US" b="1" i="1"/>
              <a:t>“whom God displayed publicly as a </a:t>
            </a:r>
            <a:r>
              <a:rPr lang="en-US" altLang="en-US" b="1" i="1" u="sng"/>
              <a:t>propitiation</a:t>
            </a:r>
            <a:r>
              <a:rPr lang="en-US" altLang="en-US" b="1" i="1"/>
              <a:t> in His blood through faith. This was to demonstrate His righteousness, because in the forbearance of God He passed over the sins previously committed…” </a:t>
            </a:r>
            <a:r>
              <a:rPr lang="en-US" altLang="en-US"/>
              <a:t>Romans 3:25</a:t>
            </a:r>
          </a:p>
          <a:p>
            <a:pPr>
              <a:lnSpc>
                <a:spcPct val="90000"/>
              </a:lnSpc>
              <a:buFontTx/>
              <a:buNone/>
            </a:pPr>
            <a:r>
              <a:rPr lang="en-US" altLang="en-US" b="1" i="1"/>
              <a:t>“and He Himself is the </a:t>
            </a:r>
            <a:r>
              <a:rPr lang="en-US" altLang="en-US" b="1" i="1" u="sng"/>
              <a:t>propitiation</a:t>
            </a:r>
            <a:r>
              <a:rPr lang="en-US" altLang="en-US" b="1" i="1"/>
              <a:t> for our sins; and not for ours only, but also for those of the whole world.”  </a:t>
            </a:r>
            <a:r>
              <a:rPr lang="en-US" altLang="en-US"/>
              <a:t>1 John 2:2</a:t>
            </a:r>
          </a:p>
          <a:p>
            <a:pPr>
              <a:lnSpc>
                <a:spcPct val="90000"/>
              </a:lnSpc>
              <a:buFontTx/>
              <a:buNone/>
            </a:pPr>
            <a:r>
              <a:rPr lang="en-US" altLang="en-US" b="1" i="1"/>
              <a:t>“In this is love, not that we loved God, but that He loved us and sent His Son to be the </a:t>
            </a:r>
            <a:r>
              <a:rPr lang="en-US" altLang="en-US" b="1" i="1" u="sng"/>
              <a:t>propitiation</a:t>
            </a:r>
            <a:r>
              <a:rPr lang="en-US" altLang="en-US" b="1" i="1"/>
              <a:t> for our sins.”  </a:t>
            </a:r>
            <a:r>
              <a:rPr lang="en-US" altLang="en-US"/>
              <a:t>1 John 4:10</a:t>
            </a:r>
          </a:p>
          <a:p>
            <a:endParaRPr lang="en-US" b="1" i="1"/>
          </a:p>
        </p:txBody>
      </p:sp>
    </p:spTree>
    <p:extLst>
      <p:ext uri="{BB962C8B-B14F-4D97-AF65-F5344CB8AC3E}">
        <p14:creationId xmlns:p14="http://schemas.microsoft.com/office/powerpoint/2010/main" val="429412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46F35-6594-FCDD-0E93-7F6773DE83DE}"/>
              </a:ext>
            </a:extLst>
          </p:cNvPr>
          <p:cNvSpPr>
            <a:spLocks noGrp="1"/>
          </p:cNvSpPr>
          <p:nvPr>
            <p:ph type="title"/>
          </p:nvPr>
        </p:nvSpPr>
        <p:spPr/>
        <p:txBody>
          <a:bodyPr/>
          <a:lstStyle/>
          <a:p>
            <a:r>
              <a:rPr lang="en-US"/>
              <a:t>Jesus as Prophet</a:t>
            </a:r>
          </a:p>
        </p:txBody>
      </p:sp>
      <p:sp>
        <p:nvSpPr>
          <p:cNvPr id="3" name="Content Placeholder 2">
            <a:extLst>
              <a:ext uri="{FF2B5EF4-FFF2-40B4-BE49-F238E27FC236}">
                <a16:creationId xmlns:a16="http://schemas.microsoft.com/office/drawing/2014/main" id="{5A19A103-41CF-B69D-AEE7-EBF6C81401DF}"/>
              </a:ext>
            </a:extLst>
          </p:cNvPr>
          <p:cNvSpPr>
            <a:spLocks noGrp="1"/>
          </p:cNvSpPr>
          <p:nvPr>
            <p:ph idx="1"/>
          </p:nvPr>
        </p:nvSpPr>
        <p:spPr/>
        <p:txBody>
          <a:bodyPr>
            <a:normAutofit/>
          </a:bodyPr>
          <a:lstStyle/>
          <a:p>
            <a:r>
              <a:rPr lang="en-US" sz="2800"/>
              <a:t>In John 4:44 our Lord identifies himself as a prophet. John 4:43, 44. This is the woman at the well, the Samaritan woman. He had left Judea and was on his way to Galilee through Samaria. Here is what John says</a:t>
            </a:r>
          </a:p>
          <a:p>
            <a:r>
              <a:rPr lang="en-US" sz="2800" b="1" i="1" baseline="30000"/>
              <a:t>“43 </a:t>
            </a:r>
            <a:r>
              <a:rPr lang="en-US" sz="2800" i="1"/>
              <a:t>After the two days he left for Galilee. </a:t>
            </a:r>
            <a:r>
              <a:rPr lang="en-US" sz="2800" b="1" i="1" baseline="30000"/>
              <a:t>44 </a:t>
            </a:r>
            <a:r>
              <a:rPr lang="en-US" sz="2800" i="1"/>
              <a:t>(Now Jesus himself had pointed out that a prophet has no honor in his own country.)"</a:t>
            </a:r>
          </a:p>
        </p:txBody>
      </p:sp>
    </p:spTree>
    <p:extLst>
      <p:ext uri="{BB962C8B-B14F-4D97-AF65-F5344CB8AC3E}">
        <p14:creationId xmlns:p14="http://schemas.microsoft.com/office/powerpoint/2010/main" val="27858693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BDF53-749A-B0E0-ED95-284138559B21}"/>
              </a:ext>
            </a:extLst>
          </p:cNvPr>
          <p:cNvSpPr>
            <a:spLocks noGrp="1"/>
          </p:cNvSpPr>
          <p:nvPr>
            <p:ph type="title"/>
          </p:nvPr>
        </p:nvSpPr>
        <p:spPr/>
        <p:txBody>
          <a:bodyPr/>
          <a:lstStyle/>
          <a:p>
            <a:r>
              <a:rPr lang="en-US"/>
              <a:t>What is Propitiation?</a:t>
            </a:r>
          </a:p>
        </p:txBody>
      </p:sp>
      <p:sp>
        <p:nvSpPr>
          <p:cNvPr id="3" name="Content Placeholder 2">
            <a:extLst>
              <a:ext uri="{FF2B5EF4-FFF2-40B4-BE49-F238E27FC236}">
                <a16:creationId xmlns:a16="http://schemas.microsoft.com/office/drawing/2014/main" id="{59042066-3A97-C4E5-3093-C0EBB7B4E31F}"/>
              </a:ext>
            </a:extLst>
          </p:cNvPr>
          <p:cNvSpPr>
            <a:spLocks noGrp="1"/>
          </p:cNvSpPr>
          <p:nvPr>
            <p:ph idx="1"/>
          </p:nvPr>
        </p:nvSpPr>
        <p:spPr/>
        <p:txBody>
          <a:bodyPr/>
          <a:lstStyle/>
          <a:p>
            <a:r>
              <a:rPr lang="en-US" sz="3200"/>
              <a:t>Propitiation means the judicial displeasure of God, the wrath of God, was satisfied by the death of Christ. It is the turning away of God’s wrath. The guilt of sin was removed by the sacrifice of Christ, which satisfied fully the justice of God</a:t>
            </a:r>
            <a:r>
              <a:rPr lang="en-US"/>
              <a:t>.</a:t>
            </a:r>
          </a:p>
        </p:txBody>
      </p:sp>
    </p:spTree>
    <p:extLst>
      <p:ext uri="{BB962C8B-B14F-4D97-AF65-F5344CB8AC3E}">
        <p14:creationId xmlns:p14="http://schemas.microsoft.com/office/powerpoint/2010/main" val="17918958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7FEDE-2016-EDC1-B1E4-6D1A557AD514}"/>
              </a:ext>
            </a:extLst>
          </p:cNvPr>
          <p:cNvSpPr>
            <a:spLocks noGrp="1"/>
          </p:cNvSpPr>
          <p:nvPr>
            <p:ph type="title"/>
          </p:nvPr>
        </p:nvSpPr>
        <p:spPr/>
        <p:txBody>
          <a:bodyPr>
            <a:normAutofit/>
          </a:bodyPr>
          <a:lstStyle/>
          <a:p>
            <a:pPr algn="ctr"/>
            <a:r>
              <a:rPr lang="en-US" sz="2800"/>
              <a:t>What was involved in Christ’s Atoning work? 		Redemption/Sacrifice</a:t>
            </a:r>
          </a:p>
        </p:txBody>
      </p:sp>
      <p:sp>
        <p:nvSpPr>
          <p:cNvPr id="3" name="Content Placeholder 2">
            <a:extLst>
              <a:ext uri="{FF2B5EF4-FFF2-40B4-BE49-F238E27FC236}">
                <a16:creationId xmlns:a16="http://schemas.microsoft.com/office/drawing/2014/main" id="{DD61FA90-DC54-381C-A9C9-CB4DA92ED9B1}"/>
              </a:ext>
            </a:extLst>
          </p:cNvPr>
          <p:cNvSpPr>
            <a:spLocks noGrp="1"/>
          </p:cNvSpPr>
          <p:nvPr>
            <p:ph idx="1"/>
          </p:nvPr>
        </p:nvSpPr>
        <p:spPr/>
        <p:txBody>
          <a:bodyPr>
            <a:normAutofit/>
          </a:bodyPr>
          <a:lstStyle/>
          <a:p>
            <a:r>
              <a:rPr lang="en-US" sz="3600" b="1" i="1"/>
              <a:t>Indeed, under the law almost everything is purified with blood, and without the shedding of blood there is no forgiveness of sins.</a:t>
            </a:r>
            <a:r>
              <a:rPr lang="en-US" sz="3600"/>
              <a:t> Hebrews 9:22</a:t>
            </a:r>
          </a:p>
        </p:txBody>
      </p:sp>
    </p:spTree>
    <p:extLst>
      <p:ext uri="{BB962C8B-B14F-4D97-AF65-F5344CB8AC3E}">
        <p14:creationId xmlns:p14="http://schemas.microsoft.com/office/powerpoint/2010/main" val="17817160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C2E4D-14A6-E2D7-AA7B-F6A59800FBDD}"/>
              </a:ext>
            </a:extLst>
          </p:cNvPr>
          <p:cNvSpPr>
            <a:spLocks noGrp="1"/>
          </p:cNvSpPr>
          <p:nvPr>
            <p:ph type="title"/>
          </p:nvPr>
        </p:nvSpPr>
        <p:spPr/>
        <p:txBody>
          <a:bodyPr>
            <a:normAutofit/>
          </a:bodyPr>
          <a:lstStyle/>
          <a:p>
            <a:pPr algn="ctr"/>
            <a:r>
              <a:rPr lang="en-US" sz="2800"/>
              <a:t>What was involved in Christ’s Atoning work? 		Redemption/Sacrifice</a:t>
            </a:r>
          </a:p>
        </p:txBody>
      </p:sp>
      <p:sp>
        <p:nvSpPr>
          <p:cNvPr id="3" name="Content Placeholder 2">
            <a:extLst>
              <a:ext uri="{FF2B5EF4-FFF2-40B4-BE49-F238E27FC236}">
                <a16:creationId xmlns:a16="http://schemas.microsoft.com/office/drawing/2014/main" id="{B7A82A2B-0B1E-EAD2-314F-DF106C0EF8FA}"/>
              </a:ext>
            </a:extLst>
          </p:cNvPr>
          <p:cNvSpPr>
            <a:spLocks noGrp="1"/>
          </p:cNvSpPr>
          <p:nvPr>
            <p:ph idx="1"/>
          </p:nvPr>
        </p:nvSpPr>
        <p:spPr/>
        <p:txBody>
          <a:bodyPr>
            <a:normAutofit lnSpcReduction="10000"/>
          </a:bodyPr>
          <a:lstStyle/>
          <a:p>
            <a:r>
              <a:rPr lang="en-US" sz="2400"/>
              <a:t>OLD TESTAMENT BACKGROUND – four elements</a:t>
            </a:r>
          </a:p>
          <a:p>
            <a:r>
              <a:rPr lang="en-US" sz="2400"/>
              <a:t>So that as the sacrifice was offered in the Old Testament there were at least four key component parts. </a:t>
            </a:r>
            <a:r>
              <a:rPr lang="en-US" sz="2400" b="1"/>
              <a:t>First of all, it was chosen</a:t>
            </a:r>
            <a:r>
              <a:rPr lang="en-US" sz="2400"/>
              <a:t>; </a:t>
            </a:r>
          </a:p>
          <a:p>
            <a:r>
              <a:rPr lang="en-US" sz="2400" b="1"/>
              <a:t>second of all, it was without blemish</a:t>
            </a:r>
            <a:r>
              <a:rPr lang="en-US" sz="2400"/>
              <a:t>; </a:t>
            </a:r>
          </a:p>
          <a:p>
            <a:r>
              <a:rPr lang="en-US" sz="2400" b="1"/>
              <a:t>third, the sacrifice was a substitute</a:t>
            </a:r>
            <a:r>
              <a:rPr lang="en-US" sz="2400"/>
              <a:t>, the one who died in the place of the sinner; </a:t>
            </a:r>
          </a:p>
          <a:p>
            <a:r>
              <a:rPr lang="en-US" sz="2400" b="1"/>
              <a:t>and fourth, there was the shedding of blood</a:t>
            </a:r>
            <a:r>
              <a:rPr lang="en-US" sz="2400"/>
              <a:t>.</a:t>
            </a:r>
          </a:p>
          <a:p>
            <a:endParaRPr lang="en-US"/>
          </a:p>
        </p:txBody>
      </p:sp>
    </p:spTree>
    <p:extLst>
      <p:ext uri="{BB962C8B-B14F-4D97-AF65-F5344CB8AC3E}">
        <p14:creationId xmlns:p14="http://schemas.microsoft.com/office/powerpoint/2010/main" val="29079187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102F2-4AF4-856A-0509-AA402314E264}"/>
              </a:ext>
            </a:extLst>
          </p:cNvPr>
          <p:cNvSpPr>
            <a:spLocks noGrp="1"/>
          </p:cNvSpPr>
          <p:nvPr>
            <p:ph type="title"/>
          </p:nvPr>
        </p:nvSpPr>
        <p:spPr/>
        <p:txBody>
          <a:bodyPr/>
          <a:lstStyle/>
          <a:p>
            <a:r>
              <a:rPr lang="en-US"/>
              <a:t>Chosen and without blemish</a:t>
            </a:r>
          </a:p>
        </p:txBody>
      </p:sp>
      <p:sp>
        <p:nvSpPr>
          <p:cNvPr id="3" name="Content Placeholder 2">
            <a:extLst>
              <a:ext uri="{FF2B5EF4-FFF2-40B4-BE49-F238E27FC236}">
                <a16:creationId xmlns:a16="http://schemas.microsoft.com/office/drawing/2014/main" id="{79D86E71-B273-7CB9-A99C-7903CCC2EA7F}"/>
              </a:ext>
            </a:extLst>
          </p:cNvPr>
          <p:cNvSpPr>
            <a:spLocks noGrp="1"/>
          </p:cNvSpPr>
          <p:nvPr>
            <p:ph idx="1"/>
          </p:nvPr>
        </p:nvSpPr>
        <p:spPr/>
        <p:txBody>
          <a:bodyPr>
            <a:normAutofit fontScale="92500"/>
          </a:bodyPr>
          <a:lstStyle/>
          <a:p>
            <a:r>
              <a:rPr lang="en-US" dirty="0"/>
              <a:t>CHOSEN - A person would go into the flock and select the right kind of offering, one that had been prescribed by God in his law and one that was among the best of the flock. That lamb would then be taken, and was often taken near the home of the worshiper, where the animal was observed for a number of days. </a:t>
            </a:r>
          </a:p>
          <a:p>
            <a:r>
              <a:rPr lang="en-US" dirty="0"/>
              <a:t>WITHOUT BLEMISH - the second important element of sacrifice and that is the idea of being without blemish. The animal that was selected from the domestic animals in accordance with Scripture had to be without defect, and therefore keeping the animal close to home the family could observe whether the animal was blind or lame or crippled or had some other noticeable defect, because the sacrifice had to be without blemish. </a:t>
            </a:r>
            <a:r>
              <a:rPr lang="en-US" sz="1100" dirty="0"/>
              <a:t>MODIFIED from </a:t>
            </a:r>
            <a:r>
              <a:rPr lang="en-US" sz="1100" dirty="0" err="1"/>
              <a:t>Cragoe</a:t>
            </a:r>
            <a:r>
              <a:rPr lang="en-US" sz="1100" dirty="0"/>
              <a:t> Radio School of the Bible</a:t>
            </a:r>
          </a:p>
        </p:txBody>
      </p:sp>
    </p:spTree>
    <p:extLst>
      <p:ext uri="{BB962C8B-B14F-4D97-AF65-F5344CB8AC3E}">
        <p14:creationId xmlns:p14="http://schemas.microsoft.com/office/powerpoint/2010/main" val="18407697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29A31-0E56-A007-16E4-B523AEA3C180}"/>
              </a:ext>
            </a:extLst>
          </p:cNvPr>
          <p:cNvSpPr>
            <a:spLocks noGrp="1"/>
          </p:cNvSpPr>
          <p:nvPr>
            <p:ph type="title"/>
          </p:nvPr>
        </p:nvSpPr>
        <p:spPr/>
        <p:txBody>
          <a:bodyPr/>
          <a:lstStyle/>
          <a:p>
            <a:r>
              <a:rPr lang="en-US"/>
              <a:t>Substitute and shedding of blood</a:t>
            </a:r>
          </a:p>
        </p:txBody>
      </p:sp>
      <p:sp>
        <p:nvSpPr>
          <p:cNvPr id="3" name="Content Placeholder 2">
            <a:extLst>
              <a:ext uri="{FF2B5EF4-FFF2-40B4-BE49-F238E27FC236}">
                <a16:creationId xmlns:a16="http://schemas.microsoft.com/office/drawing/2014/main" id="{3D77010B-5514-51FE-2921-BDF8306B961D}"/>
              </a:ext>
            </a:extLst>
          </p:cNvPr>
          <p:cNvSpPr>
            <a:spLocks noGrp="1"/>
          </p:cNvSpPr>
          <p:nvPr>
            <p:ph idx="1"/>
          </p:nvPr>
        </p:nvSpPr>
        <p:spPr>
          <a:xfrm>
            <a:off x="1451579" y="1853754"/>
            <a:ext cx="9603275" cy="3979887"/>
          </a:xfrm>
        </p:spPr>
        <p:txBody>
          <a:bodyPr>
            <a:normAutofit fontScale="92500" lnSpcReduction="10000"/>
          </a:bodyPr>
          <a:lstStyle/>
          <a:p>
            <a:r>
              <a:rPr lang="en-US" dirty="0"/>
              <a:t>SUBSTITUTE - the animal would then be taken to either the tabernacle or the temple, and the </a:t>
            </a:r>
            <a:r>
              <a:rPr lang="en-US" dirty="0" err="1"/>
              <a:t>offerer</a:t>
            </a:r>
            <a:r>
              <a:rPr lang="en-US" dirty="0"/>
              <a:t> would lay their hands on the victim and then the animal would be slain by the worshiper. So that if you were worshiping in the Old Testament you yourself would lay your hands on the animal and then take a knife and kill the animal yourself. By laying your hands on the animal the sins of the worshiper were symbolically transferred to the animal. In later practice, confession of sin was also made at this point. </a:t>
            </a:r>
          </a:p>
          <a:p>
            <a:r>
              <a:rPr lang="en-US" dirty="0"/>
              <a:t>SHEDDING OF BLOOD -The fourth element is the idea of shedding blood. The priest would then catch the blood of the sacrifice and offer it to God. The blood was the physical representative of the life that had been given in death upon the altar. Blood served as proof that the sacrificial victim had died, and again, without the shedding of blood there was no forgiveness of sins. </a:t>
            </a:r>
            <a:r>
              <a:rPr lang="en-US" sz="1100" dirty="0"/>
              <a:t>MODIFIED from </a:t>
            </a:r>
            <a:r>
              <a:rPr lang="en-US" sz="1100" dirty="0" err="1"/>
              <a:t>Cragoe</a:t>
            </a:r>
            <a:r>
              <a:rPr lang="en-US" sz="1100" dirty="0"/>
              <a:t> Radio School of the Bible</a:t>
            </a:r>
          </a:p>
        </p:txBody>
      </p:sp>
    </p:spTree>
    <p:extLst>
      <p:ext uri="{BB962C8B-B14F-4D97-AF65-F5344CB8AC3E}">
        <p14:creationId xmlns:p14="http://schemas.microsoft.com/office/powerpoint/2010/main" val="34849469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737DB-9DB3-123F-A184-21C74BBD3415}"/>
              </a:ext>
            </a:extLst>
          </p:cNvPr>
          <p:cNvSpPr>
            <a:spLocks noGrp="1"/>
          </p:cNvSpPr>
          <p:nvPr>
            <p:ph type="title"/>
          </p:nvPr>
        </p:nvSpPr>
        <p:spPr/>
        <p:txBody>
          <a:bodyPr/>
          <a:lstStyle/>
          <a:p>
            <a:r>
              <a:rPr lang="en-US"/>
              <a:t>Jesus’ Sacrifice Fulfills the conditions</a:t>
            </a:r>
          </a:p>
        </p:txBody>
      </p:sp>
      <p:sp>
        <p:nvSpPr>
          <p:cNvPr id="3" name="Content Placeholder 2">
            <a:extLst>
              <a:ext uri="{FF2B5EF4-FFF2-40B4-BE49-F238E27FC236}">
                <a16:creationId xmlns:a16="http://schemas.microsoft.com/office/drawing/2014/main" id="{845455B0-C1DC-AC7B-9982-4F33AA9C6E01}"/>
              </a:ext>
            </a:extLst>
          </p:cNvPr>
          <p:cNvSpPr>
            <a:spLocks noGrp="1"/>
          </p:cNvSpPr>
          <p:nvPr>
            <p:ph idx="1"/>
          </p:nvPr>
        </p:nvSpPr>
        <p:spPr/>
        <p:txBody>
          <a:bodyPr>
            <a:normAutofit/>
          </a:bodyPr>
          <a:lstStyle/>
          <a:p>
            <a:r>
              <a:rPr lang="en-US" sz="2800"/>
              <a:t>I Peter 1:18-20 </a:t>
            </a:r>
            <a:r>
              <a:rPr lang="en-US" sz="2800" b="1" i="1"/>
              <a:t>“Knowing that you were not redeemed with perishable things like silver or gold from your futile way of life inherited from your forefathers, but with the precious blood, as of a lamb unblemished and spotless, the blood of Christ. For He was foreknown before the foundation of the world...”</a:t>
            </a:r>
            <a:r>
              <a:rPr lang="en-US" sz="2800"/>
              <a:t> </a:t>
            </a:r>
            <a:r>
              <a:rPr lang="en-US" sz="3200" u="sng"/>
              <a:t>Chosen, spotless, substitute, shedding of blood</a:t>
            </a:r>
          </a:p>
          <a:p>
            <a:endParaRPr lang="en-US" sz="2800"/>
          </a:p>
        </p:txBody>
      </p:sp>
    </p:spTree>
    <p:extLst>
      <p:ext uri="{BB962C8B-B14F-4D97-AF65-F5344CB8AC3E}">
        <p14:creationId xmlns:p14="http://schemas.microsoft.com/office/powerpoint/2010/main" val="35061415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BE3F0-A216-0EE2-E6F7-91046164B01E}"/>
              </a:ext>
            </a:extLst>
          </p:cNvPr>
          <p:cNvSpPr>
            <a:spLocks noGrp="1"/>
          </p:cNvSpPr>
          <p:nvPr>
            <p:ph type="title"/>
          </p:nvPr>
        </p:nvSpPr>
        <p:spPr/>
        <p:txBody>
          <a:bodyPr/>
          <a:lstStyle/>
          <a:p>
            <a:r>
              <a:rPr lang="en-US"/>
              <a:t>What was involved in Christ’s ATONING WORK? </a:t>
            </a:r>
            <a:r>
              <a:rPr lang="en-US" b="1"/>
              <a:t>Vicarious Substitution</a:t>
            </a:r>
          </a:p>
        </p:txBody>
      </p:sp>
      <p:sp>
        <p:nvSpPr>
          <p:cNvPr id="3" name="Content Placeholder 2">
            <a:extLst>
              <a:ext uri="{FF2B5EF4-FFF2-40B4-BE49-F238E27FC236}">
                <a16:creationId xmlns:a16="http://schemas.microsoft.com/office/drawing/2014/main" id="{C67C897D-0D86-7D4E-A382-372FE28AB61E}"/>
              </a:ext>
            </a:extLst>
          </p:cNvPr>
          <p:cNvSpPr>
            <a:spLocks noGrp="1"/>
          </p:cNvSpPr>
          <p:nvPr>
            <p:ph idx="1"/>
          </p:nvPr>
        </p:nvSpPr>
        <p:spPr/>
        <p:txBody>
          <a:bodyPr>
            <a:normAutofit/>
          </a:bodyPr>
          <a:lstStyle/>
          <a:p>
            <a:r>
              <a:rPr lang="en-US" altLang="en-US" sz="2400" b="1"/>
              <a:t>But God demonstrates His own love toward us, in that while we were yet sinners, Christ died for us.  </a:t>
            </a:r>
            <a:r>
              <a:rPr lang="en-US" altLang="en-US"/>
              <a:t>Romans 5:8</a:t>
            </a:r>
          </a:p>
          <a:p>
            <a:r>
              <a:rPr lang="en-US" sz="2400" b="1" i="1"/>
              <a:t>Vicarious</a:t>
            </a:r>
            <a:r>
              <a:rPr lang="en-US" sz="2400" b="1"/>
              <a:t> </a:t>
            </a:r>
            <a:r>
              <a:rPr lang="en-US" sz="2400"/>
              <a:t>means “done in place of or instead of someone else.” So it literally means that </a:t>
            </a:r>
            <a:r>
              <a:rPr lang="en-US" sz="2400" b="1"/>
              <a:t>Jesus was substituted </a:t>
            </a:r>
            <a:r>
              <a:rPr lang="en-US" sz="2400"/>
              <a:t>for humanity and punished for our faults in order to pay for the sins we had committed and reconcile us to God.  Vicarious atonement is also referred to as </a:t>
            </a:r>
            <a:r>
              <a:rPr lang="en-US" sz="2400" b="1" i="1"/>
              <a:t>“substitutionary or penal substitution.”</a:t>
            </a:r>
          </a:p>
        </p:txBody>
      </p:sp>
    </p:spTree>
    <p:extLst>
      <p:ext uri="{BB962C8B-B14F-4D97-AF65-F5344CB8AC3E}">
        <p14:creationId xmlns:p14="http://schemas.microsoft.com/office/powerpoint/2010/main" val="27476026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22711-A6CD-C4AF-B54E-726F7D177460}"/>
              </a:ext>
            </a:extLst>
          </p:cNvPr>
          <p:cNvSpPr>
            <a:spLocks noGrp="1"/>
          </p:cNvSpPr>
          <p:nvPr>
            <p:ph type="title"/>
          </p:nvPr>
        </p:nvSpPr>
        <p:spPr/>
        <p:txBody>
          <a:bodyPr/>
          <a:lstStyle/>
          <a:p>
            <a:r>
              <a:rPr lang="en-US" dirty="0"/>
              <a:t>Jesus as Priest</a:t>
            </a:r>
            <a:br>
              <a:rPr lang="en-US" dirty="0"/>
            </a:br>
            <a:r>
              <a:rPr lang="en-US" dirty="0"/>
              <a:t>Reconciliation</a:t>
            </a:r>
          </a:p>
        </p:txBody>
      </p:sp>
      <p:sp>
        <p:nvSpPr>
          <p:cNvPr id="3" name="Content Placeholder 2">
            <a:extLst>
              <a:ext uri="{FF2B5EF4-FFF2-40B4-BE49-F238E27FC236}">
                <a16:creationId xmlns:a16="http://schemas.microsoft.com/office/drawing/2014/main" id="{AFBAC8C6-D853-D9A8-A4BF-5F7299E6D5AA}"/>
              </a:ext>
            </a:extLst>
          </p:cNvPr>
          <p:cNvSpPr>
            <a:spLocks noGrp="1"/>
          </p:cNvSpPr>
          <p:nvPr>
            <p:ph idx="1"/>
          </p:nvPr>
        </p:nvSpPr>
        <p:spPr>
          <a:xfrm>
            <a:off x="1451579" y="2015732"/>
            <a:ext cx="10452246" cy="3450613"/>
          </a:xfrm>
        </p:spPr>
        <p:txBody>
          <a:bodyPr>
            <a:normAutofit/>
          </a:bodyPr>
          <a:lstStyle/>
          <a:p>
            <a:r>
              <a:rPr lang="en-US" sz="2800" dirty="0"/>
              <a:t>Because of Sin, we are alienated from God. In Romans 5:8-11, we read, “</a:t>
            </a:r>
            <a:r>
              <a:rPr lang="en-US" sz="2400" i="1" dirty="0"/>
              <a:t>But God demonstrates his own love for us in this: While we were still sinners, Christ died for us. Since we have now been justified by his blood, how much more shall we be saved from God’s wrath through him! </a:t>
            </a:r>
            <a:r>
              <a:rPr lang="en-US" sz="2400" b="1" i="1" baseline="30000" dirty="0"/>
              <a:t>10 </a:t>
            </a:r>
            <a:r>
              <a:rPr lang="en-US" sz="2400" i="1" dirty="0"/>
              <a:t>For if, while we were God’s enemies, we were reconciled to him through the death of his Son, how much more, having been reconciled, shall we be saved through his life! </a:t>
            </a:r>
            <a:r>
              <a:rPr lang="en-US" sz="2400" b="1" i="1" baseline="30000" dirty="0"/>
              <a:t>11 </a:t>
            </a:r>
            <a:r>
              <a:rPr lang="en-US" sz="2400" i="1" dirty="0"/>
              <a:t>Not only is this so, but we also boast in God through our Lord Jesus Christ, through whom we have now received reconciliation.”</a:t>
            </a:r>
          </a:p>
          <a:p>
            <a:pPr marL="0" indent="0">
              <a:buNone/>
            </a:pPr>
            <a:endParaRPr lang="en-US" sz="2800" dirty="0"/>
          </a:p>
        </p:txBody>
      </p:sp>
    </p:spTree>
    <p:extLst>
      <p:ext uri="{BB962C8B-B14F-4D97-AF65-F5344CB8AC3E}">
        <p14:creationId xmlns:p14="http://schemas.microsoft.com/office/powerpoint/2010/main" val="12256466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CA440-DA89-C0F6-CCAE-DC7A79A519D5}"/>
              </a:ext>
            </a:extLst>
          </p:cNvPr>
          <p:cNvSpPr>
            <a:spLocks noGrp="1"/>
          </p:cNvSpPr>
          <p:nvPr>
            <p:ph type="title"/>
          </p:nvPr>
        </p:nvSpPr>
        <p:spPr/>
        <p:txBody>
          <a:bodyPr/>
          <a:lstStyle/>
          <a:p>
            <a:r>
              <a:rPr lang="en-US" dirty="0"/>
              <a:t>Reconciliation</a:t>
            </a:r>
          </a:p>
        </p:txBody>
      </p:sp>
      <p:sp>
        <p:nvSpPr>
          <p:cNvPr id="3" name="Content Placeholder 2">
            <a:extLst>
              <a:ext uri="{FF2B5EF4-FFF2-40B4-BE49-F238E27FC236}">
                <a16:creationId xmlns:a16="http://schemas.microsoft.com/office/drawing/2014/main" id="{5DB57403-B096-7D63-0428-18BEDA8EC21A}"/>
              </a:ext>
            </a:extLst>
          </p:cNvPr>
          <p:cNvSpPr>
            <a:spLocks noGrp="1"/>
          </p:cNvSpPr>
          <p:nvPr>
            <p:ph idx="1"/>
          </p:nvPr>
        </p:nvSpPr>
        <p:spPr>
          <a:xfrm>
            <a:off x="1451579" y="2015731"/>
            <a:ext cx="10452246" cy="3869679"/>
          </a:xfrm>
        </p:spPr>
        <p:txBody>
          <a:bodyPr>
            <a:normAutofit fontScale="85000" lnSpcReduction="10000"/>
          </a:bodyPr>
          <a:lstStyle/>
          <a:p>
            <a:r>
              <a:rPr lang="en-US" dirty="0"/>
              <a:t>In II Corinthians 5:18-21, we read, </a:t>
            </a:r>
            <a:r>
              <a:rPr lang="en-US" b="1" baseline="30000" dirty="0"/>
              <a:t>   </a:t>
            </a:r>
            <a:r>
              <a:rPr lang="en-US" sz="3300" i="1" dirty="0"/>
              <a:t>All this is from God, who reconciled us to himself through Christ and gave us the ministry of reconciliation: </a:t>
            </a:r>
            <a:r>
              <a:rPr lang="en-US" sz="3300" b="1" i="1" baseline="30000" dirty="0"/>
              <a:t>19 </a:t>
            </a:r>
            <a:r>
              <a:rPr lang="en-US" sz="3300" i="1" dirty="0"/>
              <a:t>that God was reconciling the world to himself in Christ, not counting people’s sins against them. And he has committed to us the message of reconciliation. </a:t>
            </a:r>
            <a:r>
              <a:rPr lang="en-US" sz="3300" b="1" i="1" baseline="30000" dirty="0"/>
              <a:t>20 </a:t>
            </a:r>
            <a:r>
              <a:rPr lang="en-US" sz="3300" i="1" dirty="0"/>
              <a:t>We are therefore Christ’s ambassadors, as though God were making his appeal through us. We implore you on Christ’s behalf: Be reconciled to God. </a:t>
            </a:r>
            <a:r>
              <a:rPr lang="en-US" sz="3300" b="1" i="1" baseline="30000" dirty="0"/>
              <a:t>21 </a:t>
            </a:r>
            <a:r>
              <a:rPr lang="en-US" sz="3300" i="1" dirty="0"/>
              <a:t>God made him who had no sin to be sin for us, so that in him we might become the righteousness of God.</a:t>
            </a:r>
          </a:p>
          <a:p>
            <a:endParaRPr lang="en-US" sz="2400" i="1" dirty="0"/>
          </a:p>
          <a:p>
            <a:endParaRPr lang="en-US" sz="2400" dirty="0"/>
          </a:p>
          <a:p>
            <a:pPr marL="0" indent="0">
              <a:buNone/>
            </a:pPr>
            <a:endParaRPr lang="en-US" dirty="0"/>
          </a:p>
        </p:txBody>
      </p:sp>
    </p:spTree>
    <p:extLst>
      <p:ext uri="{BB962C8B-B14F-4D97-AF65-F5344CB8AC3E}">
        <p14:creationId xmlns:p14="http://schemas.microsoft.com/office/powerpoint/2010/main" val="7703551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6C4F6-E8FD-AF4C-3336-4CA4420F792D}"/>
              </a:ext>
            </a:extLst>
          </p:cNvPr>
          <p:cNvSpPr>
            <a:spLocks noGrp="1"/>
          </p:cNvSpPr>
          <p:nvPr>
            <p:ph type="title"/>
          </p:nvPr>
        </p:nvSpPr>
        <p:spPr/>
        <p:txBody>
          <a:bodyPr/>
          <a:lstStyle/>
          <a:p>
            <a:r>
              <a:rPr lang="en-US" dirty="0"/>
              <a:t>reconciliation</a:t>
            </a:r>
          </a:p>
        </p:txBody>
      </p:sp>
      <p:sp>
        <p:nvSpPr>
          <p:cNvPr id="3" name="Content Placeholder 2">
            <a:extLst>
              <a:ext uri="{FF2B5EF4-FFF2-40B4-BE49-F238E27FC236}">
                <a16:creationId xmlns:a16="http://schemas.microsoft.com/office/drawing/2014/main" id="{C6B852E6-5705-CB71-661C-E1AA9EA6BE0F}"/>
              </a:ext>
            </a:extLst>
          </p:cNvPr>
          <p:cNvSpPr>
            <a:spLocks noGrp="1"/>
          </p:cNvSpPr>
          <p:nvPr>
            <p:ph idx="1"/>
          </p:nvPr>
        </p:nvSpPr>
        <p:spPr/>
        <p:txBody>
          <a:bodyPr>
            <a:normAutofit fontScale="85000" lnSpcReduction="10000"/>
          </a:bodyPr>
          <a:lstStyle/>
          <a:p>
            <a:pPr marL="0" indent="0">
              <a:buNone/>
            </a:pPr>
            <a:r>
              <a:rPr lang="en-US" sz="3200" dirty="0"/>
              <a:t>We have TWO things that alienate us from God</a:t>
            </a:r>
          </a:p>
          <a:p>
            <a:pPr marL="457200" indent="-457200">
              <a:buFont typeface="+mj-lt"/>
              <a:buAutoNum type="arabicPeriod"/>
            </a:pPr>
            <a:r>
              <a:rPr lang="en-US" sz="2800" dirty="0"/>
              <a:t>Guilt, and thus objects of God’s wrath</a:t>
            </a:r>
          </a:p>
          <a:p>
            <a:pPr marL="457200" indent="-457200">
              <a:buFont typeface="+mj-lt"/>
              <a:buAutoNum type="arabicPeriod"/>
            </a:pPr>
            <a:r>
              <a:rPr lang="en-US" sz="2800" dirty="0"/>
              <a:t>We are not righteous; you must be righteous to see God. </a:t>
            </a:r>
          </a:p>
          <a:p>
            <a:pPr marL="0" indent="0">
              <a:buNone/>
            </a:pPr>
            <a:r>
              <a:rPr lang="en-US" sz="3200" dirty="0"/>
              <a:t>Notice again II Cor. 5:21 -  </a:t>
            </a:r>
            <a:r>
              <a:rPr lang="en-US" sz="3200" i="1" dirty="0"/>
              <a:t>We implore you on Christ’s behalf: Be reconciled to God. </a:t>
            </a:r>
            <a:r>
              <a:rPr lang="en-US" sz="3200" b="1" i="1" baseline="30000" dirty="0"/>
              <a:t>21 </a:t>
            </a:r>
            <a:r>
              <a:rPr lang="en-US" sz="3200" i="1" u="sng" dirty="0"/>
              <a:t>God made him who had no sin to be sin for us, so that in him we might become the righteousness of God.</a:t>
            </a:r>
          </a:p>
          <a:p>
            <a:pPr marL="0" indent="0">
              <a:buNone/>
            </a:pPr>
            <a:endParaRPr lang="en-US" sz="3200" dirty="0"/>
          </a:p>
        </p:txBody>
      </p:sp>
    </p:spTree>
    <p:extLst>
      <p:ext uri="{BB962C8B-B14F-4D97-AF65-F5344CB8AC3E}">
        <p14:creationId xmlns:p14="http://schemas.microsoft.com/office/powerpoint/2010/main" val="3687754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B8A55-109C-9218-2346-A351812CC748}"/>
              </a:ext>
            </a:extLst>
          </p:cNvPr>
          <p:cNvSpPr>
            <a:spLocks noGrp="1"/>
          </p:cNvSpPr>
          <p:nvPr>
            <p:ph type="title"/>
          </p:nvPr>
        </p:nvSpPr>
        <p:spPr/>
        <p:txBody>
          <a:bodyPr/>
          <a:lstStyle/>
          <a:p>
            <a:r>
              <a:rPr lang="en-US"/>
              <a:t>Jesus as Prophet</a:t>
            </a:r>
          </a:p>
        </p:txBody>
      </p:sp>
      <p:sp>
        <p:nvSpPr>
          <p:cNvPr id="3" name="Content Placeholder 2">
            <a:extLst>
              <a:ext uri="{FF2B5EF4-FFF2-40B4-BE49-F238E27FC236}">
                <a16:creationId xmlns:a16="http://schemas.microsoft.com/office/drawing/2014/main" id="{8B442D12-8319-24F3-A222-012EE16B6A46}"/>
              </a:ext>
            </a:extLst>
          </p:cNvPr>
          <p:cNvSpPr>
            <a:spLocks noGrp="1"/>
          </p:cNvSpPr>
          <p:nvPr>
            <p:ph idx="1"/>
          </p:nvPr>
        </p:nvSpPr>
        <p:spPr/>
        <p:txBody>
          <a:bodyPr/>
          <a:lstStyle/>
          <a:p>
            <a:r>
              <a:rPr lang="en-US" sz="2400"/>
              <a:t>In Deuteronomy 18:15 we read: </a:t>
            </a:r>
            <a:r>
              <a:rPr lang="en-US" sz="2400" i="1"/>
              <a:t>“The Lord your God will raise up for you a prophet like me from among you, from your countrymen, you shall listen to him.”</a:t>
            </a:r>
            <a:r>
              <a:rPr lang="en-US" sz="2400"/>
              <a:t> In this verse Moses predicted that God would raise up a prophet like himself.</a:t>
            </a:r>
          </a:p>
          <a:p>
            <a:r>
              <a:rPr lang="en-US" sz="2400"/>
              <a:t>Peter in Acts says Jesus is the Prophet Moses foretold of.  </a:t>
            </a:r>
          </a:p>
          <a:p>
            <a:r>
              <a:rPr lang="en-US" sz="2400" i="1"/>
              <a:t>Acts 3:22</a:t>
            </a:r>
            <a:r>
              <a:rPr lang="en-US" sz="2400" b="1" i="1" baseline="30000"/>
              <a:t> </a:t>
            </a:r>
            <a:r>
              <a:rPr lang="en-US" sz="2400" i="1"/>
              <a:t>For Moses said, ‘The Lord your God will raise up for you a prophet like me from among your own people; you must listen to everything he tells you.</a:t>
            </a:r>
          </a:p>
        </p:txBody>
      </p:sp>
    </p:spTree>
    <p:extLst>
      <p:ext uri="{BB962C8B-B14F-4D97-AF65-F5344CB8AC3E}">
        <p14:creationId xmlns:p14="http://schemas.microsoft.com/office/powerpoint/2010/main" val="4344159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9EA81-6435-415D-591D-B492A2ABEECB}"/>
              </a:ext>
            </a:extLst>
          </p:cNvPr>
          <p:cNvSpPr>
            <a:spLocks noGrp="1"/>
          </p:cNvSpPr>
          <p:nvPr>
            <p:ph type="title"/>
          </p:nvPr>
        </p:nvSpPr>
        <p:spPr/>
        <p:txBody>
          <a:bodyPr/>
          <a:lstStyle/>
          <a:p>
            <a:r>
              <a:rPr lang="en-US" dirty="0"/>
              <a:t>Reconciliation</a:t>
            </a:r>
          </a:p>
        </p:txBody>
      </p:sp>
      <p:sp>
        <p:nvSpPr>
          <p:cNvPr id="3" name="Content Placeholder 2">
            <a:extLst>
              <a:ext uri="{FF2B5EF4-FFF2-40B4-BE49-F238E27FC236}">
                <a16:creationId xmlns:a16="http://schemas.microsoft.com/office/drawing/2014/main" id="{27B11266-8DFE-F945-6E8F-72FCAEE40137}"/>
              </a:ext>
            </a:extLst>
          </p:cNvPr>
          <p:cNvSpPr>
            <a:spLocks noGrp="1"/>
          </p:cNvSpPr>
          <p:nvPr>
            <p:ph idx="1"/>
          </p:nvPr>
        </p:nvSpPr>
        <p:spPr/>
        <p:txBody>
          <a:bodyPr/>
          <a:lstStyle/>
          <a:p>
            <a:r>
              <a:rPr lang="en-US" sz="4000" dirty="0"/>
              <a:t>Therefore, the work of propitiation, redemption, and sacrifice makes reconciliation possible by dealing with guilt and wrath.</a:t>
            </a:r>
          </a:p>
          <a:p>
            <a:endParaRPr lang="en-US" dirty="0"/>
          </a:p>
        </p:txBody>
      </p:sp>
    </p:spTree>
    <p:extLst>
      <p:ext uri="{BB962C8B-B14F-4D97-AF65-F5344CB8AC3E}">
        <p14:creationId xmlns:p14="http://schemas.microsoft.com/office/powerpoint/2010/main" val="21094014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ACFA-6639-C970-8C50-414C90E761AE}"/>
              </a:ext>
            </a:extLst>
          </p:cNvPr>
          <p:cNvSpPr>
            <a:spLocks noGrp="1"/>
          </p:cNvSpPr>
          <p:nvPr>
            <p:ph type="title"/>
          </p:nvPr>
        </p:nvSpPr>
        <p:spPr/>
        <p:txBody>
          <a:bodyPr/>
          <a:lstStyle/>
          <a:p>
            <a:r>
              <a:rPr lang="en-US" dirty="0"/>
              <a:t>Reconciliation and Justification</a:t>
            </a:r>
          </a:p>
        </p:txBody>
      </p:sp>
      <p:sp>
        <p:nvSpPr>
          <p:cNvPr id="3" name="Content Placeholder 2">
            <a:extLst>
              <a:ext uri="{FF2B5EF4-FFF2-40B4-BE49-F238E27FC236}">
                <a16:creationId xmlns:a16="http://schemas.microsoft.com/office/drawing/2014/main" id="{A41A0BA7-4204-CE81-3359-1F209232602B}"/>
              </a:ext>
            </a:extLst>
          </p:cNvPr>
          <p:cNvSpPr>
            <a:spLocks noGrp="1"/>
          </p:cNvSpPr>
          <p:nvPr>
            <p:ph idx="1"/>
          </p:nvPr>
        </p:nvSpPr>
        <p:spPr/>
        <p:txBody>
          <a:bodyPr/>
          <a:lstStyle/>
          <a:p>
            <a:r>
              <a:rPr lang="en-US" sz="2800" dirty="0"/>
              <a:t>Christ's other work of </a:t>
            </a:r>
            <a:r>
              <a:rPr lang="en-US" sz="2800" b="1" dirty="0"/>
              <a:t>Justification</a:t>
            </a:r>
            <a:r>
              <a:rPr lang="en-US" sz="2800" dirty="0"/>
              <a:t> completes reconciliation.</a:t>
            </a:r>
          </a:p>
          <a:p>
            <a:r>
              <a:rPr lang="en-US" sz="2800" dirty="0"/>
              <a:t>In Romans 5:1 we read that </a:t>
            </a:r>
            <a:r>
              <a:rPr lang="en-US" sz="2800" i="1" dirty="0"/>
              <a:t>“Having been justified by faith, we have peace with God through our Lord Jesus Christ.” </a:t>
            </a:r>
            <a:r>
              <a:rPr lang="en-US" sz="2800" dirty="0"/>
              <a:t>So that the believer now enjoys a relationship of harmony with God, that because Christ died in our place there is a state of fellowship and relationship with God. </a:t>
            </a:r>
          </a:p>
        </p:txBody>
      </p:sp>
    </p:spTree>
    <p:extLst>
      <p:ext uri="{BB962C8B-B14F-4D97-AF65-F5344CB8AC3E}">
        <p14:creationId xmlns:p14="http://schemas.microsoft.com/office/powerpoint/2010/main" val="40890482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60A51-220B-83FE-41C5-22D3D138A99B}"/>
              </a:ext>
            </a:extLst>
          </p:cNvPr>
          <p:cNvSpPr>
            <a:spLocks noGrp="1"/>
          </p:cNvSpPr>
          <p:nvPr>
            <p:ph type="title"/>
          </p:nvPr>
        </p:nvSpPr>
        <p:spPr/>
        <p:txBody>
          <a:bodyPr/>
          <a:lstStyle/>
          <a:p>
            <a:r>
              <a:rPr lang="en-US" dirty="0"/>
              <a:t>Justification</a:t>
            </a:r>
          </a:p>
        </p:txBody>
      </p:sp>
      <p:sp>
        <p:nvSpPr>
          <p:cNvPr id="3" name="Content Placeholder 2">
            <a:extLst>
              <a:ext uri="{FF2B5EF4-FFF2-40B4-BE49-F238E27FC236}">
                <a16:creationId xmlns:a16="http://schemas.microsoft.com/office/drawing/2014/main" id="{E6711E48-8463-5EEF-C0A3-81705A5A69A9}"/>
              </a:ext>
            </a:extLst>
          </p:cNvPr>
          <p:cNvSpPr>
            <a:spLocks noGrp="1"/>
          </p:cNvSpPr>
          <p:nvPr>
            <p:ph idx="1"/>
          </p:nvPr>
        </p:nvSpPr>
        <p:spPr/>
        <p:txBody>
          <a:bodyPr>
            <a:noAutofit/>
          </a:bodyPr>
          <a:lstStyle/>
          <a:p>
            <a:r>
              <a:rPr lang="en-US" sz="2800" dirty="0"/>
              <a:t>Justification is the work of God that removes that condemnation. It is the act of God by which he acquits the believer in the gospel of the divine verdict of condemnation and declares that person to be righteous. So that “to justify” means to declare righteous, to pronounce a favorable verdict. In fact, it’s a legal or courtroom concept, so that to justify is to give a verdict of righteous. </a:t>
            </a:r>
            <a:r>
              <a:rPr lang="en-US" sz="1000" dirty="0"/>
              <a:t>MODIFIED from </a:t>
            </a:r>
            <a:r>
              <a:rPr lang="en-US" sz="1000" dirty="0" err="1"/>
              <a:t>Cragoe</a:t>
            </a:r>
            <a:r>
              <a:rPr lang="en-US" sz="1000" dirty="0"/>
              <a:t> Radio School of the Bible</a:t>
            </a:r>
          </a:p>
        </p:txBody>
      </p:sp>
    </p:spTree>
    <p:extLst>
      <p:ext uri="{BB962C8B-B14F-4D97-AF65-F5344CB8AC3E}">
        <p14:creationId xmlns:p14="http://schemas.microsoft.com/office/powerpoint/2010/main" val="6645639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495C8-7D99-2F1F-E5E2-7EBCFCCC09F3}"/>
              </a:ext>
            </a:extLst>
          </p:cNvPr>
          <p:cNvSpPr>
            <a:spLocks noGrp="1"/>
          </p:cNvSpPr>
          <p:nvPr>
            <p:ph type="title"/>
          </p:nvPr>
        </p:nvSpPr>
        <p:spPr/>
        <p:txBody>
          <a:bodyPr/>
          <a:lstStyle/>
          <a:p>
            <a:r>
              <a:rPr lang="en-US" dirty="0"/>
              <a:t>JUSTIFICATION – THE PROBLEM</a:t>
            </a:r>
          </a:p>
        </p:txBody>
      </p:sp>
      <p:sp>
        <p:nvSpPr>
          <p:cNvPr id="3" name="Content Placeholder 2">
            <a:extLst>
              <a:ext uri="{FF2B5EF4-FFF2-40B4-BE49-F238E27FC236}">
                <a16:creationId xmlns:a16="http://schemas.microsoft.com/office/drawing/2014/main" id="{D52BA6DD-3DF1-07E3-93F7-57E7C3910941}"/>
              </a:ext>
            </a:extLst>
          </p:cNvPr>
          <p:cNvSpPr>
            <a:spLocks noGrp="1"/>
          </p:cNvSpPr>
          <p:nvPr>
            <p:ph idx="1"/>
          </p:nvPr>
        </p:nvSpPr>
        <p:spPr/>
        <p:txBody>
          <a:bodyPr>
            <a:normAutofit fontScale="92500" lnSpcReduction="20000"/>
          </a:bodyPr>
          <a:lstStyle/>
          <a:p>
            <a:r>
              <a:rPr lang="en-US" sz="2800" b="1" dirty="0"/>
              <a:t>we are guilty by birth </a:t>
            </a:r>
            <a:r>
              <a:rPr lang="en-US" sz="2800" dirty="0"/>
              <a:t>in Ephesians 2:3 - And you were dead in the trespasses and sins </a:t>
            </a:r>
            <a:r>
              <a:rPr lang="en-US" sz="2800" b="1" baseline="30000" dirty="0"/>
              <a:t>2 </a:t>
            </a:r>
            <a:r>
              <a:rPr lang="en-US" sz="2800" dirty="0"/>
              <a:t>in which you once walked, following the course of this world, following the prince of the power of the air, the spirit that is now at work in the sons of disobedience— </a:t>
            </a:r>
            <a:r>
              <a:rPr lang="en-US" sz="2800" b="1" baseline="30000" dirty="0"/>
              <a:t>3 </a:t>
            </a:r>
            <a:r>
              <a:rPr lang="en-US" sz="2800" dirty="0"/>
              <a:t>among whom we all once lived in the passions of our flesh, carrying out the desires of the body and the mind, </a:t>
            </a:r>
            <a:r>
              <a:rPr lang="en-US" sz="2800" b="1" dirty="0"/>
              <a:t>and were by nature children of wrath, like the rest of mankind.</a:t>
            </a:r>
          </a:p>
          <a:p>
            <a:r>
              <a:rPr lang="en-US" sz="1200" dirty="0"/>
              <a:t> </a:t>
            </a:r>
            <a:r>
              <a:rPr lang="en-US" sz="1200" i="1" u="sng" dirty="0">
                <a:hlinkClick r:id="rId2"/>
              </a:rPr>
              <a:t>The Holy Bible: English Standard Version</a:t>
            </a:r>
            <a:r>
              <a:rPr lang="en-US" sz="1200" dirty="0"/>
              <a:t> (Wheaton, IL: Crossway Bibles, 2016), Eph 2:1–3.</a:t>
            </a:r>
          </a:p>
          <a:p>
            <a:endParaRPr lang="en-US" dirty="0"/>
          </a:p>
        </p:txBody>
      </p:sp>
    </p:spTree>
    <p:extLst>
      <p:ext uri="{BB962C8B-B14F-4D97-AF65-F5344CB8AC3E}">
        <p14:creationId xmlns:p14="http://schemas.microsoft.com/office/powerpoint/2010/main" val="193609403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E3436-EACF-8E19-AD18-DCCA05D9D2CA}"/>
              </a:ext>
            </a:extLst>
          </p:cNvPr>
          <p:cNvSpPr>
            <a:spLocks noGrp="1"/>
          </p:cNvSpPr>
          <p:nvPr>
            <p:ph type="title"/>
          </p:nvPr>
        </p:nvSpPr>
        <p:spPr/>
        <p:txBody>
          <a:bodyPr/>
          <a:lstStyle/>
          <a:p>
            <a:r>
              <a:rPr lang="en-US" dirty="0"/>
              <a:t>Justification - the Problem</a:t>
            </a:r>
          </a:p>
        </p:txBody>
      </p:sp>
      <p:sp>
        <p:nvSpPr>
          <p:cNvPr id="3" name="Content Placeholder 2">
            <a:extLst>
              <a:ext uri="{FF2B5EF4-FFF2-40B4-BE49-F238E27FC236}">
                <a16:creationId xmlns:a16="http://schemas.microsoft.com/office/drawing/2014/main" id="{C7FE9DDD-8158-436D-0247-07E071124E9F}"/>
              </a:ext>
            </a:extLst>
          </p:cNvPr>
          <p:cNvSpPr>
            <a:spLocks noGrp="1"/>
          </p:cNvSpPr>
          <p:nvPr>
            <p:ph idx="1"/>
          </p:nvPr>
        </p:nvSpPr>
        <p:spPr/>
        <p:txBody>
          <a:bodyPr>
            <a:normAutofit/>
          </a:bodyPr>
          <a:lstStyle/>
          <a:p>
            <a:r>
              <a:rPr lang="en-US" sz="2800" dirty="0"/>
              <a:t>We’re guilty by </a:t>
            </a:r>
            <a:r>
              <a:rPr lang="en-US" sz="2800" b="1" dirty="0"/>
              <a:t>acts of sin, by deeds</a:t>
            </a:r>
            <a:r>
              <a:rPr lang="en-US" sz="2800" dirty="0"/>
              <a:t>, Romans 3:23, “for all have sinned and fall short of the glory of God.”</a:t>
            </a:r>
          </a:p>
        </p:txBody>
      </p:sp>
    </p:spTree>
    <p:extLst>
      <p:ext uri="{BB962C8B-B14F-4D97-AF65-F5344CB8AC3E}">
        <p14:creationId xmlns:p14="http://schemas.microsoft.com/office/powerpoint/2010/main" val="33737079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C9249-9150-206E-ADE6-2D9656F457F1}"/>
              </a:ext>
            </a:extLst>
          </p:cNvPr>
          <p:cNvSpPr>
            <a:spLocks noGrp="1"/>
          </p:cNvSpPr>
          <p:nvPr>
            <p:ph type="title"/>
          </p:nvPr>
        </p:nvSpPr>
        <p:spPr/>
        <p:txBody>
          <a:bodyPr/>
          <a:lstStyle/>
          <a:p>
            <a:r>
              <a:rPr lang="en-US" dirty="0"/>
              <a:t>Justification – The problem</a:t>
            </a:r>
          </a:p>
        </p:txBody>
      </p:sp>
      <p:sp>
        <p:nvSpPr>
          <p:cNvPr id="3" name="Content Placeholder 2">
            <a:extLst>
              <a:ext uri="{FF2B5EF4-FFF2-40B4-BE49-F238E27FC236}">
                <a16:creationId xmlns:a16="http://schemas.microsoft.com/office/drawing/2014/main" id="{5A0F9AED-8841-F1C3-4C7D-C695FF6A5A83}"/>
              </a:ext>
            </a:extLst>
          </p:cNvPr>
          <p:cNvSpPr>
            <a:spLocks noGrp="1"/>
          </p:cNvSpPr>
          <p:nvPr>
            <p:ph idx="1"/>
          </p:nvPr>
        </p:nvSpPr>
        <p:spPr/>
        <p:txBody>
          <a:bodyPr>
            <a:noAutofit/>
          </a:bodyPr>
          <a:lstStyle/>
          <a:p>
            <a:r>
              <a:rPr lang="en-US" sz="3200" dirty="0"/>
              <a:t>In John 3:18 we read: </a:t>
            </a:r>
            <a:r>
              <a:rPr lang="en-US" sz="3200" i="1" dirty="0"/>
              <a:t>“He who believes in Christ is not judged; he who does not believe has been judged already, because he has not believed in the name of the only begotten Son of God.” </a:t>
            </a:r>
            <a:r>
              <a:rPr lang="en-US" sz="3200" dirty="0"/>
              <a:t>So that God has found unsaved people guilty of both original sin and acts of sin.</a:t>
            </a:r>
          </a:p>
        </p:txBody>
      </p:sp>
    </p:spTree>
    <p:extLst>
      <p:ext uri="{BB962C8B-B14F-4D97-AF65-F5344CB8AC3E}">
        <p14:creationId xmlns:p14="http://schemas.microsoft.com/office/powerpoint/2010/main" val="12934435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143B4-6950-3916-D40A-AB91ACF6DF13}"/>
              </a:ext>
            </a:extLst>
          </p:cNvPr>
          <p:cNvSpPr>
            <a:spLocks noGrp="1"/>
          </p:cNvSpPr>
          <p:nvPr>
            <p:ph type="title"/>
          </p:nvPr>
        </p:nvSpPr>
        <p:spPr/>
        <p:txBody>
          <a:bodyPr/>
          <a:lstStyle/>
          <a:p>
            <a:r>
              <a:rPr lang="en-US" dirty="0"/>
              <a:t>Justification</a:t>
            </a:r>
          </a:p>
        </p:txBody>
      </p:sp>
      <p:sp>
        <p:nvSpPr>
          <p:cNvPr id="3" name="Content Placeholder 2">
            <a:extLst>
              <a:ext uri="{FF2B5EF4-FFF2-40B4-BE49-F238E27FC236}">
                <a16:creationId xmlns:a16="http://schemas.microsoft.com/office/drawing/2014/main" id="{675093AE-12BD-5191-6844-D35E5A1F7F78}"/>
              </a:ext>
            </a:extLst>
          </p:cNvPr>
          <p:cNvSpPr>
            <a:spLocks noGrp="1"/>
          </p:cNvSpPr>
          <p:nvPr>
            <p:ph idx="1"/>
          </p:nvPr>
        </p:nvSpPr>
        <p:spPr/>
        <p:txBody>
          <a:bodyPr>
            <a:normAutofit/>
          </a:bodyPr>
          <a:lstStyle/>
          <a:p>
            <a:r>
              <a:rPr lang="en-US" sz="4000" dirty="0"/>
              <a:t>God’s solution was to change sinners into righteous people so that by means of the change he can announce the sinner to be righteous.</a:t>
            </a:r>
          </a:p>
          <a:p>
            <a:r>
              <a:rPr lang="en-US" sz="1000" dirty="0"/>
              <a:t>Modified from </a:t>
            </a:r>
            <a:r>
              <a:rPr lang="en-US" sz="1000" dirty="0" err="1"/>
              <a:t>Cragoe</a:t>
            </a:r>
            <a:r>
              <a:rPr lang="en-US" sz="1000" dirty="0"/>
              <a:t> Radio School of the Bible</a:t>
            </a:r>
          </a:p>
        </p:txBody>
      </p:sp>
    </p:spTree>
    <p:extLst>
      <p:ext uri="{BB962C8B-B14F-4D97-AF65-F5344CB8AC3E}">
        <p14:creationId xmlns:p14="http://schemas.microsoft.com/office/powerpoint/2010/main" val="317418331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0B23CF4-B32E-BD9F-4C03-CECFAB27CA03}"/>
              </a:ext>
            </a:extLst>
          </p:cNvPr>
          <p:cNvSpPr txBox="1"/>
          <p:nvPr/>
        </p:nvSpPr>
        <p:spPr>
          <a:xfrm>
            <a:off x="526473" y="831274"/>
            <a:ext cx="10806545" cy="5386090"/>
          </a:xfrm>
          <a:prstGeom prst="rect">
            <a:avLst/>
          </a:prstGeom>
          <a:noFill/>
        </p:spPr>
        <p:txBody>
          <a:bodyPr wrap="square">
            <a:spAutoFit/>
          </a:bodyPr>
          <a:lstStyle/>
          <a:p>
            <a:r>
              <a:rPr lang="en-US" sz="2800" b="1" i="0" baseline="30000" dirty="0">
                <a:solidFill>
                  <a:srgbClr val="000000"/>
                </a:solidFill>
                <a:effectLst/>
                <a:latin typeface="system-ui"/>
              </a:rPr>
              <a:t>21 </a:t>
            </a:r>
            <a:r>
              <a:rPr lang="en-US" sz="2800" b="0" i="0" dirty="0">
                <a:solidFill>
                  <a:srgbClr val="000000"/>
                </a:solidFill>
                <a:effectLst/>
                <a:latin typeface="system-ui"/>
              </a:rPr>
              <a:t>But now apart from the law the righteousness of God has been made known, to which the Law and the Prophets testify. </a:t>
            </a:r>
            <a:r>
              <a:rPr lang="en-US" sz="2800" b="1" i="0" baseline="30000" dirty="0">
                <a:solidFill>
                  <a:srgbClr val="000000"/>
                </a:solidFill>
                <a:effectLst/>
                <a:latin typeface="system-ui"/>
              </a:rPr>
              <a:t>22 </a:t>
            </a:r>
            <a:r>
              <a:rPr lang="en-US" sz="2800" b="0" i="0" dirty="0">
                <a:solidFill>
                  <a:srgbClr val="000000"/>
                </a:solidFill>
                <a:effectLst/>
                <a:latin typeface="system-ui"/>
              </a:rPr>
              <a:t>This righteousness is given through faith in Jesus Christ to all who believe. There is no difference between Jew and Gentile, </a:t>
            </a:r>
            <a:r>
              <a:rPr lang="en-US" sz="2800" b="1" i="0" baseline="30000" dirty="0">
                <a:solidFill>
                  <a:srgbClr val="000000"/>
                </a:solidFill>
                <a:effectLst/>
                <a:latin typeface="system-ui"/>
              </a:rPr>
              <a:t>23 </a:t>
            </a:r>
            <a:r>
              <a:rPr lang="en-US" sz="2800" b="0" i="0" dirty="0">
                <a:solidFill>
                  <a:srgbClr val="000000"/>
                </a:solidFill>
                <a:effectLst/>
                <a:latin typeface="system-ui"/>
              </a:rPr>
              <a:t>for all have sinned and fall short of the glory of God, </a:t>
            </a:r>
            <a:r>
              <a:rPr lang="en-US" sz="2800" b="1" i="0" baseline="30000" dirty="0">
                <a:solidFill>
                  <a:srgbClr val="000000"/>
                </a:solidFill>
                <a:effectLst/>
                <a:latin typeface="system-ui"/>
              </a:rPr>
              <a:t>24 </a:t>
            </a:r>
            <a:r>
              <a:rPr lang="en-US" sz="2800" b="0" i="0" dirty="0">
                <a:solidFill>
                  <a:srgbClr val="000000"/>
                </a:solidFill>
                <a:effectLst/>
                <a:latin typeface="system-ui"/>
              </a:rPr>
              <a:t>and all are justified freely by his grace through the redemption that came by Christ Jesus. </a:t>
            </a:r>
            <a:r>
              <a:rPr lang="en-US" sz="2800" b="1" i="0" baseline="30000" dirty="0">
                <a:solidFill>
                  <a:srgbClr val="000000"/>
                </a:solidFill>
                <a:effectLst/>
                <a:latin typeface="system-ui"/>
              </a:rPr>
              <a:t>25 </a:t>
            </a:r>
            <a:r>
              <a:rPr lang="en-US" sz="2800" b="0" i="0" dirty="0">
                <a:solidFill>
                  <a:srgbClr val="000000"/>
                </a:solidFill>
                <a:effectLst/>
                <a:latin typeface="system-ui"/>
              </a:rPr>
              <a:t>God presented Christ as a sacrifice of atonement, through the shedding of his </a:t>
            </a:r>
            <a:r>
              <a:rPr lang="en-US" sz="2800" dirty="0">
                <a:solidFill>
                  <a:srgbClr val="000000"/>
                </a:solidFill>
                <a:latin typeface="system-ui"/>
              </a:rPr>
              <a:t>blood, to </a:t>
            </a:r>
            <a:r>
              <a:rPr lang="en-US" sz="2800" b="0" i="0" dirty="0">
                <a:solidFill>
                  <a:srgbClr val="000000"/>
                </a:solidFill>
                <a:effectLst/>
                <a:latin typeface="system-ui"/>
              </a:rPr>
              <a:t>be received by faith. He did this to demonstrate his righteousness, because in his forbearance he had left the sins committed beforehand unpunished— </a:t>
            </a:r>
            <a:r>
              <a:rPr lang="en-US" sz="2800" b="1" i="0" baseline="30000" dirty="0">
                <a:solidFill>
                  <a:srgbClr val="000000"/>
                </a:solidFill>
                <a:effectLst/>
                <a:latin typeface="system-ui"/>
              </a:rPr>
              <a:t>26 </a:t>
            </a:r>
            <a:r>
              <a:rPr lang="en-US" sz="2800" b="0" i="0" dirty="0">
                <a:solidFill>
                  <a:srgbClr val="000000"/>
                </a:solidFill>
                <a:effectLst/>
                <a:latin typeface="system-ui"/>
              </a:rPr>
              <a:t>he did it to demonstrate his righteousness at the present time, so as to be just and the one who justifies those who have faith in Jesus. </a:t>
            </a:r>
            <a:r>
              <a:rPr lang="en-US" sz="2800" b="1" i="0" dirty="0">
                <a:solidFill>
                  <a:srgbClr val="000000"/>
                </a:solidFill>
                <a:effectLst/>
                <a:latin typeface="system-ui"/>
              </a:rPr>
              <a:t>Romans 3</a:t>
            </a:r>
          </a:p>
          <a:p>
            <a:pPr>
              <a:buNone/>
            </a:pPr>
            <a:br>
              <a:rPr lang="en-US" b="0" i="0" dirty="0">
                <a:solidFill>
                  <a:srgbClr val="4A4A4A"/>
                </a:solidFill>
                <a:effectLst/>
                <a:latin typeface="system-ui"/>
                <a:hlinkClick r:id="rId2" tooltip="View Full Chapter"/>
              </a:rPr>
            </a:br>
            <a:endParaRPr lang="en-US" dirty="0"/>
          </a:p>
        </p:txBody>
      </p:sp>
    </p:spTree>
    <p:extLst>
      <p:ext uri="{BB962C8B-B14F-4D97-AF65-F5344CB8AC3E}">
        <p14:creationId xmlns:p14="http://schemas.microsoft.com/office/powerpoint/2010/main" val="24009946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568E4-7804-A2D9-96AF-6BC008DC99A8}"/>
              </a:ext>
            </a:extLst>
          </p:cNvPr>
          <p:cNvSpPr>
            <a:spLocks noGrp="1"/>
          </p:cNvSpPr>
          <p:nvPr>
            <p:ph type="title"/>
          </p:nvPr>
        </p:nvSpPr>
        <p:spPr/>
        <p:txBody>
          <a:bodyPr/>
          <a:lstStyle/>
          <a:p>
            <a:r>
              <a:rPr lang="en-US" dirty="0"/>
              <a:t>Jesus’ Intercessory Work </a:t>
            </a:r>
          </a:p>
        </p:txBody>
      </p:sp>
      <p:sp>
        <p:nvSpPr>
          <p:cNvPr id="3" name="Content Placeholder 2">
            <a:extLst>
              <a:ext uri="{FF2B5EF4-FFF2-40B4-BE49-F238E27FC236}">
                <a16:creationId xmlns:a16="http://schemas.microsoft.com/office/drawing/2014/main" id="{EEBF8BFF-E5ED-160D-A2AC-9414674E7337}"/>
              </a:ext>
            </a:extLst>
          </p:cNvPr>
          <p:cNvSpPr>
            <a:spLocks noGrp="1"/>
          </p:cNvSpPr>
          <p:nvPr>
            <p:ph idx="1"/>
          </p:nvPr>
        </p:nvSpPr>
        <p:spPr/>
        <p:txBody>
          <a:bodyPr>
            <a:normAutofit/>
          </a:bodyPr>
          <a:lstStyle/>
          <a:p>
            <a:r>
              <a:rPr lang="en-US" sz="2400" dirty="0"/>
              <a:t>As a priest, Jesus Christ prays regularly for us. In Hebrews 7:25, we read: </a:t>
            </a:r>
            <a:r>
              <a:rPr lang="en-US" sz="2400" b="1" i="1" dirty="0"/>
              <a:t>“Hence, also, Christ is able to save forever those who draw near to God through Him, since He always lives to make intercession for them.”</a:t>
            </a:r>
            <a:endParaRPr lang="en-US" sz="2400" dirty="0"/>
          </a:p>
          <a:p>
            <a:r>
              <a:rPr lang="en-US" sz="2400" dirty="0"/>
              <a:t>Look at His intercessory work</a:t>
            </a:r>
          </a:p>
        </p:txBody>
      </p:sp>
    </p:spTree>
    <p:extLst>
      <p:ext uri="{BB962C8B-B14F-4D97-AF65-F5344CB8AC3E}">
        <p14:creationId xmlns:p14="http://schemas.microsoft.com/office/powerpoint/2010/main" val="3188385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760AC-EC29-70E1-F444-293DFD09D32F}"/>
              </a:ext>
            </a:extLst>
          </p:cNvPr>
          <p:cNvSpPr>
            <a:spLocks noGrp="1"/>
          </p:cNvSpPr>
          <p:nvPr>
            <p:ph type="title"/>
          </p:nvPr>
        </p:nvSpPr>
        <p:spPr/>
        <p:txBody>
          <a:bodyPr/>
          <a:lstStyle/>
          <a:p>
            <a:r>
              <a:rPr lang="en-US"/>
              <a:t>What is a Prophet</a:t>
            </a:r>
          </a:p>
        </p:txBody>
      </p:sp>
      <p:sp>
        <p:nvSpPr>
          <p:cNvPr id="3" name="Content Placeholder 2">
            <a:extLst>
              <a:ext uri="{FF2B5EF4-FFF2-40B4-BE49-F238E27FC236}">
                <a16:creationId xmlns:a16="http://schemas.microsoft.com/office/drawing/2014/main" id="{CFCA869E-A7D1-D8D7-DEC9-882A1D547317}"/>
              </a:ext>
            </a:extLst>
          </p:cNvPr>
          <p:cNvSpPr>
            <a:spLocks noGrp="1"/>
          </p:cNvSpPr>
          <p:nvPr>
            <p:ph idx="1"/>
          </p:nvPr>
        </p:nvSpPr>
        <p:spPr/>
        <p:txBody>
          <a:bodyPr>
            <a:normAutofit/>
          </a:bodyPr>
          <a:lstStyle/>
          <a:p>
            <a:r>
              <a:rPr lang="en-US" sz="2800" b="1"/>
              <a:t>It is not strictly predicting the future. </a:t>
            </a:r>
            <a:r>
              <a:rPr lang="en-US" sz="2800"/>
              <a:t>Rather, the prophet functions as God’s spokesperson. It is through the prophet that God delivers His word. So, “therefore prophecy is the capacity to receive and deliver truth which has been given by direct revelation from God.” </a:t>
            </a:r>
          </a:p>
          <a:p>
            <a:r>
              <a:rPr lang="en-US" sz="900"/>
              <a:t>From Cr. </a:t>
            </a:r>
            <a:r>
              <a:rPr lang="en-US" sz="900" err="1"/>
              <a:t>Cragoe’s</a:t>
            </a:r>
            <a:r>
              <a:rPr lang="en-US" sz="900"/>
              <a:t> notes RSB</a:t>
            </a:r>
          </a:p>
          <a:p>
            <a:endParaRPr lang="en-US" sz="2400" b="1"/>
          </a:p>
        </p:txBody>
      </p:sp>
    </p:spTree>
    <p:extLst>
      <p:ext uri="{BB962C8B-B14F-4D97-AF65-F5344CB8AC3E}">
        <p14:creationId xmlns:p14="http://schemas.microsoft.com/office/powerpoint/2010/main" val="502893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8E4FD-C04E-242D-25E6-0D09B71A3570}"/>
              </a:ext>
            </a:extLst>
          </p:cNvPr>
          <p:cNvSpPr>
            <a:spLocks noGrp="1"/>
          </p:cNvSpPr>
          <p:nvPr>
            <p:ph type="title"/>
          </p:nvPr>
        </p:nvSpPr>
        <p:spPr/>
        <p:txBody>
          <a:bodyPr/>
          <a:lstStyle/>
          <a:p>
            <a:r>
              <a:rPr lang="en-US"/>
              <a:t>Jesus Functioning as A Prophet</a:t>
            </a:r>
          </a:p>
        </p:txBody>
      </p:sp>
      <p:sp>
        <p:nvSpPr>
          <p:cNvPr id="3" name="Content Placeholder 2">
            <a:extLst>
              <a:ext uri="{FF2B5EF4-FFF2-40B4-BE49-F238E27FC236}">
                <a16:creationId xmlns:a16="http://schemas.microsoft.com/office/drawing/2014/main" id="{4BFC9847-66B0-B528-560C-FBB76F74F151}"/>
              </a:ext>
            </a:extLst>
          </p:cNvPr>
          <p:cNvSpPr>
            <a:spLocks noGrp="1"/>
          </p:cNvSpPr>
          <p:nvPr>
            <p:ph idx="1"/>
          </p:nvPr>
        </p:nvSpPr>
        <p:spPr/>
        <p:txBody>
          <a:bodyPr>
            <a:normAutofit/>
          </a:bodyPr>
          <a:lstStyle/>
          <a:p>
            <a:r>
              <a:rPr lang="en-US" sz="2400"/>
              <a:t>Jesus sees Himself as a Prophet. This is clear in John 14:10 and 24. </a:t>
            </a:r>
          </a:p>
          <a:p>
            <a:r>
              <a:rPr lang="en-US" sz="2400"/>
              <a:t>John 14:10  </a:t>
            </a:r>
            <a:r>
              <a:rPr lang="en-US" sz="2400" b="1" i="1"/>
              <a:t>Don’t you believe that I am in the Father, and that the Father is in me? The words I say to you I do not speak on my own authority. Rather, it is the Father, living in me, who is doing his work.</a:t>
            </a:r>
          </a:p>
          <a:p>
            <a:r>
              <a:rPr lang="en-US" sz="2400"/>
              <a:t>John 14:24  </a:t>
            </a:r>
            <a:r>
              <a:rPr lang="en-US" sz="2400" b="1" i="1"/>
              <a:t>Anyone who does not love me will not obey my teaching. These words you hear are not my own; they belong to the Father who sent me. </a:t>
            </a:r>
          </a:p>
        </p:txBody>
      </p:sp>
    </p:spTree>
    <p:extLst>
      <p:ext uri="{BB962C8B-B14F-4D97-AF65-F5344CB8AC3E}">
        <p14:creationId xmlns:p14="http://schemas.microsoft.com/office/powerpoint/2010/main" val="2902871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05A8A-541E-B40D-1FDD-2BD163A567F0}"/>
              </a:ext>
            </a:extLst>
          </p:cNvPr>
          <p:cNvSpPr>
            <a:spLocks noGrp="1"/>
          </p:cNvSpPr>
          <p:nvPr>
            <p:ph type="title"/>
          </p:nvPr>
        </p:nvSpPr>
        <p:spPr/>
        <p:txBody>
          <a:bodyPr/>
          <a:lstStyle/>
          <a:p>
            <a:r>
              <a:rPr lang="en-US"/>
              <a:t>Jesus Functioning as a Prophet</a:t>
            </a:r>
          </a:p>
        </p:txBody>
      </p:sp>
      <p:sp>
        <p:nvSpPr>
          <p:cNvPr id="3" name="Content Placeholder 2">
            <a:extLst>
              <a:ext uri="{FF2B5EF4-FFF2-40B4-BE49-F238E27FC236}">
                <a16:creationId xmlns:a16="http://schemas.microsoft.com/office/drawing/2014/main" id="{9A6EB9CA-982E-3619-0880-8ED2B0C9656E}"/>
              </a:ext>
            </a:extLst>
          </p:cNvPr>
          <p:cNvSpPr>
            <a:spLocks noGrp="1"/>
          </p:cNvSpPr>
          <p:nvPr>
            <p:ph idx="1"/>
          </p:nvPr>
        </p:nvSpPr>
        <p:spPr/>
        <p:txBody>
          <a:bodyPr/>
          <a:lstStyle/>
          <a:p>
            <a:r>
              <a:rPr lang="en-US" sz="3200"/>
              <a:t>In John 13:34. Christ said, </a:t>
            </a:r>
            <a:r>
              <a:rPr lang="en-US" sz="3200" b="1" i="1"/>
              <a:t>“A new commandment I give to you, that you love one another.” </a:t>
            </a:r>
            <a:r>
              <a:rPr lang="en-US" sz="3200"/>
              <a:t>Notice a NEW commandment! Here Christ is speaking as one who has the authority to speak as one with direct revelation from God.</a:t>
            </a:r>
          </a:p>
          <a:p>
            <a:endParaRPr lang="en-US"/>
          </a:p>
        </p:txBody>
      </p:sp>
    </p:spTree>
    <p:extLst>
      <p:ext uri="{BB962C8B-B14F-4D97-AF65-F5344CB8AC3E}">
        <p14:creationId xmlns:p14="http://schemas.microsoft.com/office/powerpoint/2010/main" val="2045674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76012-AF4B-90C7-5955-D0245B4F751F}"/>
              </a:ext>
            </a:extLst>
          </p:cNvPr>
          <p:cNvSpPr>
            <a:spLocks noGrp="1"/>
          </p:cNvSpPr>
          <p:nvPr>
            <p:ph type="title"/>
          </p:nvPr>
        </p:nvSpPr>
        <p:spPr/>
        <p:txBody>
          <a:bodyPr/>
          <a:lstStyle/>
          <a:p>
            <a:r>
              <a:rPr lang="en-US"/>
              <a:t>Jesus Functioning as Prophet</a:t>
            </a:r>
            <a:br>
              <a:rPr lang="en-US"/>
            </a:br>
            <a:r>
              <a:rPr lang="en-US"/>
              <a:t>three Major examples</a:t>
            </a:r>
          </a:p>
        </p:txBody>
      </p:sp>
      <p:sp>
        <p:nvSpPr>
          <p:cNvPr id="3" name="Content Placeholder 2">
            <a:extLst>
              <a:ext uri="{FF2B5EF4-FFF2-40B4-BE49-F238E27FC236}">
                <a16:creationId xmlns:a16="http://schemas.microsoft.com/office/drawing/2014/main" id="{EECCA435-8956-798F-B23B-9D28DB4D3410}"/>
              </a:ext>
            </a:extLst>
          </p:cNvPr>
          <p:cNvSpPr>
            <a:spLocks noGrp="1"/>
          </p:cNvSpPr>
          <p:nvPr>
            <p:ph idx="1"/>
          </p:nvPr>
        </p:nvSpPr>
        <p:spPr>
          <a:xfrm>
            <a:off x="1451579" y="1853754"/>
            <a:ext cx="9603275" cy="3884437"/>
          </a:xfrm>
        </p:spPr>
        <p:txBody>
          <a:bodyPr>
            <a:noAutofit/>
          </a:bodyPr>
          <a:lstStyle/>
          <a:p>
            <a:r>
              <a:rPr lang="en-US" sz="3200"/>
              <a:t>1. The Sermon on the Mount in Matthew chapters 5-7</a:t>
            </a:r>
          </a:p>
          <a:p>
            <a:pPr marL="0" indent="0">
              <a:buNone/>
            </a:pPr>
            <a:r>
              <a:rPr lang="en-US" sz="2400"/>
              <a:t> 5:1-12</a:t>
            </a:r>
          </a:p>
          <a:p>
            <a:r>
              <a:rPr lang="en-US" sz="3200"/>
              <a:t>2. The Olivet discourse in Matthew chapters 24 and 25 </a:t>
            </a:r>
          </a:p>
          <a:p>
            <a:pPr marL="0" indent="0">
              <a:buNone/>
            </a:pPr>
            <a:r>
              <a:rPr lang="en-US" sz="2400"/>
              <a:t>25:31-46</a:t>
            </a:r>
          </a:p>
          <a:p>
            <a:r>
              <a:rPr lang="en-US" sz="3200"/>
              <a:t>3. The Upper Room discourse in John 13-16 </a:t>
            </a:r>
          </a:p>
          <a:p>
            <a:pPr marL="0" indent="0">
              <a:buNone/>
            </a:pPr>
            <a:r>
              <a:rPr lang="en-US" sz="2400"/>
              <a:t>15:12-17</a:t>
            </a:r>
          </a:p>
        </p:txBody>
      </p:sp>
    </p:spTree>
    <p:extLst>
      <p:ext uri="{BB962C8B-B14F-4D97-AF65-F5344CB8AC3E}">
        <p14:creationId xmlns:p14="http://schemas.microsoft.com/office/powerpoint/2010/main" val="904454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91517-60FB-DD04-2F27-0CCD34C18A39}"/>
              </a:ext>
            </a:extLst>
          </p:cNvPr>
          <p:cNvSpPr>
            <a:spLocks noGrp="1"/>
          </p:cNvSpPr>
          <p:nvPr>
            <p:ph type="title"/>
          </p:nvPr>
        </p:nvSpPr>
        <p:spPr/>
        <p:txBody>
          <a:bodyPr/>
          <a:lstStyle/>
          <a:p>
            <a:r>
              <a:rPr lang="en-US"/>
              <a:t>Jesus as King</a:t>
            </a:r>
          </a:p>
        </p:txBody>
      </p:sp>
      <p:sp>
        <p:nvSpPr>
          <p:cNvPr id="3" name="Content Placeholder 2">
            <a:extLst>
              <a:ext uri="{FF2B5EF4-FFF2-40B4-BE49-F238E27FC236}">
                <a16:creationId xmlns:a16="http://schemas.microsoft.com/office/drawing/2014/main" id="{EE204A5E-9DA6-BA97-EC2E-BD258476C5A3}"/>
              </a:ext>
            </a:extLst>
          </p:cNvPr>
          <p:cNvSpPr>
            <a:spLocks noGrp="1"/>
          </p:cNvSpPr>
          <p:nvPr>
            <p:ph idx="1"/>
          </p:nvPr>
        </p:nvSpPr>
        <p:spPr>
          <a:xfrm>
            <a:off x="1451579" y="1853754"/>
            <a:ext cx="9603275" cy="4199727"/>
          </a:xfrm>
        </p:spPr>
        <p:txBody>
          <a:bodyPr>
            <a:normAutofit/>
          </a:bodyPr>
          <a:lstStyle/>
          <a:p>
            <a:r>
              <a:rPr lang="en-US"/>
              <a:t>He came to fulfill the promises to his grandfather, actually his great-great-grandfather David. In Second Samuel 7:16 we read the words of the Lord to David: </a:t>
            </a:r>
            <a:r>
              <a:rPr lang="en-US" sz="2200" b="1" i="1"/>
              <a:t>“And your house and your kingdom shall endure before Me forever; your throne shall be established forever.” </a:t>
            </a:r>
          </a:p>
          <a:p>
            <a:r>
              <a:rPr lang="en-US"/>
              <a:t>This is made explicit in Luke 1:31-33. There the angel says to Mary, </a:t>
            </a:r>
            <a:r>
              <a:rPr lang="en-US" sz="2200" b="1" i="1"/>
              <a:t>“And behold, you will conceive in your womb, and bear a son, and you shall name Him Jesus. He will be great, and will be called the son of the Most High; and the Lord God will give Him the throne of His father David; and He will reign over the house of Jacob forever; and His kingdom will have no end.” </a:t>
            </a:r>
          </a:p>
        </p:txBody>
      </p:sp>
    </p:spTree>
    <p:extLst>
      <p:ext uri="{BB962C8B-B14F-4D97-AF65-F5344CB8AC3E}">
        <p14:creationId xmlns:p14="http://schemas.microsoft.com/office/powerpoint/2010/main" val="173242840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Gallery</Template>
  <TotalTime>3089</TotalTime>
  <Words>4164</Words>
  <Application>Microsoft Macintosh PowerPoint</Application>
  <PresentationFormat>Widescreen</PresentationFormat>
  <Paragraphs>163</Paragraphs>
  <Slides>48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48</vt:i4>
      </vt:variant>
    </vt:vector>
  </HeadingPairs>
  <TitlesOfParts>
    <vt:vector size="54" baseType="lpstr">
      <vt:lpstr>Aptos</vt:lpstr>
      <vt:lpstr>Arial</vt:lpstr>
      <vt:lpstr>Gill Sans MT</vt:lpstr>
      <vt:lpstr>system-ui</vt:lpstr>
      <vt:lpstr>Times New Roman</vt:lpstr>
      <vt:lpstr>Gallery</vt:lpstr>
      <vt:lpstr>The Work of Christ</vt:lpstr>
      <vt:lpstr>His Offices</vt:lpstr>
      <vt:lpstr>Jesus as Prophet</vt:lpstr>
      <vt:lpstr>Jesus as Prophet</vt:lpstr>
      <vt:lpstr>What is a Prophet</vt:lpstr>
      <vt:lpstr>Jesus Functioning as A Prophet</vt:lpstr>
      <vt:lpstr>Jesus Functioning as a Prophet</vt:lpstr>
      <vt:lpstr>Jesus Functioning as Prophet three Major examples</vt:lpstr>
      <vt:lpstr>Jesus as King</vt:lpstr>
      <vt:lpstr>Jesus Rules Now, but the full extent of his rule has not been revealed</vt:lpstr>
      <vt:lpstr>Jesus Rules Now, but the full extent of his rule has not been revealed</vt:lpstr>
      <vt:lpstr>Premillennialists and Amillennialists</vt:lpstr>
      <vt:lpstr>Jesus as Priest</vt:lpstr>
      <vt:lpstr>Jesus as Priest “in the order of Melchizedek”</vt:lpstr>
      <vt:lpstr>Jesus and Melchizedek Four parallels </vt:lpstr>
      <vt:lpstr>Jesus and Melchizedek</vt:lpstr>
      <vt:lpstr>Jesus and Melchizedek</vt:lpstr>
      <vt:lpstr>Jesus and Melchizedek</vt:lpstr>
      <vt:lpstr>Jesus and Melchizedek</vt:lpstr>
      <vt:lpstr>Jesus as Priest  What does the Priest Do?</vt:lpstr>
      <vt:lpstr>Meaning of the term “atonement”</vt:lpstr>
      <vt:lpstr>Jesus’ Atoning Work</vt:lpstr>
      <vt:lpstr>Atonement</vt:lpstr>
      <vt:lpstr>Views of the Atonement</vt:lpstr>
      <vt:lpstr>The Old Testament Background</vt:lpstr>
      <vt:lpstr>The Old Testament Background</vt:lpstr>
      <vt:lpstr>The Old Testament Background</vt:lpstr>
      <vt:lpstr>The Old Testament Background</vt:lpstr>
      <vt:lpstr>What was involved in Christ’s ATONING WORK? Propitiation </vt:lpstr>
      <vt:lpstr>What is Propitiation?</vt:lpstr>
      <vt:lpstr>What was involved in Christ’s Atoning work?   Redemption/Sacrifice</vt:lpstr>
      <vt:lpstr>What was involved in Christ’s Atoning work?   Redemption/Sacrifice</vt:lpstr>
      <vt:lpstr>Chosen and without blemish</vt:lpstr>
      <vt:lpstr>Substitute and shedding of blood</vt:lpstr>
      <vt:lpstr>Jesus’ Sacrifice Fulfills the conditions</vt:lpstr>
      <vt:lpstr>What was involved in Christ’s ATONING WORK? Vicarious Substitution</vt:lpstr>
      <vt:lpstr>Jesus as Priest Reconciliation</vt:lpstr>
      <vt:lpstr>Reconciliation</vt:lpstr>
      <vt:lpstr>reconciliation</vt:lpstr>
      <vt:lpstr>Reconciliation</vt:lpstr>
      <vt:lpstr>Reconciliation and Justification</vt:lpstr>
      <vt:lpstr>Justification</vt:lpstr>
      <vt:lpstr>JUSTIFICATION – THE PROBLEM</vt:lpstr>
      <vt:lpstr>Justification - the Problem</vt:lpstr>
      <vt:lpstr>Justification – The problem</vt:lpstr>
      <vt:lpstr>Justification</vt:lpstr>
      <vt:lpstr>PowerPoint Presentation</vt:lpstr>
      <vt:lpstr>Jesus’ Intercessory Work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Gregg Quiggle</dc:creator>
  <cp:lastModifiedBy>J Marr Miller</cp:lastModifiedBy>
  <cp:revision>5</cp:revision>
  <dcterms:created xsi:type="dcterms:W3CDTF">2025-08-24T00:00:58Z</dcterms:created>
  <dcterms:modified xsi:type="dcterms:W3CDTF">2025-09-29T15:45:24Z</dcterms:modified>
</cp:coreProperties>
</file>