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Seeing the Resurrection with Fresh Eyes</a:t>
            </a:r>
          </a:p>
        </p:txBody>
      </p:sp>
      <p:sp>
        <p:nvSpPr>
          <p:cNvPr id="3" name="Subtitle 2"/>
          <p:cNvSpPr>
            <a:spLocks noGrp="1"/>
          </p:cNvSpPr>
          <p:nvPr>
            <p:ph type="subTitle" idx="1"/>
          </p:nvPr>
        </p:nvSpPr>
        <p:spPr/>
        <p:txBody>
          <a:bodyPr/>
          <a:lstStyle/>
          <a:p>
            <a:r>
              <a:t>John 20:1–10</a:t>
            </a:r>
          </a:p>
          <a:p/>
          <a:p>
            <a:r>
              <a:t>A Teaching Presentation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Introduction and Set-up</a:t>
            </a:r>
          </a:p>
        </p:txBody>
      </p:sp>
      <p:sp>
        <p:nvSpPr>
          <p:cNvPr id="3" name="Content Placeholder 2"/>
          <p:cNvSpPr>
            <a:spLocks noGrp="1"/>
          </p:cNvSpPr>
          <p:nvPr>
            <p:ph idx="1"/>
          </p:nvPr>
        </p:nvSpPr>
        <p:spPr/>
        <p:txBody>
          <a:bodyPr wrap="square"/>
          <a:lstStyle/>
          <a:p/>
          <a:p>
            <a:pPr>
              <a:defRPr sz="2000"/>
            </a:pPr>
            <a:r>
              <a:t>Reminder of last week’s message:</a:t>
            </a:r>
            <a:br/>
            <a:r>
              <a:t>Gary covered Jesus’ burial process — from His removal from the cross, to Joseph of Arimathea’s tomb, and how His body was prepared before the Sabbath.</a:t>
            </a:r>
            <a:br/>
            <a:br/>
            <a:r>
              <a:t>The Jewish leaders and Pilate were concerned about the security of the tomb.</a:t>
            </a:r>
            <a:br/>
            <a:br/>
            <a:r>
              <a:t>[Insert photo or audio here]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Burial Practices</a:t>
            </a:r>
          </a:p>
        </p:txBody>
      </p:sp>
      <p:sp>
        <p:nvSpPr>
          <p:cNvPr id="3" name="Content Placeholder 2"/>
          <p:cNvSpPr>
            <a:spLocks noGrp="1"/>
          </p:cNvSpPr>
          <p:nvPr>
            <p:ph idx="1"/>
          </p:nvPr>
        </p:nvSpPr>
        <p:spPr/>
        <p:txBody>
          <a:bodyPr wrap="square"/>
          <a:lstStyle/>
          <a:p/>
          <a:p>
            <a:pPr>
              <a:defRPr sz="2000"/>
            </a:pPr>
            <a:r>
              <a:t>Customary sealing of the tomb using wax or clay and a seal, similar to Daniel 6:17.</a:t>
            </a:r>
            <a:br/>
            <a:br/>
            <a:r>
              <a:t>Linen cloths (othonia) and face cloth (sudarium) wrapped around Jesus’ body.</a:t>
            </a:r>
            <a:br/>
            <a:br/>
            <a:r>
              <a:t>[Insert photo or audio here]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John 20:1–10</a:t>
            </a:r>
          </a:p>
        </p:txBody>
      </p:sp>
      <p:sp>
        <p:nvSpPr>
          <p:cNvPr id="3" name="Content Placeholder 2"/>
          <p:cNvSpPr>
            <a:spLocks noGrp="1"/>
          </p:cNvSpPr>
          <p:nvPr>
            <p:ph idx="1"/>
          </p:nvPr>
        </p:nvSpPr>
        <p:spPr/>
        <p:txBody>
          <a:bodyPr wrap="square"/>
          <a:lstStyle/>
          <a:p/>
          <a:p>
            <a:pPr>
              <a:defRPr sz="2000"/>
            </a:pPr>
            <a:r>
              <a:t>Now on the first day of the week Mary Magdalene came to the tomb early, while it was still dark, and saw that the stone had been taken away from the tomb. So she ran and went to Simon Peter and the other disciple... (John 20:1–10 ESV)</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Creation and Light</a:t>
            </a:r>
          </a:p>
        </p:txBody>
      </p:sp>
      <p:sp>
        <p:nvSpPr>
          <p:cNvPr id="3" name="Content Placeholder 2"/>
          <p:cNvSpPr>
            <a:spLocks noGrp="1"/>
          </p:cNvSpPr>
          <p:nvPr>
            <p:ph idx="1"/>
          </p:nvPr>
        </p:nvSpPr>
        <p:spPr/>
        <p:txBody>
          <a:bodyPr wrap="square"/>
          <a:lstStyle/>
          <a:p/>
          <a:p>
            <a:pPr>
              <a:defRPr sz="2000"/>
            </a:pPr>
            <a:r>
              <a:t>Genesis 1:1–3 — 'Let there be light.'</a:t>
            </a:r>
            <a:br/>
            <a:br/>
            <a:r>
              <a:t>Jesus, the firstborn of all creation, emerges from the darkness of the tomb as light conquers darkness.</a:t>
            </a:r>
            <a:br/>
            <a:br/>
            <a:r>
              <a:t>[Insert photo or audio 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Three Days and Darkness</a:t>
            </a:r>
          </a:p>
        </p:txBody>
      </p:sp>
      <p:sp>
        <p:nvSpPr>
          <p:cNvPr id="3" name="Content Placeholder 2"/>
          <p:cNvSpPr>
            <a:spLocks noGrp="1"/>
          </p:cNvSpPr>
          <p:nvPr>
            <p:ph idx="1"/>
          </p:nvPr>
        </p:nvSpPr>
        <p:spPr/>
        <p:txBody>
          <a:bodyPr wrap="square"/>
          <a:lstStyle/>
          <a:p/>
          <a:p>
            <a:pPr>
              <a:defRPr sz="2000"/>
            </a:pPr>
            <a:r>
              <a:t>Exodus 10:21–23 — darkness for three days in Egypt.</a:t>
            </a:r>
            <a:br/>
            <a:r>
              <a:t>Matthew 27:45 — darkness over all the land for three hours.</a:t>
            </a:r>
            <a:br/>
            <a:r>
              <a:t>Isaiah 9:2 — 'The people who walked in darkness have seen a great light.'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Observations about Dawn</a:t>
            </a:r>
          </a:p>
        </p:txBody>
      </p:sp>
      <p:sp>
        <p:nvSpPr>
          <p:cNvPr id="3" name="Content Placeholder 2"/>
          <p:cNvSpPr>
            <a:spLocks noGrp="1"/>
          </p:cNvSpPr>
          <p:nvPr>
            <p:ph idx="1"/>
          </p:nvPr>
        </p:nvSpPr>
        <p:spPr/>
        <p:txBody>
          <a:bodyPr wrap="square"/>
          <a:lstStyle/>
          <a:p/>
          <a:p>
            <a:pPr>
              <a:defRPr sz="2000"/>
            </a:pPr>
            <a:r>
              <a:t>Mary Magdalene arrives 'while it was still dark.'</a:t>
            </a:r>
            <a:br/>
            <a:br/>
            <a:r>
              <a:t>Discuss the three types of dawn:</a:t>
            </a:r>
            <a:br/>
            <a:r>
              <a:t>• Astronomical dawn – stars fade</a:t>
            </a:r>
            <a:br/>
            <a:r>
              <a:t>• Nautical dawn – horizon visible</a:t>
            </a:r>
            <a:br/>
            <a:r>
              <a:t>• Civil dawn – light for activity</a:t>
            </a:r>
            <a:br/>
            <a:br/>
            <a:r>
              <a:t>[Insert photo or audio here]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Focus: Mary Magdalene</a:t>
            </a:r>
          </a:p>
        </p:txBody>
      </p:sp>
      <p:sp>
        <p:nvSpPr>
          <p:cNvPr id="3" name="Content Placeholder 2"/>
          <p:cNvSpPr>
            <a:spLocks noGrp="1"/>
          </p:cNvSpPr>
          <p:nvPr>
            <p:ph idx="1"/>
          </p:nvPr>
        </p:nvSpPr>
        <p:spPr/>
        <p:txBody>
          <a:bodyPr wrap="square"/>
          <a:lstStyle/>
          <a:p/>
          <a:p>
            <a:pPr>
              <a:defRPr sz="2000"/>
            </a:pPr>
            <a:r>
              <a:t>Luke 8:1–3 — Mary, Joanna, Susanna supported Jesus’ ministry.</a:t>
            </a:r>
            <a:br/>
            <a:r>
              <a:t>Mary witnessed the burial and returned on the first day of the week to anoint Jesus’ body.</a:t>
            </a:r>
            <a:br/>
            <a:br/>
            <a:r>
              <a:t>Mark 16:9 — Jesus appeared first to Mary Magdalene.</a:t>
            </a:r>
            <a:br/>
            <a:br/>
            <a:r>
              <a:t>[Insert photo or audio here]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Table Engagement</a:t>
            </a:r>
          </a:p>
        </p:txBody>
      </p:sp>
      <p:sp>
        <p:nvSpPr>
          <p:cNvPr id="3" name="Content Placeholder 2"/>
          <p:cNvSpPr>
            <a:spLocks noGrp="1"/>
          </p:cNvSpPr>
          <p:nvPr>
            <p:ph idx="1"/>
          </p:nvPr>
        </p:nvSpPr>
        <p:spPr/>
        <p:txBody>
          <a:bodyPr wrap="square"/>
          <a:lstStyle/>
          <a:p/>
          <a:p>
            <a:pPr>
              <a:defRPr sz="2000"/>
            </a:pPr>
            <a:r>
              <a:t>Compare the Gospel accounts:</a:t>
            </a:r>
            <a:br/>
            <a:br/>
            <a:r>
              <a:t>• Setting: Time of day</a:t>
            </a:r>
            <a:br/>
            <a:r>
              <a:t>• Characters: Who was there?</a:t>
            </a:r>
            <a:br/>
            <a:r>
              <a:t>• Plot: How was the stone removed?</a:t>
            </a:r>
            <a:br/>
            <a:r>
              <a:t>• Dialogue: What was said?</a:t>
            </a:r>
            <a:br/>
            <a:r>
              <a:t>• Action: What happened next?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Musical Interlude</a:t>
            </a:r>
          </a:p>
        </p:txBody>
      </p:sp>
      <p:sp>
        <p:nvSpPr>
          <p:cNvPr id="3" name="Content Placeholder 2"/>
          <p:cNvSpPr>
            <a:spLocks noGrp="1"/>
          </p:cNvSpPr>
          <p:nvPr>
            <p:ph idx="1"/>
          </p:nvPr>
        </p:nvSpPr>
        <p:spPr/>
        <p:txBody>
          <a:bodyPr wrap="square"/>
          <a:lstStyle/>
          <a:p/>
          <a:p>
            <a:pPr>
              <a:defRPr sz="2000"/>
            </a:pPr>
            <a:r>
              <a:t>George R. Woodward – 'This Joyful Eastertide'</a:t>
            </a:r>
            <a:br/>
            <a:br/>
            <a:r>
              <a:t>Had Christ, who once was slain,</a:t>
            </a:r>
            <a:br/>
            <a:r>
              <a:t>not burst His three-day prison,</a:t>
            </a:r>
            <a:br/>
            <a:r>
              <a:t>our faith had been in vain;</a:t>
            </a:r>
            <a:br/>
            <a:r>
              <a:t>but now has Christ arisen!</a:t>
            </a:r>
            <a:br/>
            <a:br/>
            <a:r>
              <a:t>[Insert audio file here]</a:t>
            </a:r>
            <a:br/>
            <a:br/>
            <a:r>
              <a:t>[Insert photo or audio here]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Wrap-up: Seeing and Believing</a:t>
            </a:r>
          </a:p>
        </p:txBody>
      </p:sp>
      <p:sp>
        <p:nvSpPr>
          <p:cNvPr id="3" name="Content Placeholder 2"/>
          <p:cNvSpPr>
            <a:spLocks noGrp="1"/>
          </p:cNvSpPr>
          <p:nvPr>
            <p:ph idx="1"/>
          </p:nvPr>
        </p:nvSpPr>
        <p:spPr/>
        <p:txBody>
          <a:bodyPr wrap="square"/>
          <a:lstStyle/>
          <a:p/>
          <a:p>
            <a:pPr>
              <a:defRPr sz="2000"/>
            </a:pPr>
            <a:r>
              <a:t>Greek verbs for 'see' in John 20:5–8:</a:t>
            </a:r>
            <a:br/>
            <a:r>
              <a:t>• Blepo – observe without understanding</a:t>
            </a:r>
            <a:br/>
            <a:r>
              <a:t>• Theoreo – examine carefully</a:t>
            </a:r>
            <a:br/>
            <a:r>
              <a:t>• Eidon – perceive with understanding</a:t>
            </a:r>
            <a:br/>
            <a:br/>
            <a:r>
              <a:t>John saw and believed — understanding dawned.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Discussion Questions</a:t>
            </a:r>
          </a:p>
        </p:txBody>
      </p:sp>
      <p:sp>
        <p:nvSpPr>
          <p:cNvPr id="3" name="Content Placeholder 2"/>
          <p:cNvSpPr>
            <a:spLocks noGrp="1"/>
          </p:cNvSpPr>
          <p:nvPr>
            <p:ph idx="1"/>
          </p:nvPr>
        </p:nvSpPr>
        <p:spPr/>
        <p:txBody>
          <a:bodyPr wrap="square"/>
          <a:lstStyle/>
          <a:p/>
          <a:p>
            <a:pPr>
              <a:defRPr sz="2000"/>
            </a:pPr>
            <a:r>
              <a:t>• What comes to mind when you think of Mary Magdalene?</a:t>
            </a:r>
            <a:br/>
            <a:r>
              <a:t>• Based on John 20:1–10, how would you describe her?</a:t>
            </a:r>
            <a:br/>
            <a:r>
              <a:t>• How can we see the resurrection with fresh eyes today?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