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7"/>
  </p:notesMasterIdLst>
  <p:sldIdLst>
    <p:sldId id="446" r:id="rId2"/>
    <p:sldId id="447" r:id="rId3"/>
    <p:sldId id="448" r:id="rId4"/>
    <p:sldId id="471" r:id="rId5"/>
    <p:sldId id="469" r:id="rId6"/>
    <p:sldId id="466" r:id="rId7"/>
    <p:sldId id="458" r:id="rId8"/>
    <p:sldId id="449" r:id="rId9"/>
    <p:sldId id="450" r:id="rId10"/>
    <p:sldId id="451" r:id="rId11"/>
    <p:sldId id="452" r:id="rId12"/>
    <p:sldId id="453" r:id="rId13"/>
    <p:sldId id="454" r:id="rId14"/>
    <p:sldId id="456" r:id="rId15"/>
    <p:sldId id="455" r:id="rId16"/>
    <p:sldId id="460" r:id="rId17"/>
    <p:sldId id="457" r:id="rId18"/>
    <p:sldId id="459" r:id="rId19"/>
    <p:sldId id="461" r:id="rId20"/>
    <p:sldId id="463" r:id="rId21"/>
    <p:sldId id="462" r:id="rId22"/>
    <p:sldId id="464" r:id="rId23"/>
    <p:sldId id="465" r:id="rId24"/>
    <p:sldId id="473" r:id="rId25"/>
    <p:sldId id="474" r:id="rId26"/>
    <p:sldId id="467" r:id="rId27"/>
    <p:sldId id="468" r:id="rId28"/>
    <p:sldId id="472" r:id="rId29"/>
    <p:sldId id="475" r:id="rId30"/>
    <p:sldId id="476" r:id="rId31"/>
    <p:sldId id="477" r:id="rId32"/>
    <p:sldId id="478" r:id="rId33"/>
    <p:sldId id="479" r:id="rId34"/>
    <p:sldId id="480" r:id="rId35"/>
    <p:sldId id="481" r:id="rId36"/>
    <p:sldId id="482" r:id="rId37"/>
    <p:sldId id="483" r:id="rId38"/>
    <p:sldId id="484" r:id="rId39"/>
    <p:sldId id="485" r:id="rId40"/>
    <p:sldId id="486" r:id="rId41"/>
    <p:sldId id="487" r:id="rId42"/>
    <p:sldId id="488" r:id="rId43"/>
    <p:sldId id="489" r:id="rId44"/>
    <p:sldId id="491" r:id="rId45"/>
    <p:sldId id="492" r:id="rId46"/>
    <p:sldId id="493" r:id="rId47"/>
    <p:sldId id="494" r:id="rId48"/>
    <p:sldId id="495" r:id="rId49"/>
    <p:sldId id="496" r:id="rId50"/>
    <p:sldId id="497" r:id="rId51"/>
    <p:sldId id="498" r:id="rId52"/>
    <p:sldId id="499" r:id="rId53"/>
    <p:sldId id="500" r:id="rId54"/>
    <p:sldId id="501" r:id="rId55"/>
    <p:sldId id="536" r:id="rId56"/>
    <p:sldId id="506" r:id="rId57"/>
    <p:sldId id="502" r:id="rId58"/>
    <p:sldId id="508" r:id="rId59"/>
    <p:sldId id="503" r:id="rId60"/>
    <p:sldId id="507" r:id="rId61"/>
    <p:sldId id="505" r:id="rId62"/>
    <p:sldId id="504" r:id="rId63"/>
    <p:sldId id="509" r:id="rId64"/>
    <p:sldId id="510" r:id="rId65"/>
    <p:sldId id="511" r:id="rId66"/>
    <p:sldId id="512" r:id="rId67"/>
    <p:sldId id="513" r:id="rId68"/>
    <p:sldId id="515" r:id="rId69"/>
    <p:sldId id="263" r:id="rId70"/>
    <p:sldId id="264" r:id="rId71"/>
    <p:sldId id="514" r:id="rId72"/>
    <p:sldId id="516" r:id="rId73"/>
    <p:sldId id="517" r:id="rId74"/>
    <p:sldId id="518" r:id="rId75"/>
    <p:sldId id="520" r:id="rId76"/>
    <p:sldId id="521" r:id="rId77"/>
    <p:sldId id="522" r:id="rId78"/>
    <p:sldId id="519" r:id="rId79"/>
    <p:sldId id="523" r:id="rId80"/>
    <p:sldId id="524" r:id="rId81"/>
    <p:sldId id="525" r:id="rId82"/>
    <p:sldId id="526" r:id="rId83"/>
    <p:sldId id="527" r:id="rId84"/>
    <p:sldId id="528" r:id="rId85"/>
    <p:sldId id="534" r:id="rId86"/>
    <p:sldId id="529" r:id="rId87"/>
    <p:sldId id="531" r:id="rId88"/>
    <p:sldId id="532" r:id="rId89"/>
    <p:sldId id="533" r:id="rId90"/>
    <p:sldId id="530" r:id="rId91"/>
    <p:sldId id="537" r:id="rId92"/>
    <p:sldId id="538" r:id="rId93"/>
    <p:sldId id="539" r:id="rId94"/>
    <p:sldId id="540" r:id="rId95"/>
    <p:sldId id="541" r:id="rId96"/>
    <p:sldId id="542" r:id="rId97"/>
    <p:sldId id="550" r:id="rId98"/>
    <p:sldId id="554" r:id="rId99"/>
    <p:sldId id="555" r:id="rId100"/>
    <p:sldId id="552" r:id="rId101"/>
    <p:sldId id="551" r:id="rId102"/>
    <p:sldId id="553" r:id="rId103"/>
    <p:sldId id="543" r:id="rId104"/>
    <p:sldId id="544" r:id="rId105"/>
    <p:sldId id="545" r:id="rId106"/>
    <p:sldId id="546" r:id="rId107"/>
    <p:sldId id="547" r:id="rId108"/>
    <p:sldId id="548" r:id="rId109"/>
    <p:sldId id="549" r:id="rId110"/>
    <p:sldId id="556" r:id="rId111"/>
    <p:sldId id="557" r:id="rId112"/>
    <p:sldId id="558" r:id="rId113"/>
    <p:sldId id="559" r:id="rId114"/>
    <p:sldId id="560" r:id="rId115"/>
    <p:sldId id="561"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85"/>
    <p:restoredTop sz="94670"/>
  </p:normalViewPr>
  <p:slideViewPr>
    <p:cSldViewPr snapToGrid="0">
      <p:cViewPr varScale="1">
        <p:scale>
          <a:sx n="113" d="100"/>
          <a:sy n="113" d="100"/>
        </p:scale>
        <p:origin x="384" y="168"/>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3/29/26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65</a:t>
            </a:fld>
            <a:endParaRPr lang="en-US"/>
          </a:p>
        </p:txBody>
      </p:sp>
    </p:spTree>
    <p:extLst>
      <p:ext uri="{BB962C8B-B14F-4D97-AF65-F5344CB8AC3E}">
        <p14:creationId xmlns:p14="http://schemas.microsoft.com/office/powerpoint/2010/main" val="427913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61F8A-B2D5-B44C-85E5-FBD32CE2E302}" type="slidenum">
              <a:rPr lang="en-US" smtClean="0"/>
              <a:t>69</a:t>
            </a:fld>
            <a:endParaRPr lang="en-US"/>
          </a:p>
        </p:txBody>
      </p:sp>
    </p:spTree>
    <p:extLst>
      <p:ext uri="{BB962C8B-B14F-4D97-AF65-F5344CB8AC3E}">
        <p14:creationId xmlns:p14="http://schemas.microsoft.com/office/powerpoint/2010/main" val="3539491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3/29/26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3/29/26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201&amp;version=NIV#fen-NIV-26929b" TargetMode="External"/><Relationship Id="rId2" Type="http://schemas.openxmlformats.org/officeDocument/2006/relationships/hyperlink" Target="https://www.biblegateway.com/passage/?search=Acts%201&amp;version=NIV#fen-NIV-26929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sv.org/verses/1%20Cor%2016%3A8/" TargetMode="External"/><Relationship Id="rId2" Type="http://schemas.openxmlformats.org/officeDocument/2006/relationships/hyperlink" Target="https://www.esv.org/verses/Acts%202%3A1%3B%2020%3A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Acts%204&amp;version=NIV#fen-NIV-27049c" TargetMode="External"/><Relationship Id="rId2" Type="http://schemas.openxmlformats.org/officeDocument/2006/relationships/hyperlink" Target="https://www.biblegateway.com/passage/?search=Acts%204&amp;version=NIV#fen-NIV-27049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nac26?ref=Bible.Ac4.34-35&amp;off=1345&amp;ctx=s+wholly+voluntary.%0a~First%2c+there+was+n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iblegateway.com/passage/?search=Acts%208&amp;version=ESV#fen-ESV-27170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dh.howard.edu/cgi/viewcontent.cgi?article=1026&amp;context=ajc_grimke_manuscripts"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biblegateway.com/passage/?search=James%201&amp;version=NIV#fen-NIV-30269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www.youtube.com/watch?v=L61xmwEEIgc&amp;t=16s"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ref.ly/Acts%2015.39;esv?t=biblia" TargetMode="External"/><Relationship Id="rId2" Type="http://schemas.openxmlformats.org/officeDocument/2006/relationships/hyperlink" Target="https://ref.ly/Acts%2013.13%E2%80%9314;esv?t=biblia"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hyperlink" Target="https://ref.ly/James%203.2;esv?t=biblia"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hyperlink" Target="https://ref.ly/Acts%209.16;esv?t=biblia" TargetMode="Externa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ref.ly/Eph%204.32;esv?t=biblia" TargetMode="External"/><Relationship Id="rId2" Type="http://schemas.openxmlformats.org/officeDocument/2006/relationships/hyperlink" Target="https://ref.ly/Rom%2012.18;esv?t=biblia" TargetMode="External"/><Relationship Id="rId1" Type="http://schemas.openxmlformats.org/officeDocument/2006/relationships/slideLayout" Target="../slideLayouts/slideLayout2.xml"/><Relationship Id="rId6" Type="http://schemas.openxmlformats.org/officeDocument/2006/relationships/hyperlink" Target="https://ref.ly/1%20Cor%2013.8;esv?t=biblia" TargetMode="External"/><Relationship Id="rId5" Type="http://schemas.openxmlformats.org/officeDocument/2006/relationships/hyperlink" Target="https://ref.ly/1%20Cor%2013.7;esv?t=biblia" TargetMode="External"/><Relationship Id="rId4" Type="http://schemas.openxmlformats.org/officeDocument/2006/relationships/hyperlink" Target="https://ref.ly/1%20Pet%204.8;esv?t=bibli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4800" b="1" dirty="0"/>
              <a:t>Unit # 3 - The “establishment of the church.” We will focus will be on the birth and the growth of the church 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really not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3DCD-0461-C704-CEF5-502BC4B748BE}"/>
              </a:ext>
            </a:extLst>
          </p:cNvPr>
          <p:cNvSpPr>
            <a:spLocks noGrp="1"/>
          </p:cNvSpPr>
          <p:nvPr>
            <p:ph type="title"/>
          </p:nvPr>
        </p:nvSpPr>
        <p:spPr>
          <a:xfrm>
            <a:off x="838200" y="365125"/>
            <a:ext cx="10515600" cy="574675"/>
          </a:xfrm>
          <a:solidFill>
            <a:schemeClr val="accent6">
              <a:lumMod val="40000"/>
              <a:lumOff val="60000"/>
            </a:schemeClr>
          </a:solidFill>
        </p:spPr>
        <p:txBody>
          <a:bodyPr>
            <a:normAutofit fontScale="90000"/>
          </a:bodyPr>
          <a:lstStyle/>
          <a:p>
            <a:r>
              <a:rPr lang="en-US" dirty="0"/>
              <a:t>Acts 1:1-10</a:t>
            </a:r>
          </a:p>
        </p:txBody>
      </p:sp>
      <p:sp>
        <p:nvSpPr>
          <p:cNvPr id="3" name="Content Placeholder 2">
            <a:extLst>
              <a:ext uri="{FF2B5EF4-FFF2-40B4-BE49-F238E27FC236}">
                <a16:creationId xmlns:a16="http://schemas.microsoft.com/office/drawing/2014/main" id="{772E5043-816E-A100-65B0-E0E171B7B601}"/>
              </a:ext>
            </a:extLst>
          </p:cNvPr>
          <p:cNvSpPr>
            <a:spLocks noGrp="1"/>
          </p:cNvSpPr>
          <p:nvPr>
            <p:ph idx="1"/>
          </p:nvPr>
        </p:nvSpPr>
        <p:spPr>
          <a:xfrm>
            <a:off x="838200" y="939800"/>
            <a:ext cx="10515600" cy="5237163"/>
          </a:xfrm>
        </p:spPr>
        <p:txBody>
          <a:bodyPr>
            <a:normAutofit fontScale="85000" lnSpcReduction="20000"/>
          </a:bodyPr>
          <a:lstStyle/>
          <a:p>
            <a:pPr marL="0" indent="0">
              <a:buNone/>
            </a:pPr>
            <a:r>
              <a:rPr lang="en-US" dirty="0"/>
              <a:t>In my former book, Theophilus, I wrote about all that Jesus began to do and to teach </a:t>
            </a:r>
            <a:r>
              <a:rPr lang="en-US" b="1" baseline="30000" dirty="0"/>
              <a:t>2 </a:t>
            </a:r>
            <a:r>
              <a:rPr lang="en-US" dirty="0"/>
              <a:t>until the day he was taken up to heaven, after giving instructions through the Holy Spirit to the apostles he had chosen. </a:t>
            </a:r>
            <a:r>
              <a:rPr lang="en-US" b="1" baseline="30000" dirty="0"/>
              <a:t>3 </a:t>
            </a:r>
            <a:r>
              <a:rPr lang="en-US" dirty="0"/>
              <a:t>After his suffering, he presented himself to them and gave many convincing proofs that he was alive. He appeared to them over a period of forty days and spoke about the kingdom of God. </a:t>
            </a:r>
            <a:r>
              <a:rPr lang="en-US" b="1" baseline="30000" dirty="0"/>
              <a:t>4 </a:t>
            </a:r>
            <a:r>
              <a:rPr lang="en-US" dirty="0"/>
              <a:t>On one occasion, while he was eating with them, he gave them this command: “Do not leave Jerusalem, but wait for the gift my Father promised, which you have heard me speak about. </a:t>
            </a:r>
            <a:r>
              <a:rPr lang="en-US" b="1" baseline="30000" dirty="0"/>
              <a:t>5 </a:t>
            </a:r>
            <a:r>
              <a:rPr lang="en-US" dirty="0"/>
              <a:t>For John baptized with</a:t>
            </a:r>
            <a:r>
              <a:rPr lang="en-US" baseline="30000" dirty="0"/>
              <a:t>[</a:t>
            </a:r>
            <a:r>
              <a:rPr lang="en-US" baseline="30000" dirty="0">
                <a:hlinkClick r:id="rId2" tooltip="See footnote a"/>
              </a:rPr>
              <a:t>a</a:t>
            </a:r>
            <a:r>
              <a:rPr lang="en-US" baseline="30000" dirty="0"/>
              <a:t>]</a:t>
            </a:r>
            <a:r>
              <a:rPr lang="en-US" dirty="0"/>
              <a:t> water, but in a few days you will be baptized with</a:t>
            </a:r>
            <a:r>
              <a:rPr lang="en-US" baseline="30000" dirty="0"/>
              <a:t>[</a:t>
            </a:r>
            <a:r>
              <a:rPr lang="en-US" baseline="30000" dirty="0">
                <a:hlinkClick r:id="rId3" tooltip="See footnote b"/>
              </a:rPr>
              <a:t>b</a:t>
            </a:r>
            <a:r>
              <a:rPr lang="en-US" baseline="30000" dirty="0"/>
              <a:t>]</a:t>
            </a:r>
            <a:r>
              <a:rPr lang="en-US" dirty="0"/>
              <a:t> the Holy Spirit.”</a:t>
            </a:r>
            <a:r>
              <a:rPr lang="en-US" b="1" baseline="30000" dirty="0"/>
              <a:t>6 </a:t>
            </a:r>
            <a:r>
              <a:rPr lang="en-US" dirty="0"/>
              <a:t>Then they gathered around him and asked him, “Lord, are you at this time going to restore the kingdom to Israel?”</a:t>
            </a:r>
            <a:r>
              <a:rPr lang="en-US" b="1" baseline="30000" dirty="0"/>
              <a:t>7 </a:t>
            </a:r>
            <a:r>
              <a:rPr lang="en-US" dirty="0"/>
              <a:t>He said to them: “It is not for you to know the times or dates the Father has set by his own authority. </a:t>
            </a:r>
            <a:r>
              <a:rPr lang="en-US" b="1" baseline="30000" dirty="0"/>
              <a:t>8 </a:t>
            </a:r>
            <a:r>
              <a:rPr lang="en-US" dirty="0"/>
              <a:t>But you will receive power when the Holy Spirit comes on you; and you will be my witnesses in Jerusalem, and in all Judea and Samaria, and to the ends of the earth.”</a:t>
            </a:r>
            <a:r>
              <a:rPr lang="en-US" b="1" baseline="30000" dirty="0"/>
              <a:t>9 </a:t>
            </a:r>
            <a:r>
              <a:rPr lang="en-US" dirty="0"/>
              <a:t>After he said this, he was taken up before their very eyes, and a cloud hid him from their sight.</a:t>
            </a:r>
            <a:r>
              <a:rPr lang="en-US" b="1" baseline="30000" dirty="0"/>
              <a:t>10 </a:t>
            </a:r>
            <a:r>
              <a:rPr lang="en-US" dirty="0"/>
              <a:t>They were looking intently up into the sky as he was going, when suddenly two men dressed in white stood beside them. </a:t>
            </a:r>
            <a:r>
              <a:rPr lang="en-US" b="1" baseline="30000" dirty="0"/>
              <a:t>11 </a:t>
            </a:r>
            <a:r>
              <a:rPr lang="en-US" dirty="0"/>
              <a:t>“Men of Galilee,” they said, “why do you stand here looking into the sky? This same Jesus, who has been taken from you into heaven, will come back in the same way you have seen him go into heaven.”</a:t>
            </a:r>
          </a:p>
          <a:p>
            <a:endParaRPr lang="en-US" dirty="0"/>
          </a:p>
        </p:txBody>
      </p:sp>
    </p:spTree>
    <p:extLst>
      <p:ext uri="{BB962C8B-B14F-4D97-AF65-F5344CB8AC3E}">
        <p14:creationId xmlns:p14="http://schemas.microsoft.com/office/powerpoint/2010/main" val="411931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p:txBody>
          <a:bodyPr/>
          <a:lstStyle/>
          <a:p>
            <a:pPr marL="0" indent="0">
              <a:buNone/>
            </a:pPr>
            <a:r>
              <a:rPr lang="en-US" sz="4000" b="1" dirty="0"/>
              <a:t>These Chapters will show a consistent pattern</a:t>
            </a:r>
          </a:p>
          <a:p>
            <a:pPr marL="0" indent="0">
              <a:buNone/>
            </a:pPr>
            <a:r>
              <a:rPr lang="en-US" sz="3200" dirty="0"/>
              <a:t>Luke explains to us how the church </a:t>
            </a:r>
            <a:r>
              <a:rPr lang="en-US" sz="3200" b="1" dirty="0"/>
              <a:t>overcame a series of threats. The pattern for the opposition is external, internal, external, internal.</a:t>
            </a:r>
            <a:r>
              <a:rPr lang="en-US" sz="32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6236-F3E8-3010-A225-F5B60810D4F6}"/>
              </a:ext>
            </a:extLst>
          </p:cNvPr>
          <p:cNvSpPr>
            <a:spLocks noGrp="1"/>
          </p:cNvSpPr>
          <p:nvPr>
            <p:ph type="title"/>
          </p:nvPr>
        </p:nvSpPr>
        <p:spPr>
          <a:xfrm>
            <a:off x="838200" y="365126"/>
            <a:ext cx="10515600" cy="621846"/>
          </a:xfrm>
          <a:solidFill>
            <a:schemeClr val="accent6">
              <a:lumMod val="40000"/>
              <a:lumOff val="60000"/>
            </a:schemeClr>
          </a:solidFill>
        </p:spPr>
        <p:txBody>
          <a:bodyPr>
            <a:normAutofit fontScale="90000"/>
          </a:bodyPr>
          <a:lstStyle/>
          <a:p>
            <a:r>
              <a:rPr lang="en-US" dirty="0"/>
              <a:t>Pentecost and the Holy Spirit</a:t>
            </a:r>
          </a:p>
        </p:txBody>
      </p:sp>
      <p:sp>
        <p:nvSpPr>
          <p:cNvPr id="3" name="Content Placeholder 2">
            <a:extLst>
              <a:ext uri="{FF2B5EF4-FFF2-40B4-BE49-F238E27FC236}">
                <a16:creationId xmlns:a16="http://schemas.microsoft.com/office/drawing/2014/main" id="{AC21D73B-E9C0-CAB8-ABC1-3DCDFEBE1A0F}"/>
              </a:ext>
            </a:extLst>
          </p:cNvPr>
          <p:cNvSpPr>
            <a:spLocks noGrp="1"/>
          </p:cNvSpPr>
          <p:nvPr>
            <p:ph idx="1"/>
          </p:nvPr>
        </p:nvSpPr>
        <p:spPr>
          <a:xfrm>
            <a:off x="838200" y="986972"/>
            <a:ext cx="10515600" cy="5505902"/>
          </a:xfrm>
        </p:spPr>
        <p:txBody>
          <a:bodyPr>
            <a:normAutofit fontScale="92500" lnSpcReduction="20000"/>
          </a:bodyPr>
          <a:lstStyle/>
          <a:p>
            <a:pPr marL="0" indent="0">
              <a:buNone/>
            </a:pPr>
            <a:r>
              <a:rPr lang="en-US" dirty="0"/>
              <a:t>What is Pentecost?</a:t>
            </a:r>
          </a:p>
          <a:p>
            <a:pPr marL="0" indent="0">
              <a:buNone/>
            </a:pPr>
            <a:r>
              <a:rPr lang="en-US" dirty="0"/>
              <a:t>In the OT, Shavuot, “The Festival of Weeks,” is a harvest festival that is celebrated seven weeks and one day after the first day of Passover in Deuteronomy 16:9-12, or seven weeks and one day after the Sabbath according to Leviticus 23:16. Because it fell on the fiftieth day after Passover, Weeks was also called “Pentecost”, that is, “fiftieth” (e.g., </a:t>
            </a:r>
            <a:r>
              <a:rPr lang="en-US" dirty="0">
                <a:hlinkClick r:id="rId2">
                  <a:extLst>
                    <a:ext uri="{A12FA001-AC4F-418D-AE19-62706E023703}">
                      <ahyp:hlinkClr xmlns:ahyp="http://schemas.microsoft.com/office/drawing/2018/hyperlinkcolor" val="tx"/>
                    </a:ext>
                  </a:extLst>
                </a:hlinkClick>
              </a:rPr>
              <a:t>Acts 2:1; 20:16</a:t>
            </a:r>
            <a:r>
              <a:rPr lang="en-US" dirty="0"/>
              <a:t>; </a:t>
            </a:r>
            <a:r>
              <a:rPr lang="en-US" dirty="0">
                <a:hlinkClick r:id="rId3">
                  <a:extLst>
                    <a:ext uri="{A12FA001-AC4F-418D-AE19-62706E023703}">
                      <ahyp:hlinkClr xmlns:ahyp="http://schemas.microsoft.com/office/drawing/2018/hyperlinkcolor" val="tx"/>
                    </a:ext>
                  </a:extLst>
                </a:hlinkClick>
              </a:rPr>
              <a:t>1 Cor 16:8</a:t>
            </a:r>
            <a:r>
              <a:rPr lang="en-US" dirty="0"/>
              <a:t>).</a:t>
            </a:r>
          </a:p>
          <a:p>
            <a:pPr marL="0" indent="0">
              <a:buNone/>
            </a:pPr>
            <a:r>
              <a:rPr lang="en-US" dirty="0"/>
              <a:t>Over time, Pentecost came to be celebrated as the anniversary feast of the giving of the Law or the establishment of the covenant at Sinai. This is attested in Jewish writings such as Jubilees (1st century BC) and the Babylonian Talmud. </a:t>
            </a:r>
          </a:p>
          <a:p>
            <a:pPr marL="0" indent="0">
              <a:buNone/>
            </a:pPr>
            <a:r>
              <a:rPr lang="en-US" dirty="0"/>
              <a:t>It is also tied to the “Year of Jubilee.” During this year, ancestral land sold by Israelites was returned, and those who sold themselves into slavery due to poverty regained freedom. The land was also “freed” from work; no planting, harvesting, or reaping occurred during the fiftieth year. Like the sabbatical year, the jubilee was a Sabbath for people and land, marking the remission of debts, emancipation, and rest under God’s care. </a:t>
            </a:r>
          </a:p>
        </p:txBody>
      </p:sp>
    </p:spTree>
    <p:extLst>
      <p:ext uri="{BB962C8B-B14F-4D97-AF65-F5344CB8AC3E}">
        <p14:creationId xmlns:p14="http://schemas.microsoft.com/office/powerpoint/2010/main" val="331026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402F-C957-8765-8584-C029CFD44F8B}"/>
              </a:ext>
            </a:extLst>
          </p:cNvPr>
          <p:cNvSpPr>
            <a:spLocks noGrp="1"/>
          </p:cNvSpPr>
          <p:nvPr>
            <p:ph type="title"/>
          </p:nvPr>
        </p:nvSpPr>
        <p:spPr>
          <a:xfrm>
            <a:off x="838200" y="365125"/>
            <a:ext cx="10515600" cy="752475"/>
          </a:xfrm>
          <a:solidFill>
            <a:schemeClr val="accent6">
              <a:lumMod val="40000"/>
              <a:lumOff val="60000"/>
            </a:schemeClr>
          </a:solidFill>
        </p:spPr>
        <p:txBody>
          <a:bodyPr/>
          <a:lstStyle/>
          <a:p>
            <a:r>
              <a:rPr lang="en-US" dirty="0"/>
              <a:t>Pentecost and the Holy Spirit</a:t>
            </a:r>
          </a:p>
        </p:txBody>
      </p:sp>
      <p:sp>
        <p:nvSpPr>
          <p:cNvPr id="3" name="Content Placeholder 2">
            <a:extLst>
              <a:ext uri="{FF2B5EF4-FFF2-40B4-BE49-F238E27FC236}">
                <a16:creationId xmlns:a16="http://schemas.microsoft.com/office/drawing/2014/main" id="{8C802BE8-DF3C-B290-A2CA-8F14DBB9D38D}"/>
              </a:ext>
            </a:extLst>
          </p:cNvPr>
          <p:cNvSpPr>
            <a:spLocks noGrp="1"/>
          </p:cNvSpPr>
          <p:nvPr>
            <p:ph idx="1"/>
          </p:nvPr>
        </p:nvSpPr>
        <p:spPr>
          <a:xfrm>
            <a:off x="838200" y="1117600"/>
            <a:ext cx="10515600" cy="4953000"/>
          </a:xfrm>
        </p:spPr>
        <p:txBody>
          <a:bodyPr>
            <a:normAutofit fontScale="92500"/>
          </a:bodyPr>
          <a:lstStyle/>
          <a:p>
            <a:pPr marL="0" indent="0">
              <a:buNone/>
            </a:pPr>
            <a:r>
              <a:rPr lang="en-US" dirty="0"/>
              <a:t>Before returning to heaven, Christ promised to send the Holy Spirit. He spent about forty days on earth after his resurrection, providing convincing proofs he was alive, according to Acts 1. He gave his followers irrefutable evidence of his victory over death. </a:t>
            </a:r>
          </a:p>
          <a:p>
            <a:pPr marL="0" indent="0">
              <a:buNone/>
            </a:pPr>
            <a:r>
              <a:rPr lang="en-US" dirty="0"/>
              <a:t>He charged them with growing the kingdom, promising to send the Holy Spirit to give them power as his witnesses in Jerusalem, Judea, Samaria, and to the ends of the earth. He told them to wait in Jerusalem for this supernatural power. Christ kept his promise. On the Day of Pentecost, while his followers gathered in an upper room, Acts chapter 2 describes a sudden sound like a violent wind that filled the entire house where they were seated. They also saw what appeared to be tongues of fire dividing and settling on each of them. All of them were filled with the Holy Spirit and started speaking in different languages.</a:t>
            </a:r>
          </a:p>
          <a:p>
            <a:pPr marL="0" indent="0">
              <a:buNone/>
            </a:pPr>
            <a:endParaRPr lang="en-US" dirty="0"/>
          </a:p>
        </p:txBody>
      </p:sp>
    </p:spTree>
    <p:extLst>
      <p:ext uri="{BB962C8B-B14F-4D97-AF65-F5344CB8AC3E}">
        <p14:creationId xmlns:p14="http://schemas.microsoft.com/office/powerpoint/2010/main" val="167539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24E-626D-AC8D-A48D-613CB2956FAE}"/>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Observations on Pentecost</a:t>
            </a:r>
          </a:p>
        </p:txBody>
      </p:sp>
      <p:sp>
        <p:nvSpPr>
          <p:cNvPr id="3" name="Content Placeholder 2">
            <a:extLst>
              <a:ext uri="{FF2B5EF4-FFF2-40B4-BE49-F238E27FC236}">
                <a16:creationId xmlns:a16="http://schemas.microsoft.com/office/drawing/2014/main" id="{1D03A61D-D61B-C73C-4ACB-E7FEA0E2C47C}"/>
              </a:ext>
            </a:extLst>
          </p:cNvPr>
          <p:cNvSpPr>
            <a:spLocks noGrp="1"/>
          </p:cNvSpPr>
          <p:nvPr>
            <p:ph idx="1"/>
          </p:nvPr>
        </p:nvSpPr>
        <p:spPr>
          <a:xfrm>
            <a:off x="838200" y="1139484"/>
            <a:ext cx="10515600" cy="5353390"/>
          </a:xfrm>
        </p:spPr>
        <p:txBody>
          <a:bodyPr>
            <a:normAutofit fontScale="92500" lnSpcReduction="20000"/>
          </a:bodyPr>
          <a:lstStyle/>
          <a:p>
            <a:pPr marL="0" indent="0">
              <a:buNone/>
            </a:pPr>
            <a:r>
              <a:rPr lang="en-US" sz="3000" dirty="0"/>
              <a:t>There are a couple of significant features to note about the gift of the Spirit on the Day of Pentecost. </a:t>
            </a:r>
            <a:r>
              <a:rPr lang="en-US" sz="3000" b="1" dirty="0"/>
              <a:t>First,</a:t>
            </a:r>
            <a:r>
              <a:rPr lang="en-US" sz="3000" dirty="0"/>
              <a:t> the Spirit came on all of Jesus’ disciples; there were no exceptions, everyone was filled with the Spirit. </a:t>
            </a:r>
            <a:r>
              <a:rPr lang="en-US" sz="3000" b="1" dirty="0"/>
              <a:t>Secondly,</a:t>
            </a:r>
            <a:r>
              <a:rPr lang="en-US" sz="3000" dirty="0"/>
              <a:t> Jesus had promised in the gospel of John that when he left them, he would send them another counselor who would be with them forever, and that promise was fulfilled when Christ poured out the Holy Spirit on the Day of Pentecost. And this gift of the Spirit marked the birth of the church; this was the beginning of what Paul later calls the body of Christ. </a:t>
            </a:r>
            <a:r>
              <a:rPr lang="en-US" sz="3000" b="1" dirty="0"/>
              <a:t>Third</a:t>
            </a:r>
            <a:r>
              <a:rPr lang="en-US" sz="3000" dirty="0"/>
              <a:t>, the Spirit was visibly manifested by speaking in tongues. Now that’s a controversial issue, it’s clear to me, at least, that here in this second chapter of Acts that it was a foreign language, it was a known language, because people who had come to Jerusalem from all over the world for the Day of Pentecost heard the followers of Christ praising God in their own language, and this is what amazed them, this is what captured their attention. </a:t>
            </a:r>
          </a:p>
          <a:p>
            <a:endParaRPr lang="en-US" dirty="0"/>
          </a:p>
        </p:txBody>
      </p:sp>
    </p:spTree>
    <p:extLst>
      <p:ext uri="{BB962C8B-B14F-4D97-AF65-F5344CB8AC3E}">
        <p14:creationId xmlns:p14="http://schemas.microsoft.com/office/powerpoint/2010/main" val="39742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317D-894F-E578-53A3-CF08F49E24E0}"/>
              </a:ext>
            </a:extLst>
          </p:cNvPr>
          <p:cNvSpPr>
            <a:spLocks noGrp="1"/>
          </p:cNvSpPr>
          <p:nvPr>
            <p:ph type="title"/>
          </p:nvPr>
        </p:nvSpPr>
        <p:spPr>
          <a:xfrm>
            <a:off x="838200" y="365125"/>
            <a:ext cx="10515600" cy="802493"/>
          </a:xfrm>
          <a:solidFill>
            <a:schemeClr val="accent6">
              <a:lumMod val="40000"/>
              <a:lumOff val="60000"/>
            </a:schemeClr>
          </a:solidFill>
        </p:spPr>
        <p:txBody>
          <a:bodyPr/>
          <a:lstStyle/>
          <a:p>
            <a:r>
              <a:rPr lang="en-US" dirty="0"/>
              <a:t>Peter’s Sermon Acts 2:14 - 40</a:t>
            </a:r>
          </a:p>
        </p:txBody>
      </p:sp>
      <p:sp>
        <p:nvSpPr>
          <p:cNvPr id="3" name="Content Placeholder 2">
            <a:extLst>
              <a:ext uri="{FF2B5EF4-FFF2-40B4-BE49-F238E27FC236}">
                <a16:creationId xmlns:a16="http://schemas.microsoft.com/office/drawing/2014/main" id="{C0B385CA-D059-458B-8703-21F2B1DF0058}"/>
              </a:ext>
            </a:extLst>
          </p:cNvPr>
          <p:cNvSpPr>
            <a:spLocks noGrp="1"/>
          </p:cNvSpPr>
          <p:nvPr>
            <p:ph idx="1"/>
          </p:nvPr>
        </p:nvSpPr>
        <p:spPr>
          <a:xfrm>
            <a:off x="838200" y="1167618"/>
            <a:ext cx="10515600" cy="5009345"/>
          </a:xfrm>
        </p:spPr>
        <p:txBody>
          <a:bodyPr/>
          <a:lstStyle/>
          <a:p>
            <a:pPr marL="0" indent="0">
              <a:buNone/>
            </a:pPr>
            <a:r>
              <a:rPr lang="en-US" sz="3200" dirty="0"/>
              <a:t>The Spirit energized Peter to preach a convincing sermon on Pentecost, proving Jesus was Messiah and Lord through miracles, resurrection, and the Holy Spirit. Peter explained that Christ’s miracles, His resurrection—fulfilled by David's Psalm 16—and the Holy Spirit's outpouring were evidence of His divine identity. He concluded that Jesus, crucified by the people, was both Lord and Christ. The audience was overwhelmed, asking what to do, leading Peter to call for repentance and baptism, marking the church’s beginning with about 3,000 added believers. This growth showcases the beginning of Christ building His church</a:t>
            </a:r>
          </a:p>
          <a:p>
            <a:pPr marL="0" indent="0">
              <a:buNone/>
            </a:pPr>
            <a:endParaRPr lang="en-US" dirty="0"/>
          </a:p>
        </p:txBody>
      </p:sp>
    </p:spTree>
    <p:extLst>
      <p:ext uri="{BB962C8B-B14F-4D97-AF65-F5344CB8AC3E}">
        <p14:creationId xmlns:p14="http://schemas.microsoft.com/office/powerpoint/2010/main" val="104975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2CA-E123-3740-7EF2-6ED3382015B5}"/>
              </a:ext>
            </a:extLst>
          </p:cNvPr>
          <p:cNvSpPr>
            <a:spLocks noGrp="1"/>
          </p:cNvSpPr>
          <p:nvPr>
            <p:ph type="title"/>
          </p:nvPr>
        </p:nvSpPr>
        <p:spPr>
          <a:xfrm>
            <a:off x="838200" y="365126"/>
            <a:ext cx="10515600" cy="858764"/>
          </a:xfrm>
          <a:solidFill>
            <a:schemeClr val="accent6">
              <a:lumMod val="40000"/>
              <a:lumOff val="60000"/>
            </a:schemeClr>
          </a:solidFill>
        </p:spPr>
        <p:txBody>
          <a:bodyPr/>
          <a:lstStyle/>
          <a:p>
            <a:r>
              <a:rPr lang="en-US" dirty="0"/>
              <a:t>What is the “Church?”</a:t>
            </a:r>
          </a:p>
        </p:txBody>
      </p:sp>
      <p:sp>
        <p:nvSpPr>
          <p:cNvPr id="3" name="Content Placeholder 2">
            <a:extLst>
              <a:ext uri="{FF2B5EF4-FFF2-40B4-BE49-F238E27FC236}">
                <a16:creationId xmlns:a16="http://schemas.microsoft.com/office/drawing/2014/main" id="{606DD445-48EF-258C-92FB-603BA20809C1}"/>
              </a:ext>
            </a:extLst>
          </p:cNvPr>
          <p:cNvSpPr>
            <a:spLocks noGrp="1"/>
          </p:cNvSpPr>
          <p:nvPr>
            <p:ph idx="1"/>
          </p:nvPr>
        </p:nvSpPr>
        <p:spPr>
          <a:xfrm>
            <a:off x="838200" y="1223890"/>
            <a:ext cx="10515600" cy="4953073"/>
          </a:xfrm>
        </p:spPr>
        <p:txBody>
          <a:bodyPr>
            <a:normAutofit/>
          </a:bodyPr>
          <a:lstStyle/>
          <a:p>
            <a:pPr marL="0" indent="0">
              <a:buNone/>
            </a:pPr>
            <a:r>
              <a:rPr lang="en-US" sz="3200" dirty="0"/>
              <a:t>“Church” comes from the Greek word </a:t>
            </a:r>
            <a:r>
              <a:rPr lang="en-US" sz="3200" i="1" dirty="0" err="1"/>
              <a:t>ekklēsia</a:t>
            </a:r>
            <a:r>
              <a:rPr lang="en-US" sz="3200" dirty="0"/>
              <a:t>. It had the basic meaning of “assembly.”</a:t>
            </a:r>
          </a:p>
          <a:p>
            <a:pPr marL="0" indent="0">
              <a:buNone/>
            </a:pPr>
            <a:r>
              <a:rPr lang="en-US" sz="3200" dirty="0"/>
              <a:t>The church, then, consists of those whom the Lord has called out of the world into union and fellowship with Christ and into communion with each other. </a:t>
            </a:r>
            <a:r>
              <a:rPr lang="en-US" sz="1200" dirty="0"/>
              <a:t>https://</a:t>
            </a:r>
            <a:r>
              <a:rPr lang="en-US" sz="1200" dirty="0" err="1"/>
              <a:t>learn.ligonier.org</a:t>
            </a:r>
            <a:r>
              <a:rPr lang="en-US" sz="1200" dirty="0"/>
              <a:t>/articles/what-is-the-church</a:t>
            </a:r>
          </a:p>
          <a:p>
            <a:pPr marL="0" indent="0">
              <a:buNone/>
            </a:pPr>
            <a:r>
              <a:rPr lang="en-US" sz="3200" dirty="0"/>
              <a:t>The church can be defined as a supernatural community formed by the Spirit, united with Christ, bonded together by love, and empowered by the Holy Spirit to worship the Lord and witness to the world. </a:t>
            </a:r>
            <a:r>
              <a:rPr lang="en-US" sz="1200" dirty="0"/>
              <a:t>From Bill Marty with additions from me.</a:t>
            </a:r>
            <a:endParaRPr lang="en-US" sz="3200" dirty="0"/>
          </a:p>
        </p:txBody>
      </p:sp>
    </p:spTree>
    <p:extLst>
      <p:ext uri="{BB962C8B-B14F-4D97-AF65-F5344CB8AC3E}">
        <p14:creationId xmlns:p14="http://schemas.microsoft.com/office/powerpoint/2010/main" val="357544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8166-7258-6CDA-0052-445023505BFF}"/>
              </a:ext>
            </a:extLst>
          </p:cNvPr>
          <p:cNvSpPr>
            <a:spLocks noGrp="1"/>
          </p:cNvSpPr>
          <p:nvPr>
            <p:ph type="title"/>
          </p:nvPr>
        </p:nvSpPr>
        <p:spPr>
          <a:xfrm>
            <a:off x="838200" y="365126"/>
            <a:ext cx="10515600" cy="788426"/>
          </a:xfrm>
          <a:solidFill>
            <a:schemeClr val="accent6">
              <a:lumMod val="40000"/>
              <a:lumOff val="60000"/>
            </a:schemeClr>
          </a:solidFill>
        </p:spPr>
        <p:txBody>
          <a:bodyPr/>
          <a:lstStyle/>
          <a:p>
            <a:r>
              <a:rPr lang="en-US" dirty="0"/>
              <a:t>What is the “Church?” - Characteristics</a:t>
            </a:r>
          </a:p>
        </p:txBody>
      </p:sp>
      <p:sp>
        <p:nvSpPr>
          <p:cNvPr id="3" name="Content Placeholder 2">
            <a:extLst>
              <a:ext uri="{FF2B5EF4-FFF2-40B4-BE49-F238E27FC236}">
                <a16:creationId xmlns:a16="http://schemas.microsoft.com/office/drawing/2014/main" id="{F2AB15AF-3A99-FF2D-8EC3-5D2E48F47630}"/>
              </a:ext>
            </a:extLst>
          </p:cNvPr>
          <p:cNvSpPr>
            <a:spLocks noGrp="1"/>
          </p:cNvSpPr>
          <p:nvPr>
            <p:ph idx="1"/>
          </p:nvPr>
        </p:nvSpPr>
        <p:spPr>
          <a:xfrm>
            <a:off x="838200" y="1153552"/>
            <a:ext cx="10515600" cy="5023411"/>
          </a:xfrm>
        </p:spPr>
        <p:txBody>
          <a:bodyPr>
            <a:normAutofit/>
          </a:bodyPr>
          <a:lstStyle/>
          <a:p>
            <a:pPr marL="0" indent="0">
              <a:buNone/>
            </a:pPr>
            <a:r>
              <a:rPr lang="en-US" sz="4000" dirty="0"/>
              <a:t>The Word is preached</a:t>
            </a:r>
          </a:p>
          <a:p>
            <a:pPr marL="0" indent="0">
              <a:buNone/>
            </a:pPr>
            <a:endParaRPr lang="en-US" sz="4000" dirty="0"/>
          </a:p>
          <a:p>
            <a:pPr marL="0" indent="0">
              <a:buNone/>
            </a:pPr>
            <a:r>
              <a:rPr lang="en-US" sz="4000"/>
              <a:t>The Ordinances/</a:t>
            </a:r>
            <a:r>
              <a:rPr lang="en-US" sz="4000" dirty="0"/>
              <a:t>Sacraments are practiced</a:t>
            </a:r>
          </a:p>
          <a:p>
            <a:pPr marL="0" indent="0">
              <a:buNone/>
            </a:pPr>
            <a:endParaRPr lang="en-US" sz="4000" dirty="0"/>
          </a:p>
          <a:p>
            <a:pPr marL="0" indent="0">
              <a:buNone/>
            </a:pPr>
            <a:r>
              <a:rPr lang="en-US" sz="4000" dirty="0"/>
              <a:t>The offices are functioning</a:t>
            </a:r>
          </a:p>
          <a:p>
            <a:pPr marL="0" indent="0">
              <a:buNone/>
            </a:pPr>
            <a:endParaRPr lang="en-US" sz="4000" dirty="0"/>
          </a:p>
          <a:p>
            <a:pPr marL="0" indent="0">
              <a:buNone/>
            </a:pPr>
            <a:r>
              <a:rPr lang="en-US" sz="4000" dirty="0"/>
              <a:t>The gifts are functioning</a:t>
            </a:r>
          </a:p>
        </p:txBody>
      </p:sp>
    </p:spTree>
    <p:extLst>
      <p:ext uri="{BB962C8B-B14F-4D97-AF65-F5344CB8AC3E}">
        <p14:creationId xmlns:p14="http://schemas.microsoft.com/office/powerpoint/2010/main" val="184049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40B7-F3EB-3017-7136-E6B6B301D8D8}"/>
              </a:ext>
            </a:extLst>
          </p:cNvPr>
          <p:cNvSpPr>
            <a:spLocks noGrp="1"/>
          </p:cNvSpPr>
          <p:nvPr>
            <p:ph type="title"/>
          </p:nvPr>
        </p:nvSpPr>
        <p:spPr>
          <a:xfrm>
            <a:off x="838200" y="365125"/>
            <a:ext cx="10515600" cy="803275"/>
          </a:xfrm>
          <a:solidFill>
            <a:schemeClr val="accent6">
              <a:lumMod val="40000"/>
              <a:lumOff val="60000"/>
            </a:schemeClr>
          </a:solidFill>
        </p:spPr>
        <p:txBody>
          <a:bodyPr/>
          <a:lstStyle/>
          <a:p>
            <a:r>
              <a:rPr lang="en-US" dirty="0"/>
              <a:t>The First Jewish Church, Acts 2: 42-47</a:t>
            </a:r>
            <a:r>
              <a:rPr lang="en-US" dirty="0">
                <a:effectLst/>
              </a:rPr>
              <a:t> </a:t>
            </a:r>
            <a:endParaRPr lang="en-US" dirty="0"/>
          </a:p>
        </p:txBody>
      </p:sp>
      <p:sp>
        <p:nvSpPr>
          <p:cNvPr id="3" name="Content Placeholder 2">
            <a:extLst>
              <a:ext uri="{FF2B5EF4-FFF2-40B4-BE49-F238E27FC236}">
                <a16:creationId xmlns:a16="http://schemas.microsoft.com/office/drawing/2014/main" id="{5F1C11AC-F3CB-9B33-F9C8-BE86E16354AC}"/>
              </a:ext>
            </a:extLst>
          </p:cNvPr>
          <p:cNvSpPr>
            <a:spLocks noGrp="1"/>
          </p:cNvSpPr>
          <p:nvPr>
            <p:ph idx="1"/>
          </p:nvPr>
        </p:nvSpPr>
        <p:spPr>
          <a:xfrm>
            <a:off x="838200" y="1168400"/>
            <a:ext cx="10515600" cy="5324475"/>
          </a:xfrm>
        </p:spPr>
        <p:txBody>
          <a:bodyPr>
            <a:normAutofit lnSpcReduction="10000"/>
          </a:bodyPr>
          <a:lstStyle/>
          <a:p>
            <a:pPr marL="0" indent="0">
              <a:buNone/>
            </a:pPr>
            <a:r>
              <a:rPr lang="en-US" sz="3000" dirty="0">
                <a:solidFill>
                  <a:srgbClr val="000000"/>
                </a:solidFill>
                <a:effectLst/>
                <a:latin typeface="Aptos" panose="020B0004020202020204" pitchFamily="34" charset="0"/>
              </a:rPr>
              <a:t>This was a supernatural community, different from other branches of Judaism. The word “devoted” implies ongoing, regular commitment—centered on teaching and fellowship. Their teachings likely covered the Old Testament as well as the life, death, and resurrection of Jesus. Fellowship included sharing meals and the Lord’s Table. They gathered for corporate prayer, performed miracles and wonders that validated their message, and shared resources willingly to support fellow believers. They worshipped in the temple, considering themselves a faithful remnant of Israel, and experienced a brief period of joy and unity, free from persecution or internal conflict. The church expanded quickly, fulfilling Christ’s promise in Matthew 16:18, concluding on a victorious note.</a:t>
            </a:r>
            <a:endParaRPr lang="en-US" dirty="0"/>
          </a:p>
        </p:txBody>
      </p:sp>
    </p:spTree>
    <p:extLst>
      <p:ext uri="{BB962C8B-B14F-4D97-AF65-F5344CB8AC3E}">
        <p14:creationId xmlns:p14="http://schemas.microsoft.com/office/powerpoint/2010/main" val="372377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D22D-DF84-CE6A-DE51-5CF15CD0766C}"/>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Acts 3 and 4 – Growth and Opposition</a:t>
            </a:r>
          </a:p>
        </p:txBody>
      </p:sp>
      <p:sp>
        <p:nvSpPr>
          <p:cNvPr id="3" name="Content Placeholder 2">
            <a:extLst>
              <a:ext uri="{FF2B5EF4-FFF2-40B4-BE49-F238E27FC236}">
                <a16:creationId xmlns:a16="http://schemas.microsoft.com/office/drawing/2014/main" id="{7A35CDF3-F90E-D05F-15C0-B5ADC548672D}"/>
              </a:ext>
            </a:extLst>
          </p:cNvPr>
          <p:cNvSpPr>
            <a:spLocks noGrp="1"/>
          </p:cNvSpPr>
          <p:nvPr>
            <p:ph idx="1"/>
          </p:nvPr>
        </p:nvSpPr>
        <p:spPr>
          <a:xfrm>
            <a:off x="838200" y="1139484"/>
            <a:ext cx="10515600" cy="5037479"/>
          </a:xfrm>
        </p:spPr>
        <p:txBody>
          <a:bodyPr>
            <a:normAutofit/>
          </a:bodyPr>
          <a:lstStyle/>
          <a:p>
            <a:pPr marL="514350" indent="-514350">
              <a:buAutoNum type="arabicPeriod"/>
            </a:pPr>
            <a:r>
              <a:rPr lang="en-US" sz="3600" dirty="0"/>
              <a:t>Peter, John, and the healing of the lame beggar</a:t>
            </a:r>
          </a:p>
          <a:p>
            <a:pPr marL="742950" indent="-742950">
              <a:buFont typeface="+mj-lt"/>
              <a:buAutoNum type="arabicPeriod"/>
            </a:pPr>
            <a:endParaRPr lang="en-US" sz="3600" dirty="0"/>
          </a:p>
          <a:p>
            <a:pPr marL="514350" indent="-514350">
              <a:buAutoNum type="arabicPeriod"/>
            </a:pPr>
            <a:r>
              <a:rPr lang="en-US" sz="3600" dirty="0"/>
              <a:t>Peter preaches to the crowd – 5,000 converted</a:t>
            </a:r>
          </a:p>
          <a:p>
            <a:pPr marL="742950" indent="-742950">
              <a:buFont typeface="+mj-lt"/>
              <a:buAutoNum type="arabicPeriod"/>
            </a:pPr>
            <a:endParaRPr lang="en-US" sz="3600" dirty="0"/>
          </a:p>
          <a:p>
            <a:pPr marL="514350" indent="-514350">
              <a:buAutoNum type="arabicPeriod"/>
            </a:pPr>
            <a:r>
              <a:rPr lang="en-US" sz="3600" dirty="0"/>
              <a:t>Peter and John arrested, and brought before the Sanhedrin</a:t>
            </a:r>
          </a:p>
          <a:p>
            <a:pPr marL="742950" indent="-742950">
              <a:buFont typeface="+mj-lt"/>
              <a:buAutoNum type="arabicPeriod"/>
            </a:pPr>
            <a:endParaRPr lang="en-US" sz="3600" dirty="0"/>
          </a:p>
          <a:p>
            <a:pPr marL="514350" indent="-514350">
              <a:buAutoNum type="arabicPeriod"/>
            </a:pPr>
            <a:r>
              <a:rPr lang="en-US" sz="3600" dirty="0"/>
              <a:t>The believer’s worship and rejoice</a:t>
            </a:r>
          </a:p>
        </p:txBody>
      </p:sp>
    </p:spTree>
    <p:extLst>
      <p:ext uri="{BB962C8B-B14F-4D97-AF65-F5344CB8AC3E}">
        <p14:creationId xmlns:p14="http://schemas.microsoft.com/office/powerpoint/2010/main" val="30773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953F-28BC-C306-1117-6329F56582B3}"/>
              </a:ext>
            </a:extLst>
          </p:cNvPr>
          <p:cNvSpPr>
            <a:spLocks noGrp="1"/>
          </p:cNvSpPr>
          <p:nvPr>
            <p:ph type="title"/>
          </p:nvPr>
        </p:nvSpPr>
        <p:spPr>
          <a:xfrm>
            <a:off x="838200" y="365125"/>
            <a:ext cx="10515600" cy="917265"/>
          </a:xfrm>
          <a:solidFill>
            <a:schemeClr val="accent6">
              <a:lumMod val="40000"/>
              <a:lumOff val="60000"/>
            </a:schemeClr>
          </a:solidFill>
        </p:spPr>
        <p:txBody>
          <a:bodyPr/>
          <a:lstStyle/>
          <a:p>
            <a:r>
              <a:rPr lang="en-US" dirty="0"/>
              <a:t>Healing the lame beggar</a:t>
            </a:r>
          </a:p>
        </p:txBody>
      </p:sp>
      <p:sp>
        <p:nvSpPr>
          <p:cNvPr id="3" name="Content Placeholder 2">
            <a:extLst>
              <a:ext uri="{FF2B5EF4-FFF2-40B4-BE49-F238E27FC236}">
                <a16:creationId xmlns:a16="http://schemas.microsoft.com/office/drawing/2014/main" id="{3C7C277B-B667-E8EE-3D1A-EBB7ED4387FB}"/>
              </a:ext>
            </a:extLst>
          </p:cNvPr>
          <p:cNvSpPr>
            <a:spLocks noGrp="1"/>
          </p:cNvSpPr>
          <p:nvPr>
            <p:ph idx="1"/>
          </p:nvPr>
        </p:nvSpPr>
        <p:spPr>
          <a:xfrm>
            <a:off x="838200" y="1282390"/>
            <a:ext cx="10515600" cy="4894573"/>
          </a:xfrm>
        </p:spPr>
        <p:txBody>
          <a:bodyPr>
            <a:normAutofit lnSpcReduction="10000"/>
          </a:bodyPr>
          <a:lstStyle/>
          <a:p>
            <a:pPr marL="0" indent="0">
              <a:buNone/>
            </a:pPr>
            <a:r>
              <a:rPr lang="en-US" dirty="0"/>
              <a:t>While on the way to the temple, Peter and John heard this pitiful cry of a beggar, “Alms! Alms!” And to most passersby, this man was a nuisance; he was like these guys who ask for a handout on the street of Chicago. We would probably avoid them if we could see them coming, but Peter and John were different. Instead of walking faster or crossing over to the other side of the street, they paused and looked this man straight in the eye. And Peter and John said, “We don’t have any silver or gold, but we have something better.” And Peter took him by the hand and he pulled him up and the man was instantaneously healed, and he leaped up and with great joy and rejoicing he ran into the temple. When word of this man’s healing swept through Jerusalem, it was like wildfire. And so Peter seized the opportunity to preach another message. </a:t>
            </a:r>
          </a:p>
        </p:txBody>
      </p:sp>
    </p:spTree>
    <p:extLst>
      <p:ext uri="{BB962C8B-B14F-4D97-AF65-F5344CB8AC3E}">
        <p14:creationId xmlns:p14="http://schemas.microsoft.com/office/powerpoint/2010/main" val="234508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F5A5-0EE3-CF4F-81F0-EBD936C8B779}"/>
              </a:ext>
            </a:extLst>
          </p:cNvPr>
          <p:cNvSpPr>
            <a:spLocks noGrp="1"/>
          </p:cNvSpPr>
          <p:nvPr>
            <p:ph type="title"/>
          </p:nvPr>
        </p:nvSpPr>
        <p:spPr>
          <a:xfrm>
            <a:off x="838200" y="365125"/>
            <a:ext cx="10515600" cy="970189"/>
          </a:xfrm>
          <a:solidFill>
            <a:schemeClr val="accent6">
              <a:lumMod val="40000"/>
              <a:lumOff val="60000"/>
            </a:schemeClr>
          </a:solidFill>
        </p:spPr>
        <p:txBody>
          <a:bodyPr/>
          <a:lstStyle/>
          <a:p>
            <a:r>
              <a:rPr lang="en-US" dirty="0"/>
              <a:t>Quick observation</a:t>
            </a:r>
          </a:p>
        </p:txBody>
      </p:sp>
      <p:sp>
        <p:nvSpPr>
          <p:cNvPr id="3" name="Content Placeholder 2">
            <a:extLst>
              <a:ext uri="{FF2B5EF4-FFF2-40B4-BE49-F238E27FC236}">
                <a16:creationId xmlns:a16="http://schemas.microsoft.com/office/drawing/2014/main" id="{384E437D-E679-3586-CDB6-1C18494032DC}"/>
              </a:ext>
            </a:extLst>
          </p:cNvPr>
          <p:cNvSpPr>
            <a:spLocks noGrp="1"/>
          </p:cNvSpPr>
          <p:nvPr>
            <p:ph idx="1"/>
          </p:nvPr>
        </p:nvSpPr>
        <p:spPr>
          <a:xfrm>
            <a:off x="838200" y="1335314"/>
            <a:ext cx="10515600" cy="4841649"/>
          </a:xfrm>
        </p:spPr>
        <p:txBody>
          <a:bodyPr>
            <a:normAutofit fontScale="92500"/>
          </a:bodyPr>
          <a:lstStyle/>
          <a:p>
            <a:pPr marL="0" indent="0">
              <a:buNone/>
            </a:pPr>
            <a:r>
              <a:rPr lang="en-US" dirty="0"/>
              <a:t>Even in a predominantly materialistic age, there are still some things that money can’t buy. The lame man begged for money, instead he received new legs. Many in America today are like the lame man in our story. Many think that their greatest need is for material, perhaps money, but perhaps their greatest need is spiritual. They need the power of Christ to change you. Peter’s promise is for you. His promise is for today: “Repent, then, and turn to God, so that your sins may be wiped out, that times of refreshing may come from the Lord” [Acts 3:19]. And you, too, can walk and leap and praise God because you will be able to stand in the presence of the Living God, guilt-free, restored, and cleansed. The old hymn put it well: “What can wash away my sin? Nothing but the blood of Jesus. What can make me whole again? Nothing but the blood of Jesus.”</a:t>
            </a:r>
          </a:p>
          <a:p>
            <a:endParaRPr lang="en-US" dirty="0"/>
          </a:p>
        </p:txBody>
      </p:sp>
    </p:spTree>
    <p:extLst>
      <p:ext uri="{BB962C8B-B14F-4D97-AF65-F5344CB8AC3E}">
        <p14:creationId xmlns:p14="http://schemas.microsoft.com/office/powerpoint/2010/main" val="19527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C5F0-EBE5-8837-E8AB-5FC07DF8D1CC}"/>
              </a:ext>
            </a:extLst>
          </p:cNvPr>
          <p:cNvSpPr>
            <a:spLocks noGrp="1"/>
          </p:cNvSpPr>
          <p:nvPr>
            <p:ph type="title"/>
          </p:nvPr>
        </p:nvSpPr>
        <p:spPr>
          <a:xfrm>
            <a:off x="838200" y="365125"/>
            <a:ext cx="10515600" cy="879475"/>
          </a:xfrm>
          <a:solidFill>
            <a:schemeClr val="accent6">
              <a:lumMod val="40000"/>
              <a:lumOff val="60000"/>
            </a:schemeClr>
          </a:solidFill>
        </p:spPr>
        <p:txBody>
          <a:bodyPr/>
          <a:lstStyle/>
          <a:p>
            <a:r>
              <a:rPr lang="en-US" dirty="0"/>
              <a:t>Peter’s Second Sermon Acts 3: 11-24</a:t>
            </a:r>
          </a:p>
        </p:txBody>
      </p:sp>
      <p:sp>
        <p:nvSpPr>
          <p:cNvPr id="3" name="Content Placeholder 2">
            <a:extLst>
              <a:ext uri="{FF2B5EF4-FFF2-40B4-BE49-F238E27FC236}">
                <a16:creationId xmlns:a16="http://schemas.microsoft.com/office/drawing/2014/main" id="{24178A2A-E9DA-A5A4-FA6C-79867320F99F}"/>
              </a:ext>
            </a:extLst>
          </p:cNvPr>
          <p:cNvSpPr>
            <a:spLocks noGrp="1"/>
          </p:cNvSpPr>
          <p:nvPr>
            <p:ph idx="1"/>
          </p:nvPr>
        </p:nvSpPr>
        <p:spPr>
          <a:xfrm>
            <a:off x="838200" y="1244600"/>
            <a:ext cx="10515600" cy="4932363"/>
          </a:xfrm>
        </p:spPr>
        <p:txBody>
          <a:bodyPr>
            <a:normAutofit fontScale="92500" lnSpcReduction="10000"/>
          </a:bodyPr>
          <a:lstStyle/>
          <a:p>
            <a:pPr marL="0" indent="0">
              <a:buNone/>
            </a:pPr>
            <a:r>
              <a:rPr lang="en-US" b="1" dirty="0"/>
              <a:t>In his first message, he had focused on the theme that Jesus was the Messiah and Lord. In this second message, Jesus is God’s glorified servant. </a:t>
            </a:r>
            <a:r>
              <a:rPr lang="en-US" dirty="0"/>
              <a:t>He said that </a:t>
            </a:r>
            <a:r>
              <a:rPr lang="en-US" b="1" dirty="0"/>
              <a:t>Jesus was alive</a:t>
            </a:r>
            <a:r>
              <a:rPr lang="en-US" dirty="0"/>
              <a:t>, and it was Christ's power that had enabled this lame beggar to walk. He stresses that though the Jews rejected Christ and the Romans crucified him, this was part of God’s preordained plan. In fact, he says that the healing of the lame man is proof that Christ is alive. In chapter 3, verse 16 we read: “By faith in the name of Jesus, this man whom you see and know was made strong. It is Jesus’ name and the faith that comes through him that has given this complete healing to him, as you can all see.” Peter then urges his listeners to repent, saying that if they acknowledge Jesus as the Messiah, they will receive forgiveness for their sins. He says, “Your sins will be wiped out,” and then he promises that times of refreshing will come from the Lord, and he will restore everything as he promised long ago through the prophets. </a:t>
            </a:r>
            <a:r>
              <a:rPr lang="en-US" b="1" dirty="0"/>
              <a:t>Five thousand are added to the church!</a:t>
            </a:r>
          </a:p>
        </p:txBody>
      </p:sp>
    </p:spTree>
    <p:extLst>
      <p:ext uri="{BB962C8B-B14F-4D97-AF65-F5344CB8AC3E}">
        <p14:creationId xmlns:p14="http://schemas.microsoft.com/office/powerpoint/2010/main" val="102493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F627-B150-3D8F-88D8-D860FDB738CE}"/>
              </a:ext>
            </a:extLst>
          </p:cNvPr>
          <p:cNvSpPr>
            <a:spLocks noGrp="1"/>
          </p:cNvSpPr>
          <p:nvPr>
            <p:ph type="title"/>
          </p:nvPr>
        </p:nvSpPr>
        <p:spPr>
          <a:xfrm>
            <a:off x="838200" y="365125"/>
            <a:ext cx="10515600" cy="993775"/>
          </a:xfrm>
          <a:solidFill>
            <a:schemeClr val="accent6">
              <a:lumMod val="40000"/>
              <a:lumOff val="60000"/>
            </a:schemeClr>
          </a:solidFill>
        </p:spPr>
        <p:txBody>
          <a:bodyPr>
            <a:normAutofit fontScale="90000"/>
          </a:bodyPr>
          <a:lstStyle/>
          <a:p>
            <a:r>
              <a:rPr lang="en-US" dirty="0"/>
              <a:t>Arrest and Trial of Peter and John – external threat</a:t>
            </a:r>
          </a:p>
        </p:txBody>
      </p:sp>
      <p:sp>
        <p:nvSpPr>
          <p:cNvPr id="3" name="Content Placeholder 2">
            <a:extLst>
              <a:ext uri="{FF2B5EF4-FFF2-40B4-BE49-F238E27FC236}">
                <a16:creationId xmlns:a16="http://schemas.microsoft.com/office/drawing/2014/main" id="{963AE10D-545B-D535-9E74-1E28CC844D3B}"/>
              </a:ext>
            </a:extLst>
          </p:cNvPr>
          <p:cNvSpPr>
            <a:spLocks noGrp="1"/>
          </p:cNvSpPr>
          <p:nvPr>
            <p:ph idx="1"/>
          </p:nvPr>
        </p:nvSpPr>
        <p:spPr/>
        <p:txBody>
          <a:bodyPr>
            <a:normAutofit lnSpcReduction="10000"/>
          </a:bodyPr>
          <a:lstStyle/>
          <a:p>
            <a:pPr marL="0" indent="0">
              <a:buNone/>
            </a:pPr>
            <a:r>
              <a:rPr lang="en-US" dirty="0"/>
              <a:t>In chapter 4 verse 1, we read that “The priests and the captain of the </a:t>
            </a:r>
            <a:r>
              <a:rPr lang="en-US" b="1" dirty="0"/>
              <a:t>temple guard and the Sadducees </a:t>
            </a:r>
            <a:r>
              <a:rPr lang="en-US" dirty="0"/>
              <a:t>came to Peter and John while they were still speaking to the people.” To understand the accusation, you have to remember that the Sadducees didn’t believe in the supernatural. They didn’t believe in angels, they didn’t believe in life after death. They didn’t believe in the resurrection, and so they were disturbed because the apostles were teaching the people and proclaiming—and notice what they said—“in Jesus the resurrection of the dead.” They just weren’t proclaiming that Christ was alive, they were offering to people hope for life after death, in Christ. And so the Sadducees had Peter and John arrested, they were locked up overnight.</a:t>
            </a:r>
          </a:p>
        </p:txBody>
      </p:sp>
    </p:spTree>
    <p:extLst>
      <p:ext uri="{BB962C8B-B14F-4D97-AF65-F5344CB8AC3E}">
        <p14:creationId xmlns:p14="http://schemas.microsoft.com/office/powerpoint/2010/main" val="35684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F75C-94F1-9D19-BB0B-7EF95548AD7B}"/>
              </a:ext>
            </a:extLst>
          </p:cNvPr>
          <p:cNvSpPr>
            <a:spLocks noGrp="1"/>
          </p:cNvSpPr>
          <p:nvPr>
            <p:ph type="title"/>
          </p:nvPr>
        </p:nvSpPr>
        <p:spPr>
          <a:xfrm>
            <a:off x="838200" y="365125"/>
            <a:ext cx="10515600" cy="766989"/>
          </a:xfrm>
          <a:solidFill>
            <a:schemeClr val="accent6">
              <a:lumMod val="40000"/>
              <a:lumOff val="60000"/>
            </a:schemeClr>
          </a:solidFill>
        </p:spPr>
        <p:txBody>
          <a:bodyPr/>
          <a:lstStyle/>
          <a:p>
            <a:r>
              <a:rPr lang="en-US" dirty="0"/>
              <a:t>Trial continued</a:t>
            </a:r>
          </a:p>
        </p:txBody>
      </p:sp>
      <p:sp>
        <p:nvSpPr>
          <p:cNvPr id="3" name="Content Placeholder 2">
            <a:extLst>
              <a:ext uri="{FF2B5EF4-FFF2-40B4-BE49-F238E27FC236}">
                <a16:creationId xmlns:a16="http://schemas.microsoft.com/office/drawing/2014/main" id="{F522F83C-25C8-D999-B8A5-7EF2D7E94CAF}"/>
              </a:ext>
            </a:extLst>
          </p:cNvPr>
          <p:cNvSpPr>
            <a:spLocks noGrp="1"/>
          </p:cNvSpPr>
          <p:nvPr>
            <p:ph idx="1"/>
          </p:nvPr>
        </p:nvSpPr>
        <p:spPr>
          <a:xfrm>
            <a:off x="838200" y="1132114"/>
            <a:ext cx="10515600" cy="5360761"/>
          </a:xfrm>
        </p:spPr>
        <p:txBody>
          <a:bodyPr>
            <a:normAutofit fontScale="85000" lnSpcReduction="20000"/>
          </a:bodyPr>
          <a:lstStyle/>
          <a:p>
            <a:pPr marL="0" indent="0">
              <a:buNone/>
            </a:pPr>
            <a:r>
              <a:rPr lang="en-US" dirty="0"/>
              <a:t>And then the next day they were brought for trial. They wanted to know: “By what power or name did you do this?” They’re referring to the healing of the lame man. Even though the Sadducees didn’t believe in miracles, the Pharisees and other Jews believed in miracles. It would have been easy for Peter to say that he had healed this man in the name of God, because the prophets had healed people in the name of God. But Peter doesn’t say “it was in the name of God”: </a:t>
            </a:r>
            <a:r>
              <a:rPr lang="en-US" b="1" dirty="0"/>
              <a:t>“Peter, filled with the Holy Spirit…‘It is by the name of Jesus Christ of Nazareth, whom you crucified but whom God raised from the dead, that this man stands before you healed’” </a:t>
            </a:r>
            <a:r>
              <a:rPr lang="en-US" dirty="0"/>
              <a:t>[4:10]. And then—and this guy is a fisherman—says, </a:t>
            </a:r>
            <a:r>
              <a:rPr lang="en-US" b="1" dirty="0"/>
              <a:t>“Salvation is found in no one else, for there is no other name under heaven given to men by which we must be saved.”</a:t>
            </a:r>
            <a:r>
              <a:rPr lang="en-US" dirty="0"/>
              <a:t> Now, they didn’t agree with Peter and they didn’t agree with John, but they were impressed with their courage. “When they saw the courage of Peter and John and realized that they were unschooled, ordinary men, they were astonished”—and notice what the text says in verse 13</a:t>
            </a:r>
            <a:r>
              <a:rPr lang="en-US" b="1" dirty="0"/>
              <a:t>—“and they took note that these men had been with Jesus.”</a:t>
            </a:r>
            <a:r>
              <a:rPr lang="en-US" dirty="0"/>
              <a:t> Now they threatened them and then they released them, because they couldn’t do anything to stop them. They couldn’t intimidate them, they couldn’t refute the evidence, the lame man was there.</a:t>
            </a:r>
          </a:p>
        </p:txBody>
      </p:sp>
    </p:spTree>
    <p:extLst>
      <p:ext uri="{BB962C8B-B14F-4D97-AF65-F5344CB8AC3E}">
        <p14:creationId xmlns:p14="http://schemas.microsoft.com/office/powerpoint/2010/main" val="20602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76D1-957E-6CE1-B748-96B6608CCC08}"/>
              </a:ext>
            </a:extLst>
          </p:cNvPr>
          <p:cNvSpPr>
            <a:spLocks noGrp="1"/>
          </p:cNvSpPr>
          <p:nvPr>
            <p:ph type="title"/>
          </p:nvPr>
        </p:nvSpPr>
        <p:spPr>
          <a:xfrm>
            <a:off x="838200" y="365126"/>
            <a:ext cx="10515600" cy="1013732"/>
          </a:xfrm>
          <a:solidFill>
            <a:schemeClr val="accent6">
              <a:lumMod val="40000"/>
              <a:lumOff val="60000"/>
            </a:schemeClr>
          </a:solidFill>
        </p:spPr>
        <p:txBody>
          <a:bodyPr/>
          <a:lstStyle/>
          <a:p>
            <a:r>
              <a:rPr lang="en-US" dirty="0"/>
              <a:t>Trial Concluded – Acts 4 </a:t>
            </a:r>
          </a:p>
        </p:txBody>
      </p:sp>
      <p:sp>
        <p:nvSpPr>
          <p:cNvPr id="3" name="Content Placeholder 2">
            <a:extLst>
              <a:ext uri="{FF2B5EF4-FFF2-40B4-BE49-F238E27FC236}">
                <a16:creationId xmlns:a16="http://schemas.microsoft.com/office/drawing/2014/main" id="{74FA28F0-5B26-0666-B4D6-FB7CADA34C02}"/>
              </a:ext>
            </a:extLst>
          </p:cNvPr>
          <p:cNvSpPr>
            <a:spLocks noGrp="1"/>
          </p:cNvSpPr>
          <p:nvPr>
            <p:ph idx="1"/>
          </p:nvPr>
        </p:nvSpPr>
        <p:spPr/>
        <p:txBody>
          <a:bodyPr>
            <a:normAutofit fontScale="92500" lnSpcReduction="20000"/>
          </a:bodyPr>
          <a:lstStyle/>
          <a:p>
            <a:r>
              <a:rPr lang="en-US" b="1" baseline="30000" dirty="0"/>
              <a:t>16 </a:t>
            </a:r>
            <a:r>
              <a:rPr lang="en-US" dirty="0"/>
              <a:t>“What are we going to do with these men?” they asked. “Everyone living in Jerusalem knows they have performed a notable sign, and we cannot deny it. </a:t>
            </a:r>
            <a:r>
              <a:rPr lang="en-US" b="1" baseline="30000" dirty="0"/>
              <a:t>17 </a:t>
            </a:r>
            <a:r>
              <a:rPr lang="en-US" dirty="0"/>
              <a:t>But to stop this thing from spreading any further among the people, we must warn them to speak no longer to anyone in this name.”</a:t>
            </a:r>
          </a:p>
          <a:p>
            <a:r>
              <a:rPr lang="en-US" b="1" baseline="30000" dirty="0"/>
              <a:t>18 </a:t>
            </a:r>
            <a:r>
              <a:rPr lang="en-US" dirty="0"/>
              <a:t>Then they called them in again and commanded them not to speak or teach at all in the name of Jesus. </a:t>
            </a:r>
            <a:r>
              <a:rPr lang="en-US" b="1" baseline="30000" dirty="0"/>
              <a:t>19 </a:t>
            </a:r>
            <a:r>
              <a:rPr lang="en-US" dirty="0"/>
              <a:t>But Peter and John replied, “Which is right in God’s eyes: to listen to you, or to him? You be the judges! </a:t>
            </a:r>
            <a:r>
              <a:rPr lang="en-US" b="1" baseline="30000" dirty="0"/>
              <a:t>20 </a:t>
            </a:r>
            <a:r>
              <a:rPr lang="en-US" dirty="0"/>
              <a:t>As for us, we cannot help speaking about what we have seen and heard.”</a:t>
            </a:r>
          </a:p>
          <a:p>
            <a:r>
              <a:rPr lang="en-US" b="1" baseline="30000" dirty="0"/>
              <a:t>21 </a:t>
            </a:r>
            <a:r>
              <a:rPr lang="en-US" dirty="0"/>
              <a:t>After further threats they let them go. They could not decide how to punish them, because all the people were praising God for what had happened. </a:t>
            </a:r>
            <a:r>
              <a:rPr lang="en-US" b="1" baseline="30000" dirty="0"/>
              <a:t>22 </a:t>
            </a:r>
            <a:r>
              <a:rPr lang="en-US" dirty="0"/>
              <a:t>For the man who was miraculously healed was over forty years old.</a:t>
            </a:r>
          </a:p>
          <a:p>
            <a:pPr marL="0" indent="0">
              <a:buNone/>
            </a:pPr>
            <a:endParaRPr lang="en-US" dirty="0"/>
          </a:p>
        </p:txBody>
      </p:sp>
    </p:spTree>
    <p:extLst>
      <p:ext uri="{BB962C8B-B14F-4D97-AF65-F5344CB8AC3E}">
        <p14:creationId xmlns:p14="http://schemas.microsoft.com/office/powerpoint/2010/main" val="214923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1CEA-83BE-5FF9-3037-F55BF4DFA8EB}"/>
              </a:ext>
            </a:extLst>
          </p:cNvPr>
          <p:cNvSpPr>
            <a:spLocks noGrp="1"/>
          </p:cNvSpPr>
          <p:nvPr>
            <p:ph type="title"/>
          </p:nvPr>
        </p:nvSpPr>
        <p:spPr>
          <a:xfrm>
            <a:off x="838200" y="365125"/>
            <a:ext cx="10515600" cy="777875"/>
          </a:xfrm>
          <a:solidFill>
            <a:schemeClr val="accent6">
              <a:lumMod val="40000"/>
              <a:lumOff val="60000"/>
            </a:schemeClr>
          </a:solidFill>
        </p:spPr>
        <p:txBody>
          <a:bodyPr/>
          <a:lstStyle/>
          <a:p>
            <a:r>
              <a:rPr lang="en-US" dirty="0"/>
              <a:t>The Believer’s Worship and Rejoice Acts 4</a:t>
            </a:r>
          </a:p>
        </p:txBody>
      </p:sp>
      <p:sp>
        <p:nvSpPr>
          <p:cNvPr id="3" name="Content Placeholder 2">
            <a:extLst>
              <a:ext uri="{FF2B5EF4-FFF2-40B4-BE49-F238E27FC236}">
                <a16:creationId xmlns:a16="http://schemas.microsoft.com/office/drawing/2014/main" id="{0A1A03C3-A84B-C22D-260B-75F5D834D68D}"/>
              </a:ext>
            </a:extLst>
          </p:cNvPr>
          <p:cNvSpPr>
            <a:spLocks noGrp="1"/>
          </p:cNvSpPr>
          <p:nvPr>
            <p:ph idx="1"/>
          </p:nvPr>
        </p:nvSpPr>
        <p:spPr>
          <a:xfrm>
            <a:off x="838200" y="1143000"/>
            <a:ext cx="10515600" cy="5067300"/>
          </a:xfrm>
        </p:spPr>
        <p:txBody>
          <a:bodyPr>
            <a:normAutofit fontScale="77500" lnSpcReduction="20000"/>
          </a:bodyPr>
          <a:lstStyle/>
          <a:p>
            <a:r>
              <a:rPr lang="en-US" b="1" baseline="30000" dirty="0"/>
              <a:t>23 </a:t>
            </a:r>
            <a:r>
              <a:rPr lang="en-US" dirty="0"/>
              <a:t>On their release, Peter and John went back to their own people and reported all that the chief priests and the elders had said to them. </a:t>
            </a:r>
            <a:r>
              <a:rPr lang="en-US" b="1" baseline="30000" dirty="0"/>
              <a:t>24 </a:t>
            </a:r>
            <a:r>
              <a:rPr lang="en-US" dirty="0"/>
              <a:t>When they heard this, they raised their voices together in prayer to God. “Sovereign Lord,” they said, “you made the heavens and the earth and the sea, and everything in them. </a:t>
            </a:r>
            <a:r>
              <a:rPr lang="en-US" b="1" baseline="30000" dirty="0"/>
              <a:t>25 </a:t>
            </a:r>
            <a:r>
              <a:rPr lang="en-US" dirty="0"/>
              <a:t>You spoke by the Holy Spirit through the mouth of your servant, our father David:</a:t>
            </a:r>
          </a:p>
          <a:p>
            <a:r>
              <a:rPr lang="en-US" dirty="0"/>
              <a:t>“‘Why do the nations rage</a:t>
            </a:r>
            <a:br>
              <a:rPr lang="en-US" dirty="0"/>
            </a:br>
            <a:r>
              <a:rPr lang="en-US" dirty="0"/>
              <a:t>    and the peoples plot in vain?</a:t>
            </a:r>
            <a:br>
              <a:rPr lang="en-US" dirty="0"/>
            </a:br>
            <a:r>
              <a:rPr lang="en-US" b="1" baseline="30000" dirty="0"/>
              <a:t>26 </a:t>
            </a:r>
            <a:r>
              <a:rPr lang="en-US" dirty="0"/>
              <a:t>The kings of the earth rise up</a:t>
            </a:r>
            <a:br>
              <a:rPr lang="en-US" dirty="0"/>
            </a:br>
            <a:r>
              <a:rPr lang="en-US" dirty="0"/>
              <a:t>    and the rulers band together</a:t>
            </a:r>
            <a:br>
              <a:rPr lang="en-US" dirty="0"/>
            </a:br>
            <a:r>
              <a:rPr lang="en-US" dirty="0"/>
              <a:t>against the Lord</a:t>
            </a:r>
            <a:br>
              <a:rPr lang="en-US" dirty="0"/>
            </a:br>
            <a:r>
              <a:rPr lang="en-US" dirty="0"/>
              <a:t>    and against his anointed one.</a:t>
            </a:r>
            <a:r>
              <a:rPr lang="en-US" baseline="30000" dirty="0"/>
              <a:t>[</a:t>
            </a:r>
            <a:r>
              <a:rPr lang="en-US" baseline="30000" dirty="0">
                <a:hlinkClick r:id="rId2" tooltip="See footnote b"/>
              </a:rPr>
              <a:t>b</a:t>
            </a:r>
            <a:r>
              <a:rPr lang="en-US" baseline="30000" dirty="0"/>
              <a:t>]</a:t>
            </a:r>
            <a:r>
              <a:rPr lang="en-US" dirty="0"/>
              <a:t>’</a:t>
            </a:r>
            <a:r>
              <a:rPr lang="en-US" baseline="30000" dirty="0"/>
              <a:t>[</a:t>
            </a:r>
            <a:r>
              <a:rPr lang="en-US" baseline="30000" dirty="0">
                <a:hlinkClick r:id="rId3" tooltip="See footnote c"/>
              </a:rPr>
              <a:t>c</a:t>
            </a:r>
            <a:r>
              <a:rPr lang="en-US" baseline="30000" dirty="0"/>
              <a:t>]</a:t>
            </a:r>
            <a:endParaRPr lang="en-US" dirty="0"/>
          </a:p>
          <a:p>
            <a:r>
              <a:rPr lang="en-US" b="1" baseline="30000" dirty="0"/>
              <a:t>27 </a:t>
            </a:r>
            <a:r>
              <a:rPr lang="en-US" dirty="0"/>
              <a:t>Indeed Herod and Pontius Pilate met together with the Gentiles and the people of Israel in this city to conspire against your holy servant Jesus, whom you anointed. </a:t>
            </a:r>
            <a:r>
              <a:rPr lang="en-US" b="1" baseline="30000" dirty="0"/>
              <a:t>28 </a:t>
            </a:r>
            <a:r>
              <a:rPr lang="en-US" dirty="0"/>
              <a:t>They did what your power and will had decided beforehand should happen. </a:t>
            </a:r>
            <a:r>
              <a:rPr lang="en-US" b="1" baseline="30000" dirty="0"/>
              <a:t>29 </a:t>
            </a:r>
            <a:r>
              <a:rPr lang="en-US" dirty="0"/>
              <a:t>Now, Lord, consider their threats and enable your servants to speak your word with great boldness. </a:t>
            </a:r>
            <a:r>
              <a:rPr lang="en-US" b="1" baseline="30000" dirty="0"/>
              <a:t>30 </a:t>
            </a:r>
            <a:r>
              <a:rPr lang="en-US" dirty="0"/>
              <a:t>Stretch out your hand to heal and perform signs and wonders through the name of your holy servant Jesus.”</a:t>
            </a:r>
          </a:p>
          <a:p>
            <a:r>
              <a:rPr lang="en-US" b="1" baseline="30000" dirty="0"/>
              <a:t>31 </a:t>
            </a:r>
            <a:r>
              <a:rPr lang="en-US" dirty="0"/>
              <a:t>After they prayed, the place where they were meeting was shaken. And they were all filled with the Holy Spirit and spoke the word of God boldly.</a:t>
            </a:r>
          </a:p>
          <a:p>
            <a:pPr marL="0" indent="0">
              <a:buNone/>
            </a:pPr>
            <a:endParaRPr lang="en-US" dirty="0"/>
          </a:p>
        </p:txBody>
      </p:sp>
    </p:spTree>
    <p:extLst>
      <p:ext uri="{BB962C8B-B14F-4D97-AF65-F5344CB8AC3E}">
        <p14:creationId xmlns:p14="http://schemas.microsoft.com/office/powerpoint/2010/main" val="661357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593-12FA-4EE7-650D-F226B87AD8D7}"/>
              </a:ext>
            </a:extLst>
          </p:cNvPr>
          <p:cNvSpPr>
            <a:spLocks noGrp="1"/>
          </p:cNvSpPr>
          <p:nvPr>
            <p:ph type="title"/>
          </p:nvPr>
        </p:nvSpPr>
        <p:spPr>
          <a:xfrm>
            <a:off x="838200" y="365126"/>
            <a:ext cx="10515600" cy="897618"/>
          </a:xfrm>
          <a:solidFill>
            <a:schemeClr val="accent6">
              <a:lumMod val="40000"/>
              <a:lumOff val="60000"/>
            </a:schemeClr>
          </a:solidFill>
        </p:spPr>
        <p:txBody>
          <a:bodyPr/>
          <a:lstStyle/>
          <a:p>
            <a:r>
              <a:rPr lang="en-US" dirty="0"/>
              <a:t>The Church is United- Acts 4</a:t>
            </a:r>
          </a:p>
        </p:txBody>
      </p:sp>
      <p:sp>
        <p:nvSpPr>
          <p:cNvPr id="3" name="Content Placeholder 2">
            <a:extLst>
              <a:ext uri="{FF2B5EF4-FFF2-40B4-BE49-F238E27FC236}">
                <a16:creationId xmlns:a16="http://schemas.microsoft.com/office/drawing/2014/main" id="{89E3619D-C945-7901-59CC-E7BCDC086BA3}"/>
              </a:ext>
            </a:extLst>
          </p:cNvPr>
          <p:cNvSpPr>
            <a:spLocks noGrp="1"/>
          </p:cNvSpPr>
          <p:nvPr>
            <p:ph idx="1"/>
          </p:nvPr>
        </p:nvSpPr>
        <p:spPr>
          <a:xfrm>
            <a:off x="838200" y="1262744"/>
            <a:ext cx="10515600" cy="4914219"/>
          </a:xfrm>
        </p:spPr>
        <p:txBody>
          <a:bodyPr>
            <a:normAutofit fontScale="92500" lnSpcReduction="10000"/>
          </a:bodyPr>
          <a:lstStyle/>
          <a:p>
            <a:pPr marL="0" indent="0">
              <a:buNone/>
            </a:pPr>
            <a:r>
              <a:rPr lang="en-US" sz="3000" b="1" baseline="30000" dirty="0"/>
              <a:t>32 </a:t>
            </a:r>
            <a:r>
              <a:rPr lang="en-US" sz="3000" dirty="0"/>
              <a:t>All the believers were one in heart and mind. No one claimed that any of their possessions was their own, but they shared everything they had. </a:t>
            </a:r>
            <a:r>
              <a:rPr lang="en-US" sz="3000" b="1" baseline="30000" dirty="0"/>
              <a:t>33 </a:t>
            </a:r>
            <a:r>
              <a:rPr lang="en-US" sz="3000" dirty="0"/>
              <a:t>With great power the apostles continued to testify to the resurrection of the Lord Jesus. And God’s grace was so powerfully at work in them all </a:t>
            </a:r>
            <a:r>
              <a:rPr lang="en-US" sz="3000" b="1" baseline="30000" dirty="0"/>
              <a:t>34 </a:t>
            </a:r>
            <a:r>
              <a:rPr lang="en-US" sz="3000" dirty="0"/>
              <a:t>that there were no needy persons among them. For from time to time those who owned land or houses sold them, brought the money from the sales </a:t>
            </a:r>
            <a:r>
              <a:rPr lang="en-US" sz="3000" b="1" baseline="30000" dirty="0"/>
              <a:t>35 </a:t>
            </a:r>
            <a:r>
              <a:rPr lang="en-US" sz="3000" dirty="0"/>
              <a:t>and put it at the apostles’ feet, and it was distributed to anyone who had need.</a:t>
            </a:r>
          </a:p>
          <a:p>
            <a:pPr marL="0" indent="0">
              <a:buNone/>
            </a:pPr>
            <a:r>
              <a:rPr lang="en-US" sz="3000" b="1" baseline="30000" dirty="0"/>
              <a:t>36 </a:t>
            </a:r>
            <a:r>
              <a:rPr lang="en-US" sz="3000" dirty="0"/>
              <a:t>Joseph, a Levite from Cyprus, whom the apostles called Barnabas (which means “son of encouragement”), </a:t>
            </a:r>
            <a:r>
              <a:rPr lang="en-US" sz="3000" b="1" baseline="30000" dirty="0"/>
              <a:t>37 </a:t>
            </a:r>
            <a:r>
              <a:rPr lang="en-US" sz="3000" dirty="0"/>
              <a:t>sold a field he owned and brought the money and put it at the apostles’ feet.</a:t>
            </a:r>
          </a:p>
          <a:p>
            <a:pPr marL="0" indent="0">
              <a:buNone/>
            </a:pPr>
            <a:br>
              <a:rPr lang="en-US" sz="3000" dirty="0"/>
            </a:br>
            <a:endParaRPr lang="en-US" sz="3000" dirty="0"/>
          </a:p>
          <a:p>
            <a:pPr marL="0" indent="0">
              <a:buNone/>
            </a:pPr>
            <a:endParaRPr lang="en-US" dirty="0"/>
          </a:p>
        </p:txBody>
      </p:sp>
    </p:spTree>
    <p:extLst>
      <p:ext uri="{BB962C8B-B14F-4D97-AF65-F5344CB8AC3E}">
        <p14:creationId xmlns:p14="http://schemas.microsoft.com/office/powerpoint/2010/main" val="29002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1A2-4509-7408-211A-A460E1E5D3F3}"/>
              </a:ext>
            </a:extLst>
          </p:cNvPr>
          <p:cNvSpPr>
            <a:spLocks noGrp="1"/>
          </p:cNvSpPr>
          <p:nvPr>
            <p:ph type="title"/>
          </p:nvPr>
        </p:nvSpPr>
        <p:spPr>
          <a:xfrm>
            <a:off x="838200" y="365125"/>
            <a:ext cx="10515600" cy="854075"/>
          </a:xfrm>
          <a:solidFill>
            <a:schemeClr val="accent6">
              <a:lumMod val="40000"/>
              <a:lumOff val="60000"/>
            </a:schemeClr>
          </a:solidFill>
        </p:spPr>
        <p:txBody>
          <a:bodyPr/>
          <a:lstStyle/>
          <a:p>
            <a:r>
              <a:rPr lang="en-US" dirty="0"/>
              <a:t>Is this Socialism or Communism?</a:t>
            </a:r>
          </a:p>
        </p:txBody>
      </p:sp>
      <p:sp>
        <p:nvSpPr>
          <p:cNvPr id="3" name="Content Placeholder 2">
            <a:extLst>
              <a:ext uri="{FF2B5EF4-FFF2-40B4-BE49-F238E27FC236}">
                <a16:creationId xmlns:a16="http://schemas.microsoft.com/office/drawing/2014/main" id="{98508148-6B77-E8D6-31F9-C2E9CFE4B60A}"/>
              </a:ext>
            </a:extLst>
          </p:cNvPr>
          <p:cNvSpPr>
            <a:spLocks noGrp="1"/>
          </p:cNvSpPr>
          <p:nvPr>
            <p:ph idx="1"/>
          </p:nvPr>
        </p:nvSpPr>
        <p:spPr>
          <a:xfrm>
            <a:off x="838200" y="1219200"/>
            <a:ext cx="10515600" cy="5181600"/>
          </a:xfrm>
        </p:spPr>
        <p:txBody>
          <a:bodyPr>
            <a:normAutofit fontScale="70000" lnSpcReduction="20000"/>
          </a:bodyPr>
          <a:lstStyle/>
          <a:p>
            <a:pPr marL="0" indent="0">
              <a:buNone/>
            </a:pPr>
            <a:r>
              <a:rPr lang="en-US" sz="4600" dirty="0"/>
              <a:t>No, Why? </a:t>
            </a:r>
          </a:p>
          <a:p>
            <a:pPr marL="0" indent="0">
              <a:buNone/>
            </a:pPr>
            <a:r>
              <a:rPr lang="en-US" sz="3600" b="1" dirty="0"/>
              <a:t>First</a:t>
            </a:r>
            <a:r>
              <a:rPr lang="en-US" sz="3600" dirty="0"/>
              <a:t>, there was no transfer of ownership, no control of production or income, no requirement to surrender one’s property to the community. The voluntary nature of the Christian practice is evidenced by the consistent use of the iterative imperfect tense throughout vv. 34b–35. This is how they “used to” do it. They “would sell” their property and bring it to the apostles as needs arose.</a:t>
            </a:r>
          </a:p>
          <a:p>
            <a:pPr marL="0" indent="0">
              <a:buNone/>
            </a:pPr>
            <a:r>
              <a:rPr lang="en-US" sz="3600" b="1" dirty="0"/>
              <a:t>Second</a:t>
            </a:r>
            <a:r>
              <a:rPr lang="en-US" sz="3600" dirty="0"/>
              <a:t> is the example of Barnabas in vv. 36–37. His sale of property would hardly be a sterling example if the surrender of property were obligatory.</a:t>
            </a:r>
          </a:p>
          <a:p>
            <a:pPr marL="0" indent="0">
              <a:buNone/>
            </a:pPr>
            <a:r>
              <a:rPr lang="en-US" sz="3600" b="1" dirty="0"/>
              <a:t>Third</a:t>
            </a:r>
            <a:r>
              <a:rPr lang="en-US" sz="3600" dirty="0"/>
              <a:t>, in the example of Ananias and Sapphira, Peter clarified for Ananias that his sin was in lying about his charity. The land remained his to do with as he pleased; he was under no obligation to give the proceeds to the church (5:4).</a:t>
            </a:r>
          </a:p>
          <a:p>
            <a:pPr marL="0" indent="0">
              <a:buNone/>
            </a:pPr>
            <a:r>
              <a:rPr lang="en-US" sz="3600" b="1" dirty="0"/>
              <a:t>Fourth</a:t>
            </a:r>
            <a:r>
              <a:rPr lang="en-US" sz="3600" dirty="0"/>
              <a:t>, the picture of the central fund for the widows in 6:1–6 is clearly not an apportioning of each one’s lot from a common fund but a charity fund for the needy </a:t>
            </a:r>
            <a:r>
              <a:rPr lang="en-US" sz="1400" dirty="0"/>
              <a:t>John B. Polhill, </a:t>
            </a:r>
            <a:r>
              <a:rPr lang="en-US" sz="1400" i="1" u="sng" dirty="0">
                <a:hlinkClick r:id="rId2"/>
              </a:rPr>
              <a:t>Acts</a:t>
            </a:r>
            <a:r>
              <a:rPr lang="en-US" sz="1400" dirty="0"/>
              <a:t>, vol. 26, The New American Commentary (Nashville: Broadman &amp; Holman Publishers, 1992), 153</a:t>
            </a:r>
          </a:p>
        </p:txBody>
      </p:sp>
    </p:spTree>
    <p:extLst>
      <p:ext uri="{BB962C8B-B14F-4D97-AF65-F5344CB8AC3E}">
        <p14:creationId xmlns:p14="http://schemas.microsoft.com/office/powerpoint/2010/main" val="20003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DE1-B720-9385-226C-EDCE6760CE2F}"/>
              </a:ext>
            </a:extLst>
          </p:cNvPr>
          <p:cNvSpPr>
            <a:spLocks noGrp="1"/>
          </p:cNvSpPr>
          <p:nvPr>
            <p:ph type="title"/>
          </p:nvPr>
        </p:nvSpPr>
        <p:spPr>
          <a:xfrm>
            <a:off x="838200" y="365125"/>
            <a:ext cx="10515600" cy="968375"/>
          </a:xfrm>
          <a:solidFill>
            <a:schemeClr val="accent6">
              <a:lumMod val="40000"/>
              <a:lumOff val="60000"/>
            </a:schemeClr>
          </a:solidFill>
        </p:spPr>
        <p:txBody>
          <a:bodyPr/>
          <a:lstStyle/>
          <a:p>
            <a:r>
              <a:rPr lang="en-US" dirty="0"/>
              <a:t>Ananias and Sapphira – internal threat</a:t>
            </a:r>
          </a:p>
        </p:txBody>
      </p:sp>
      <p:sp>
        <p:nvSpPr>
          <p:cNvPr id="3" name="Content Placeholder 2">
            <a:extLst>
              <a:ext uri="{FF2B5EF4-FFF2-40B4-BE49-F238E27FC236}">
                <a16:creationId xmlns:a16="http://schemas.microsoft.com/office/drawing/2014/main" id="{598AC4B9-CD8D-E38F-083C-C09644562886}"/>
              </a:ext>
            </a:extLst>
          </p:cNvPr>
          <p:cNvSpPr>
            <a:spLocks noGrp="1"/>
          </p:cNvSpPr>
          <p:nvPr>
            <p:ph idx="1"/>
          </p:nvPr>
        </p:nvSpPr>
        <p:spPr>
          <a:xfrm>
            <a:off x="838200" y="1333500"/>
            <a:ext cx="10515600" cy="4843463"/>
          </a:xfrm>
        </p:spPr>
        <p:txBody>
          <a:bodyPr/>
          <a:lstStyle/>
          <a:p>
            <a:pPr marL="0" indent="0">
              <a:buNone/>
            </a:pPr>
            <a:r>
              <a:rPr lang="en-US" sz="3200" dirty="0"/>
              <a:t>Apparently inspired by Barnabus, Ananias and Sapphira sold property and promised to </a:t>
            </a:r>
            <a:r>
              <a:rPr lang="en-US" sz="3200" b="1" dirty="0"/>
              <a:t>give all the proceeds </a:t>
            </a:r>
            <a:r>
              <a:rPr lang="en-US" sz="3200" dirty="0"/>
              <a:t>to the apostles. After selling, they had second thoughts and didn’t fully keep their promise. The Holy Spirit revealed their deception to Peter, who confronted them. He asked Ananias why Satan filled his heart to lie to the Holy Spirit, and warned him he hadn't lied to men but to God. Ananias fell dead. Later, Sapphira, unaware of her husband's fate, lied to Peter about the sale price. Peter told her she lied to the Spirit of the Lord, and she also fell dead. </a:t>
            </a:r>
          </a:p>
          <a:p>
            <a:pPr marL="0" indent="0">
              <a:buNone/>
            </a:pPr>
            <a:endParaRPr lang="en-US" dirty="0"/>
          </a:p>
        </p:txBody>
      </p:sp>
    </p:spTree>
    <p:extLst>
      <p:ext uri="{BB962C8B-B14F-4D97-AF65-F5344CB8AC3E}">
        <p14:creationId xmlns:p14="http://schemas.microsoft.com/office/powerpoint/2010/main" val="359952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B8A-1DA2-3E05-3BB8-B46576502F86}"/>
              </a:ext>
            </a:extLst>
          </p:cNvPr>
          <p:cNvSpPr>
            <a:spLocks noGrp="1"/>
          </p:cNvSpPr>
          <p:nvPr>
            <p:ph type="title"/>
          </p:nvPr>
        </p:nvSpPr>
        <p:spPr>
          <a:xfrm>
            <a:off x="838200" y="365126"/>
            <a:ext cx="10515600" cy="669196"/>
          </a:xfrm>
          <a:solidFill>
            <a:schemeClr val="accent6">
              <a:lumMod val="40000"/>
              <a:lumOff val="60000"/>
            </a:schemeClr>
          </a:solidFill>
        </p:spPr>
        <p:txBody>
          <a:bodyPr>
            <a:normAutofit fontScale="90000"/>
          </a:bodyPr>
          <a:lstStyle/>
          <a:p>
            <a:r>
              <a:rPr lang="en-US" dirty="0"/>
              <a:t>Ananias and Sapphira - Observations</a:t>
            </a:r>
          </a:p>
        </p:txBody>
      </p:sp>
      <p:sp>
        <p:nvSpPr>
          <p:cNvPr id="3" name="Content Placeholder 2">
            <a:extLst>
              <a:ext uri="{FF2B5EF4-FFF2-40B4-BE49-F238E27FC236}">
                <a16:creationId xmlns:a16="http://schemas.microsoft.com/office/drawing/2014/main" id="{5DB036D0-67B1-A66D-04A3-CDCDE4E24D7B}"/>
              </a:ext>
            </a:extLst>
          </p:cNvPr>
          <p:cNvSpPr>
            <a:spLocks noGrp="1"/>
          </p:cNvSpPr>
          <p:nvPr>
            <p:ph idx="1"/>
          </p:nvPr>
        </p:nvSpPr>
        <p:spPr>
          <a:xfrm>
            <a:off x="838200" y="1034322"/>
            <a:ext cx="10515600" cy="5142641"/>
          </a:xfrm>
        </p:spPr>
        <p:txBody>
          <a:bodyPr>
            <a:normAutofit/>
          </a:bodyPr>
          <a:lstStyle/>
          <a:p>
            <a:pPr marL="0" indent="0">
              <a:buNone/>
            </a:pPr>
            <a:r>
              <a:rPr lang="en-US" sz="3600" b="1" dirty="0"/>
              <a:t>First</a:t>
            </a:r>
            <a:r>
              <a:rPr lang="en-US" sz="3600" dirty="0"/>
              <a:t>, they were influenced by Satan; they were filled with Satan and not with the Holy Spirit. </a:t>
            </a:r>
            <a:r>
              <a:rPr lang="en-US" sz="3600" b="1" dirty="0"/>
              <a:t>Secondly</a:t>
            </a:r>
            <a:r>
              <a:rPr lang="en-US" sz="3600" dirty="0"/>
              <a:t>, their sin was a sin against God. </a:t>
            </a:r>
            <a:r>
              <a:rPr lang="en-US" sz="3600" u="sng" dirty="0"/>
              <a:t>Ultimately, their lie was not against the church; it was against God, and all sin is ultimately against God</a:t>
            </a:r>
            <a:r>
              <a:rPr lang="en-US" sz="3600" dirty="0"/>
              <a:t>. </a:t>
            </a:r>
            <a:r>
              <a:rPr lang="en-US" sz="3600" b="1" dirty="0"/>
              <a:t>Thirdly</a:t>
            </a:r>
            <a:r>
              <a:rPr lang="en-US" sz="3600" dirty="0"/>
              <a:t>, their sin was deliberate. It was not an unfortunate mistake; it was not a miscalculation. And perhaps that’s the reason that they were judged so severely. Whatever the case, the Holy Spirit exposed Ananias and Sapphira as liars and deceivers.</a:t>
            </a:r>
          </a:p>
          <a:p>
            <a:endParaRPr lang="en-US" dirty="0"/>
          </a:p>
        </p:txBody>
      </p:sp>
    </p:spTree>
    <p:extLst>
      <p:ext uri="{BB962C8B-B14F-4D97-AF65-F5344CB8AC3E}">
        <p14:creationId xmlns:p14="http://schemas.microsoft.com/office/powerpoint/2010/main" val="40969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4C7-56A0-DC39-508B-29BCE333C2A2}"/>
              </a:ext>
            </a:extLst>
          </p:cNvPr>
          <p:cNvSpPr>
            <a:spLocks noGrp="1"/>
          </p:cNvSpPr>
          <p:nvPr>
            <p:ph type="title"/>
          </p:nvPr>
        </p:nvSpPr>
        <p:spPr>
          <a:xfrm>
            <a:off x="838200" y="165101"/>
            <a:ext cx="10515600" cy="1139044"/>
          </a:xfrm>
          <a:solidFill>
            <a:schemeClr val="accent6">
              <a:lumMod val="40000"/>
              <a:lumOff val="60000"/>
            </a:schemeClr>
          </a:solidFill>
        </p:spPr>
        <p:txBody>
          <a:bodyPr>
            <a:normAutofit fontScale="90000"/>
          </a:bodyPr>
          <a:lstStyle/>
          <a:p>
            <a:pPr algn="ctr"/>
            <a:r>
              <a:rPr lang="en-US" dirty="0"/>
              <a:t>The arrest of all the Apostles – chapter 5 – external threat</a:t>
            </a:r>
          </a:p>
        </p:txBody>
      </p:sp>
      <p:sp>
        <p:nvSpPr>
          <p:cNvPr id="3" name="Content Placeholder 2">
            <a:extLst>
              <a:ext uri="{FF2B5EF4-FFF2-40B4-BE49-F238E27FC236}">
                <a16:creationId xmlns:a16="http://schemas.microsoft.com/office/drawing/2014/main" id="{58324015-A869-675D-869B-20CB491C43FD}"/>
              </a:ext>
            </a:extLst>
          </p:cNvPr>
          <p:cNvSpPr>
            <a:spLocks noGrp="1"/>
          </p:cNvSpPr>
          <p:nvPr>
            <p:ph idx="1"/>
          </p:nvPr>
        </p:nvSpPr>
        <p:spPr>
          <a:xfrm>
            <a:off x="838200" y="1304144"/>
            <a:ext cx="10515600" cy="4872819"/>
          </a:xfrm>
        </p:spPr>
        <p:txBody>
          <a:bodyPr/>
          <a:lstStyle/>
          <a:p>
            <a:pPr marL="0" indent="0">
              <a:buNone/>
            </a:pPr>
            <a:r>
              <a:rPr lang="en-US" sz="3200" dirty="0"/>
              <a:t>In Acts 5, the authorities take a more aggressive step by arresting all the apostles, motivated differently than before. Previously, in chapter 4, their concern was theological; now, it's personal. The Sadducees, unpopular aristocrats, resented the apostles, who gained public respect, leading to jealousy (Acts 5:17). They jailed the apostles with common criminals, trying to make them miserable. Interestingly, God sent an angel to secretly release the apostles at night, which is ironic because the Sadducees didn’t believe in angels.</a:t>
            </a:r>
          </a:p>
          <a:p>
            <a:endParaRPr lang="en-US" dirty="0"/>
          </a:p>
        </p:txBody>
      </p:sp>
    </p:spTree>
    <p:extLst>
      <p:ext uri="{BB962C8B-B14F-4D97-AF65-F5344CB8AC3E}">
        <p14:creationId xmlns:p14="http://schemas.microsoft.com/office/powerpoint/2010/main" val="37456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5EDE-641F-4438-4AFF-67BB2B6F1D29}"/>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The arrest of the Apostles - continued</a:t>
            </a:r>
          </a:p>
        </p:txBody>
      </p:sp>
      <p:sp>
        <p:nvSpPr>
          <p:cNvPr id="3" name="Content Placeholder 2">
            <a:extLst>
              <a:ext uri="{FF2B5EF4-FFF2-40B4-BE49-F238E27FC236}">
                <a16:creationId xmlns:a16="http://schemas.microsoft.com/office/drawing/2014/main" id="{9C19925A-4EA7-7153-6E30-73E61C5F9E83}"/>
              </a:ext>
            </a:extLst>
          </p:cNvPr>
          <p:cNvSpPr>
            <a:spLocks noGrp="1"/>
          </p:cNvSpPr>
          <p:nvPr>
            <p:ph idx="1"/>
          </p:nvPr>
        </p:nvSpPr>
        <p:spPr>
          <a:xfrm>
            <a:off x="838200" y="1229192"/>
            <a:ext cx="10515600" cy="5171607"/>
          </a:xfrm>
        </p:spPr>
        <p:txBody>
          <a:bodyPr>
            <a:normAutofit fontScale="92500" lnSpcReduction="10000"/>
          </a:bodyPr>
          <a:lstStyle/>
          <a:p>
            <a:pPr marL="0" indent="0">
              <a:buNone/>
            </a:pPr>
            <a:r>
              <a:rPr lang="en-US" dirty="0"/>
              <a:t>God ordered an angel to secretly free the apostles at night. Ironically, the Sadducees didn’t believe in angels, yet one released them. How the angel did this isn’t explained—no mention of overpowering guards, breaking locks, or digging through walls. The next morning, the jail was locked, guards stood watch, but the prisoners were gone. When questioned later, they didn’t ask how the apostles escaped, possibly leaving it out or fearing to inquire. When the Sanhedrin found these men free and proclaiming the gospel in Jerusalem, they ordered their arrest. They planned to kill the apostles, but God intervened through Gamaliel, a highly regarded Pharisee. He warned against opposing God's will, saying if the movement is from God, they can't stop it and would fight against God. If it's human, it will fail, like previous revolts that Rome crushed. The Sanhedrin heeded his advice somewhat, not executing the apostles but flogging them. This Jewish flogging was painful but less severe than Roman punishment </a:t>
            </a:r>
          </a:p>
        </p:txBody>
      </p:sp>
    </p:spTree>
    <p:extLst>
      <p:ext uri="{BB962C8B-B14F-4D97-AF65-F5344CB8AC3E}">
        <p14:creationId xmlns:p14="http://schemas.microsoft.com/office/powerpoint/2010/main" val="217852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393A-0B73-2C62-158F-F64FC9326713}"/>
              </a:ext>
            </a:extLst>
          </p:cNvPr>
          <p:cNvSpPr>
            <a:spLocks noGrp="1"/>
          </p:cNvSpPr>
          <p:nvPr>
            <p:ph type="title"/>
          </p:nvPr>
        </p:nvSpPr>
        <p:spPr>
          <a:xfrm>
            <a:off x="838200" y="365126"/>
            <a:ext cx="10515600" cy="819098"/>
          </a:xfrm>
          <a:solidFill>
            <a:schemeClr val="accent6">
              <a:lumMod val="40000"/>
              <a:lumOff val="60000"/>
            </a:schemeClr>
          </a:solidFill>
        </p:spPr>
        <p:txBody>
          <a:bodyPr>
            <a:normAutofit fontScale="90000"/>
          </a:bodyPr>
          <a:lstStyle/>
          <a:p>
            <a:r>
              <a:rPr lang="en-US" dirty="0"/>
              <a:t>The establishment of Deacons – internal threat</a:t>
            </a:r>
          </a:p>
        </p:txBody>
      </p:sp>
      <p:sp>
        <p:nvSpPr>
          <p:cNvPr id="3" name="Content Placeholder 2">
            <a:extLst>
              <a:ext uri="{FF2B5EF4-FFF2-40B4-BE49-F238E27FC236}">
                <a16:creationId xmlns:a16="http://schemas.microsoft.com/office/drawing/2014/main" id="{BA82DCAC-ABA6-D77F-3934-BDB98AD555DC}"/>
              </a:ext>
            </a:extLst>
          </p:cNvPr>
          <p:cNvSpPr>
            <a:spLocks noGrp="1"/>
          </p:cNvSpPr>
          <p:nvPr>
            <p:ph idx="1"/>
          </p:nvPr>
        </p:nvSpPr>
        <p:spPr>
          <a:xfrm>
            <a:off x="838200" y="1184224"/>
            <a:ext cx="10515600" cy="5191176"/>
          </a:xfrm>
        </p:spPr>
        <p:txBody>
          <a:bodyPr>
            <a:normAutofit/>
          </a:bodyPr>
          <a:lstStyle/>
          <a:p>
            <a:pPr marL="0" indent="0">
              <a:buNone/>
            </a:pPr>
            <a:r>
              <a:rPr lang="en-US" sz="3200" dirty="0"/>
              <a:t>In chapter 6, the fourth and final incident of opposition is subtle. As the number of disciples increased, Greek Jews complained that their widows were overlooked in food distribution [v.1]. There were two types of Jews: Palestinian or Hebraic, who weren't influenced by Greek culture, and Grecian or Hellenistic, who were. With the rapid growth, the Hellenistic widows were being neglected. The apostles chose seven men, full of the Spirit and wisdom, mainly Greeks, to oversee food distribution and ensure fairness. (One of them was Stephen) They prioritized prayer and ministry in the Word.</a:t>
            </a:r>
          </a:p>
          <a:p>
            <a:endParaRPr lang="en-US" dirty="0"/>
          </a:p>
        </p:txBody>
      </p:sp>
    </p:spTree>
    <p:extLst>
      <p:ext uri="{BB962C8B-B14F-4D97-AF65-F5344CB8AC3E}">
        <p14:creationId xmlns:p14="http://schemas.microsoft.com/office/powerpoint/2010/main" val="170908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21A-34D6-B068-2DF4-019E7F0BCE13}"/>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Deacons - Observations</a:t>
            </a:r>
          </a:p>
        </p:txBody>
      </p:sp>
      <p:sp>
        <p:nvSpPr>
          <p:cNvPr id="3" name="Content Placeholder 2">
            <a:extLst>
              <a:ext uri="{FF2B5EF4-FFF2-40B4-BE49-F238E27FC236}">
                <a16:creationId xmlns:a16="http://schemas.microsoft.com/office/drawing/2014/main" id="{0CC4A0FA-9DEF-8597-8AEB-2C2C31C31158}"/>
              </a:ext>
            </a:extLst>
          </p:cNvPr>
          <p:cNvSpPr>
            <a:spLocks noGrp="1"/>
          </p:cNvSpPr>
          <p:nvPr>
            <p:ph idx="1"/>
          </p:nvPr>
        </p:nvSpPr>
        <p:spPr>
          <a:xfrm>
            <a:off x="838200" y="1109272"/>
            <a:ext cx="10515600" cy="5231997"/>
          </a:xfrm>
        </p:spPr>
        <p:txBody>
          <a:bodyPr>
            <a:normAutofit lnSpcReduction="10000"/>
          </a:bodyPr>
          <a:lstStyle/>
          <a:p>
            <a:pPr marL="0" indent="0">
              <a:buNone/>
            </a:pPr>
            <a:r>
              <a:rPr lang="en-US" b="1" dirty="0"/>
              <a:t>First</a:t>
            </a:r>
            <a:r>
              <a:rPr lang="en-US" dirty="0"/>
              <a:t>, a growing ministry must focus on its priorities. As a church expands, it will encounter new needs that require reorganization to meet them. But those who are responsible for teaching or preaching must keep their priorities right; they must be allowed to devote themselves to prayer and the teaching of the Word.</a:t>
            </a:r>
            <a:r>
              <a:rPr lang="en-US" b="1" dirty="0"/>
              <a:t> Second</a:t>
            </a:r>
            <a:r>
              <a:rPr lang="en-US" dirty="0"/>
              <a:t>, discrimination for any reason has no place in the church. It was wrong in the first century in the church in Jerusalem, and it’s wrong in the twentieth century in any church that is a true church of Jesus Christ. </a:t>
            </a:r>
            <a:r>
              <a:rPr lang="en-US" b="1" dirty="0"/>
              <a:t>Thirdly,</a:t>
            </a:r>
            <a:r>
              <a:rPr lang="en-US" dirty="0"/>
              <a:t> I think we need to keep in mind that even for what we might consider an insignificant responsibility, the men they chose were filled with the Spirit, men of faith, men of wisdom. So, in the church, we need to look for spiritual people, not necessarily the richest, most influential people, to serve in the ministry of Jesus Christ.</a:t>
            </a:r>
          </a:p>
          <a:p>
            <a:pPr marL="0" indent="0">
              <a:buNone/>
            </a:pPr>
            <a:endParaRPr lang="en-US" dirty="0"/>
          </a:p>
        </p:txBody>
      </p:sp>
    </p:spTree>
    <p:extLst>
      <p:ext uri="{BB962C8B-B14F-4D97-AF65-F5344CB8AC3E}">
        <p14:creationId xmlns:p14="http://schemas.microsoft.com/office/powerpoint/2010/main" val="127995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5D6A-0743-FC59-F1EC-B66B31E52071}"/>
              </a:ext>
            </a:extLst>
          </p:cNvPr>
          <p:cNvSpPr>
            <a:spLocks noGrp="1"/>
          </p:cNvSpPr>
          <p:nvPr>
            <p:ph type="title"/>
          </p:nvPr>
        </p:nvSpPr>
        <p:spPr>
          <a:xfrm>
            <a:off x="838200" y="365125"/>
            <a:ext cx="10515600" cy="1095374"/>
          </a:xfrm>
          <a:solidFill>
            <a:schemeClr val="accent6">
              <a:lumMod val="40000"/>
              <a:lumOff val="60000"/>
            </a:schemeClr>
          </a:solidFill>
        </p:spPr>
        <p:txBody>
          <a:bodyPr>
            <a:normAutofit fontScale="90000"/>
          </a:bodyPr>
          <a:lstStyle/>
          <a:p>
            <a:pPr algn="ctr"/>
            <a:r>
              <a:rPr lang="en-US" dirty="0"/>
              <a:t>This ends the ESTABLISHMENT period in Jerusalem</a:t>
            </a:r>
          </a:p>
        </p:txBody>
      </p:sp>
      <p:pic>
        <p:nvPicPr>
          <p:cNvPr id="4" name="Content Placeholder 3">
            <a:extLst>
              <a:ext uri="{FF2B5EF4-FFF2-40B4-BE49-F238E27FC236}">
                <a16:creationId xmlns:a16="http://schemas.microsoft.com/office/drawing/2014/main" id="{28B330FE-D950-03E9-B0E5-AEA2CAE3FCE5}"/>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268225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942975"/>
          </a:xfrm>
          <a:solidFill>
            <a:schemeClr val="accent2">
              <a:lumMod val="20000"/>
              <a:lumOff val="80000"/>
            </a:schemeClr>
          </a:solidFill>
        </p:spPr>
        <p:txBody>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200" y="1308100"/>
            <a:ext cx="10515600" cy="4868863"/>
          </a:xfrm>
        </p:spPr>
        <p:txBody>
          <a:bodyPr/>
          <a:lstStyle/>
          <a:p>
            <a:pPr marL="0" indent="0">
              <a:buNone/>
            </a:pPr>
            <a:r>
              <a:rPr lang="en-US" dirty="0"/>
              <a:t>The scripture references for that period are </a:t>
            </a:r>
            <a:r>
              <a:rPr lang="en-US" b="1" dirty="0"/>
              <a:t>Acts 6:8 through Acts 9:31</a:t>
            </a:r>
            <a:r>
              <a:rPr lang="en-US" dirty="0"/>
              <a:t>. In this section in the book of Acts, Luke turns his inspired spotlight on three men: </a:t>
            </a:r>
            <a:r>
              <a:rPr lang="en-US" b="1" dirty="0"/>
              <a:t>Stephen, Philip and Saul</a:t>
            </a:r>
            <a:r>
              <a:rPr lang="en-US" dirty="0"/>
              <a:t>. </a:t>
            </a:r>
            <a:r>
              <a:rPr lang="en-US" b="1" dirty="0"/>
              <a:t>Stephen</a:t>
            </a:r>
            <a:r>
              <a:rPr lang="en-US" dirty="0"/>
              <a:t> preaches a powerful sermon to his countrymen in Jerusalem. </a:t>
            </a:r>
            <a:r>
              <a:rPr lang="en-US" b="1" dirty="0"/>
              <a:t>Philip</a:t>
            </a:r>
            <a:r>
              <a:rPr lang="en-US" dirty="0"/>
              <a:t>, who was one of those seven deacons, is driven by persecution to Samaria and he preaches the gospel in Samaria, which was a very bold step for the early believers. </a:t>
            </a:r>
            <a:r>
              <a:rPr lang="en-US" b="1" dirty="0"/>
              <a:t>Saul</a:t>
            </a:r>
            <a:r>
              <a:rPr lang="en-US" dirty="0"/>
              <a:t>, who at this point is not a Christian or a follower of Christ, is miraculously converted on the road to Damascus and then he’s commissioned to take the gospel to the Gentiles. </a:t>
            </a:r>
            <a:r>
              <a:rPr lang="en-US"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000-28B0-428B-29F4-D7CDA29D7C37}"/>
              </a:ext>
            </a:extLst>
          </p:cNvPr>
          <p:cNvSpPr>
            <a:spLocks noGrp="1"/>
          </p:cNvSpPr>
          <p:nvPr>
            <p:ph type="title"/>
          </p:nvPr>
        </p:nvSpPr>
        <p:spPr>
          <a:xfrm>
            <a:off x="838200" y="365125"/>
            <a:ext cx="10515600" cy="650875"/>
          </a:xfrm>
          <a:solidFill>
            <a:schemeClr val="accent2">
              <a:lumMod val="20000"/>
              <a:lumOff val="80000"/>
            </a:schemeClr>
          </a:solidFill>
        </p:spPr>
        <p:txBody>
          <a:bodyPr>
            <a:normAutofit fontScale="90000"/>
          </a:bodyPr>
          <a:lstStyle/>
          <a:p>
            <a:pPr algn="ctr"/>
            <a:r>
              <a:rPr lang="en-US" dirty="0"/>
              <a:t>Figure #1 - Stephen – the first martyr </a:t>
            </a:r>
          </a:p>
        </p:txBody>
      </p:sp>
      <p:sp>
        <p:nvSpPr>
          <p:cNvPr id="3" name="Content Placeholder 2">
            <a:extLst>
              <a:ext uri="{FF2B5EF4-FFF2-40B4-BE49-F238E27FC236}">
                <a16:creationId xmlns:a16="http://schemas.microsoft.com/office/drawing/2014/main" id="{9CF42815-9EE4-92A3-2322-E6A1CAE18F48}"/>
              </a:ext>
            </a:extLst>
          </p:cNvPr>
          <p:cNvSpPr>
            <a:spLocks noGrp="1"/>
          </p:cNvSpPr>
          <p:nvPr>
            <p:ph idx="1"/>
          </p:nvPr>
        </p:nvSpPr>
        <p:spPr>
          <a:xfrm>
            <a:off x="838200" y="1016000"/>
            <a:ext cx="10515600" cy="5245099"/>
          </a:xfrm>
        </p:spPr>
        <p:txBody>
          <a:bodyPr>
            <a:noAutofit/>
          </a:bodyPr>
          <a:lstStyle/>
          <a:p>
            <a:pPr marL="0" indent="0">
              <a:buNone/>
            </a:pPr>
            <a:r>
              <a:rPr lang="en-US" sz="2600" dirty="0">
                <a:solidFill>
                  <a:srgbClr val="000000"/>
                </a:solidFill>
                <a:effectLst/>
                <a:latin typeface="Aptos" panose="020B0004020202020204" pitchFamily="34" charset="0"/>
              </a:rPr>
              <a:t>Stephen is slandered and arrested. He is brought before the Sanhedrin. He speaks before them, </a:t>
            </a:r>
            <a:r>
              <a:rPr lang="en-US" sz="2600" dirty="0">
                <a:solidFill>
                  <a:srgbClr val="000000"/>
                </a:solidFill>
                <a:latin typeface="Aptos" panose="020B0004020202020204" pitchFamily="34" charset="0"/>
              </a:rPr>
              <a:t>infuriates them, </a:t>
            </a:r>
            <a:r>
              <a:rPr lang="en-US" sz="2600" dirty="0">
                <a:solidFill>
                  <a:srgbClr val="000000"/>
                </a:solidFill>
                <a:effectLst/>
                <a:latin typeface="Aptos" panose="020B0004020202020204" pitchFamily="34" charset="0"/>
              </a:rPr>
              <a:t>and is murdered. </a:t>
            </a:r>
            <a:r>
              <a:rPr lang="en-US" sz="2600" dirty="0">
                <a:solidFill>
                  <a:srgbClr val="000000"/>
                </a:solidFill>
                <a:latin typeface="Aptos" panose="020B0004020202020204" pitchFamily="34" charset="0"/>
              </a:rPr>
              <a:t>To understand why Stephen was martyred, it is important to first consider the three foundational historical or doctrinal elements that underpinned</a:t>
            </a:r>
            <a:r>
              <a:rPr lang="en-US" sz="2600" b="1" dirty="0">
                <a:solidFill>
                  <a:srgbClr val="000000"/>
                </a:solidFill>
                <a:effectLst/>
                <a:latin typeface="Aptos" panose="020B0004020202020204" pitchFamily="34" charset="0"/>
              </a:rPr>
              <a:t> Judaism</a:t>
            </a:r>
            <a:r>
              <a:rPr lang="en-US" sz="2600" dirty="0">
                <a:solidFill>
                  <a:srgbClr val="000000"/>
                </a:solidFill>
                <a:effectLst/>
                <a:latin typeface="Aptos" panose="020B0004020202020204" pitchFamily="34" charset="0"/>
              </a:rPr>
              <a:t>. </a:t>
            </a:r>
            <a:r>
              <a:rPr lang="en-US" sz="2600" dirty="0">
                <a:solidFill>
                  <a:srgbClr val="000000"/>
                </a:solidFill>
                <a:latin typeface="Aptos" panose="020B0004020202020204" pitchFamily="34" charset="0"/>
              </a:rPr>
              <a:t>They </a:t>
            </a:r>
            <a:r>
              <a:rPr lang="en-US" sz="2600" dirty="0">
                <a:solidFill>
                  <a:srgbClr val="000000"/>
                </a:solidFill>
                <a:effectLst/>
                <a:latin typeface="Aptos" panose="020B0004020202020204" pitchFamily="34" charset="0"/>
              </a:rPr>
              <a:t>are the </a:t>
            </a:r>
            <a:r>
              <a:rPr lang="en-US" sz="2600" b="1" u="sng" dirty="0">
                <a:solidFill>
                  <a:srgbClr val="000000"/>
                </a:solidFill>
                <a:effectLst/>
                <a:latin typeface="Aptos" panose="020B0004020202020204" pitchFamily="34" charset="0"/>
              </a:rPr>
              <a:t>land, the law, and the temple</a:t>
            </a:r>
            <a:r>
              <a:rPr lang="en-US" sz="2600" dirty="0">
                <a:solidFill>
                  <a:srgbClr val="000000"/>
                </a:solidFill>
                <a:effectLst/>
                <a:latin typeface="Aptos" panose="020B0004020202020204" pitchFamily="34" charset="0"/>
              </a:rPr>
              <a:t>. The land was more than just a place to reside. To them, the land promised by God to Abraham and his descendants symbolized a source of blessing; thus, </a:t>
            </a:r>
            <a:r>
              <a:rPr lang="en-US" sz="2600" dirty="0">
                <a:solidFill>
                  <a:srgbClr val="000000"/>
                </a:solidFill>
                <a:latin typeface="Aptos" panose="020B0004020202020204" pitchFamily="34" charset="0"/>
              </a:rPr>
              <a:t>residing </a:t>
            </a:r>
            <a:r>
              <a:rPr lang="en-US" sz="2600" dirty="0">
                <a:solidFill>
                  <a:srgbClr val="000000"/>
                </a:solidFill>
                <a:effectLst/>
                <a:latin typeface="Aptos" panose="020B0004020202020204" pitchFamily="34" charset="0"/>
              </a:rPr>
              <a:t>in this land meant being in a place of blessing. They also believed that Moses had given them the law, they saw themselves as special and expected God’s favor as a result. Additionally, the temple signified God’s presence among them. After Solomon completed the temple, God’s glory filled it, reinforcing the belief that the temple represented divine approval of the Jewish nation. In his speech, Stephen challenges and dismantles each of these fundamental pillars.</a:t>
            </a:r>
            <a:endParaRPr lang="en-US" sz="2600" dirty="0"/>
          </a:p>
        </p:txBody>
      </p:sp>
    </p:spTree>
    <p:extLst>
      <p:ext uri="{BB962C8B-B14F-4D97-AF65-F5344CB8AC3E}">
        <p14:creationId xmlns:p14="http://schemas.microsoft.com/office/powerpoint/2010/main" val="143571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16F3-E90A-4207-2B66-068B8FA49568}"/>
              </a:ext>
            </a:extLst>
          </p:cNvPr>
          <p:cNvSpPr>
            <a:spLocks noGrp="1"/>
          </p:cNvSpPr>
          <p:nvPr>
            <p:ph type="title"/>
          </p:nvPr>
        </p:nvSpPr>
        <p:spPr>
          <a:xfrm>
            <a:off x="838200" y="365125"/>
            <a:ext cx="10515600" cy="1313773"/>
          </a:xfrm>
          <a:solidFill>
            <a:schemeClr val="accent2">
              <a:lumMod val="20000"/>
              <a:lumOff val="80000"/>
            </a:schemeClr>
          </a:solidFill>
        </p:spPr>
        <p:txBody>
          <a:bodyPr/>
          <a:lstStyle/>
          <a:p>
            <a:r>
              <a:rPr lang="en-US" dirty="0"/>
              <a:t>Stephen’s Sermon – Acts 7 - Read</a:t>
            </a:r>
          </a:p>
        </p:txBody>
      </p:sp>
      <p:sp>
        <p:nvSpPr>
          <p:cNvPr id="3" name="Content Placeholder 2">
            <a:extLst>
              <a:ext uri="{FF2B5EF4-FFF2-40B4-BE49-F238E27FC236}">
                <a16:creationId xmlns:a16="http://schemas.microsoft.com/office/drawing/2014/main" id="{41699D65-60A2-CC6A-7058-496E66F91D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638AF9-79A5-86C0-78FC-B4B486DF4ED8}"/>
              </a:ext>
            </a:extLst>
          </p:cNvPr>
          <p:cNvSpPr txBox="1"/>
          <p:nvPr/>
        </p:nvSpPr>
        <p:spPr>
          <a:xfrm>
            <a:off x="508000" y="228600"/>
            <a:ext cx="11506200" cy="6370975"/>
          </a:xfrm>
          <a:prstGeom prst="rect">
            <a:avLst/>
          </a:prstGeom>
          <a:noFill/>
        </p:spPr>
        <p:txBody>
          <a:bodyPr wrap="square">
            <a:spAutoFit/>
          </a:bodyPr>
          <a:lstStyle/>
          <a:p>
            <a:r>
              <a:rPr lang="en-US" sz="2400" kern="0" dirty="0">
                <a:latin typeface="Times New Roman" panose="02020603050405020304" pitchFamily="18" charset="0"/>
                <a:ea typeface="Calibri" panose="020F0502020204030204" pitchFamily="34" charset="0"/>
              </a:rPr>
              <a:t>He reminds them that when God called Abraham, he wasn’t in the land; he lived in Ur. Therefore, God called and blessed Abraham before he even lived in the land. Even when Abraham died, he still did not possess the land that God had promised to give him. So, Abraham lived his entire life without ever receiving the land God promised, yet he was still blessed by God. Similarly, Joseph was betrayed by his brothers and sold as a slave in Egypt, yet God honored him there. Joseph wasn’t in the land, but God still honored him for his faithfulness to the Lord. The speaker then moves on to Moses. As you and our listeners know, Moses was Israel’s lawgiver, and he reviews how they received the law through him. But then, in verse 35, he says, “But this is the same Moses whom they had rejected with the words, ‘Who made you ruler and judge?’” Moses was sent by God to be their ruler and deliverer, but when he tried to rescue his people from Egyptian bondage, they rejected him. Then, in verse 37, he says, “This is that Moses who told the Israelites, ‘God will send you a prophet like me from among your own people.’” But again, in verse 39, he states, “But our fathers refused to obey him.” The implication Stephen makes here is that their ancestors were wrong about Moses. When Moses first tried to help them, they rejected him. The clear implication, especially considering their high regard for Moses and the law, is that they might also be wrong about Christ—just as their ancestors were wrong about Moses. </a:t>
            </a:r>
            <a:endParaRPr lang="en-US" sz="2400" dirty="0"/>
          </a:p>
        </p:txBody>
      </p:sp>
    </p:spTree>
    <p:extLst>
      <p:ext uri="{BB962C8B-B14F-4D97-AF65-F5344CB8AC3E}">
        <p14:creationId xmlns:p14="http://schemas.microsoft.com/office/powerpoint/2010/main" val="128064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77D75-3556-5B9B-A0FE-F4F122A0DDBF}"/>
              </a:ext>
            </a:extLst>
          </p:cNvPr>
          <p:cNvSpPr txBox="1"/>
          <p:nvPr/>
        </p:nvSpPr>
        <p:spPr>
          <a:xfrm>
            <a:off x="762000" y="622300"/>
            <a:ext cx="10896600" cy="5734903"/>
          </a:xfrm>
          <a:prstGeom prst="rect">
            <a:avLst/>
          </a:prstGeom>
          <a:noFill/>
        </p:spPr>
        <p:txBody>
          <a:bodyPr wrap="square">
            <a:spAutoFit/>
          </a:bodyPr>
          <a:lstStyle/>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In fact, later on [v. 52], he states that they had rejected Christ even though the prophets had predicted the coming of the Righteous One, saying, “You have betrayed and murdered him.” He then turns to the temple and reminds them of what they should have known from the Old Testament. He says in verse 48: “However, the Most High does not live in houses made by men. As the prophet says: ‘Heaven is my throne, and the earth is my footstool. What kind of house will you build for me?’ says the Lord. ‘Or where will my resting place be? Has not my hand made all these things?’” Throughout the Old Testament, God indicated that he was sovereign over the entire world, over all nations, not just Israel or a specific area in the ancient Near East. He reminds them that the heavens are God’s dwelling place, not any building in Jerusalem, regardless of how grand it is. Essentially, he has dismantled the traditional beliefs or pillars supporting Judaism. No wonder they reacted so angrily. In his conclusion, he says, “You stiff-necked people, with uncircumcised hearts and ears!”—calling them a bunch of Gentiles. </a:t>
            </a:r>
          </a:p>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033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1B3E-A12D-AC0A-03EE-5DD98A411AE6}"/>
              </a:ext>
            </a:extLst>
          </p:cNvPr>
          <p:cNvSpPr>
            <a:spLocks noGrp="1"/>
          </p:cNvSpPr>
          <p:nvPr>
            <p:ph type="title"/>
          </p:nvPr>
        </p:nvSpPr>
        <p:spPr>
          <a:solidFill>
            <a:schemeClr val="accent2">
              <a:lumMod val="20000"/>
              <a:lumOff val="80000"/>
            </a:schemeClr>
          </a:solidFill>
        </p:spPr>
        <p:txBody>
          <a:bodyPr/>
          <a:lstStyle/>
          <a:p>
            <a:r>
              <a:rPr lang="en-US" dirty="0"/>
              <a:t>Stephen’s Death</a:t>
            </a:r>
          </a:p>
        </p:txBody>
      </p:sp>
      <p:sp>
        <p:nvSpPr>
          <p:cNvPr id="3" name="Content Placeholder 2">
            <a:extLst>
              <a:ext uri="{FF2B5EF4-FFF2-40B4-BE49-F238E27FC236}">
                <a16:creationId xmlns:a16="http://schemas.microsoft.com/office/drawing/2014/main" id="{1291BF2B-3A89-98A8-BF12-DF9FD9B0BB4E}"/>
              </a:ext>
            </a:extLst>
          </p:cNvPr>
          <p:cNvSpPr>
            <a:spLocks noGrp="1"/>
          </p:cNvSpPr>
          <p:nvPr>
            <p:ph idx="1"/>
          </p:nvPr>
        </p:nvSpPr>
        <p:spPr/>
        <p:txBody>
          <a:bodyPr>
            <a:normAutofit fontScale="77500" lnSpcReduction="20000"/>
          </a:bodyPr>
          <a:lstStyle/>
          <a:p>
            <a:pPr marL="0" indent="0">
              <a:buNone/>
            </a:pPr>
            <a:r>
              <a:rPr lang="en-US" dirty="0"/>
              <a:t>They dragged him outside the city and they stoned him to death. Now, the account of Stephen’s death is interesting, not because of the gory details involved in it but what Luke says about the manner in which he died. His death, by the way, is very similar to the crucifixion of Christ. We’re told that Stephen was full of the Holy Spirit, he looked up into heaven and he saw the glory of God, and he saw the Son of Man standing at the right hand of God. So apparently Christ stood up off of the throne in order, I think, to welcome Stephen into heaven. And then he commended his spirit, he asked God to receive his spirit, just as Christ had given up his spirit when he died. And then just as Christ had prayed for forgiveness for those who were executing him, Stephen prayed, “‘Lord Jesus receive my spirit.’ Then he fell on his knees and cried out, ‘Lord, do not hold this sin against them.’” And then finally, Luke tells us—and I think this is very comforting for us as Christians—“When he had said this,” Luke says, “he fell asleep” [v. 60]. So he doesn’t describe the death of Stephen as a horrible execution as we often see on television or in the movies when someone is executed; rather, he describes his death as “sleep.” Now, he’s not talking about soul sleep, but rather, “sleep” is an image of a peaceful restful state, plus it’s also an image that indicates that death for the Christian, at least, is temporary. When we go to sleep at night we expect to wake up in the morning.</a:t>
            </a:r>
          </a:p>
          <a:p>
            <a:pPr marL="0" indent="0">
              <a:buNone/>
            </a:pPr>
            <a:endParaRPr lang="en-US" dirty="0"/>
          </a:p>
        </p:txBody>
      </p:sp>
    </p:spTree>
    <p:extLst>
      <p:ext uri="{BB962C8B-B14F-4D97-AF65-F5344CB8AC3E}">
        <p14:creationId xmlns:p14="http://schemas.microsoft.com/office/powerpoint/2010/main" val="1093754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663F-FA8F-E989-92E6-AC12B866B752}"/>
              </a:ext>
            </a:extLst>
          </p:cNvPr>
          <p:cNvSpPr>
            <a:spLocks noGrp="1"/>
          </p:cNvSpPr>
          <p:nvPr>
            <p:ph type="title"/>
          </p:nvPr>
        </p:nvSpPr>
        <p:spPr>
          <a:xfrm>
            <a:off x="838200" y="365125"/>
            <a:ext cx="10515600" cy="874739"/>
          </a:xfrm>
          <a:solidFill>
            <a:schemeClr val="accent2">
              <a:lumMod val="20000"/>
              <a:lumOff val="80000"/>
            </a:schemeClr>
          </a:solidFill>
        </p:spPr>
        <p:txBody>
          <a:bodyPr/>
          <a:lstStyle/>
          <a:p>
            <a:r>
              <a:rPr lang="en-US" dirty="0"/>
              <a:t>Impact of Stephen’s Sermon and Death</a:t>
            </a:r>
          </a:p>
        </p:txBody>
      </p:sp>
      <p:sp>
        <p:nvSpPr>
          <p:cNvPr id="3" name="Content Placeholder 2">
            <a:extLst>
              <a:ext uri="{FF2B5EF4-FFF2-40B4-BE49-F238E27FC236}">
                <a16:creationId xmlns:a16="http://schemas.microsoft.com/office/drawing/2014/main" id="{CC9BA284-115C-33C3-D574-36A622692700}"/>
              </a:ext>
            </a:extLst>
          </p:cNvPr>
          <p:cNvSpPr>
            <a:spLocks noGrp="1"/>
          </p:cNvSpPr>
          <p:nvPr>
            <p:ph idx="1"/>
          </p:nvPr>
        </p:nvSpPr>
        <p:spPr>
          <a:xfrm>
            <a:off x="838200" y="1239864"/>
            <a:ext cx="10515600" cy="5122836"/>
          </a:xfrm>
        </p:spPr>
        <p:txBody>
          <a:bodyPr>
            <a:normAutofit fontScale="47500" lnSpcReduction="20000"/>
          </a:bodyPr>
          <a:lstStyle/>
          <a:p>
            <a:pPr marL="0" indent="0">
              <a:buNone/>
            </a:pPr>
            <a:r>
              <a:rPr lang="en-US" sz="6300" dirty="0"/>
              <a:t>Stephen refuted the pillars of traditional Judaism: the land, the law, and the temple. This convinced the Jews that Christianity was different than Judaism; it was not simply another sect within Judaism, it was a different way to God. And because they realized how different Christianity was than Judaism, they determined that they were going to destroy the followers of Christ. Acts 8:1-4.</a:t>
            </a:r>
          </a:p>
          <a:p>
            <a:pPr marL="0" indent="0">
              <a:buNone/>
            </a:pPr>
            <a:r>
              <a:rPr lang="en-US" sz="6300" dirty="0"/>
              <a:t>“And Saul approved of his execution. And there arose on that day a great persecution against the church in Jerusalem, and they were all scattered throughout the regions of Judea and Samaria, except the apostles. </a:t>
            </a:r>
            <a:r>
              <a:rPr lang="en-US" sz="6300" b="1" baseline="30000" dirty="0"/>
              <a:t>2 </a:t>
            </a:r>
            <a:r>
              <a:rPr lang="en-US" sz="6300" dirty="0"/>
              <a:t>Devout men buried Stephen and made great lamentation over him. </a:t>
            </a:r>
            <a:r>
              <a:rPr lang="en-US" sz="6300" b="1" baseline="30000" dirty="0"/>
              <a:t>3 </a:t>
            </a:r>
            <a:r>
              <a:rPr lang="en-US" sz="6300" dirty="0"/>
              <a:t>But Saul was ravaging the church, and entering house after house, he dragged off men and women and committed them to prison. Now those who were scattered went about preaching the word. ”</a:t>
            </a:r>
          </a:p>
          <a:p>
            <a:pPr marL="0" indent="0">
              <a:buNone/>
            </a:pPr>
            <a:endParaRPr lang="en-US" dirty="0"/>
          </a:p>
        </p:txBody>
      </p:sp>
    </p:spTree>
    <p:extLst>
      <p:ext uri="{BB962C8B-B14F-4D97-AF65-F5344CB8AC3E}">
        <p14:creationId xmlns:p14="http://schemas.microsoft.com/office/powerpoint/2010/main" val="4000622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AE59-0A01-8B8B-798E-DAC4F3C5970A}"/>
              </a:ext>
            </a:extLst>
          </p:cNvPr>
          <p:cNvSpPr>
            <a:spLocks noGrp="1"/>
          </p:cNvSpPr>
          <p:nvPr>
            <p:ph type="title"/>
          </p:nvPr>
        </p:nvSpPr>
        <p:spPr>
          <a:xfrm>
            <a:off x="838200" y="365126"/>
            <a:ext cx="10515600" cy="828244"/>
          </a:xfrm>
          <a:solidFill>
            <a:schemeClr val="accent2">
              <a:lumMod val="20000"/>
              <a:lumOff val="80000"/>
            </a:schemeClr>
          </a:solidFill>
        </p:spPr>
        <p:txBody>
          <a:bodyPr/>
          <a:lstStyle/>
          <a:p>
            <a:r>
              <a:rPr lang="en-US" dirty="0"/>
              <a:t>Figures #2 and #3 - Saul and Philip</a:t>
            </a:r>
          </a:p>
        </p:txBody>
      </p:sp>
      <p:sp>
        <p:nvSpPr>
          <p:cNvPr id="3" name="Content Placeholder 2">
            <a:extLst>
              <a:ext uri="{FF2B5EF4-FFF2-40B4-BE49-F238E27FC236}">
                <a16:creationId xmlns:a16="http://schemas.microsoft.com/office/drawing/2014/main" id="{5E6CFDDE-9EBD-E3D8-A921-9D07D1030515}"/>
              </a:ext>
            </a:extLst>
          </p:cNvPr>
          <p:cNvSpPr>
            <a:spLocks noGrp="1"/>
          </p:cNvSpPr>
          <p:nvPr>
            <p:ph idx="1"/>
          </p:nvPr>
        </p:nvSpPr>
        <p:spPr>
          <a:xfrm>
            <a:off x="838200" y="1193370"/>
            <a:ext cx="10515600" cy="4983593"/>
          </a:xfrm>
        </p:spPr>
        <p:txBody>
          <a:bodyPr/>
          <a:lstStyle/>
          <a:p>
            <a:pPr marL="0" indent="0">
              <a:buNone/>
            </a:pPr>
            <a:r>
              <a:rPr lang="en-US" sz="3600" dirty="0"/>
              <a:t>Luke uses the story to introduce Saul, later Paul. Saul is just given a passing reference. Somewhat ironically, this is the beginning of his “missionary” work. Because of Saul’s “ravaging” of the church, the Word is spread!</a:t>
            </a:r>
          </a:p>
          <a:p>
            <a:pPr marL="0" indent="0">
              <a:buNone/>
            </a:pPr>
            <a:r>
              <a:rPr lang="en-US" sz="3600" dirty="0"/>
              <a:t>Then he turns to Philip.</a:t>
            </a:r>
          </a:p>
          <a:p>
            <a:pPr marL="0" indent="0">
              <a:buNone/>
            </a:pPr>
            <a:endParaRPr lang="en-US" dirty="0"/>
          </a:p>
        </p:txBody>
      </p:sp>
    </p:spTree>
    <p:extLst>
      <p:ext uri="{BB962C8B-B14F-4D97-AF65-F5344CB8AC3E}">
        <p14:creationId xmlns:p14="http://schemas.microsoft.com/office/powerpoint/2010/main" val="1119730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C77B-F418-2179-AACF-D5AB6D0388B3}"/>
              </a:ext>
            </a:extLst>
          </p:cNvPr>
          <p:cNvSpPr>
            <a:spLocks noGrp="1"/>
          </p:cNvSpPr>
          <p:nvPr>
            <p:ph type="title"/>
          </p:nvPr>
        </p:nvSpPr>
        <p:spPr>
          <a:xfrm>
            <a:off x="838200" y="365126"/>
            <a:ext cx="10515600" cy="688760"/>
          </a:xfrm>
          <a:solidFill>
            <a:schemeClr val="accent2">
              <a:lumMod val="20000"/>
              <a:lumOff val="80000"/>
            </a:schemeClr>
          </a:solidFill>
        </p:spPr>
        <p:txBody>
          <a:bodyPr>
            <a:normAutofit fontScale="90000"/>
          </a:bodyPr>
          <a:lstStyle/>
          <a:p>
            <a:r>
              <a:rPr lang="en-US" dirty="0"/>
              <a:t>Philip goes to Samaria - Acts 8:4-8 - read</a:t>
            </a:r>
          </a:p>
        </p:txBody>
      </p:sp>
      <p:sp>
        <p:nvSpPr>
          <p:cNvPr id="3" name="Content Placeholder 2">
            <a:extLst>
              <a:ext uri="{FF2B5EF4-FFF2-40B4-BE49-F238E27FC236}">
                <a16:creationId xmlns:a16="http://schemas.microsoft.com/office/drawing/2014/main" id="{FCA00C69-9677-FBBF-C6AE-6163D0448898}"/>
              </a:ext>
            </a:extLst>
          </p:cNvPr>
          <p:cNvSpPr>
            <a:spLocks noGrp="1"/>
          </p:cNvSpPr>
          <p:nvPr>
            <p:ph idx="1"/>
          </p:nvPr>
        </p:nvSpPr>
        <p:spPr>
          <a:xfrm>
            <a:off x="838200" y="1168400"/>
            <a:ext cx="10515600" cy="5008563"/>
          </a:xfrm>
        </p:spPr>
        <p:txBody>
          <a:bodyPr>
            <a:noAutofit/>
          </a:bodyPr>
          <a:lstStyle/>
          <a:p>
            <a:pPr marL="0" indent="0">
              <a:buNone/>
            </a:pPr>
            <a:r>
              <a:rPr lang="en-US" sz="3600" dirty="0"/>
              <a:t>Now those who were scattered went about preaching the word. </a:t>
            </a:r>
            <a:r>
              <a:rPr lang="en-US" sz="3600" b="1" baseline="30000" dirty="0"/>
              <a:t>5 </a:t>
            </a:r>
            <a:r>
              <a:rPr lang="en-US" sz="3600" dirty="0"/>
              <a:t>Philip went down to the city</a:t>
            </a:r>
            <a:r>
              <a:rPr lang="en-US" sz="3600" baseline="30000" dirty="0"/>
              <a:t>[</a:t>
            </a:r>
            <a:r>
              <a:rPr lang="en-US" sz="3600" baseline="30000" dirty="0">
                <a:hlinkClick r:id="rId2" tooltip="See footnote a"/>
              </a:rPr>
              <a:t>a</a:t>
            </a:r>
            <a:r>
              <a:rPr lang="en-US" sz="3600" baseline="30000" dirty="0"/>
              <a:t>]</a:t>
            </a:r>
            <a:r>
              <a:rPr lang="en-US" sz="3600" dirty="0"/>
              <a:t> of Samaria and proclaimed to them the Christ. </a:t>
            </a:r>
            <a:r>
              <a:rPr lang="en-US" sz="3600" b="1" baseline="30000" dirty="0"/>
              <a:t>6 </a:t>
            </a:r>
            <a:r>
              <a:rPr lang="en-US" sz="3600" dirty="0"/>
              <a:t>And the crowds with one accord paid attention to what was being said by Philip, when they heard him and saw the signs that he did. </a:t>
            </a:r>
            <a:r>
              <a:rPr lang="en-US" sz="3600" b="1" baseline="30000" dirty="0"/>
              <a:t>7 </a:t>
            </a:r>
            <a:r>
              <a:rPr lang="en-US" sz="3600" dirty="0"/>
              <a:t>For unclean spirits, crying out with a loud voice, came out of many who had them, and many who were paralyzed or lame were healed. </a:t>
            </a:r>
            <a:r>
              <a:rPr lang="en-US" sz="3600" b="1" baseline="30000" dirty="0"/>
              <a:t>8 </a:t>
            </a:r>
            <a:r>
              <a:rPr lang="en-US" sz="3600" dirty="0"/>
              <a:t>So there was much joy in that city.</a:t>
            </a:r>
          </a:p>
        </p:txBody>
      </p:sp>
    </p:spTree>
    <p:extLst>
      <p:ext uri="{BB962C8B-B14F-4D97-AF65-F5344CB8AC3E}">
        <p14:creationId xmlns:p14="http://schemas.microsoft.com/office/powerpoint/2010/main" val="2298425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FD1-FD69-5465-DFEB-CF76141A8244}"/>
              </a:ext>
            </a:extLst>
          </p:cNvPr>
          <p:cNvSpPr>
            <a:spLocks noGrp="1"/>
          </p:cNvSpPr>
          <p:nvPr>
            <p:ph type="title"/>
          </p:nvPr>
        </p:nvSpPr>
        <p:spPr>
          <a:xfrm>
            <a:off x="838200" y="365125"/>
            <a:ext cx="10515600" cy="843743"/>
          </a:xfrm>
          <a:solidFill>
            <a:schemeClr val="accent2">
              <a:lumMod val="20000"/>
              <a:lumOff val="80000"/>
            </a:schemeClr>
          </a:solidFill>
        </p:spPr>
        <p:txBody>
          <a:bodyPr/>
          <a:lstStyle/>
          <a:p>
            <a:r>
              <a:rPr lang="en-US" dirty="0"/>
              <a:t>Some Observations</a:t>
            </a:r>
          </a:p>
        </p:txBody>
      </p:sp>
      <p:sp>
        <p:nvSpPr>
          <p:cNvPr id="3" name="Content Placeholder 2">
            <a:extLst>
              <a:ext uri="{FF2B5EF4-FFF2-40B4-BE49-F238E27FC236}">
                <a16:creationId xmlns:a16="http://schemas.microsoft.com/office/drawing/2014/main" id="{9C8804CC-09D3-1264-ECBB-4200C9E7F4AB}"/>
              </a:ext>
            </a:extLst>
          </p:cNvPr>
          <p:cNvSpPr>
            <a:spLocks noGrp="1"/>
          </p:cNvSpPr>
          <p:nvPr>
            <p:ph idx="1"/>
          </p:nvPr>
        </p:nvSpPr>
        <p:spPr>
          <a:xfrm>
            <a:off x="838200" y="1208868"/>
            <a:ext cx="10515600" cy="4968095"/>
          </a:xfrm>
        </p:spPr>
        <p:txBody>
          <a:bodyPr>
            <a:normAutofit fontScale="92500" lnSpcReduction="10000"/>
          </a:bodyPr>
          <a:lstStyle/>
          <a:p>
            <a:pPr marL="0" indent="0">
              <a:buNone/>
            </a:pPr>
            <a:r>
              <a:rPr lang="en-US" dirty="0"/>
              <a:t>Philip, takes a very bold step because he takes the gospel to Samaria; the Jews and the Samaritans didn’t like one another—that’s probably an understatement. There was a great deal of animosity between them because the Samaritans were different than the Jews. They were not full-blooded Jews, they were only partial Jews ethnically, and they worshipped God differently; in fact, they had their own temple at Mt. Gerizim. But here’s the important point in the growth of the church, Philip did not tell the Samaritans that they had to become Jews in order to become followers of Christ. He preached the gospel, he preached Christ there, and he encouraged the Samaritans to come to Christ as Samaritans. So what we see is how Christ is building his church, and it’s really a universal church. It’s made up of Jews and Samaritans, and later on in our study we’re going to see how God brought Gentiles into the body of Christ.</a:t>
            </a:r>
          </a:p>
          <a:p>
            <a:pPr marL="0" indent="0">
              <a:buNone/>
            </a:pPr>
            <a:endParaRPr lang="en-US" dirty="0"/>
          </a:p>
        </p:txBody>
      </p:sp>
    </p:spTree>
    <p:extLst>
      <p:ext uri="{BB962C8B-B14F-4D97-AF65-F5344CB8AC3E}">
        <p14:creationId xmlns:p14="http://schemas.microsoft.com/office/powerpoint/2010/main" val="3014578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B96C-FEB2-8410-F387-492FB3248541}"/>
              </a:ext>
            </a:extLst>
          </p:cNvPr>
          <p:cNvSpPr>
            <a:spLocks noGrp="1"/>
          </p:cNvSpPr>
          <p:nvPr>
            <p:ph type="title"/>
          </p:nvPr>
        </p:nvSpPr>
        <p:spPr>
          <a:xfrm>
            <a:off x="838200" y="365125"/>
            <a:ext cx="10515600" cy="735255"/>
          </a:xfrm>
          <a:solidFill>
            <a:schemeClr val="accent2">
              <a:lumMod val="20000"/>
              <a:lumOff val="80000"/>
            </a:schemeClr>
          </a:solidFill>
        </p:spPr>
        <p:txBody>
          <a:bodyPr/>
          <a:lstStyle/>
          <a:p>
            <a:r>
              <a:rPr lang="en-US" dirty="0"/>
              <a:t>Observations - continued</a:t>
            </a:r>
          </a:p>
        </p:txBody>
      </p:sp>
      <p:sp>
        <p:nvSpPr>
          <p:cNvPr id="3" name="Content Placeholder 2">
            <a:extLst>
              <a:ext uri="{FF2B5EF4-FFF2-40B4-BE49-F238E27FC236}">
                <a16:creationId xmlns:a16="http://schemas.microsoft.com/office/drawing/2014/main" id="{3B9B1695-25EC-3AE8-5325-10E98CA88E55}"/>
              </a:ext>
            </a:extLst>
          </p:cNvPr>
          <p:cNvSpPr>
            <a:spLocks noGrp="1"/>
          </p:cNvSpPr>
          <p:nvPr>
            <p:ph idx="1"/>
          </p:nvPr>
        </p:nvSpPr>
        <p:spPr>
          <a:xfrm>
            <a:off x="838200" y="1100380"/>
            <a:ext cx="10515600" cy="5076583"/>
          </a:xfrm>
        </p:spPr>
        <p:txBody>
          <a:bodyPr>
            <a:normAutofit fontScale="92500"/>
          </a:bodyPr>
          <a:lstStyle/>
          <a:p>
            <a:pPr marL="0" indent="0">
              <a:buNone/>
            </a:pPr>
            <a:r>
              <a:rPr lang="en-US" dirty="0"/>
              <a:t>The parallels here with Jesus’ encounter with the Samaritan women are striking.</a:t>
            </a:r>
          </a:p>
          <a:p>
            <a:pPr marL="0" indent="0">
              <a:buNone/>
            </a:pPr>
            <a:r>
              <a:rPr lang="en-US" b="1" u="sng" dirty="0"/>
              <a:t>Notice the Samaritans LISTENED AND RESPONDED while Stephen was stoned by the Jews</a:t>
            </a:r>
            <a:r>
              <a:rPr lang="en-US" dirty="0"/>
              <a:t>. It was the Samaritans that proclaimed Jesus was a universal Savior. John 4:42 – “we know that this man really is the Savior of the world.”</a:t>
            </a:r>
          </a:p>
          <a:p>
            <a:pPr marL="0" indent="0">
              <a:buNone/>
            </a:pPr>
            <a:r>
              <a:rPr lang="en-US" dirty="0"/>
              <a:t>And then later on when we talk about Peter’s ministry to Cornelius, we’re going to see that the Jerusalem church challenged him; they said, </a:t>
            </a:r>
            <a:r>
              <a:rPr lang="en-US" u="sng" dirty="0"/>
              <a:t>“Who told you you could take the gospel to a Gentile?” </a:t>
            </a:r>
            <a:r>
              <a:rPr lang="en-US" dirty="0"/>
              <a:t>At these critical points in the growth of the church, if the church would have moved in a different direction, we would have several churches developing and not one church—a universal church. Christ intended for there to be one body of Christ, a worldwide body. </a:t>
            </a:r>
          </a:p>
          <a:p>
            <a:pPr marL="0" indent="0">
              <a:buNone/>
            </a:pPr>
            <a:endParaRPr lang="en-US" dirty="0"/>
          </a:p>
        </p:txBody>
      </p:sp>
    </p:spTree>
    <p:extLst>
      <p:ext uri="{BB962C8B-B14F-4D97-AF65-F5344CB8AC3E}">
        <p14:creationId xmlns:p14="http://schemas.microsoft.com/office/powerpoint/2010/main" val="3247826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BFBB-5845-6002-4F29-E0A7BECF8D6A}"/>
              </a:ext>
            </a:extLst>
          </p:cNvPr>
          <p:cNvSpPr>
            <a:spLocks noGrp="1"/>
          </p:cNvSpPr>
          <p:nvPr>
            <p:ph type="title"/>
          </p:nvPr>
        </p:nvSpPr>
        <p:spPr>
          <a:xfrm>
            <a:off x="838200" y="365126"/>
            <a:ext cx="10515600" cy="781750"/>
          </a:xfrm>
          <a:solidFill>
            <a:schemeClr val="accent2">
              <a:lumMod val="20000"/>
              <a:lumOff val="80000"/>
            </a:schemeClr>
          </a:solidFill>
        </p:spPr>
        <p:txBody>
          <a:bodyPr/>
          <a:lstStyle/>
          <a:p>
            <a:r>
              <a:rPr lang="en-US" dirty="0"/>
              <a:t>Observations</a:t>
            </a:r>
          </a:p>
        </p:txBody>
      </p:sp>
      <p:sp>
        <p:nvSpPr>
          <p:cNvPr id="3" name="Content Placeholder 2">
            <a:extLst>
              <a:ext uri="{FF2B5EF4-FFF2-40B4-BE49-F238E27FC236}">
                <a16:creationId xmlns:a16="http://schemas.microsoft.com/office/drawing/2014/main" id="{4B98591E-E028-06BA-EE06-2CD87E8EE524}"/>
              </a:ext>
            </a:extLst>
          </p:cNvPr>
          <p:cNvSpPr>
            <a:spLocks noGrp="1"/>
          </p:cNvSpPr>
          <p:nvPr>
            <p:ph idx="1"/>
          </p:nvPr>
        </p:nvSpPr>
        <p:spPr>
          <a:xfrm>
            <a:off x="838200" y="1270000"/>
            <a:ext cx="10515600" cy="4906963"/>
          </a:xfrm>
        </p:spPr>
        <p:txBody>
          <a:bodyPr/>
          <a:lstStyle/>
          <a:p>
            <a:pPr marL="0" indent="0">
              <a:buNone/>
            </a:pPr>
            <a:r>
              <a:rPr lang="en-US" dirty="0"/>
              <a:t>The threat of Spiritual/Cultural arrogance.</a:t>
            </a:r>
          </a:p>
          <a:p>
            <a:pPr marL="0" indent="0">
              <a:buNone/>
            </a:pPr>
            <a:r>
              <a:rPr lang="en-US" dirty="0"/>
              <a:t>	We are the chosen, we are special, we matter more to God, my people, my culture, my country . . .</a:t>
            </a:r>
          </a:p>
          <a:p>
            <a:pPr marL="0" indent="0">
              <a:buNone/>
            </a:pPr>
            <a:endParaRPr lang="en-US" dirty="0"/>
          </a:p>
          <a:p>
            <a:pPr marL="0" indent="0">
              <a:buNone/>
            </a:pPr>
            <a:r>
              <a:rPr lang="en-US" dirty="0"/>
              <a:t>	God is no respecter of persons.</a:t>
            </a:r>
          </a:p>
          <a:p>
            <a:pPr marL="0" indent="0">
              <a:buNone/>
            </a:pPr>
            <a:r>
              <a:rPr lang="en-US" dirty="0"/>
              <a:t>	For all have sinned and fall short of the glory of God. </a:t>
            </a:r>
          </a:p>
          <a:p>
            <a:pPr marL="0" indent="0">
              <a:buNone/>
            </a:pPr>
            <a:r>
              <a:rPr lang="en-US" dirty="0"/>
              <a:t>	All the nations are a drop in the bucket.</a:t>
            </a:r>
          </a:p>
          <a:p>
            <a:pPr marL="0" indent="0">
              <a:buNone/>
            </a:pPr>
            <a:r>
              <a:rPr lang="en-US" dirty="0"/>
              <a:t>	God hates human arrogance in all forms.</a:t>
            </a:r>
          </a:p>
        </p:txBody>
      </p:sp>
    </p:spTree>
    <p:extLst>
      <p:ext uri="{BB962C8B-B14F-4D97-AF65-F5344CB8AC3E}">
        <p14:creationId xmlns:p14="http://schemas.microsoft.com/office/powerpoint/2010/main" val="3477932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E31E-6C3C-3811-CB32-E69D2BE9B896}"/>
              </a:ext>
            </a:extLst>
          </p:cNvPr>
          <p:cNvSpPr>
            <a:spLocks noGrp="1"/>
          </p:cNvSpPr>
          <p:nvPr>
            <p:ph type="title"/>
          </p:nvPr>
        </p:nvSpPr>
        <p:spPr>
          <a:xfrm>
            <a:off x="838200" y="365125"/>
            <a:ext cx="10515600" cy="626767"/>
          </a:xfrm>
          <a:solidFill>
            <a:schemeClr val="accent2">
              <a:lumMod val="20000"/>
              <a:lumOff val="80000"/>
            </a:schemeClr>
          </a:solidFill>
        </p:spPr>
        <p:txBody>
          <a:bodyPr>
            <a:normAutofit fontScale="90000"/>
          </a:bodyPr>
          <a:lstStyle/>
          <a:p>
            <a:r>
              <a:rPr lang="en-US" dirty="0"/>
              <a:t>Dwight Moody</a:t>
            </a:r>
          </a:p>
        </p:txBody>
      </p:sp>
      <p:sp>
        <p:nvSpPr>
          <p:cNvPr id="3" name="Content Placeholder 2">
            <a:extLst>
              <a:ext uri="{FF2B5EF4-FFF2-40B4-BE49-F238E27FC236}">
                <a16:creationId xmlns:a16="http://schemas.microsoft.com/office/drawing/2014/main" id="{8030BDB7-106F-6BD0-1E22-9C822895D9AE}"/>
              </a:ext>
            </a:extLst>
          </p:cNvPr>
          <p:cNvSpPr>
            <a:spLocks noGrp="1"/>
          </p:cNvSpPr>
          <p:nvPr>
            <p:ph idx="1"/>
          </p:nvPr>
        </p:nvSpPr>
        <p:spPr>
          <a:xfrm>
            <a:off x="838200" y="1100380"/>
            <a:ext cx="10515600" cy="5076583"/>
          </a:xfrm>
        </p:spPr>
        <p:txBody>
          <a:bodyPr>
            <a:normAutofit fontScale="85000" lnSpcReduction="20000"/>
          </a:bodyPr>
          <a:lstStyle/>
          <a:p>
            <a:pPr marL="0" indent="0">
              <a:buNone/>
            </a:pPr>
            <a:r>
              <a:rPr lang="en-US" sz="3300" dirty="0"/>
              <a:t>One of the most humble figures in Church History, yet he bowed to local social prejudice in the South. It was not about POLITICS, it was about the Gospel. </a:t>
            </a:r>
          </a:p>
          <a:p>
            <a:pPr marL="0" indent="0">
              <a:buNone/>
            </a:pPr>
            <a:r>
              <a:rPr lang="en-US" sz="3100" dirty="0"/>
              <a:t>Moody made a trip to visit meetings in Georgia in 1875. When Moody arrived in Georgia, he was astonished to find the meetings were segregated. All his previous meetings had been fully integrated. Earlier that same year, the congregation at one of his New York meetings had been described as “a mixed assemblage of all classes; some very poor, a few not very clean. Many black faces dot the congregation.” His initial response to what he saw in Georgia was moral indignation. Moody declared that some Southern whites “might possibly be astonished someday to see these blacks marching into the kingdom of heaven while they themselves were shut out.” The South white community's response was swift and ferocious. If Moody were “endeavoring to change the relation of the black and white races,” he would face the “contempt and abhorrence of our entire people.” </a:t>
            </a:r>
          </a:p>
          <a:p>
            <a:pPr marL="0" indent="0">
              <a:spcBef>
                <a:spcPts val="0"/>
              </a:spcBef>
              <a:buNone/>
            </a:pPr>
            <a:r>
              <a:rPr lang="en-US" sz="1300" dirty="0"/>
              <a:t>William R. Moody, </a:t>
            </a:r>
            <a:r>
              <a:rPr lang="en-US" sz="1300" i="1" dirty="0"/>
              <a:t>Life of Moody</a:t>
            </a:r>
            <a:r>
              <a:rPr lang="en-US" sz="1300" dirty="0"/>
              <a:t>, 277.</a:t>
            </a:r>
          </a:p>
          <a:p>
            <a:pPr marL="0" indent="0">
              <a:spcBef>
                <a:spcPts val="0"/>
              </a:spcBef>
              <a:buNone/>
            </a:pPr>
            <a:r>
              <a:rPr lang="en-US" sz="1300" dirty="0"/>
              <a:t>James Findlay, </a:t>
            </a:r>
            <a:r>
              <a:rPr lang="en-US" sz="1300" i="1" dirty="0"/>
              <a:t>Dwight L. Moody, American Evangelist, 1837-1899</a:t>
            </a:r>
            <a:r>
              <a:rPr lang="en-US" sz="1300" dirty="0"/>
              <a:t>, 279.</a:t>
            </a:r>
          </a:p>
          <a:p>
            <a:pPr marL="0" indent="0">
              <a:spcBef>
                <a:spcPts val="0"/>
              </a:spcBef>
              <a:buNone/>
            </a:pPr>
            <a:r>
              <a:rPr lang="en-US" sz="1300" i="1" dirty="0"/>
              <a:t>Liberal Christian</a:t>
            </a:r>
            <a:r>
              <a:rPr lang="en-US" sz="1300" dirty="0"/>
              <a:t>, 30 (May 20, 1876), 9; letter to the </a:t>
            </a:r>
            <a:r>
              <a:rPr lang="en-US" sz="1300" i="1" dirty="0"/>
              <a:t>Atlanta Constitution</a:t>
            </a:r>
            <a:r>
              <a:rPr lang="en-US" sz="1300" dirty="0"/>
              <a:t> (no date), quoted in the </a:t>
            </a:r>
            <a:r>
              <a:rPr lang="en-US" sz="1300" i="1" dirty="0"/>
              <a:t>New York Times, </a:t>
            </a:r>
            <a:r>
              <a:rPr lang="en-US" sz="1300" dirty="0"/>
              <a:t>May 10, 1876.</a:t>
            </a:r>
          </a:p>
          <a:p>
            <a:pPr marL="0" indent="0">
              <a:buNone/>
            </a:pPr>
            <a:endParaRPr lang="en-US" dirty="0"/>
          </a:p>
        </p:txBody>
      </p:sp>
    </p:spTree>
    <p:extLst>
      <p:ext uri="{BB962C8B-B14F-4D97-AF65-F5344CB8AC3E}">
        <p14:creationId xmlns:p14="http://schemas.microsoft.com/office/powerpoint/2010/main" val="2347512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938D0B-62F7-6DA0-85BA-D4AEB38C7150}"/>
              </a:ext>
            </a:extLst>
          </p:cNvPr>
          <p:cNvSpPr txBox="1"/>
          <p:nvPr/>
        </p:nvSpPr>
        <p:spPr>
          <a:xfrm rot="10800000" flipV="1">
            <a:off x="482600" y="88900"/>
            <a:ext cx="11277600" cy="6769100"/>
          </a:xfrm>
          <a:prstGeom prst="rect">
            <a:avLst/>
          </a:prstGeom>
          <a:noFill/>
        </p:spPr>
        <p:txBody>
          <a:bodyPr wrap="square">
            <a:spAutoFit/>
          </a:bodyPr>
          <a:lstStyle/>
          <a:p>
            <a:pPr marL="0" marR="0">
              <a:buNone/>
            </a:pPr>
            <a:r>
              <a:rPr lang="en-US" sz="2200" dirty="0">
                <a:effectLst/>
                <a:ea typeface="Aptos" panose="020B0004020202020204" pitchFamily="34" charset="0"/>
                <a:cs typeface="Times New Roman" panose="02020603050405020304" pitchFamily="18" charset="0"/>
              </a:rPr>
              <a:t>At this point, one of Moody’s associates, Major Whittle, intervened and argued to continue segregated meetings. Whittle understood Moody’s indignation; however, he also understood the South. Whittle told Moody that if they insisted on integrating the meetings, the white population of Georgia would not attend. In the end, Moody followed Whittle’s advice. This began a pattern of Moody running segregated evangelistic meetings in the South. </a:t>
            </a:r>
          </a:p>
          <a:p>
            <a:pPr marL="0" marR="0">
              <a:buNone/>
            </a:pPr>
            <a:r>
              <a:rPr lang="en-US" sz="2200" dirty="0">
                <a:effectLst/>
                <a:ea typeface="Aptos" panose="020B0004020202020204" pitchFamily="34" charset="0"/>
                <a:cs typeface="Times New Roman" panose="02020603050405020304" pitchFamily="18" charset="0"/>
              </a:rPr>
              <a:t>Francis </a:t>
            </a:r>
            <a:r>
              <a:rPr lang="en-US" sz="2200" u="sng" dirty="0" err="1">
                <a:solidFill>
                  <a:srgbClr val="467886"/>
                </a:solidFill>
                <a:effectLst/>
                <a:ea typeface="Aptos" panose="020B0004020202020204" pitchFamily="34" charset="0"/>
                <a:cs typeface="Times New Roman" panose="02020603050405020304" pitchFamily="18" charset="0"/>
              </a:rPr>
              <a:t>Grimké</a:t>
            </a:r>
            <a:r>
              <a:rPr lang="en-US" sz="2200" dirty="0">
                <a:effectLst/>
                <a:ea typeface="Aptos" panose="020B0004020202020204" pitchFamily="34" charset="0"/>
                <a:cs typeface="Times New Roman" panose="02020603050405020304" pitchFamily="18" charset="0"/>
              </a:rPr>
              <a:t> , was an African-American pastor whose theology and ministry philosophy were very who was close to Moody’s. At one point, Grimke expressed glowing admiration for Moody, describing him as “a soulwinner. He was ever looking out for opportunities to point men to Jesus, the Lamb of God, whose blood cleanses from all sin. That was his business; he had no other, lived for no other purpose. And hence the tremendous work which he did, and the wonderful success which attended his efforts.” </a:t>
            </a:r>
          </a:p>
          <a:p>
            <a:pPr marL="0" marR="0">
              <a:buNone/>
            </a:pPr>
            <a:r>
              <a:rPr lang="en-US" sz="2200" dirty="0">
                <a:effectLst/>
                <a:ea typeface="Aptos" panose="020B0004020202020204" pitchFamily="34" charset="0"/>
                <a:cs typeface="Times New Roman" panose="02020603050405020304" pitchFamily="18" charset="0"/>
              </a:rPr>
              <a:t>However, when Moody’s evangelistic tour came to his area, he ran segregated meetings. He deferred to the local organizing committee. The net effect was, African Americans either were forced into limited areas in the venues or could not find space at all. </a:t>
            </a:r>
          </a:p>
          <a:p>
            <a:pPr marL="0" marR="0">
              <a:buNone/>
            </a:pPr>
            <a:r>
              <a:rPr lang="en-US" sz="2200" dirty="0">
                <a:effectLst/>
                <a:ea typeface="Aptos" panose="020B0004020202020204" pitchFamily="34" charset="0"/>
                <a:cs typeface="Times New Roman" panose="02020603050405020304" pitchFamily="18" charset="0"/>
              </a:rPr>
              <a:t>Here is Grimke’s response. “Perhaps in the future Mr. Moody may learn that God is no respecter of persons; that of one blood he has made all races of men; that Christ died for all alike, and that the soul of the Negro is as precious in his sight as that of the white man.”</a:t>
            </a:r>
          </a:p>
          <a:p>
            <a:pPr marL="0" marR="0">
              <a:buNone/>
            </a:pPr>
            <a:r>
              <a:rPr lang="en-US" sz="1800" dirty="0">
                <a:effectLst/>
                <a:ea typeface="Aptos" panose="020B0004020202020204" pitchFamily="34" charset="0"/>
                <a:cs typeface="Times New Roman" panose="02020603050405020304" pitchFamily="18" charset="0"/>
              </a:rPr>
              <a:t> </a:t>
            </a:r>
            <a:endParaRPr lang="en-US" sz="1600" dirty="0">
              <a:effectLst/>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US" sz="1100" dirty="0">
                <a:effectLst/>
                <a:latin typeface="Times New Roman" panose="02020603050405020304" pitchFamily="18" charset="0"/>
                <a:ea typeface="Times New Roman" panose="02020603050405020304" pitchFamily="18" charset="0"/>
              </a:rPr>
              <a:t>Whittle Diary, April, April 28, 1876. Whittle claimed that, “not to have done it would have… kept the white people away” and that there was, “no way we could carry on the meetings” without them being segregated. One of the reasons Whittle knew the South was he had served on General Sherman’s staff during his march to the sea during the Civil War.</a:t>
            </a:r>
          </a:p>
          <a:p>
            <a:pPr marL="171450" marR="0" indent="-171450">
              <a:buFont typeface="Arial" panose="020B0604020202020204" pitchFamily="34" charset="0"/>
              <a:buChar char="•"/>
            </a:pPr>
            <a:r>
              <a:rPr lang="en-US" sz="1100" i="1" dirty="0">
                <a:effectLst/>
                <a:latin typeface="Times New Roman" panose="02020603050405020304" pitchFamily="18" charset="0"/>
                <a:ea typeface="Times New Roman" panose="02020603050405020304" pitchFamily="18" charset="0"/>
              </a:rPr>
              <a:t>Works of Francis </a:t>
            </a:r>
            <a:r>
              <a:rPr lang="en-US" sz="1100" i="1" dirty="0" err="1">
                <a:effectLst/>
                <a:latin typeface="Times New Roman" panose="02020603050405020304" pitchFamily="18" charset="0"/>
                <a:ea typeface="Times New Roman" panose="02020603050405020304" pitchFamily="18" charset="0"/>
              </a:rPr>
              <a:t>Grimké</a:t>
            </a:r>
            <a:r>
              <a:rPr lang="en-US" sz="1100" dirty="0">
                <a:effectLst/>
                <a:latin typeface="Times New Roman" panose="02020603050405020304" pitchFamily="18" charset="0"/>
                <a:ea typeface="Times New Roman" panose="02020603050405020304" pitchFamily="18" charset="0"/>
              </a:rPr>
              <a:t>, vol. 3, Carter G. Woodson, ed. (Washington D. C.: The Associated Publishers, 1942), 420.</a:t>
            </a:r>
          </a:p>
          <a:p>
            <a:pPr marL="171450" marR="0" indent="-171450">
              <a:buFont typeface="Arial" panose="020B0604020202020204" pitchFamily="34" charset="0"/>
              <a:buChar char="•"/>
            </a:pPr>
            <a:r>
              <a:rPr lang="en-US" sz="1100" u="sng" dirty="0">
                <a:solidFill>
                  <a:srgbClr val="467886"/>
                </a:solidFill>
                <a:effectLst/>
                <a:latin typeface="Times New Roman" panose="02020603050405020304" pitchFamily="18" charset="0"/>
                <a:ea typeface="Times New Roman" panose="02020603050405020304" pitchFamily="18" charset="0"/>
                <a:hlinkClick r:id="rId2"/>
              </a:rPr>
              <a:t>https://dh.howard.edu/cgi/viewcontent.cgi?article=1026&amp;context=ajc_grimke_manuscripts</a:t>
            </a:r>
            <a:r>
              <a:rPr lang="en-US" sz="1100" dirty="0">
                <a:effectLst/>
                <a:latin typeface="Times New Roman" panose="02020603050405020304" pitchFamily="18" charset="0"/>
                <a:ea typeface="Times New Roman" panose="02020603050405020304" pitchFamily="18" charset="0"/>
              </a:rPr>
              <a:t>. Page 10. Accessed on March 2, 2026. </a:t>
            </a:r>
          </a:p>
        </p:txBody>
      </p:sp>
    </p:spTree>
    <p:extLst>
      <p:ext uri="{BB962C8B-B14F-4D97-AF65-F5344CB8AC3E}">
        <p14:creationId xmlns:p14="http://schemas.microsoft.com/office/powerpoint/2010/main" val="2610833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4C019-A450-810A-7AC2-0D1EAAD1AA9C}"/>
              </a:ext>
            </a:extLst>
          </p:cNvPr>
          <p:cNvSpPr txBox="1"/>
          <p:nvPr/>
        </p:nvSpPr>
        <p:spPr>
          <a:xfrm>
            <a:off x="520700" y="317500"/>
            <a:ext cx="11353800" cy="6247864"/>
          </a:xfrm>
          <a:prstGeom prst="rect">
            <a:avLst/>
          </a:prstGeom>
          <a:noFill/>
        </p:spPr>
        <p:txBody>
          <a:bodyPr wrap="square">
            <a:spAutoFit/>
          </a:bodyPr>
          <a:lstStyle/>
          <a:p>
            <a:pPr marL="0" marR="0">
              <a:buNone/>
            </a:pPr>
            <a:r>
              <a:rPr lang="en-US" sz="2500" dirty="0">
                <a:effectLst/>
                <a:ea typeface="Aptos" panose="020B0004020202020204" pitchFamily="34" charset="0"/>
                <a:cs typeface="Times New Roman" panose="02020603050405020304" pitchFamily="18" charset="0"/>
              </a:rPr>
              <a:t>Moody was not a racist. He was an abolitionist, all his work was fully integrated in the North and in other countries. But, he conformed to the bigotry in the South. These were evangelistic meetings, Gospel presentations. In essence, the cultural belief was that whites were superior and could not mingle or share space with blacks, even to listen to the Gospel being preached. They were too good to be with black people, even if it cost them both the opportunity to hear the Gospel. And they certainly believed they deserved to hear it before black people. </a:t>
            </a:r>
          </a:p>
          <a:p>
            <a:pPr marL="0" marR="0">
              <a:buNone/>
            </a:pPr>
            <a:r>
              <a:rPr lang="en-US" sz="2500" dirty="0">
                <a:effectLst/>
                <a:ea typeface="Aptos" panose="020B0004020202020204" pitchFamily="34" charset="0"/>
                <a:cs typeface="Times New Roman" panose="02020603050405020304" pitchFamily="18" charset="0"/>
              </a:rPr>
              <a:t>This is precisely the thinking of the Jews in Acts relative to the Samaritans and Gentiles. It is true they had been blessed by God, but it made them arrogant and entitled. This is why Jesus going to the Samaritans was so radical. This is why the parable of the Good Samaritan is so stunning. This is why Philip’s going to a Samaritan city is so astonishing. This is And this is why the formation of the church in Acts, where Jews, Samaritans, and Gentiles worshiped, fellowshipped, and formed community together was so astonishing. It also explains why these issues keep recurring in the New Testament – circumcision, keeping the Law, Council of Jerusalem etc.</a:t>
            </a:r>
          </a:p>
        </p:txBody>
      </p:sp>
    </p:spTree>
    <p:extLst>
      <p:ext uri="{BB962C8B-B14F-4D97-AF65-F5344CB8AC3E}">
        <p14:creationId xmlns:p14="http://schemas.microsoft.com/office/powerpoint/2010/main" val="570852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B6ED-FF40-C8F8-211C-6B8E6D5747B6}"/>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Simon the Magician - Acts 8:9-25</a:t>
            </a:r>
          </a:p>
        </p:txBody>
      </p:sp>
      <p:sp>
        <p:nvSpPr>
          <p:cNvPr id="3" name="Content Placeholder 2">
            <a:extLst>
              <a:ext uri="{FF2B5EF4-FFF2-40B4-BE49-F238E27FC236}">
                <a16:creationId xmlns:a16="http://schemas.microsoft.com/office/drawing/2014/main" id="{BED26B48-A181-76AB-7B16-05DEF768F3F1}"/>
              </a:ext>
            </a:extLst>
          </p:cNvPr>
          <p:cNvSpPr>
            <a:spLocks noGrp="1"/>
          </p:cNvSpPr>
          <p:nvPr>
            <p:ph idx="1"/>
          </p:nvPr>
        </p:nvSpPr>
        <p:spPr>
          <a:xfrm>
            <a:off x="838200" y="1235242"/>
            <a:ext cx="10515600" cy="4941721"/>
          </a:xfrm>
        </p:spPr>
        <p:txBody>
          <a:bodyPr>
            <a:normAutofit/>
          </a:bodyPr>
          <a:lstStyle/>
          <a:p>
            <a:pPr marL="0" indent="0">
              <a:buNone/>
            </a:pPr>
            <a:r>
              <a:rPr lang="en-US" sz="3600" dirty="0"/>
              <a:t>Two issues</a:t>
            </a:r>
          </a:p>
          <a:p>
            <a:pPr marL="0" indent="0">
              <a:buNone/>
            </a:pPr>
            <a:r>
              <a:rPr lang="en-US" sz="3600" dirty="0"/>
              <a:t>	1. The behavior of Simon and the practice of “Simony.”</a:t>
            </a:r>
          </a:p>
          <a:p>
            <a:pPr marL="0" indent="0">
              <a:buNone/>
            </a:pPr>
            <a:r>
              <a:rPr lang="en-US" sz="3600" dirty="0"/>
              <a:t>	2. Why didn’t the Samaritans receive the Holy Spirit at conversion?</a:t>
            </a:r>
          </a:p>
        </p:txBody>
      </p:sp>
    </p:spTree>
    <p:extLst>
      <p:ext uri="{BB962C8B-B14F-4D97-AF65-F5344CB8AC3E}">
        <p14:creationId xmlns:p14="http://schemas.microsoft.com/office/powerpoint/2010/main" val="2875766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00DF9-84BA-99BB-D163-82B0BD5AB494}"/>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Baptism in the Holy Spirit post conversion</a:t>
            </a:r>
          </a:p>
        </p:txBody>
      </p:sp>
      <p:sp>
        <p:nvSpPr>
          <p:cNvPr id="3" name="Content Placeholder 2">
            <a:extLst>
              <a:ext uri="{FF2B5EF4-FFF2-40B4-BE49-F238E27FC236}">
                <a16:creationId xmlns:a16="http://schemas.microsoft.com/office/drawing/2014/main" id="{783AA5A9-9286-DCF2-C3C1-7FA094344784}"/>
              </a:ext>
            </a:extLst>
          </p:cNvPr>
          <p:cNvSpPr>
            <a:spLocks noGrp="1"/>
          </p:cNvSpPr>
          <p:nvPr>
            <p:ph idx="1"/>
          </p:nvPr>
        </p:nvSpPr>
        <p:spPr>
          <a:xfrm>
            <a:off x="838200" y="1235242"/>
            <a:ext cx="10515600" cy="4941721"/>
          </a:xfrm>
        </p:spPr>
        <p:txBody>
          <a:bodyPr/>
          <a:lstStyle/>
          <a:p>
            <a:pPr marL="0" indent="0">
              <a:buNone/>
            </a:pPr>
            <a:r>
              <a:rPr lang="en-US" dirty="0"/>
              <a:t>What does the text teach?</a:t>
            </a:r>
          </a:p>
          <a:p>
            <a:r>
              <a:rPr lang="en-US" dirty="0"/>
              <a:t>What does Acts teach about the relationship between water baptism, spirit baptism and conversion?</a:t>
            </a:r>
          </a:p>
          <a:p>
            <a:pPr marL="457200" lvl="1" indent="0">
              <a:buNone/>
            </a:pPr>
            <a:r>
              <a:rPr lang="en-US" dirty="0"/>
              <a:t>ANSWER – Anything you want it to!!</a:t>
            </a:r>
          </a:p>
          <a:p>
            <a:pPr marL="457200" lvl="1" indent="0">
              <a:buNone/>
            </a:pPr>
            <a:r>
              <a:rPr lang="en-US" dirty="0"/>
              <a:t>Conclusion – Luke is not teaching a theology of the Holy Spirit in the book of Acts</a:t>
            </a:r>
          </a:p>
          <a:p>
            <a:pPr marL="457200" lvl="1" indent="0">
              <a:buNone/>
            </a:pPr>
            <a:endParaRPr lang="en-US" dirty="0"/>
          </a:p>
          <a:p>
            <a:pPr marL="457200" lvl="1" indent="0">
              <a:buNone/>
            </a:pPr>
            <a:r>
              <a:rPr lang="en-US" dirty="0"/>
              <a:t>Views on “second works of grace”</a:t>
            </a:r>
          </a:p>
          <a:p>
            <a:pPr marL="457200" lvl="1" indent="0">
              <a:buNone/>
            </a:pPr>
            <a:r>
              <a:rPr lang="en-US" dirty="0"/>
              <a:t>	Wesleyan perfectionism or total sanctification</a:t>
            </a:r>
          </a:p>
          <a:p>
            <a:pPr marL="457200" lvl="1" indent="0">
              <a:buNone/>
            </a:pPr>
            <a:r>
              <a:rPr lang="en-US" dirty="0"/>
              <a:t>	Pentecostalism – Baptism in the Holy Spirit signified by a sign gift</a:t>
            </a:r>
          </a:p>
          <a:p>
            <a:pPr marL="457200" lvl="1" indent="0">
              <a:buNone/>
            </a:pPr>
            <a:r>
              <a:rPr lang="en-US" dirty="0"/>
              <a:t>	Keswick – Baptism in the Holy Spirit for the purpose of power for service</a:t>
            </a:r>
          </a:p>
          <a:p>
            <a:pPr marL="457200" lvl="1" indent="0">
              <a:buNone/>
            </a:pPr>
            <a:r>
              <a:rPr lang="en-US" dirty="0"/>
              <a:t>	Reformed – No distinct second work, fillings</a:t>
            </a:r>
          </a:p>
        </p:txBody>
      </p:sp>
    </p:spTree>
    <p:extLst>
      <p:ext uri="{BB962C8B-B14F-4D97-AF65-F5344CB8AC3E}">
        <p14:creationId xmlns:p14="http://schemas.microsoft.com/office/powerpoint/2010/main" val="1220296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226B7-14FA-D9EA-BAD1-591E1761AB78}"/>
              </a:ext>
            </a:extLst>
          </p:cNvPr>
          <p:cNvSpPr>
            <a:spLocks noGrp="1"/>
          </p:cNvSpPr>
          <p:nvPr>
            <p:ph type="title"/>
          </p:nvPr>
        </p:nvSpPr>
        <p:spPr>
          <a:xfrm>
            <a:off x="838200" y="365125"/>
            <a:ext cx="10515600" cy="1196975"/>
          </a:xfrm>
          <a:solidFill>
            <a:schemeClr val="accent2">
              <a:lumMod val="20000"/>
              <a:lumOff val="80000"/>
            </a:schemeClr>
          </a:solidFill>
        </p:spPr>
        <p:txBody>
          <a:bodyPr>
            <a:normAutofit fontScale="90000"/>
          </a:bodyPr>
          <a:lstStyle/>
          <a:p>
            <a:r>
              <a:rPr lang="en-US" dirty="0"/>
              <a:t>My opinion – to link Jerusalem and the Samaritans together and to the Apostles</a:t>
            </a:r>
          </a:p>
        </p:txBody>
      </p:sp>
      <p:sp>
        <p:nvSpPr>
          <p:cNvPr id="3" name="Content Placeholder 2">
            <a:extLst>
              <a:ext uri="{FF2B5EF4-FFF2-40B4-BE49-F238E27FC236}">
                <a16:creationId xmlns:a16="http://schemas.microsoft.com/office/drawing/2014/main" id="{06847FCC-7F9E-685D-80E5-EEA703AE4ACD}"/>
              </a:ext>
            </a:extLst>
          </p:cNvPr>
          <p:cNvSpPr>
            <a:spLocks noGrp="1"/>
          </p:cNvSpPr>
          <p:nvPr>
            <p:ph idx="1"/>
          </p:nvPr>
        </p:nvSpPr>
        <p:spPr>
          <a:xfrm>
            <a:off x="838200" y="1562100"/>
            <a:ext cx="10515600" cy="4813300"/>
          </a:xfrm>
        </p:spPr>
        <p:txBody>
          <a:bodyPr>
            <a:normAutofit fontScale="92500" lnSpcReduction="10000"/>
          </a:bodyPr>
          <a:lstStyle/>
          <a:p>
            <a:pPr marL="0" indent="0">
              <a:buNone/>
            </a:pPr>
            <a:r>
              <a:rPr lang="en-US" dirty="0"/>
              <a:t>In order to show that the Samaritans were part of the same body, the same body of Christ as the Jews in Jerusalem, the Samaritans did not receive the Holy Spirit until Peter and John came to Samaria. Peter and John were </a:t>
            </a:r>
            <a:r>
              <a:rPr lang="en-US" b="1" dirty="0"/>
              <a:t>pillars in the Jewish church</a:t>
            </a:r>
            <a:r>
              <a:rPr lang="en-US" dirty="0"/>
              <a:t>. Philip was </a:t>
            </a:r>
            <a:r>
              <a:rPr lang="en-US" b="1" dirty="0"/>
              <a:t>a Hellenistic Jew</a:t>
            </a:r>
            <a:r>
              <a:rPr lang="en-US" dirty="0"/>
              <a:t>, we know that from </a:t>
            </a:r>
            <a:r>
              <a:rPr lang="en-US" b="1" dirty="0"/>
              <a:t>his name; his name is Greek</a:t>
            </a:r>
            <a:r>
              <a:rPr lang="en-US" dirty="0"/>
              <a:t>, I mean he was Jewish but he was a Hellenistic Jew. But </a:t>
            </a:r>
            <a:r>
              <a:rPr lang="en-US" b="1" dirty="0"/>
              <a:t>Peter and John were Palestinian Jews, they were Jews’ Jews and highly respected by the Jewish church</a:t>
            </a:r>
            <a:r>
              <a:rPr lang="en-US" dirty="0"/>
              <a:t>. </a:t>
            </a:r>
            <a:r>
              <a:rPr lang="en-US" b="1" dirty="0"/>
              <a:t>So God delayed the gift of the Spirit for the Samaritans so that Peter and John could give to the Samaritans this gift, demonstrating to the Samaritans and to the Jews that they were all part of the same body of Christ.</a:t>
            </a:r>
            <a:r>
              <a:rPr lang="en-US" dirty="0"/>
              <a:t> </a:t>
            </a:r>
            <a:r>
              <a:rPr lang="en-US" b="1" dirty="0"/>
              <a:t>Further, Peter and John were part of the twelve, Philip was not. </a:t>
            </a:r>
            <a:r>
              <a:rPr lang="en-US" dirty="0"/>
              <a:t>And that’s the reason, I think, for the time lapse between their faith and their reception of the Spirit, and I don’t think that this is intended to set any kind of theological precedent for the gift of the Spirit. </a:t>
            </a:r>
          </a:p>
        </p:txBody>
      </p:sp>
    </p:spTree>
    <p:extLst>
      <p:ext uri="{BB962C8B-B14F-4D97-AF65-F5344CB8AC3E}">
        <p14:creationId xmlns:p14="http://schemas.microsoft.com/office/powerpoint/2010/main" val="1065139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8EC2-D8F8-2A86-6D33-D514F5247B1F}"/>
              </a:ext>
            </a:extLst>
          </p:cNvPr>
          <p:cNvSpPr>
            <a:spLocks noGrp="1"/>
          </p:cNvSpPr>
          <p:nvPr>
            <p:ph type="title"/>
          </p:nvPr>
        </p:nvSpPr>
        <p:spPr>
          <a:xfrm>
            <a:off x="838200" y="365126"/>
            <a:ext cx="10515600" cy="966370"/>
          </a:xfrm>
          <a:solidFill>
            <a:schemeClr val="accent2">
              <a:lumMod val="20000"/>
              <a:lumOff val="80000"/>
            </a:schemeClr>
          </a:solidFill>
        </p:spPr>
        <p:txBody>
          <a:bodyPr/>
          <a:lstStyle/>
          <a:p>
            <a:r>
              <a:rPr lang="en-US" dirty="0"/>
              <a:t>Philip and the Ethiopian</a:t>
            </a:r>
          </a:p>
        </p:txBody>
      </p:sp>
      <p:sp>
        <p:nvSpPr>
          <p:cNvPr id="3" name="Content Placeholder 2">
            <a:extLst>
              <a:ext uri="{FF2B5EF4-FFF2-40B4-BE49-F238E27FC236}">
                <a16:creationId xmlns:a16="http://schemas.microsoft.com/office/drawing/2014/main" id="{58FC55F9-462C-8C0D-50F3-3C5D751A3845}"/>
              </a:ext>
            </a:extLst>
          </p:cNvPr>
          <p:cNvSpPr>
            <a:spLocks noGrp="1"/>
          </p:cNvSpPr>
          <p:nvPr>
            <p:ph idx="1"/>
          </p:nvPr>
        </p:nvSpPr>
        <p:spPr>
          <a:xfrm>
            <a:off x="838200" y="1331496"/>
            <a:ext cx="10515600" cy="4845467"/>
          </a:xfrm>
        </p:spPr>
        <p:txBody>
          <a:bodyPr>
            <a:normAutofit fontScale="85000" lnSpcReduction="10000"/>
          </a:bodyPr>
          <a:lstStyle/>
          <a:p>
            <a:pPr marL="0" indent="0">
              <a:buNone/>
            </a:pPr>
            <a:r>
              <a:rPr lang="en-US" dirty="0"/>
              <a:t>Acts chapter 8 is how God led Philip, after this successful evangelistic campaign in Samaria, to Gaza to one single individual. We’re told that he was led from Jerusalem to Gaza and there he met an Ethiopian government official, and the Spirit told Philip, he said, “Go to that chariot and stay near it” [v. 29]. And then Philip ran up to the chariot. he was reading from Isaiah, but he didn’t understand. And so Philip asked him, he said, “Do you understand what you’re reading?” He said, “How can I? I need somebody to explain it to me.” So Philip begins at that passage which was from Isaiah [53:7-8], “He was led like a sheep to the slaughter, and as a lamb before the shearer is silent, so he did not open his mouth. In his humiliation he was deprived of justice. Who can speak of his descendants? For his life was taken from the earth.” And he explained to this Ethiopian that Isaiah was talking about Christ and this man put his faith in Christ, and when they came to some water he asked to be baptized and Philip baptized him. So we see here, Greg, a further advance of the gospel. This man is Jewish because he had been in Jerusalem to worship but he’s headed back to Ethiopia. So the gospel is advanced both ethnically and geographically.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50577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17D3-3477-5B99-2112-194EDC6643F1}"/>
              </a:ext>
            </a:extLst>
          </p:cNvPr>
          <p:cNvSpPr>
            <a:spLocks noGrp="1"/>
          </p:cNvSpPr>
          <p:nvPr>
            <p:ph type="title"/>
          </p:nvPr>
        </p:nvSpPr>
        <p:spPr>
          <a:xfrm>
            <a:off x="838200" y="365125"/>
            <a:ext cx="10515600" cy="918243"/>
          </a:xfrm>
          <a:solidFill>
            <a:schemeClr val="accent2">
              <a:lumMod val="20000"/>
              <a:lumOff val="80000"/>
            </a:schemeClr>
          </a:solidFill>
        </p:spPr>
        <p:txBody>
          <a:bodyPr/>
          <a:lstStyle/>
          <a:p>
            <a:r>
              <a:rPr lang="en-US" dirty="0"/>
              <a:t>The Third Main figure – Saul (Paul)</a:t>
            </a:r>
          </a:p>
        </p:txBody>
      </p:sp>
      <p:sp>
        <p:nvSpPr>
          <p:cNvPr id="3" name="Content Placeholder 2">
            <a:extLst>
              <a:ext uri="{FF2B5EF4-FFF2-40B4-BE49-F238E27FC236}">
                <a16:creationId xmlns:a16="http://schemas.microsoft.com/office/drawing/2014/main" id="{899BCF8B-B96C-02AE-EFB4-7BB2CE3D3095}"/>
              </a:ext>
            </a:extLst>
          </p:cNvPr>
          <p:cNvSpPr>
            <a:spLocks noGrp="1"/>
          </p:cNvSpPr>
          <p:nvPr>
            <p:ph idx="1"/>
          </p:nvPr>
        </p:nvSpPr>
        <p:spPr>
          <a:xfrm>
            <a:off x="838200" y="1283368"/>
            <a:ext cx="10515600" cy="5028532"/>
          </a:xfrm>
        </p:spPr>
        <p:txBody>
          <a:bodyPr>
            <a:normAutofit fontScale="70000" lnSpcReduction="20000"/>
          </a:bodyPr>
          <a:lstStyle/>
          <a:p>
            <a:pPr marL="0" indent="0">
              <a:buNone/>
            </a:pPr>
            <a:r>
              <a:rPr lang="en-US" sz="3600" dirty="0"/>
              <a:t>Luke introduced us to Paul at the stoning of Stephen. He wasn’t a believer, he was a zealous defender of Judaism, and he realized that Christianity was a threat to traditional Judaism. He had received authority to persecute Christians. In fact, he apparently had some kind of official authority to extradite Christians from Damascus and to bring them back to Jerusalem for trial and punishment or execution. But on the way to Damascus Saul discovered that Christ was alive and he was changed forever. Now,  to understand the dramatic conversion experience of Paul we have to look at his mindset. In Acts chapter 26 verse 14 Paul says that he was </a:t>
            </a:r>
            <a:r>
              <a:rPr lang="en-US" sz="3600" b="1" dirty="0"/>
              <a:t>troubled by goads. </a:t>
            </a:r>
            <a:r>
              <a:rPr lang="en-US" sz="3600" dirty="0"/>
              <a:t>That’s not a word that we’re familiar with, </a:t>
            </a:r>
            <a:r>
              <a:rPr lang="en-US" sz="3600" b="1" dirty="0"/>
              <a:t>but “goads” refers to the spikes that were placed on the harness of animals to get them or to force them to obey their owner to turn and to go where they wanted them to go</a:t>
            </a:r>
            <a:r>
              <a:rPr lang="en-US" sz="3600" dirty="0"/>
              <a:t>. And of course if these spikes dig into your neck then you’re going to turn, and so Paul says there were something like spikes digging into him forcing him to go a certain way. And I think, this is just speculation, I think one of them was the death of Stephen. I think Stephen’s death was somewhat of a puzzle to Saul; if this guy (Stephen) was so evil how could he die like he did?</a:t>
            </a:r>
          </a:p>
          <a:p>
            <a:pPr marL="0" indent="0">
              <a:buNone/>
            </a:pPr>
            <a:endParaRPr lang="en-US" dirty="0"/>
          </a:p>
        </p:txBody>
      </p:sp>
    </p:spTree>
    <p:extLst>
      <p:ext uri="{BB962C8B-B14F-4D97-AF65-F5344CB8AC3E}">
        <p14:creationId xmlns:p14="http://schemas.microsoft.com/office/powerpoint/2010/main" val="184837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4621-BB99-B545-A56E-21481233F931}"/>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The Conversion of Saul</a:t>
            </a:r>
          </a:p>
        </p:txBody>
      </p:sp>
      <p:sp>
        <p:nvSpPr>
          <p:cNvPr id="3" name="Content Placeholder 2">
            <a:extLst>
              <a:ext uri="{FF2B5EF4-FFF2-40B4-BE49-F238E27FC236}">
                <a16:creationId xmlns:a16="http://schemas.microsoft.com/office/drawing/2014/main" id="{FF453741-7D1C-65E8-EA6A-1695CD762AAC}"/>
              </a:ext>
            </a:extLst>
          </p:cNvPr>
          <p:cNvSpPr>
            <a:spLocks noGrp="1"/>
          </p:cNvSpPr>
          <p:nvPr>
            <p:ph idx="1"/>
          </p:nvPr>
        </p:nvSpPr>
        <p:spPr>
          <a:xfrm>
            <a:off x="838200" y="1333500"/>
            <a:ext cx="10515600" cy="5159375"/>
          </a:xfrm>
        </p:spPr>
        <p:txBody>
          <a:bodyPr>
            <a:normAutofit fontScale="77500" lnSpcReduction="20000"/>
          </a:bodyPr>
          <a:lstStyle/>
          <a:p>
            <a:pPr marL="0" indent="0">
              <a:buNone/>
            </a:pPr>
            <a:r>
              <a:rPr lang="en-US" sz="3100" dirty="0"/>
              <a:t>Stephen, instead of cursing his executioners, he prayed for their forgiveness, showing unexpected mercy for a wicked man. He accepted his death peacefully, which even Paul couldn’t explain, and it seemed to bother him. Initially zealous for Judaism, Paul believed he was defending God against Christ followers. He was puzzled by how early believers claimed Christ fulfilled Old Testament prophecy, which conflicted with his scripture knowledge. His conversion on the road to Damascus is famous; a sudden, brilliant light from heaven flashed around him, a striking event. He fell and heard a voice say, “Saul, Saul, why do you persecute me?” Saul asked, “Who are you, Lord?” “I am Jesus, whom you persecute,” he replied. “Get up and go into the city, and you will be told what you must do” [Acts 9:3-6]. Saul immediately obeyed because he discovered Jesus was alive, the ultimate evidence that Jesus was Israel’s Messiah. As he later wrote, the resurrection proved Jesus’ words and actions were true. Once he realized Jesus was alive, he believed he was the Messiah. Though blinded by the light, he was spiritually enlightened. In Damascus, Jesus instructed Ananias to restore Saul’s sight. Though reluctant, as the text suggests, he was wary, calling Saul an “enemy.” Despite his reluctance, Ananias followed God's instruction, playing a crucial role in Saul’s transformation.</a:t>
            </a:r>
          </a:p>
          <a:p>
            <a:pPr marL="0" indent="0">
              <a:buNone/>
            </a:pPr>
            <a:endParaRPr lang="en-US" dirty="0"/>
          </a:p>
        </p:txBody>
      </p:sp>
    </p:spTree>
    <p:extLst>
      <p:ext uri="{BB962C8B-B14F-4D97-AF65-F5344CB8AC3E}">
        <p14:creationId xmlns:p14="http://schemas.microsoft.com/office/powerpoint/2010/main" val="93090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A3D0-5418-6245-E752-F1E5B59716BD}"/>
              </a:ext>
            </a:extLst>
          </p:cNvPr>
          <p:cNvSpPr>
            <a:spLocks noGrp="1"/>
          </p:cNvSpPr>
          <p:nvPr>
            <p:ph type="title"/>
          </p:nvPr>
        </p:nvSpPr>
        <p:spPr>
          <a:xfrm>
            <a:off x="838200" y="365126"/>
            <a:ext cx="10515600" cy="757822"/>
          </a:xfrm>
          <a:solidFill>
            <a:schemeClr val="accent2">
              <a:lumMod val="20000"/>
              <a:lumOff val="80000"/>
            </a:schemeClr>
          </a:solidFill>
        </p:spPr>
        <p:txBody>
          <a:bodyPr/>
          <a:lstStyle/>
          <a:p>
            <a:r>
              <a:rPr lang="en-US" dirty="0"/>
              <a:t>The Commissioning of Paul</a:t>
            </a:r>
          </a:p>
        </p:txBody>
      </p:sp>
      <p:sp>
        <p:nvSpPr>
          <p:cNvPr id="3" name="Content Placeholder 2">
            <a:extLst>
              <a:ext uri="{FF2B5EF4-FFF2-40B4-BE49-F238E27FC236}">
                <a16:creationId xmlns:a16="http://schemas.microsoft.com/office/drawing/2014/main" id="{D2C653B5-32FC-7E7F-7569-9FF0266315C6}"/>
              </a:ext>
            </a:extLst>
          </p:cNvPr>
          <p:cNvSpPr>
            <a:spLocks noGrp="1"/>
          </p:cNvSpPr>
          <p:nvPr>
            <p:ph idx="1"/>
          </p:nvPr>
        </p:nvSpPr>
        <p:spPr>
          <a:xfrm>
            <a:off x="838200" y="1122948"/>
            <a:ext cx="10515600" cy="5054015"/>
          </a:xfrm>
        </p:spPr>
        <p:txBody>
          <a:bodyPr/>
          <a:lstStyle/>
          <a:p>
            <a:pPr marL="0" indent="0">
              <a:buNone/>
            </a:pPr>
            <a:r>
              <a:rPr lang="en-US" dirty="0"/>
              <a:t>And then Ananias announced to Paul that </a:t>
            </a:r>
            <a:r>
              <a:rPr lang="en-US" b="1" dirty="0"/>
              <a:t>God had commissioned him to take the gospel to the Gentiles, not to the Jews</a:t>
            </a:r>
            <a:r>
              <a:rPr lang="en-US" dirty="0"/>
              <a:t>, but to the Gentiles. So in our focus here on this period of extension we’ve seen three men: </a:t>
            </a:r>
            <a:r>
              <a:rPr lang="en-US" b="1" dirty="0"/>
              <a:t>Stephen was a minister to the Jews, Philip to the Samaritans, and now Paul is commissioned to take the gospel to the Gentiles. </a:t>
            </a:r>
            <a:r>
              <a:rPr lang="en-US" dirty="0"/>
              <a:t>He was ideally suited for this task because he was a Hellenistic or a Greek Jew. He had been exposed to Greek culture and so forth, so he could travel throughout the Roman world and he could relate to the culture because of his background. Paul’s conversion was a sovereign act of God’s grace. God took the initiative to bring Saul to Christ; he reached out to him even though he was an enemy of the faith. </a:t>
            </a:r>
          </a:p>
          <a:p>
            <a:pPr marL="0" indent="0">
              <a:buNone/>
            </a:pPr>
            <a:endParaRPr lang="en-US" dirty="0"/>
          </a:p>
        </p:txBody>
      </p:sp>
    </p:spTree>
    <p:extLst>
      <p:ext uri="{BB962C8B-B14F-4D97-AF65-F5344CB8AC3E}">
        <p14:creationId xmlns:p14="http://schemas.microsoft.com/office/powerpoint/2010/main" val="3025986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ECD4-40BB-E0F3-3A76-A26B2D9E23A4}"/>
              </a:ext>
            </a:extLst>
          </p:cNvPr>
          <p:cNvSpPr>
            <a:spLocks noGrp="1"/>
          </p:cNvSpPr>
          <p:nvPr>
            <p:ph type="title"/>
          </p:nvPr>
        </p:nvSpPr>
        <p:spPr>
          <a:xfrm>
            <a:off x="838200" y="365125"/>
            <a:ext cx="10515600" cy="934285"/>
          </a:xfrm>
          <a:solidFill>
            <a:schemeClr val="accent2">
              <a:lumMod val="20000"/>
              <a:lumOff val="80000"/>
            </a:schemeClr>
          </a:solidFill>
        </p:spPr>
        <p:txBody>
          <a:bodyPr>
            <a:normAutofit/>
          </a:bodyPr>
          <a:lstStyle/>
          <a:p>
            <a:r>
              <a:rPr lang="en-US" dirty="0"/>
              <a:t>Two Lessons</a:t>
            </a:r>
          </a:p>
        </p:txBody>
      </p:sp>
      <p:sp>
        <p:nvSpPr>
          <p:cNvPr id="3" name="Content Placeholder 2">
            <a:extLst>
              <a:ext uri="{FF2B5EF4-FFF2-40B4-BE49-F238E27FC236}">
                <a16:creationId xmlns:a16="http://schemas.microsoft.com/office/drawing/2014/main" id="{4A49A356-E020-DFFC-03FF-BD730B68DEEE}"/>
              </a:ext>
            </a:extLst>
          </p:cNvPr>
          <p:cNvSpPr>
            <a:spLocks noGrp="1"/>
          </p:cNvSpPr>
          <p:nvPr>
            <p:ph idx="1"/>
          </p:nvPr>
        </p:nvSpPr>
        <p:spPr>
          <a:xfrm>
            <a:off x="838200" y="1299410"/>
            <a:ext cx="10515600" cy="4877553"/>
          </a:xfrm>
        </p:spPr>
        <p:txBody>
          <a:bodyPr>
            <a:normAutofit lnSpcReduction="10000"/>
          </a:bodyPr>
          <a:lstStyle/>
          <a:p>
            <a:pPr marL="0" indent="0">
              <a:buNone/>
            </a:pPr>
            <a:r>
              <a:rPr lang="en-US" dirty="0"/>
              <a:t>There are two important truths that we can learn from Paul’s encounter with the Lord on the road to Damascus. </a:t>
            </a:r>
            <a:r>
              <a:rPr lang="en-US" b="1" dirty="0"/>
              <a:t>First</a:t>
            </a:r>
            <a:r>
              <a:rPr lang="en-US" dirty="0"/>
              <a:t>, I think that here he began to understand the concept of what we call the Body of Christ. When the Lord spoke to him he said, “Saul, Saul, why do you persecute me?” </a:t>
            </a:r>
            <a:r>
              <a:rPr lang="en-US" b="1" dirty="0"/>
              <a:t>Well, Saul was persecuting Christians, but because of the spiritual unity between believers and Christ, the Lord said to him, “Why are you persecuting me?” So to persecute Christians was to persecute Christ, and so I think that Paul got the initial concept of the Body of Christ here on the road to Damascus</a:t>
            </a:r>
            <a:r>
              <a:rPr lang="en-US" dirty="0"/>
              <a:t>. </a:t>
            </a:r>
            <a:r>
              <a:rPr lang="en-US" b="1" dirty="0"/>
              <a:t>Second</a:t>
            </a:r>
            <a:r>
              <a:rPr lang="en-US" dirty="0"/>
              <a:t>, </a:t>
            </a:r>
            <a:r>
              <a:rPr lang="en-US" b="1" dirty="0"/>
              <a:t>Paul’s salvation was an act of sovereign grace. </a:t>
            </a:r>
            <a:r>
              <a:rPr lang="en-US" dirty="0"/>
              <a:t>As he did with Paul, God still pursues unbelievers; he’s still a God of grace no matter who you are or what you’ve done. God loves you and wants to change your life like he did Saul’s.</a:t>
            </a:r>
          </a:p>
          <a:p>
            <a:pPr marL="0" indent="0">
              <a:buNone/>
            </a:pPr>
            <a:endParaRPr lang="en-US" dirty="0"/>
          </a:p>
        </p:txBody>
      </p:sp>
    </p:spTree>
    <p:extLst>
      <p:ext uri="{BB962C8B-B14F-4D97-AF65-F5344CB8AC3E}">
        <p14:creationId xmlns:p14="http://schemas.microsoft.com/office/powerpoint/2010/main" val="2468319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73C9-FEA0-46EF-0624-37256DD3975A}"/>
              </a:ext>
            </a:extLst>
          </p:cNvPr>
          <p:cNvSpPr>
            <a:spLocks noGrp="1"/>
          </p:cNvSpPr>
          <p:nvPr>
            <p:ph type="title"/>
          </p:nvPr>
        </p:nvSpPr>
        <p:spPr>
          <a:xfrm>
            <a:off x="838200" y="365125"/>
            <a:ext cx="10515600" cy="904875"/>
          </a:xfrm>
          <a:solidFill>
            <a:schemeClr val="accent2">
              <a:lumMod val="20000"/>
              <a:lumOff val="80000"/>
            </a:schemeClr>
          </a:solidFill>
        </p:spPr>
        <p:txBody>
          <a:bodyPr/>
          <a:lstStyle/>
          <a:p>
            <a:r>
              <a:rPr lang="en-US" dirty="0"/>
              <a:t>Epistle during this period - James</a:t>
            </a:r>
          </a:p>
        </p:txBody>
      </p:sp>
      <p:sp>
        <p:nvSpPr>
          <p:cNvPr id="3" name="Content Placeholder 2">
            <a:extLst>
              <a:ext uri="{FF2B5EF4-FFF2-40B4-BE49-F238E27FC236}">
                <a16:creationId xmlns:a16="http://schemas.microsoft.com/office/drawing/2014/main" id="{E5084944-8437-395D-270F-3AC3A4A917EF}"/>
              </a:ext>
            </a:extLst>
          </p:cNvPr>
          <p:cNvSpPr>
            <a:spLocks noGrp="1"/>
          </p:cNvSpPr>
          <p:nvPr>
            <p:ph idx="1"/>
          </p:nvPr>
        </p:nvSpPr>
        <p:spPr>
          <a:xfrm>
            <a:off x="838200" y="1269999"/>
            <a:ext cx="10718800" cy="5222875"/>
          </a:xfrm>
        </p:spPr>
        <p:txBody>
          <a:bodyPr>
            <a:noAutofit/>
          </a:bodyPr>
          <a:lstStyle/>
          <a:p>
            <a:pPr marL="0" indent="0">
              <a:buNone/>
            </a:pPr>
            <a:r>
              <a:rPr lang="en-US" sz="2900" dirty="0"/>
              <a:t>During the period of </a:t>
            </a:r>
            <a:r>
              <a:rPr lang="en-US" sz="2900" b="1" dirty="0"/>
              <a:t>establishment</a:t>
            </a:r>
            <a:r>
              <a:rPr lang="en-US" sz="2900" dirty="0"/>
              <a:t> we saw the birth and the growth of the church. Now in the period of </a:t>
            </a:r>
            <a:r>
              <a:rPr lang="en-US" sz="2900" b="1" dirty="0"/>
              <a:t>extension</a:t>
            </a:r>
            <a:r>
              <a:rPr lang="en-US" sz="2900" dirty="0"/>
              <a:t> of the church moves into Judea and Samaria. We’re looking at the epistles in their </a:t>
            </a:r>
            <a:r>
              <a:rPr lang="en-US" sz="2900" u="sng" dirty="0"/>
              <a:t>chronological</a:t>
            </a:r>
            <a:r>
              <a:rPr lang="en-US" sz="2900" dirty="0"/>
              <a:t> order. </a:t>
            </a:r>
          </a:p>
          <a:p>
            <a:pPr marL="0" indent="0">
              <a:buNone/>
            </a:pPr>
            <a:r>
              <a:rPr lang="en-US" sz="2900" dirty="0"/>
              <a:t>The first epistle, James, written during this period of </a:t>
            </a:r>
            <a:r>
              <a:rPr lang="en-US" sz="2900" b="1" dirty="0"/>
              <a:t>extension</a:t>
            </a:r>
            <a:r>
              <a:rPr lang="en-US" sz="2900" dirty="0"/>
              <a:t>. Written approximately AD 50, the context is the aftermath of the stoning of Stephen. Acts 8:1, </a:t>
            </a:r>
            <a:r>
              <a:rPr lang="en-US" sz="2900" u="sng" dirty="0"/>
              <a:t>“</a:t>
            </a:r>
            <a:r>
              <a:rPr lang="en-US" u="sng" dirty="0"/>
              <a:t>And Saul approved of their killing him. On that day a great persecution broke out against the church in Jerusalem, and all except the apostles were scattered throughout Judea and Samaria.”</a:t>
            </a:r>
            <a:r>
              <a:rPr lang="en-US" dirty="0"/>
              <a:t> James 1:1, James, a servant of God and of the Lord Jesus Christ, To the twelve tribes scattered among the nations: Greetings. Consider it pure joy, my brothers and sisters,</a:t>
            </a:r>
            <a:r>
              <a:rPr lang="en-US" baseline="30000" dirty="0"/>
              <a:t>[</a:t>
            </a:r>
            <a:r>
              <a:rPr lang="en-US" baseline="30000" dirty="0">
                <a:hlinkClick r:id="rId2" tooltip="See footnote a"/>
              </a:rPr>
              <a:t>a</a:t>
            </a:r>
            <a:r>
              <a:rPr lang="en-US" baseline="30000" dirty="0"/>
              <a:t>]</a:t>
            </a:r>
            <a:r>
              <a:rPr lang="en-US" dirty="0"/>
              <a:t> whenever you face trials of many kinds . . .” Primarily Jewish Christians.</a:t>
            </a:r>
          </a:p>
          <a:p>
            <a:endParaRPr lang="en-US" u="sng" dirty="0"/>
          </a:p>
          <a:p>
            <a:pPr marL="0" indent="0">
              <a:buNone/>
            </a:pPr>
            <a:endParaRPr lang="en-US" sz="2900" dirty="0"/>
          </a:p>
        </p:txBody>
      </p:sp>
    </p:spTree>
    <p:extLst>
      <p:ext uri="{BB962C8B-B14F-4D97-AF65-F5344CB8AC3E}">
        <p14:creationId xmlns:p14="http://schemas.microsoft.com/office/powerpoint/2010/main" val="730077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45EEE-BA68-DBBA-4283-69FEA4EB6CC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1B554E3-D3BA-4655-C484-47B09E8F11D7}"/>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486241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3B51-82E7-E23D-48EC-9CFE94DC0393}"/>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James – Content, Style and Author</a:t>
            </a:r>
          </a:p>
        </p:txBody>
      </p:sp>
      <p:sp>
        <p:nvSpPr>
          <p:cNvPr id="3" name="Content Placeholder 2">
            <a:extLst>
              <a:ext uri="{FF2B5EF4-FFF2-40B4-BE49-F238E27FC236}">
                <a16:creationId xmlns:a16="http://schemas.microsoft.com/office/drawing/2014/main" id="{14A823DF-2CCA-D743-FBE5-95C37BF348E8}"/>
              </a:ext>
            </a:extLst>
          </p:cNvPr>
          <p:cNvSpPr>
            <a:spLocks noGrp="1"/>
          </p:cNvSpPr>
          <p:nvPr>
            <p:ph idx="1"/>
          </p:nvPr>
        </p:nvSpPr>
        <p:spPr>
          <a:xfrm>
            <a:off x="838200" y="1330036"/>
            <a:ext cx="10515600" cy="4846927"/>
          </a:xfrm>
        </p:spPr>
        <p:txBody>
          <a:bodyPr>
            <a:normAutofit/>
          </a:bodyPr>
          <a:lstStyle/>
          <a:p>
            <a:pPr marL="0" indent="0">
              <a:buNone/>
            </a:pPr>
            <a:r>
              <a:rPr lang="en-US" sz="3600" dirty="0"/>
              <a:t>James is one of the most practical books in the New Testament, it is filled with God’s wisdom. “Wisdom” as the ability to see and to respond to life’s circumstances from God’s perspective. James does not identify himself specifically, but he was probably the brother, the half-brother, of Jesus Christ. If that’s the case, James was not a believer during Christ’s earthly life. However, he became a believer after the resurrection.</a:t>
            </a:r>
          </a:p>
        </p:txBody>
      </p:sp>
    </p:spTree>
    <p:extLst>
      <p:ext uri="{BB962C8B-B14F-4D97-AF65-F5344CB8AC3E}">
        <p14:creationId xmlns:p14="http://schemas.microsoft.com/office/powerpoint/2010/main" val="3501747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E683-4A67-07D4-D8FE-5733C29CCF01}"/>
              </a:ext>
            </a:extLst>
          </p:cNvPr>
          <p:cNvSpPr>
            <a:spLocks noGrp="1"/>
          </p:cNvSpPr>
          <p:nvPr>
            <p:ph type="title"/>
          </p:nvPr>
        </p:nvSpPr>
        <p:spPr>
          <a:xfrm>
            <a:off x="838200" y="365125"/>
            <a:ext cx="10515600" cy="821991"/>
          </a:xfrm>
          <a:solidFill>
            <a:schemeClr val="accent2">
              <a:lumMod val="20000"/>
              <a:lumOff val="80000"/>
            </a:schemeClr>
          </a:solidFill>
        </p:spPr>
        <p:txBody>
          <a:bodyPr/>
          <a:lstStyle/>
          <a:p>
            <a:r>
              <a:rPr lang="en-US" dirty="0"/>
              <a:t>James – it’s goal</a:t>
            </a:r>
          </a:p>
        </p:txBody>
      </p:sp>
      <p:sp>
        <p:nvSpPr>
          <p:cNvPr id="3" name="Content Placeholder 2">
            <a:extLst>
              <a:ext uri="{FF2B5EF4-FFF2-40B4-BE49-F238E27FC236}">
                <a16:creationId xmlns:a16="http://schemas.microsoft.com/office/drawing/2014/main" id="{B5251D40-7011-8F3C-B7F0-DAC255C0BAC3}"/>
              </a:ext>
            </a:extLst>
          </p:cNvPr>
          <p:cNvSpPr>
            <a:spLocks noGrp="1"/>
          </p:cNvSpPr>
          <p:nvPr>
            <p:ph idx="1"/>
          </p:nvPr>
        </p:nvSpPr>
        <p:spPr>
          <a:xfrm>
            <a:off x="838200" y="1187116"/>
            <a:ext cx="10515600" cy="4989847"/>
          </a:xfrm>
        </p:spPr>
        <p:txBody>
          <a:bodyPr/>
          <a:lstStyle/>
          <a:p>
            <a:pPr marL="0" indent="0">
              <a:buNone/>
            </a:pPr>
            <a:r>
              <a:rPr lang="en-US" dirty="0"/>
              <a:t>The first followers of Christ faced a variety of problems: persecution, criticism, discrimination, slander, and false teaching. They needed to know wisdom to respond to these situations. Today we face the similar problems; so we can benefit from the teaching of James. </a:t>
            </a:r>
          </a:p>
          <a:p>
            <a:pPr marL="0" indent="0">
              <a:buNone/>
            </a:pPr>
            <a:r>
              <a:rPr lang="en-US" dirty="0"/>
              <a:t>The key verses for the book of James is 1:19, 20. “You must understand this, my beloved: let everyone be quick to listen, slow to speak, slow to anger; for your anger does not produce God’s righteousness” </a:t>
            </a:r>
          </a:p>
          <a:p>
            <a:pPr marL="0" indent="0">
              <a:buNone/>
            </a:pPr>
            <a:r>
              <a:rPr lang="en-US" dirty="0"/>
              <a:t>The goal of the book is to help us understand how God works in us to produce righteousness</a:t>
            </a:r>
          </a:p>
        </p:txBody>
      </p:sp>
    </p:spTree>
    <p:extLst>
      <p:ext uri="{BB962C8B-B14F-4D97-AF65-F5344CB8AC3E}">
        <p14:creationId xmlns:p14="http://schemas.microsoft.com/office/powerpoint/2010/main" val="3274812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F512-CD02-4E4B-C06C-905DB67A60C9}"/>
              </a:ext>
            </a:extLst>
          </p:cNvPr>
          <p:cNvSpPr>
            <a:spLocks noGrp="1"/>
          </p:cNvSpPr>
          <p:nvPr>
            <p:ph type="title"/>
          </p:nvPr>
        </p:nvSpPr>
        <p:spPr>
          <a:solidFill>
            <a:schemeClr val="accent2">
              <a:lumMod val="20000"/>
              <a:lumOff val="80000"/>
            </a:schemeClr>
          </a:solidFill>
        </p:spPr>
        <p:txBody>
          <a:bodyPr/>
          <a:lstStyle/>
          <a:p>
            <a:r>
              <a:rPr lang="en-US" dirty="0"/>
              <a:t>James 1:1 – 20 - Read</a:t>
            </a:r>
          </a:p>
        </p:txBody>
      </p:sp>
      <p:sp>
        <p:nvSpPr>
          <p:cNvPr id="3" name="Content Placeholder 2">
            <a:extLst>
              <a:ext uri="{FF2B5EF4-FFF2-40B4-BE49-F238E27FC236}">
                <a16:creationId xmlns:a16="http://schemas.microsoft.com/office/drawing/2014/main" id="{3D5214A0-5240-0660-1D86-F3BD1421EC2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0551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FAF9-7184-686E-3C4D-4BCE6D11A09E}"/>
              </a:ext>
            </a:extLst>
          </p:cNvPr>
          <p:cNvSpPr>
            <a:spLocks noGrp="1"/>
          </p:cNvSpPr>
          <p:nvPr>
            <p:ph type="title"/>
          </p:nvPr>
        </p:nvSpPr>
        <p:spPr>
          <a:xfrm>
            <a:off x="838200" y="365125"/>
            <a:ext cx="10515600" cy="805949"/>
          </a:xfrm>
          <a:solidFill>
            <a:schemeClr val="accent2">
              <a:lumMod val="20000"/>
              <a:lumOff val="80000"/>
            </a:schemeClr>
          </a:solidFill>
        </p:spPr>
        <p:txBody>
          <a:bodyPr/>
          <a:lstStyle/>
          <a:p>
            <a:r>
              <a:rPr lang="en-US" dirty="0"/>
              <a:t>James – it’s structure</a:t>
            </a:r>
          </a:p>
        </p:txBody>
      </p:sp>
      <p:sp>
        <p:nvSpPr>
          <p:cNvPr id="3" name="Content Placeholder 2">
            <a:extLst>
              <a:ext uri="{FF2B5EF4-FFF2-40B4-BE49-F238E27FC236}">
                <a16:creationId xmlns:a16="http://schemas.microsoft.com/office/drawing/2014/main" id="{3CC45F9B-5385-D86F-86FA-3FDB7A40739A}"/>
              </a:ext>
            </a:extLst>
          </p:cNvPr>
          <p:cNvSpPr>
            <a:spLocks noGrp="1"/>
          </p:cNvSpPr>
          <p:nvPr>
            <p:ph idx="1"/>
          </p:nvPr>
        </p:nvSpPr>
        <p:spPr>
          <a:xfrm>
            <a:off x="838200" y="1253330"/>
            <a:ext cx="10515600" cy="4817269"/>
          </a:xfrm>
        </p:spPr>
        <p:txBody>
          <a:bodyPr>
            <a:noAutofit/>
          </a:bodyPr>
          <a:lstStyle/>
          <a:p>
            <a:pPr marL="0" indent="0">
              <a:buNone/>
            </a:pPr>
            <a:r>
              <a:rPr lang="en-US" sz="3200" dirty="0"/>
              <a:t>It’s very difficult to outline the book of James, because it resembles the wisdom literature in the Old Testament. In that kind of literature, the writer just deals with a variety of topics and he doesn’t attempt to give you a systematic structure throughout the entire book. But one can build a thematic outline of James based on these two verses, James chapter 1, verses 19 and 20. </a:t>
            </a:r>
            <a:r>
              <a:rPr lang="en-US" sz="3200" u="sng" dirty="0"/>
              <a:t>The first part of the book, </a:t>
            </a:r>
            <a:r>
              <a:rPr lang="en-US" sz="3200" dirty="0"/>
              <a:t>focuses on the </a:t>
            </a:r>
            <a:r>
              <a:rPr lang="en-US" sz="3200" b="1" dirty="0"/>
              <a:t>importance of properly responding to trials (the why of trials)</a:t>
            </a:r>
            <a:r>
              <a:rPr lang="en-US" sz="3200" dirty="0"/>
              <a:t>, and </a:t>
            </a:r>
            <a:r>
              <a:rPr lang="en-US" sz="3200" u="sng" dirty="0"/>
              <a:t>then in the latter part </a:t>
            </a:r>
            <a:r>
              <a:rPr lang="en-US" sz="3200" dirty="0"/>
              <a:t>of the book, in a very general way, </a:t>
            </a:r>
            <a:r>
              <a:rPr lang="en-US" sz="3200" b="1" dirty="0"/>
              <a:t>we see how to respond to trials. </a:t>
            </a:r>
          </a:p>
        </p:txBody>
      </p:sp>
    </p:spTree>
    <p:extLst>
      <p:ext uri="{BB962C8B-B14F-4D97-AF65-F5344CB8AC3E}">
        <p14:creationId xmlns:p14="http://schemas.microsoft.com/office/powerpoint/2010/main" val="2335310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9CB-57A2-4B8B-A9D7-EFD85CA72B89}"/>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What exactly does he mean by “trial?”</a:t>
            </a:r>
          </a:p>
        </p:txBody>
      </p:sp>
      <p:sp>
        <p:nvSpPr>
          <p:cNvPr id="3" name="Content Placeholder 2">
            <a:extLst>
              <a:ext uri="{FF2B5EF4-FFF2-40B4-BE49-F238E27FC236}">
                <a16:creationId xmlns:a16="http://schemas.microsoft.com/office/drawing/2014/main" id="{3C46BC5B-9273-57DD-37C8-BFE94C494854}"/>
              </a:ext>
            </a:extLst>
          </p:cNvPr>
          <p:cNvSpPr>
            <a:spLocks noGrp="1"/>
          </p:cNvSpPr>
          <p:nvPr>
            <p:ph idx="1"/>
          </p:nvPr>
        </p:nvSpPr>
        <p:spPr>
          <a:xfrm>
            <a:off x="838200" y="1330036"/>
            <a:ext cx="10515600" cy="4846927"/>
          </a:xfrm>
        </p:spPr>
        <p:txBody>
          <a:bodyPr>
            <a:normAutofit/>
          </a:bodyPr>
          <a:lstStyle/>
          <a:p>
            <a:pPr marL="0" indent="0">
              <a:buNone/>
            </a:pPr>
            <a:r>
              <a:rPr lang="en-US" sz="3200" dirty="0"/>
              <a:t>Are we talking here about trials that come because of being persecuted, or are these life’s trials that come to all of us in all these various forms?</a:t>
            </a:r>
          </a:p>
          <a:p>
            <a:pPr marL="0" indent="0">
              <a:buNone/>
            </a:pPr>
            <a:r>
              <a:rPr lang="en-US" sz="3200" dirty="0"/>
              <a:t>I think he’s talking about </a:t>
            </a:r>
            <a:r>
              <a:rPr lang="en-US" sz="3200" b="1" u="sng" dirty="0"/>
              <a:t>both</a:t>
            </a:r>
            <a:r>
              <a:rPr lang="en-US" sz="3200" dirty="0"/>
              <a:t>, because he says, “many trials” or “trials of many different kinds.” We know these people had faced persecution from Saul, but in the epistle, he also talks about getting along with other people, controlling the tongue, anger, showing mercy and a variety of different issues so I think he’s using it very generally. </a:t>
            </a:r>
          </a:p>
        </p:txBody>
      </p:sp>
    </p:spTree>
    <p:extLst>
      <p:ext uri="{BB962C8B-B14F-4D97-AF65-F5344CB8AC3E}">
        <p14:creationId xmlns:p14="http://schemas.microsoft.com/office/powerpoint/2010/main" val="4049924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0B84-9AD0-6A86-9EA6-80AA4C6579D8}"/>
              </a:ext>
            </a:extLst>
          </p:cNvPr>
          <p:cNvSpPr>
            <a:spLocks noGrp="1"/>
          </p:cNvSpPr>
          <p:nvPr>
            <p:ph type="title"/>
          </p:nvPr>
        </p:nvSpPr>
        <p:spPr>
          <a:xfrm>
            <a:off x="838200" y="365125"/>
            <a:ext cx="10515600" cy="714375"/>
          </a:xfrm>
          <a:solidFill>
            <a:schemeClr val="accent2">
              <a:lumMod val="20000"/>
              <a:lumOff val="80000"/>
            </a:schemeClr>
          </a:solidFill>
        </p:spPr>
        <p:txBody>
          <a:bodyPr/>
          <a:lstStyle/>
          <a:p>
            <a:r>
              <a:rPr lang="en-US" dirty="0"/>
              <a:t>Trials are inevitable and have a purpose</a:t>
            </a:r>
          </a:p>
        </p:txBody>
      </p:sp>
      <p:sp>
        <p:nvSpPr>
          <p:cNvPr id="3" name="Content Placeholder 2">
            <a:extLst>
              <a:ext uri="{FF2B5EF4-FFF2-40B4-BE49-F238E27FC236}">
                <a16:creationId xmlns:a16="http://schemas.microsoft.com/office/drawing/2014/main" id="{F498C94B-E33C-D3A3-73FC-FDDC6E3035DF}"/>
              </a:ext>
            </a:extLst>
          </p:cNvPr>
          <p:cNvSpPr>
            <a:spLocks noGrp="1"/>
          </p:cNvSpPr>
          <p:nvPr>
            <p:ph idx="1"/>
          </p:nvPr>
        </p:nvSpPr>
        <p:spPr>
          <a:xfrm>
            <a:off x="838200" y="1079500"/>
            <a:ext cx="10515600" cy="5524500"/>
          </a:xfrm>
        </p:spPr>
        <p:txBody>
          <a:bodyPr>
            <a:normAutofit fontScale="85000" lnSpcReduction="10000"/>
          </a:bodyPr>
          <a:lstStyle/>
          <a:p>
            <a:pPr marL="0" indent="0">
              <a:buNone/>
            </a:pPr>
            <a:r>
              <a:rPr lang="en-US" sz="3000" dirty="0"/>
              <a:t>James reminds us in 1:2, trials are inevitable. He says, “Consider it pure joy, my brothers, whenever you face trials of many kinds.” He says  “when,” not “if.” Then says that we should consider this joy. Now why would anyone rejoice when hammered by problems? Because of what they produce. There are two options here in chapter 1. </a:t>
            </a:r>
          </a:p>
          <a:p>
            <a:pPr marL="0" indent="0">
              <a:buNone/>
            </a:pPr>
            <a:r>
              <a:rPr lang="en-US" sz="3000" u="sng" dirty="0"/>
              <a:t>We can view trials as a </a:t>
            </a:r>
            <a:r>
              <a:rPr lang="en-US" sz="3000" b="1" u="sng" dirty="0"/>
              <a:t>test of faith (</a:t>
            </a:r>
            <a:r>
              <a:rPr lang="en-US" sz="3000" b="1" u="sng" dirty="0" err="1"/>
              <a:t>vvs</a:t>
            </a:r>
            <a:r>
              <a:rPr lang="en-US" sz="3000" b="1" u="sng" dirty="0"/>
              <a:t> 3, 4) </a:t>
            </a:r>
            <a:r>
              <a:rPr lang="en-US" sz="3000" u="sng" dirty="0"/>
              <a:t>or as a </a:t>
            </a:r>
            <a:r>
              <a:rPr lang="en-US" sz="3000" b="1" u="sng" dirty="0"/>
              <a:t>temptation to sin from God (v. 13)</a:t>
            </a:r>
            <a:r>
              <a:rPr lang="en-US" sz="3000" dirty="0"/>
              <a:t>. James says that God’s purpose in trials is not to destroy our faith, rather, to create an opportunity for spiritual growth. </a:t>
            </a:r>
          </a:p>
          <a:p>
            <a:pPr marL="0" indent="0">
              <a:buNone/>
            </a:pPr>
            <a:r>
              <a:rPr lang="en-US" sz="3000" dirty="0"/>
              <a:t>It involves a two-stage process – </a:t>
            </a:r>
            <a:r>
              <a:rPr lang="en-US" sz="3000" b="1" dirty="0"/>
              <a:t>perseverance then maturity.</a:t>
            </a:r>
            <a:r>
              <a:rPr lang="en-US" sz="3000" dirty="0"/>
              <a:t> He says, “Whenever you face trials of many kinds consider it pure joy, because you know that the testing of your faith develops </a:t>
            </a:r>
            <a:r>
              <a:rPr lang="en-US" sz="3000" b="1" dirty="0"/>
              <a:t>perseverance</a:t>
            </a:r>
            <a:r>
              <a:rPr lang="en-US" sz="3000" dirty="0"/>
              <a:t>.” Perseverance is the ability to endure, And what is the result of perseverance? He says, “Perseverance must finish its work so that you may be mature and complete, not lacking anything.” Perseverance leads to </a:t>
            </a:r>
            <a:r>
              <a:rPr lang="en-US" sz="3000" b="1" dirty="0"/>
              <a:t>maturity</a:t>
            </a:r>
            <a:r>
              <a:rPr lang="en-US" sz="3000" dirty="0"/>
              <a:t>, maturity is righteousness.</a:t>
            </a:r>
          </a:p>
          <a:p>
            <a:pPr marL="0" indent="0">
              <a:buNone/>
            </a:pPr>
            <a:endParaRPr lang="en-US" dirty="0"/>
          </a:p>
        </p:txBody>
      </p:sp>
    </p:spTree>
    <p:extLst>
      <p:ext uri="{BB962C8B-B14F-4D97-AF65-F5344CB8AC3E}">
        <p14:creationId xmlns:p14="http://schemas.microsoft.com/office/powerpoint/2010/main" val="3958249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7EF9-08B0-4287-8D58-235FABB85EB4}"/>
              </a:ext>
            </a:extLst>
          </p:cNvPr>
          <p:cNvSpPr>
            <a:spLocks noGrp="1"/>
          </p:cNvSpPr>
          <p:nvPr>
            <p:ph type="title"/>
          </p:nvPr>
        </p:nvSpPr>
        <p:spPr>
          <a:xfrm>
            <a:off x="838200" y="365126"/>
            <a:ext cx="10515600" cy="998454"/>
          </a:xfrm>
          <a:solidFill>
            <a:schemeClr val="accent2">
              <a:lumMod val="20000"/>
              <a:lumOff val="80000"/>
            </a:schemeClr>
          </a:solidFill>
        </p:spPr>
        <p:txBody>
          <a:bodyPr/>
          <a:lstStyle/>
          <a:p>
            <a:r>
              <a:rPr lang="en-US" dirty="0"/>
              <a:t>Importance of proper response to trials</a:t>
            </a:r>
          </a:p>
        </p:txBody>
      </p:sp>
      <p:sp>
        <p:nvSpPr>
          <p:cNvPr id="3" name="Content Placeholder 2">
            <a:extLst>
              <a:ext uri="{FF2B5EF4-FFF2-40B4-BE49-F238E27FC236}">
                <a16:creationId xmlns:a16="http://schemas.microsoft.com/office/drawing/2014/main" id="{288E106F-8F5B-E8EB-E459-0819EB20F4DB}"/>
              </a:ext>
            </a:extLst>
          </p:cNvPr>
          <p:cNvSpPr>
            <a:spLocks noGrp="1"/>
          </p:cNvSpPr>
          <p:nvPr>
            <p:ph idx="1"/>
          </p:nvPr>
        </p:nvSpPr>
        <p:spPr>
          <a:xfrm>
            <a:off x="838200" y="1363580"/>
            <a:ext cx="10515600" cy="4813383"/>
          </a:xfrm>
        </p:spPr>
        <p:txBody>
          <a:bodyPr>
            <a:normAutofit fontScale="92500" lnSpcReduction="10000"/>
          </a:bodyPr>
          <a:lstStyle/>
          <a:p>
            <a:pPr marL="0" indent="0">
              <a:buNone/>
            </a:pPr>
            <a:r>
              <a:rPr lang="en-US" sz="3200" dirty="0"/>
              <a:t>Now according to this verse, the proper response to trials produces God’s righteousness in our lives. Then there are three ways that we can respond so that God can help us to develop his righteousness: </a:t>
            </a:r>
          </a:p>
          <a:p>
            <a:pPr marL="0" indent="0">
              <a:buNone/>
            </a:pPr>
            <a:r>
              <a:rPr lang="en-US" sz="3200" dirty="0"/>
              <a:t>1. quick to listen, or quick to hear</a:t>
            </a:r>
          </a:p>
          <a:p>
            <a:pPr marL="0" indent="0">
              <a:buNone/>
            </a:pPr>
            <a:r>
              <a:rPr lang="en-US" sz="3200" dirty="0"/>
              <a:t>2. slow to speak </a:t>
            </a:r>
          </a:p>
          <a:p>
            <a:pPr marL="0" indent="0">
              <a:buNone/>
            </a:pPr>
            <a:r>
              <a:rPr lang="en-US" sz="3200" dirty="0"/>
              <a:t>3. slow to become angry</a:t>
            </a:r>
          </a:p>
          <a:p>
            <a:pPr marL="0" indent="0">
              <a:buNone/>
            </a:pPr>
            <a:r>
              <a:rPr lang="en-US" sz="3200" dirty="0"/>
              <a:t>So let’s look first of all at the importance of the proper response to trials, and then we’ll take a look at what it means to be quick to hear, slow to speak and slow to become angry.</a:t>
            </a:r>
          </a:p>
          <a:p>
            <a:pPr marL="0" indent="0">
              <a:buNone/>
            </a:pPr>
            <a:r>
              <a:rPr lang="en-US" dirty="0"/>
              <a:t> </a:t>
            </a:r>
          </a:p>
        </p:txBody>
      </p:sp>
    </p:spTree>
    <p:extLst>
      <p:ext uri="{BB962C8B-B14F-4D97-AF65-F5344CB8AC3E}">
        <p14:creationId xmlns:p14="http://schemas.microsoft.com/office/powerpoint/2010/main" val="3526679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CA71-3C69-F842-523B-0F634D0304D3}"/>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Quick to listen or hear</a:t>
            </a:r>
          </a:p>
        </p:txBody>
      </p:sp>
      <p:sp>
        <p:nvSpPr>
          <p:cNvPr id="3" name="Content Placeholder 2">
            <a:extLst>
              <a:ext uri="{FF2B5EF4-FFF2-40B4-BE49-F238E27FC236}">
                <a16:creationId xmlns:a16="http://schemas.microsoft.com/office/drawing/2014/main" id="{ED57105E-C133-687E-6930-07333B725415}"/>
              </a:ext>
            </a:extLst>
          </p:cNvPr>
          <p:cNvSpPr>
            <a:spLocks noGrp="1"/>
          </p:cNvSpPr>
          <p:nvPr>
            <p:ph idx="1"/>
          </p:nvPr>
        </p:nvSpPr>
        <p:spPr>
          <a:xfrm>
            <a:off x="838200" y="1296786"/>
            <a:ext cx="10515600" cy="4880177"/>
          </a:xfrm>
        </p:spPr>
        <p:txBody>
          <a:bodyPr>
            <a:noAutofit/>
          </a:bodyPr>
          <a:lstStyle/>
          <a:p>
            <a:pPr marL="0" indent="0">
              <a:buNone/>
            </a:pPr>
            <a:r>
              <a:rPr lang="en-US" sz="3200" dirty="0"/>
              <a:t>I do not think he means listening to the advice of other people. In the context James is saying that we should be quick to hear the Word of God. He says in 1:22-25, “Do not merely listen to the word, and so deceive yourselves. Do what it says. </a:t>
            </a:r>
            <a:r>
              <a:rPr lang="en-US" sz="3200" b="1" baseline="30000" dirty="0"/>
              <a:t>23 </a:t>
            </a:r>
            <a:r>
              <a:rPr lang="en-US" sz="3200" dirty="0"/>
              <a:t>Anyone who listens to the word but does not do what it says is like someone who looks at his face in a mirror </a:t>
            </a:r>
            <a:r>
              <a:rPr lang="en-US" sz="3200" b="1" baseline="30000" dirty="0"/>
              <a:t>24 </a:t>
            </a:r>
            <a:r>
              <a:rPr lang="en-US" sz="3200" dirty="0"/>
              <a:t>and, after looking at himself, goes away and immediately forgets what he looks like. </a:t>
            </a:r>
            <a:r>
              <a:rPr lang="en-US" sz="3200" b="1" baseline="30000" dirty="0"/>
              <a:t>25 </a:t>
            </a:r>
            <a:r>
              <a:rPr lang="en-US" sz="3200" dirty="0"/>
              <a:t>But whoever looks intently into the perfect law that gives freedom, and continues in it—not forgetting what they have heard, but doing it—they will be blessed in what they do.”</a:t>
            </a:r>
          </a:p>
        </p:txBody>
      </p:sp>
    </p:spTree>
    <p:extLst>
      <p:ext uri="{BB962C8B-B14F-4D97-AF65-F5344CB8AC3E}">
        <p14:creationId xmlns:p14="http://schemas.microsoft.com/office/powerpoint/2010/main" val="7312508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B7FF-609E-0A87-F11F-635B240F89DA}"/>
              </a:ext>
            </a:extLst>
          </p:cNvPr>
          <p:cNvSpPr>
            <a:spLocks noGrp="1"/>
          </p:cNvSpPr>
          <p:nvPr>
            <p:ph type="title"/>
          </p:nvPr>
        </p:nvSpPr>
        <p:spPr>
          <a:xfrm>
            <a:off x="838200" y="365126"/>
            <a:ext cx="10515600" cy="831908"/>
          </a:xfrm>
          <a:solidFill>
            <a:schemeClr val="accent2">
              <a:lumMod val="20000"/>
              <a:lumOff val="80000"/>
            </a:schemeClr>
          </a:solidFill>
        </p:spPr>
        <p:txBody>
          <a:bodyPr/>
          <a:lstStyle/>
          <a:p>
            <a:r>
              <a:rPr lang="en-US" dirty="0"/>
              <a:t>This is key to understanding James 2:26 </a:t>
            </a:r>
          </a:p>
        </p:txBody>
      </p:sp>
      <p:sp>
        <p:nvSpPr>
          <p:cNvPr id="3" name="Content Placeholder 2">
            <a:extLst>
              <a:ext uri="{FF2B5EF4-FFF2-40B4-BE49-F238E27FC236}">
                <a16:creationId xmlns:a16="http://schemas.microsoft.com/office/drawing/2014/main" id="{B3EA9F09-DB4A-8053-113C-CC5B6284ABB3}"/>
              </a:ext>
            </a:extLst>
          </p:cNvPr>
          <p:cNvSpPr>
            <a:spLocks noGrp="1"/>
          </p:cNvSpPr>
          <p:nvPr>
            <p:ph idx="1"/>
          </p:nvPr>
        </p:nvSpPr>
        <p:spPr>
          <a:xfrm>
            <a:off x="838200" y="1197034"/>
            <a:ext cx="10515600" cy="4979929"/>
          </a:xfrm>
        </p:spPr>
        <p:txBody>
          <a:bodyPr>
            <a:normAutofit/>
          </a:bodyPr>
          <a:lstStyle/>
          <a:p>
            <a:pPr marL="0" indent="0">
              <a:buNone/>
            </a:pPr>
            <a:r>
              <a:rPr lang="en-US" dirty="0"/>
              <a:t>“For just as the body without the spirit is dead, so faith without works is also dead”  Does James contradict Paul?</a:t>
            </a:r>
          </a:p>
          <a:p>
            <a:pPr marL="0" indent="0">
              <a:buNone/>
            </a:pPr>
            <a:r>
              <a:rPr lang="en-US" dirty="0"/>
              <a:t>NO! James is not teaching salvation by works. He is stressing that real faith is a faith that works. Paul is looking at initial justification before God, and in the initial justification of a Christian you can only be saved by faith. But then once we have been saved by faith, the authenticity of our faith should be reflected in the kind of life we live, what we say and what we do. So, James is not contradicting Paul, rather, he’s complementing him. He’s saying that real faith, genuine faith, will be demonstrated in works. To use James’ language, it will not repeatedly look in the mirror of scripture, see problems and do nothing!</a:t>
            </a:r>
          </a:p>
          <a:p>
            <a:pPr marL="0" indent="0">
              <a:buNone/>
            </a:pPr>
            <a:endParaRPr lang="en-US" dirty="0"/>
          </a:p>
        </p:txBody>
      </p:sp>
    </p:spTree>
    <p:extLst>
      <p:ext uri="{BB962C8B-B14F-4D97-AF65-F5344CB8AC3E}">
        <p14:creationId xmlns:p14="http://schemas.microsoft.com/office/powerpoint/2010/main" val="20244377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1DC4-6B59-E46C-5849-09D92755FD7B}"/>
              </a:ext>
            </a:extLst>
          </p:cNvPr>
          <p:cNvSpPr>
            <a:spLocks noGrp="1"/>
          </p:cNvSpPr>
          <p:nvPr>
            <p:ph type="title"/>
          </p:nvPr>
        </p:nvSpPr>
        <p:spPr>
          <a:xfrm>
            <a:off x="838200" y="365125"/>
            <a:ext cx="10515600" cy="798657"/>
          </a:xfrm>
          <a:solidFill>
            <a:schemeClr val="accent2">
              <a:lumMod val="20000"/>
              <a:lumOff val="80000"/>
            </a:schemeClr>
          </a:solidFill>
        </p:spPr>
        <p:txBody>
          <a:bodyPr/>
          <a:lstStyle/>
          <a:p>
            <a:r>
              <a:rPr lang="en-US" dirty="0"/>
              <a:t>Slow to speak </a:t>
            </a:r>
          </a:p>
        </p:txBody>
      </p:sp>
      <p:sp>
        <p:nvSpPr>
          <p:cNvPr id="3" name="Content Placeholder 2">
            <a:extLst>
              <a:ext uri="{FF2B5EF4-FFF2-40B4-BE49-F238E27FC236}">
                <a16:creationId xmlns:a16="http://schemas.microsoft.com/office/drawing/2014/main" id="{5AABCCA2-494C-DF28-9DDD-C997DE0B7582}"/>
              </a:ext>
            </a:extLst>
          </p:cNvPr>
          <p:cNvSpPr>
            <a:spLocks noGrp="1"/>
          </p:cNvSpPr>
          <p:nvPr>
            <p:ph idx="1"/>
          </p:nvPr>
        </p:nvSpPr>
        <p:spPr>
          <a:xfrm>
            <a:off x="838200" y="1163782"/>
            <a:ext cx="10515600" cy="5013181"/>
          </a:xfrm>
        </p:spPr>
        <p:txBody>
          <a:bodyPr>
            <a:normAutofit fontScale="92500" lnSpcReduction="20000"/>
          </a:bodyPr>
          <a:lstStyle/>
          <a:p>
            <a:pPr marL="0" indent="0">
              <a:buNone/>
            </a:pPr>
            <a:r>
              <a:rPr lang="en-US" sz="3000" dirty="0"/>
              <a:t>The second response is slow to speak. In chapter 3 he talks about the control of the tongue. James 3:2, “We all stumble in many ways. </a:t>
            </a:r>
            <a:r>
              <a:rPr lang="en-US" sz="3000" u="sng" dirty="0"/>
              <a:t>Anyone who is never at fault in what they say is perfect</a:t>
            </a:r>
            <a:r>
              <a:rPr lang="en-US" sz="3000" dirty="0"/>
              <a:t>, able to keep their whole body in check.” James says, one of the ultimate tests of maturity is not church attendance, Bible reading, prayer or witnessing, rather, control of the tongue. </a:t>
            </a:r>
          </a:p>
          <a:p>
            <a:pPr marL="0" indent="0">
              <a:buNone/>
            </a:pPr>
            <a:r>
              <a:rPr lang="en-US" sz="3000" dirty="0"/>
              <a:t>3:1-12. The tongue is a “bit,” “rudder,” “spark.” </a:t>
            </a:r>
          </a:p>
          <a:p>
            <a:pPr marL="0" indent="0">
              <a:buNone/>
            </a:pPr>
            <a:r>
              <a:rPr lang="en-US" sz="3000" b="1" dirty="0"/>
              <a:t>It can go one of two ways</a:t>
            </a:r>
          </a:p>
          <a:p>
            <a:pPr marL="0" indent="0">
              <a:buNone/>
            </a:pPr>
            <a:r>
              <a:rPr lang="en-US" sz="3000" dirty="0"/>
              <a:t>3:13-16 </a:t>
            </a:r>
            <a:r>
              <a:rPr lang="en-US" sz="3000" u="sng" dirty="0"/>
              <a:t>False wisdom</a:t>
            </a:r>
            <a:r>
              <a:rPr lang="en-US" sz="3000" dirty="0"/>
              <a:t>, Bitter envy and self ambition</a:t>
            </a:r>
          </a:p>
          <a:p>
            <a:pPr marL="0" indent="0">
              <a:buNone/>
            </a:pPr>
            <a:r>
              <a:rPr lang="en-US" sz="3000" dirty="0"/>
              <a:t>3:13-18 </a:t>
            </a:r>
            <a:r>
              <a:rPr lang="en-US" sz="3000" u="sng" dirty="0"/>
              <a:t>True wisdom</a:t>
            </a:r>
            <a:r>
              <a:rPr lang="en-US" sz="3000" dirty="0"/>
              <a:t>, pure; then peace-loving, considerate, submissive, full of mercy and good fruit, impartial and sincere.</a:t>
            </a:r>
            <a:r>
              <a:rPr lang="en-US" sz="3000" b="1" baseline="30000" dirty="0"/>
              <a:t> </a:t>
            </a:r>
            <a:r>
              <a:rPr lang="en-US" sz="3000" dirty="0"/>
              <a:t>Peacemakers who sow in peace reap a harvest of </a:t>
            </a:r>
            <a:r>
              <a:rPr lang="en-US" sz="3000" b="1" dirty="0"/>
              <a:t>righteousness</a:t>
            </a:r>
            <a:r>
              <a:rPr lang="en-US" sz="3000" dirty="0"/>
              <a:t>.</a:t>
            </a:r>
          </a:p>
        </p:txBody>
      </p:sp>
    </p:spTree>
    <p:extLst>
      <p:ext uri="{BB962C8B-B14F-4D97-AF65-F5344CB8AC3E}">
        <p14:creationId xmlns:p14="http://schemas.microsoft.com/office/powerpoint/2010/main" val="944097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4457-D0D4-DAA2-BBFA-8DA6BB26903E}"/>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Slow to become angry</a:t>
            </a:r>
          </a:p>
        </p:txBody>
      </p:sp>
      <p:sp>
        <p:nvSpPr>
          <p:cNvPr id="3" name="Content Placeholder 2">
            <a:extLst>
              <a:ext uri="{FF2B5EF4-FFF2-40B4-BE49-F238E27FC236}">
                <a16:creationId xmlns:a16="http://schemas.microsoft.com/office/drawing/2014/main" id="{442324F1-7840-D93E-1C08-F2AFBB6629BB}"/>
              </a:ext>
            </a:extLst>
          </p:cNvPr>
          <p:cNvSpPr>
            <a:spLocks noGrp="1"/>
          </p:cNvSpPr>
          <p:nvPr>
            <p:ph idx="1"/>
          </p:nvPr>
        </p:nvSpPr>
        <p:spPr>
          <a:xfrm>
            <a:off x="838200" y="1296786"/>
            <a:ext cx="10515600" cy="4880177"/>
          </a:xfrm>
        </p:spPr>
        <p:txBody>
          <a:bodyPr>
            <a:normAutofit/>
          </a:bodyPr>
          <a:lstStyle/>
          <a:p>
            <a:pPr marL="0" indent="0">
              <a:buNone/>
            </a:pPr>
            <a:r>
              <a:rPr lang="en-US" sz="3200" dirty="0"/>
              <a:t>We need to be </a:t>
            </a:r>
            <a:r>
              <a:rPr lang="en-US" sz="3200" b="1" u="sng" dirty="0"/>
              <a:t>slow</a:t>
            </a:r>
            <a:r>
              <a:rPr lang="en-US" sz="3200" dirty="0"/>
              <a:t> to anger not </a:t>
            </a:r>
            <a:r>
              <a:rPr lang="en-US" sz="3200" b="1" dirty="0"/>
              <a:t>never</a:t>
            </a:r>
            <a:r>
              <a:rPr lang="en-US" sz="3200" dirty="0"/>
              <a:t> be angry. What is making us angry?</a:t>
            </a:r>
          </a:p>
          <a:p>
            <a:pPr marL="0" indent="0">
              <a:buNone/>
            </a:pPr>
            <a:r>
              <a:rPr lang="en-US" sz="3200" dirty="0"/>
              <a:t>In chapter 4  he speaks against anger that betrays selfish desires. This is a continuation of what he talked about in 3:13-16, bitter envy and selfish ambition.</a:t>
            </a:r>
          </a:p>
          <a:p>
            <a:pPr marL="0" indent="0">
              <a:buNone/>
            </a:pPr>
            <a:endParaRPr lang="en-US" dirty="0"/>
          </a:p>
        </p:txBody>
      </p:sp>
    </p:spTree>
    <p:extLst>
      <p:ext uri="{BB962C8B-B14F-4D97-AF65-F5344CB8AC3E}">
        <p14:creationId xmlns:p14="http://schemas.microsoft.com/office/powerpoint/2010/main" val="26893483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E140-44BD-C4FC-48D2-DCCD733FFEAE}"/>
              </a:ext>
            </a:extLst>
          </p:cNvPr>
          <p:cNvSpPr>
            <a:spLocks noGrp="1"/>
          </p:cNvSpPr>
          <p:nvPr>
            <p:ph type="title"/>
          </p:nvPr>
        </p:nvSpPr>
        <p:spPr>
          <a:xfrm>
            <a:off x="838200" y="365125"/>
            <a:ext cx="10515600" cy="682279"/>
          </a:xfrm>
          <a:solidFill>
            <a:schemeClr val="accent2">
              <a:lumMod val="20000"/>
              <a:lumOff val="80000"/>
            </a:schemeClr>
          </a:solidFill>
        </p:spPr>
        <p:txBody>
          <a:bodyPr>
            <a:normAutofit fontScale="90000"/>
          </a:bodyPr>
          <a:lstStyle/>
          <a:p>
            <a:r>
              <a:rPr lang="en-US" dirty="0"/>
              <a:t>Ends with warnings, advice and encouragement</a:t>
            </a:r>
          </a:p>
        </p:txBody>
      </p:sp>
      <p:sp>
        <p:nvSpPr>
          <p:cNvPr id="3" name="Content Placeholder 2">
            <a:extLst>
              <a:ext uri="{FF2B5EF4-FFF2-40B4-BE49-F238E27FC236}">
                <a16:creationId xmlns:a16="http://schemas.microsoft.com/office/drawing/2014/main" id="{B01CB3A5-C45F-F106-2921-057329648D7A}"/>
              </a:ext>
            </a:extLst>
          </p:cNvPr>
          <p:cNvSpPr>
            <a:spLocks noGrp="1"/>
          </p:cNvSpPr>
          <p:nvPr>
            <p:ph idx="1"/>
          </p:nvPr>
        </p:nvSpPr>
        <p:spPr>
          <a:xfrm>
            <a:off x="838200" y="1047403"/>
            <a:ext cx="10515600" cy="5445471"/>
          </a:xfrm>
        </p:spPr>
        <p:txBody>
          <a:bodyPr>
            <a:normAutofit fontScale="92500" lnSpcReduction="20000"/>
          </a:bodyPr>
          <a:lstStyle/>
          <a:p>
            <a:pPr marL="0" indent="0">
              <a:buNone/>
            </a:pPr>
            <a:r>
              <a:rPr lang="en-US" dirty="0"/>
              <a:t>Submit to God, not the world</a:t>
            </a:r>
          </a:p>
          <a:p>
            <a:pPr marL="0" indent="0">
              <a:buNone/>
            </a:pPr>
            <a:r>
              <a:rPr lang="en-US" dirty="0"/>
              <a:t>Don’t boast or act like you are God</a:t>
            </a:r>
          </a:p>
          <a:p>
            <a:pPr marL="0" indent="0">
              <a:buNone/>
            </a:pPr>
            <a:r>
              <a:rPr lang="en-US" dirty="0"/>
              <a:t>Wealthy people must treat the poor fairly</a:t>
            </a:r>
          </a:p>
          <a:p>
            <a:pPr marL="0" indent="0">
              <a:buNone/>
            </a:pPr>
            <a:r>
              <a:rPr lang="en-US" dirty="0"/>
              <a:t>Be patient, even if you are suffering</a:t>
            </a:r>
          </a:p>
          <a:p>
            <a:pPr marL="0" indent="0">
              <a:buNone/>
            </a:pPr>
            <a:r>
              <a:rPr lang="en-US" dirty="0"/>
              <a:t>Prayer matters</a:t>
            </a:r>
          </a:p>
          <a:p>
            <a:pPr marL="0" indent="0">
              <a:buNone/>
            </a:pPr>
            <a:r>
              <a:rPr lang="en-US" dirty="0"/>
              <a:t>	Pray when in need/sick</a:t>
            </a:r>
          </a:p>
          <a:p>
            <a:pPr marL="0" indent="0">
              <a:buNone/>
            </a:pPr>
            <a:r>
              <a:rPr lang="en-US" dirty="0"/>
              <a:t>	praise when happy</a:t>
            </a:r>
          </a:p>
          <a:p>
            <a:pPr marL="0" indent="0">
              <a:buNone/>
            </a:pPr>
            <a:r>
              <a:rPr lang="en-US" dirty="0"/>
              <a:t>Care for each other, bring back the wandering one. </a:t>
            </a:r>
          </a:p>
          <a:p>
            <a:pPr marL="0" indent="0">
              <a:buNone/>
            </a:pPr>
            <a:r>
              <a:rPr lang="en-US" b="1" baseline="30000" dirty="0"/>
              <a:t>	19 </a:t>
            </a:r>
            <a:r>
              <a:rPr lang="en-US" dirty="0"/>
              <a:t>My brothers and sisters, if one of you should wander from the 	truth and someone should bring that person back, </a:t>
            </a:r>
            <a:r>
              <a:rPr lang="en-US" b="1" baseline="30000" dirty="0"/>
              <a:t>20 </a:t>
            </a:r>
            <a:r>
              <a:rPr lang="en-US" dirty="0"/>
              <a:t>remember 	this: Whoever turns a sinner from the error of their way will 	save them from death and cover over a multitude of sins.</a:t>
            </a:r>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924284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BFC9-FE72-B2D7-36D5-85FB239F4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5C959-D27C-8D6C-C74E-7E7E54731255}"/>
              </a:ext>
            </a:extLst>
          </p:cNvPr>
          <p:cNvSpPr>
            <a:spLocks noGrp="1"/>
          </p:cNvSpPr>
          <p:nvPr>
            <p:ph type="title"/>
          </p:nvPr>
        </p:nvSpPr>
        <p:spPr>
          <a:xfrm>
            <a:off x="838200" y="365125"/>
            <a:ext cx="10515600" cy="1095374"/>
          </a:xfrm>
          <a:solidFill>
            <a:schemeClr val="accent2">
              <a:lumMod val="20000"/>
              <a:lumOff val="80000"/>
            </a:schemeClr>
          </a:solidFill>
        </p:spPr>
        <p:txBody>
          <a:bodyPr>
            <a:normAutofit/>
          </a:bodyPr>
          <a:lstStyle/>
          <a:p>
            <a:pPr algn="ctr"/>
            <a:r>
              <a:rPr lang="en-US" dirty="0"/>
              <a:t>This ends the EXTENSION period</a:t>
            </a:r>
          </a:p>
        </p:txBody>
      </p:sp>
      <p:pic>
        <p:nvPicPr>
          <p:cNvPr id="4" name="Content Placeholder 3">
            <a:extLst>
              <a:ext uri="{FF2B5EF4-FFF2-40B4-BE49-F238E27FC236}">
                <a16:creationId xmlns:a16="http://schemas.microsoft.com/office/drawing/2014/main" id="{4C5C7BFC-EAED-E4D8-B686-52A433FC44C2}"/>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3828273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endParaRPr lang="en-US" u="sng" dirty="0"/>
          </a:p>
          <a:p>
            <a:pPr marL="0" indent="0">
              <a:spcBef>
                <a:spcPts val="400"/>
              </a:spcBef>
              <a:buNone/>
            </a:pPr>
            <a:r>
              <a:rPr lang="en-US" dirty="0"/>
              <a:t>5.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dirty="0"/>
              <a:t>6.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037-E05A-B18A-E8EA-3B0602FD8961}"/>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a:t>
            </a:r>
          </a:p>
        </p:txBody>
      </p:sp>
      <p:sp>
        <p:nvSpPr>
          <p:cNvPr id="3" name="Content Placeholder 2">
            <a:extLst>
              <a:ext uri="{FF2B5EF4-FFF2-40B4-BE49-F238E27FC236}">
                <a16:creationId xmlns:a16="http://schemas.microsoft.com/office/drawing/2014/main" id="{B23C85BD-F48E-512B-FAA6-DDDAD54FD9B5}"/>
              </a:ext>
            </a:extLst>
          </p:cNvPr>
          <p:cNvSpPr>
            <a:spLocks noGrp="1"/>
          </p:cNvSpPr>
          <p:nvPr>
            <p:ph idx="1"/>
          </p:nvPr>
        </p:nvSpPr>
        <p:spPr/>
        <p:txBody>
          <a:bodyPr>
            <a:normAutofit/>
          </a:bodyPr>
          <a:lstStyle/>
          <a:p>
            <a:pPr marL="0" indent="0">
              <a:buNone/>
            </a:pPr>
            <a:r>
              <a:rPr lang="en-US" sz="3200" dirty="0"/>
              <a:t>During this period, the church experienced unprecedented growth. Paul made three missionary journeys into the Roman provinces of Galatia, Macedonia, and Achaia, and on his third journey, he went to Asia Minor. He established churches in these areas, revisited them, and wrote epistles to them to strengthen their faith in Christ. I call the epistles Paul wrote during the period of expansion the journey epistles, because they were written while he was on his missionary journeys. </a:t>
            </a:r>
          </a:p>
        </p:txBody>
      </p:sp>
    </p:spTree>
    <p:extLst>
      <p:ext uri="{BB962C8B-B14F-4D97-AF65-F5344CB8AC3E}">
        <p14:creationId xmlns:p14="http://schemas.microsoft.com/office/powerpoint/2010/main" val="24473060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8098085-1402-1FF0-7124-BB63BE48B0F8}"/>
              </a:ext>
            </a:extLst>
          </p:cNvPr>
          <p:cNvSpPr txBox="1"/>
          <p:nvPr/>
        </p:nvSpPr>
        <p:spPr>
          <a:xfrm>
            <a:off x="3049621" y="2860091"/>
            <a:ext cx="6099242" cy="369332"/>
          </a:xfrm>
          <a:prstGeom prst="rect">
            <a:avLst/>
          </a:prstGeom>
          <a:noFill/>
        </p:spPr>
        <p:txBody>
          <a:bodyPr wrap="square">
            <a:spAutoFit/>
          </a:bodyPr>
          <a:lstStyle/>
          <a:p>
            <a:r>
              <a:rPr lang="en-US" b="0" i="0" dirty="0">
                <a:solidFill>
                  <a:srgbClr val="FFFFFF"/>
                </a:solidFill>
                <a:effectLst/>
                <a:latin typeface="system-ui"/>
              </a:rPr>
              <a:t>1</a:t>
            </a:r>
            <a:endParaRPr lang="en-US" dirty="0"/>
          </a:p>
        </p:txBody>
      </p:sp>
      <p:pic>
        <p:nvPicPr>
          <p:cNvPr id="13" name="Picture 12">
            <a:extLst>
              <a:ext uri="{FF2B5EF4-FFF2-40B4-BE49-F238E27FC236}">
                <a16:creationId xmlns:a16="http://schemas.microsoft.com/office/drawing/2014/main" id="{1FE9164E-141C-7413-ACAB-8507B7A0DEB3}"/>
              </a:ext>
            </a:extLst>
          </p:cNvPr>
          <p:cNvPicPr>
            <a:picLocks noChangeAspect="1"/>
          </p:cNvPicPr>
          <p:nvPr/>
        </p:nvPicPr>
        <p:blipFill>
          <a:blip r:embed="rId2"/>
          <a:stretch>
            <a:fillRect/>
          </a:stretch>
        </p:blipFill>
        <p:spPr>
          <a:xfrm>
            <a:off x="0" y="-228601"/>
            <a:ext cx="12310533" cy="7315201"/>
          </a:xfrm>
          <a:prstGeom prst="rect">
            <a:avLst/>
          </a:prstGeom>
        </p:spPr>
      </p:pic>
    </p:spTree>
    <p:extLst>
      <p:ext uri="{BB962C8B-B14F-4D97-AF65-F5344CB8AC3E}">
        <p14:creationId xmlns:p14="http://schemas.microsoft.com/office/powerpoint/2010/main" val="7285692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0B84D-BE4C-1083-98AE-2A5B19694F89}"/>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3441580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1508-4077-0E34-F702-BE176CDBFCFA}"/>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 </a:t>
            </a:r>
          </a:p>
        </p:txBody>
      </p:sp>
      <p:sp>
        <p:nvSpPr>
          <p:cNvPr id="3" name="Content Placeholder 2">
            <a:extLst>
              <a:ext uri="{FF2B5EF4-FFF2-40B4-BE49-F238E27FC236}">
                <a16:creationId xmlns:a16="http://schemas.microsoft.com/office/drawing/2014/main" id="{D9DC0F73-AD38-6F43-3A5E-D68FEC5C4F3F}"/>
              </a:ext>
            </a:extLst>
          </p:cNvPr>
          <p:cNvSpPr>
            <a:spLocks noGrp="1"/>
          </p:cNvSpPr>
          <p:nvPr>
            <p:ph idx="1"/>
          </p:nvPr>
        </p:nvSpPr>
        <p:spPr/>
        <p:txBody>
          <a:bodyPr>
            <a:normAutofit lnSpcReduction="10000"/>
          </a:bodyPr>
          <a:lstStyle/>
          <a:p>
            <a:pPr marL="0" indent="0">
              <a:buNone/>
            </a:pPr>
            <a:r>
              <a:rPr lang="en-US" sz="3200" dirty="0"/>
              <a:t>After his first journey, Paul wrote one epistle, the epistle to the Galatians. On his second journey, he wrote First and Second Thessalonians. On his third journey, Paul wrote First Corinthians, Second Corinthians, and Romans. So, it’s very easy to remember the chronological order of these epistles if you relate them to Paul’s missionary journeys. On the first journey, he wrote one epistle: Galatians; on the second journey, he wrote two: First and Second Thessalonians; and on the third journey, he wrote three epistles: First and Second Corinthians and Romans. </a:t>
            </a:r>
          </a:p>
          <a:p>
            <a:pPr marL="0" indent="0">
              <a:buNone/>
            </a:pPr>
            <a:endParaRPr lang="en-US" dirty="0"/>
          </a:p>
        </p:txBody>
      </p:sp>
    </p:spTree>
    <p:extLst>
      <p:ext uri="{BB962C8B-B14F-4D97-AF65-F5344CB8AC3E}">
        <p14:creationId xmlns:p14="http://schemas.microsoft.com/office/powerpoint/2010/main" val="515220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E584-0DF9-8DF8-5E0A-80FBD7344413}"/>
              </a:ext>
            </a:extLst>
          </p:cNvPr>
          <p:cNvSpPr>
            <a:spLocks noGrp="1"/>
          </p:cNvSpPr>
          <p:nvPr>
            <p:ph type="title"/>
          </p:nvPr>
        </p:nvSpPr>
        <p:spPr>
          <a:solidFill>
            <a:schemeClr val="accent5">
              <a:lumMod val="20000"/>
              <a:lumOff val="80000"/>
            </a:schemeClr>
          </a:solidFill>
        </p:spPr>
        <p:txBody>
          <a:bodyPr/>
          <a:lstStyle/>
          <a:p>
            <a:pPr algn="ctr"/>
            <a:r>
              <a:rPr lang="en-US" dirty="0"/>
              <a:t>Peter and the Gentiles</a:t>
            </a:r>
          </a:p>
        </p:txBody>
      </p:sp>
      <p:sp>
        <p:nvSpPr>
          <p:cNvPr id="3" name="Content Placeholder 2">
            <a:extLst>
              <a:ext uri="{FF2B5EF4-FFF2-40B4-BE49-F238E27FC236}">
                <a16:creationId xmlns:a16="http://schemas.microsoft.com/office/drawing/2014/main" id="{535D3170-B396-58AE-4AC1-EF3063EF741C}"/>
              </a:ext>
            </a:extLst>
          </p:cNvPr>
          <p:cNvSpPr>
            <a:spLocks noGrp="1"/>
          </p:cNvSpPr>
          <p:nvPr>
            <p:ph idx="1"/>
          </p:nvPr>
        </p:nvSpPr>
        <p:spPr/>
        <p:txBody>
          <a:bodyPr/>
          <a:lstStyle/>
          <a:p>
            <a:pPr marL="0" indent="0">
              <a:buNone/>
            </a:pPr>
            <a:r>
              <a:rPr lang="en-US" dirty="0"/>
              <a:t>Before surveying Paul’s missionary journey, we must note two key developments that led to the church’s expansion. First, the Lord instructed Peter to take the gospel to Gentile Cornelius. Peter, a devout Jew who kept kosher under Mosaic Law, saw a vision of a sheet with animals, both permitted and forbidden by law. God told Peter three times to kill and eat, signaling that the law and its divisions between Jews and Gentiles were no longer valid. This vision led Peter to preach to Cornelius and his family, setting a precedent for evangelizing Gentiles without requiring them to follow the law. Acts 10 – 11:18. </a:t>
            </a:r>
          </a:p>
          <a:p>
            <a:endParaRPr lang="en-US" dirty="0"/>
          </a:p>
        </p:txBody>
      </p:sp>
    </p:spTree>
    <p:extLst>
      <p:ext uri="{BB962C8B-B14F-4D97-AF65-F5344CB8AC3E}">
        <p14:creationId xmlns:p14="http://schemas.microsoft.com/office/powerpoint/2010/main" val="34284474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E3E1-827F-2357-3ACD-CA2B90E20BF7}"/>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131A5448-829E-B091-646C-6099237BC160}"/>
              </a:ext>
            </a:extLst>
          </p:cNvPr>
          <p:cNvSpPr>
            <a:spLocks noGrp="1"/>
          </p:cNvSpPr>
          <p:nvPr>
            <p:ph idx="1"/>
          </p:nvPr>
        </p:nvSpPr>
        <p:spPr/>
        <p:txBody>
          <a:bodyPr/>
          <a:lstStyle/>
          <a:p>
            <a:pPr marL="0" indent="0">
              <a:buNone/>
            </a:pPr>
            <a:r>
              <a:rPr lang="en-US" sz="3200" dirty="0"/>
              <a:t>We can’t really overestimate how crucial that was for us today, or how difficult that was for the Jews to understand this. God always intended to include Gentiles in his plan of salvation, but the Jews thought that it would take place </a:t>
            </a:r>
            <a:r>
              <a:rPr lang="en-US" sz="3200" u="sng" dirty="0"/>
              <a:t>by the Gentiles becoming Jews. </a:t>
            </a:r>
            <a:r>
              <a:rPr lang="en-US" sz="3200" dirty="0"/>
              <a:t>And so this is a totally new strategy to them, and of course, it’s significant for us because we would have had to keep elements of the law (become Jewish) before we could become Christians. </a:t>
            </a:r>
          </a:p>
          <a:p>
            <a:pPr marL="0" indent="0">
              <a:buNone/>
            </a:pPr>
            <a:endParaRPr lang="en-US" dirty="0"/>
          </a:p>
        </p:txBody>
      </p:sp>
    </p:spTree>
    <p:extLst>
      <p:ext uri="{BB962C8B-B14F-4D97-AF65-F5344CB8AC3E}">
        <p14:creationId xmlns:p14="http://schemas.microsoft.com/office/powerpoint/2010/main" val="1734807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B59A-FCF5-446D-FA3B-62E32B8A2DBA}"/>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F1BD312B-BC5F-CDE9-0516-C96EBA57943D}"/>
              </a:ext>
            </a:extLst>
          </p:cNvPr>
          <p:cNvSpPr>
            <a:spLocks noGrp="1"/>
          </p:cNvSpPr>
          <p:nvPr>
            <p:ph idx="1"/>
          </p:nvPr>
        </p:nvSpPr>
        <p:spPr/>
        <p:txBody>
          <a:bodyPr/>
          <a:lstStyle/>
          <a:p>
            <a:pPr marL="0" indent="0">
              <a:buNone/>
            </a:pPr>
            <a:r>
              <a:rPr lang="en-US" dirty="0"/>
              <a:t>The second development was the establishment of a new missionary center. The church in Jerusalem was a Jewish church, and through no fault of their own, they were somewhat limited and restricted in their thinking. So, </a:t>
            </a:r>
            <a:r>
              <a:rPr lang="en-US" u="sng" dirty="0"/>
              <a:t>God just moved the center of activity from Jerusalem to Antioch in Syria</a:t>
            </a:r>
            <a:r>
              <a:rPr lang="en-US" dirty="0"/>
              <a:t>. The difference is that the church in Antioch was a Gentile church, founded by Greek-speaking Jews. So, they had a broader perspective on people than the church in Jerusalem. And it was here in Antioch, by the way, that believers were first called Christians. And because this was a Gentile church, it was the one that sent out Paul and Barnabas on the first missionary journey. </a:t>
            </a:r>
          </a:p>
        </p:txBody>
      </p:sp>
    </p:spTree>
    <p:extLst>
      <p:ext uri="{BB962C8B-B14F-4D97-AF65-F5344CB8AC3E}">
        <p14:creationId xmlns:p14="http://schemas.microsoft.com/office/powerpoint/2010/main" val="16217901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C1C7A-D63B-9876-CA3A-2D09D79F277C}"/>
              </a:ext>
            </a:extLst>
          </p:cNvPr>
          <p:cNvSpPr>
            <a:spLocks noGrp="1"/>
          </p:cNvSpPr>
          <p:nvPr>
            <p:ph type="title"/>
          </p:nvPr>
        </p:nvSpPr>
        <p:spPr>
          <a:solidFill>
            <a:schemeClr val="accent5">
              <a:lumMod val="20000"/>
              <a:lumOff val="80000"/>
            </a:schemeClr>
          </a:solidFill>
        </p:spPr>
        <p:txBody>
          <a:bodyPr/>
          <a:lstStyle/>
          <a:p>
            <a:pPr algn="ctr"/>
            <a:r>
              <a:rPr lang="en-US" dirty="0"/>
              <a:t>Paul’s first missionary journey</a:t>
            </a:r>
          </a:p>
        </p:txBody>
      </p:sp>
      <p:sp>
        <p:nvSpPr>
          <p:cNvPr id="3" name="Content Placeholder 2">
            <a:extLst>
              <a:ext uri="{FF2B5EF4-FFF2-40B4-BE49-F238E27FC236}">
                <a16:creationId xmlns:a16="http://schemas.microsoft.com/office/drawing/2014/main" id="{D7025E77-717E-F39D-9EE6-D8C64268DC69}"/>
              </a:ext>
            </a:extLst>
          </p:cNvPr>
          <p:cNvSpPr>
            <a:spLocks noGrp="1"/>
          </p:cNvSpPr>
          <p:nvPr>
            <p:ph idx="1"/>
          </p:nvPr>
        </p:nvSpPr>
        <p:spPr/>
        <p:txBody>
          <a:bodyPr>
            <a:normAutofit/>
          </a:bodyPr>
          <a:lstStyle/>
          <a:p>
            <a:pPr marL="0" indent="0">
              <a:buNone/>
            </a:pPr>
            <a:r>
              <a:rPr lang="en-US" sz="3200" dirty="0"/>
              <a:t>Luke’s account of the first missionary journey in Acts chapters 13 and 14. The missionary party consisted of </a:t>
            </a:r>
            <a:r>
              <a:rPr lang="en-US" sz="3200" b="1" dirty="0"/>
              <a:t>Barnabas, Paul, and John Mark</a:t>
            </a:r>
            <a:r>
              <a:rPr lang="en-US" sz="3200" dirty="0"/>
              <a:t>. They went to five different cities: they went to Paphos on the island of Cyprus; and then they went into Asia Minor, which is modern-day Turkey; and they went to Antioch in Pisidia—that’s a different Antioch than the one in Syria; they went to Iconium, Lystra and Derbe. This region in Paul’s time was called Galatia, it was the Roman province of Galatia. </a:t>
            </a:r>
          </a:p>
        </p:txBody>
      </p:sp>
    </p:spTree>
    <p:extLst>
      <p:ext uri="{BB962C8B-B14F-4D97-AF65-F5344CB8AC3E}">
        <p14:creationId xmlns:p14="http://schemas.microsoft.com/office/powerpoint/2010/main" val="4043758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39DC-8A31-85EE-3A12-78B475DB9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8D3D5D-60B2-5D06-1EA2-4A63A7E67380}"/>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12026058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7A3C-6ED4-4DF9-F8B3-1FB44D6D3604}"/>
              </a:ext>
            </a:extLst>
          </p:cNvPr>
          <p:cNvSpPr>
            <a:spLocks noGrp="1"/>
          </p:cNvSpPr>
          <p:nvPr>
            <p:ph type="title"/>
          </p:nvPr>
        </p:nvSpPr>
        <p:spPr>
          <a:xfrm>
            <a:off x="838200" y="365125"/>
            <a:ext cx="10515600" cy="757093"/>
          </a:xfrm>
          <a:solidFill>
            <a:schemeClr val="accent5">
              <a:lumMod val="20000"/>
              <a:lumOff val="80000"/>
            </a:schemeClr>
          </a:solidFill>
        </p:spPr>
        <p:txBody>
          <a:bodyPr/>
          <a:lstStyle/>
          <a:p>
            <a:pPr algn="ctr"/>
            <a:r>
              <a:rPr lang="en-US" dirty="0"/>
              <a:t>Paphos</a:t>
            </a:r>
          </a:p>
        </p:txBody>
      </p:sp>
      <p:sp>
        <p:nvSpPr>
          <p:cNvPr id="3" name="Content Placeholder 2">
            <a:extLst>
              <a:ext uri="{FF2B5EF4-FFF2-40B4-BE49-F238E27FC236}">
                <a16:creationId xmlns:a16="http://schemas.microsoft.com/office/drawing/2014/main" id="{63A1BCC4-42E9-7464-4977-ABC18C06A032}"/>
              </a:ext>
            </a:extLst>
          </p:cNvPr>
          <p:cNvSpPr>
            <a:spLocks noGrp="1"/>
          </p:cNvSpPr>
          <p:nvPr>
            <p:ph idx="1"/>
          </p:nvPr>
        </p:nvSpPr>
        <p:spPr>
          <a:xfrm>
            <a:off x="838200" y="1122218"/>
            <a:ext cx="10515600" cy="5054745"/>
          </a:xfrm>
        </p:spPr>
        <p:txBody>
          <a:bodyPr>
            <a:noAutofit/>
          </a:bodyPr>
          <a:lstStyle/>
          <a:p>
            <a:pPr marL="0" indent="0">
              <a:buNone/>
            </a:pPr>
            <a:r>
              <a:rPr lang="en-US" dirty="0"/>
              <a:t>This event sets the pattern for Paul’s ministry [Acts 13:4-12]. In Paphos on the island of Cyprus, they met a Jewish sorcerer named Bar-Jesus. He was the attendant of the Roman proconsul named Sergius Paulus. Bar-Jesus, aka Elymas, was a sorcerer. As Paul preached to these two men, Bar-Jesus tried to stop him. Paul, looks straight at Elymas, says, “‘You’re a child of the devil and an enemy of everything that is right! You are full of all kinds of deceit and trickery.’” And he says, “‘Now the hand of the Lord is against you, and you are going to be blind, and for a time you will be unable to see the light of the sun.’ And immediately mist and darkness came over him, and he groped about, seeking someone to lead him by the hand. When the proconsul saw what had happened, he believed, for he was amazed at the teaching about the Lord.” </a:t>
            </a:r>
          </a:p>
        </p:txBody>
      </p:sp>
    </p:spTree>
    <p:extLst>
      <p:ext uri="{BB962C8B-B14F-4D97-AF65-F5344CB8AC3E}">
        <p14:creationId xmlns:p14="http://schemas.microsoft.com/office/powerpoint/2010/main" val="1803210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2659-1D11-6D43-96CF-2F8B72132E12}"/>
              </a:ext>
            </a:extLst>
          </p:cNvPr>
          <p:cNvSpPr>
            <a:spLocks noGrp="1"/>
          </p:cNvSpPr>
          <p:nvPr>
            <p:ph type="title"/>
          </p:nvPr>
        </p:nvSpPr>
        <p:spPr>
          <a:xfrm>
            <a:off x="838200" y="365125"/>
            <a:ext cx="10515600" cy="688975"/>
          </a:xfrm>
          <a:solidFill>
            <a:schemeClr val="accent5">
              <a:lumMod val="20000"/>
              <a:lumOff val="80000"/>
            </a:schemeClr>
          </a:solidFill>
        </p:spPr>
        <p:txBody>
          <a:bodyPr>
            <a:normAutofit fontScale="90000"/>
          </a:bodyPr>
          <a:lstStyle/>
          <a:p>
            <a:pPr algn="ctr"/>
            <a:r>
              <a:rPr lang="en-US" dirty="0"/>
              <a:t>The Jew and Gentile problem</a:t>
            </a:r>
          </a:p>
        </p:txBody>
      </p:sp>
      <p:sp>
        <p:nvSpPr>
          <p:cNvPr id="3" name="Content Placeholder 2">
            <a:extLst>
              <a:ext uri="{FF2B5EF4-FFF2-40B4-BE49-F238E27FC236}">
                <a16:creationId xmlns:a16="http://schemas.microsoft.com/office/drawing/2014/main" id="{6AEA3E0A-4A4F-077C-0D94-5BC917FAF005}"/>
              </a:ext>
            </a:extLst>
          </p:cNvPr>
          <p:cNvSpPr>
            <a:spLocks noGrp="1"/>
          </p:cNvSpPr>
          <p:nvPr>
            <p:ph idx="1"/>
          </p:nvPr>
        </p:nvSpPr>
        <p:spPr>
          <a:xfrm>
            <a:off x="838200" y="1054100"/>
            <a:ext cx="10515600" cy="5122863"/>
          </a:xfrm>
        </p:spPr>
        <p:txBody>
          <a:bodyPr>
            <a:normAutofit/>
          </a:bodyPr>
          <a:lstStyle/>
          <a:p>
            <a:pPr marL="0" indent="0">
              <a:buNone/>
            </a:pPr>
            <a:r>
              <a:rPr lang="en-US" dirty="0"/>
              <a:t>Notice what happens here: a Jewish sorcerer is blinded, not permanently but temporarily, because of his unbelief, and Sergius Paulus, who is a Gentile, believes. </a:t>
            </a:r>
          </a:p>
          <a:p>
            <a:pPr marL="0" indent="0">
              <a:buNone/>
            </a:pPr>
            <a:r>
              <a:rPr lang="en-US" dirty="0"/>
              <a:t>How are we to understand this? Gentiles are increasingly more responsive to the gospel than Jews, and this was an unexpected development.  Paul will write about this later in Romans chapters 9-11. This is a difficult passage that is aggressively debated. </a:t>
            </a:r>
          </a:p>
          <a:p>
            <a:pPr marL="0" indent="0">
              <a:buNone/>
            </a:pPr>
            <a:r>
              <a:rPr lang="en-US" dirty="0"/>
              <a:t> We will NOT discuss this today; we will later. In the meantime, here is a video if you would like to start thinking about this. I think it is pretty fair and balanced.</a:t>
            </a:r>
          </a:p>
          <a:p>
            <a:pPr marL="0" indent="0">
              <a:buNone/>
            </a:pPr>
            <a:r>
              <a:rPr lang="en-US" dirty="0">
                <a:hlinkClick r:id="rId2"/>
              </a:rPr>
              <a:t>https://www.youtube.com/watch?v=L61xmwEEIgc&amp;t=16s</a:t>
            </a:r>
            <a:r>
              <a:rPr lang="en-US" dirty="0"/>
              <a:t>. Skip the add at the beginning.   </a:t>
            </a:r>
          </a:p>
          <a:p>
            <a:endParaRPr lang="en-US" dirty="0"/>
          </a:p>
        </p:txBody>
      </p:sp>
    </p:spTree>
    <p:extLst>
      <p:ext uri="{BB962C8B-B14F-4D97-AF65-F5344CB8AC3E}">
        <p14:creationId xmlns:p14="http://schemas.microsoft.com/office/powerpoint/2010/main" val="32948932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DD888-12B0-34F4-C05C-42D783A18507}"/>
              </a:ext>
            </a:extLst>
          </p:cNvPr>
          <p:cNvSpPr>
            <a:spLocks noGrp="1"/>
          </p:cNvSpPr>
          <p:nvPr>
            <p:ph type="title"/>
          </p:nvPr>
        </p:nvSpPr>
        <p:spPr>
          <a:xfrm>
            <a:off x="838200" y="365126"/>
            <a:ext cx="10515600" cy="848820"/>
          </a:xfrm>
          <a:solidFill>
            <a:schemeClr val="accent5">
              <a:lumMod val="20000"/>
              <a:lumOff val="80000"/>
            </a:schemeClr>
          </a:solidFill>
        </p:spPr>
        <p:txBody>
          <a:bodyPr/>
          <a:lstStyle/>
          <a:p>
            <a:r>
              <a:rPr lang="en-US" dirty="0"/>
              <a:t>Conclusion of Journey #1</a:t>
            </a:r>
          </a:p>
        </p:txBody>
      </p:sp>
      <p:sp>
        <p:nvSpPr>
          <p:cNvPr id="3" name="Content Placeholder 2">
            <a:extLst>
              <a:ext uri="{FF2B5EF4-FFF2-40B4-BE49-F238E27FC236}">
                <a16:creationId xmlns:a16="http://schemas.microsoft.com/office/drawing/2014/main" id="{66A323BD-081D-3F62-732F-E589536BEEBE}"/>
              </a:ext>
            </a:extLst>
          </p:cNvPr>
          <p:cNvSpPr>
            <a:spLocks noGrp="1"/>
          </p:cNvSpPr>
          <p:nvPr>
            <p:ph idx="1"/>
          </p:nvPr>
        </p:nvSpPr>
        <p:spPr>
          <a:xfrm>
            <a:off x="838200" y="1213946"/>
            <a:ext cx="10515600" cy="4963017"/>
          </a:xfrm>
        </p:spPr>
        <p:txBody>
          <a:bodyPr/>
          <a:lstStyle/>
          <a:p>
            <a:pPr marL="0" indent="0">
              <a:buNone/>
            </a:pPr>
            <a:r>
              <a:rPr lang="en-US" sz="3200" b="1" dirty="0"/>
              <a:t>Acts 14: 26 – 28</a:t>
            </a:r>
          </a:p>
          <a:p>
            <a:pPr marL="0" indent="0">
              <a:buNone/>
            </a:pPr>
            <a:r>
              <a:rPr lang="en-US" sz="3200" dirty="0"/>
              <a:t>“From there they sailed back to Antioch, where they had been commended to the grace of God for the work that they had completed. When they arrived they called the church together and related all that God had done with them, and how he had opened the door of faith for the Gentiles. And they stayed there with the disciples for some time” </a:t>
            </a:r>
          </a:p>
        </p:txBody>
      </p:sp>
    </p:spTree>
    <p:extLst>
      <p:ext uri="{BB962C8B-B14F-4D97-AF65-F5344CB8AC3E}">
        <p14:creationId xmlns:p14="http://schemas.microsoft.com/office/powerpoint/2010/main" val="3945197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528B-9CB2-60F0-79F6-82C705745CF5}"/>
              </a:ext>
            </a:extLst>
          </p:cNvPr>
          <p:cNvSpPr>
            <a:spLocks noGrp="1"/>
          </p:cNvSpPr>
          <p:nvPr>
            <p:ph type="title"/>
          </p:nvPr>
        </p:nvSpPr>
        <p:spPr>
          <a:xfrm>
            <a:off x="838200" y="365125"/>
            <a:ext cx="10515600" cy="879475"/>
          </a:xfrm>
          <a:solidFill>
            <a:schemeClr val="accent5">
              <a:lumMod val="20000"/>
              <a:lumOff val="80000"/>
            </a:schemeClr>
          </a:solidFill>
        </p:spPr>
        <p:txBody>
          <a:bodyPr/>
          <a:lstStyle/>
          <a:p>
            <a:r>
              <a:rPr lang="en-US" dirty="0"/>
              <a:t>Three points</a:t>
            </a:r>
          </a:p>
        </p:txBody>
      </p:sp>
      <p:sp>
        <p:nvSpPr>
          <p:cNvPr id="3" name="Content Placeholder 2">
            <a:extLst>
              <a:ext uri="{FF2B5EF4-FFF2-40B4-BE49-F238E27FC236}">
                <a16:creationId xmlns:a16="http://schemas.microsoft.com/office/drawing/2014/main" id="{895B6D49-1F94-7282-33E8-8496F7FCF1B9}"/>
              </a:ext>
            </a:extLst>
          </p:cNvPr>
          <p:cNvSpPr>
            <a:spLocks noGrp="1"/>
          </p:cNvSpPr>
          <p:nvPr>
            <p:ph idx="1"/>
          </p:nvPr>
        </p:nvSpPr>
        <p:spPr>
          <a:xfrm>
            <a:off x="838200" y="1244600"/>
            <a:ext cx="10515600" cy="4932363"/>
          </a:xfrm>
        </p:spPr>
        <p:txBody>
          <a:bodyPr/>
          <a:lstStyle/>
          <a:p>
            <a:pPr marL="0" indent="0">
              <a:buNone/>
            </a:pPr>
            <a:r>
              <a:rPr lang="en-US" dirty="0"/>
              <a:t>The verses highlight three key points about the first missionary journey: </a:t>
            </a:r>
          </a:p>
          <a:p>
            <a:pPr marL="0" indent="0">
              <a:buNone/>
            </a:pPr>
            <a:r>
              <a:rPr lang="en-US" b="1" dirty="0"/>
              <a:t>First,</a:t>
            </a:r>
            <a:r>
              <a:rPr lang="en-US" dirty="0"/>
              <a:t> Paul and Barnabas achieved their goal of establishing independent, self-sufficient churches, which Paul credited to God’s grace. </a:t>
            </a:r>
          </a:p>
          <a:p>
            <a:pPr marL="0" indent="0">
              <a:buNone/>
            </a:pPr>
            <a:r>
              <a:rPr lang="en-US" b="1" dirty="0"/>
              <a:t>Second,</a:t>
            </a:r>
            <a:r>
              <a:rPr lang="en-US" dirty="0"/>
              <a:t> Paul, the apostle of grace, acknowledged his dependence on God’s grace. </a:t>
            </a:r>
          </a:p>
          <a:p>
            <a:pPr marL="0" indent="0">
              <a:buNone/>
            </a:pPr>
            <a:r>
              <a:rPr lang="en-US" b="1" dirty="0"/>
              <a:t>Third,</a:t>
            </a:r>
            <a:r>
              <a:rPr lang="en-US" dirty="0"/>
              <a:t> Surprisingly, most converts were Gentiles, not Jews, leading many Gentiles to faith in Christ.</a:t>
            </a:r>
          </a:p>
          <a:p>
            <a:pPr marL="0" indent="0">
              <a:buNone/>
            </a:pPr>
            <a:endParaRPr lang="en-US" dirty="0"/>
          </a:p>
        </p:txBody>
      </p:sp>
    </p:spTree>
    <p:extLst>
      <p:ext uri="{BB962C8B-B14F-4D97-AF65-F5344CB8AC3E}">
        <p14:creationId xmlns:p14="http://schemas.microsoft.com/office/powerpoint/2010/main" val="32291874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7690-CAFD-FE2E-B296-98F021EB867A}"/>
              </a:ext>
            </a:extLst>
          </p:cNvPr>
          <p:cNvSpPr>
            <a:spLocks noGrp="1"/>
          </p:cNvSpPr>
          <p:nvPr>
            <p:ph type="title"/>
          </p:nvPr>
        </p:nvSpPr>
        <p:spPr>
          <a:xfrm>
            <a:off x="838200" y="365125"/>
            <a:ext cx="10515600" cy="885177"/>
          </a:xfrm>
          <a:solidFill>
            <a:schemeClr val="accent5">
              <a:lumMod val="20000"/>
              <a:lumOff val="80000"/>
            </a:schemeClr>
          </a:solidFill>
        </p:spPr>
        <p:txBody>
          <a:bodyPr/>
          <a:lstStyle/>
          <a:p>
            <a:pPr algn="ctr"/>
            <a:r>
              <a:rPr lang="en-US" dirty="0"/>
              <a:t>The Letter to the Galatians</a:t>
            </a:r>
          </a:p>
        </p:txBody>
      </p:sp>
      <p:sp>
        <p:nvSpPr>
          <p:cNvPr id="3" name="Content Placeholder 2">
            <a:extLst>
              <a:ext uri="{FF2B5EF4-FFF2-40B4-BE49-F238E27FC236}">
                <a16:creationId xmlns:a16="http://schemas.microsoft.com/office/drawing/2014/main" id="{A96977BF-F33B-E840-4852-EC69713DFD50}"/>
              </a:ext>
            </a:extLst>
          </p:cNvPr>
          <p:cNvSpPr>
            <a:spLocks noGrp="1"/>
          </p:cNvSpPr>
          <p:nvPr>
            <p:ph idx="1"/>
          </p:nvPr>
        </p:nvSpPr>
        <p:spPr>
          <a:xfrm>
            <a:off x="838200" y="1250302"/>
            <a:ext cx="10515600" cy="4926661"/>
          </a:xfrm>
        </p:spPr>
        <p:txBody>
          <a:bodyPr>
            <a:normAutofit lnSpcReduction="10000"/>
          </a:bodyPr>
          <a:lstStyle/>
          <a:p>
            <a:pPr marL="0" indent="0">
              <a:buNone/>
            </a:pPr>
            <a:r>
              <a:rPr lang="en-US" sz="3200" dirty="0"/>
              <a:t>Galatians was written after the first missionary journey, during which Paul journeyed into the region of Galatia. And after he returned to Antioch in Syria, Paul wrote an epistle to the Galatians. The date for the writing of Galatians was about AD 50, shortly after James. Paul wrote Galatians to defend the gospel of grace. Jewish legalists, sometimes referred to as Judaizers, were threatening the gospel of grace. They wanted to impose the law on Christians, and had they succeeded Christianity might have become nothing more than another religious party within Judaism. We will look at three of the unique features for Galatians, and a threefold outline of the epistle. </a:t>
            </a:r>
          </a:p>
          <a:p>
            <a:pPr marL="0" indent="0">
              <a:buNone/>
            </a:pPr>
            <a:endParaRPr lang="en-US" dirty="0"/>
          </a:p>
        </p:txBody>
      </p:sp>
    </p:spTree>
    <p:extLst>
      <p:ext uri="{BB962C8B-B14F-4D97-AF65-F5344CB8AC3E}">
        <p14:creationId xmlns:p14="http://schemas.microsoft.com/office/powerpoint/2010/main" val="19976067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2AED2E-4C8A-01C2-59A5-F796D806704B}"/>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30995060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9DF10-B340-B37F-1680-643C7AB64347}"/>
              </a:ext>
            </a:extLst>
          </p:cNvPr>
          <p:cNvSpPr>
            <a:spLocks noGrp="1"/>
          </p:cNvSpPr>
          <p:nvPr>
            <p:ph type="title"/>
          </p:nvPr>
        </p:nvSpPr>
        <p:spPr>
          <a:xfrm>
            <a:off x="838200" y="365125"/>
            <a:ext cx="10515600" cy="978483"/>
          </a:xfrm>
          <a:solidFill>
            <a:schemeClr val="accent5">
              <a:lumMod val="20000"/>
              <a:lumOff val="80000"/>
            </a:schemeClr>
          </a:solidFill>
        </p:spPr>
        <p:txBody>
          <a:bodyPr/>
          <a:lstStyle/>
          <a:p>
            <a:pPr algn="ctr"/>
            <a:r>
              <a:rPr lang="en-US" dirty="0"/>
              <a:t>Unique content of Galatians</a:t>
            </a:r>
          </a:p>
        </p:txBody>
      </p:sp>
      <p:sp>
        <p:nvSpPr>
          <p:cNvPr id="3" name="Content Placeholder 2">
            <a:extLst>
              <a:ext uri="{FF2B5EF4-FFF2-40B4-BE49-F238E27FC236}">
                <a16:creationId xmlns:a16="http://schemas.microsoft.com/office/drawing/2014/main" id="{90E87620-F9EF-D092-3E3F-92D509433CA7}"/>
              </a:ext>
            </a:extLst>
          </p:cNvPr>
          <p:cNvSpPr>
            <a:spLocks noGrp="1"/>
          </p:cNvSpPr>
          <p:nvPr>
            <p:ph idx="1"/>
          </p:nvPr>
        </p:nvSpPr>
        <p:spPr>
          <a:xfrm>
            <a:off x="838200" y="1343608"/>
            <a:ext cx="10515600" cy="5149267"/>
          </a:xfrm>
        </p:spPr>
        <p:txBody>
          <a:bodyPr>
            <a:normAutofit fontScale="92500"/>
          </a:bodyPr>
          <a:lstStyle/>
          <a:p>
            <a:pPr marL="0" indent="0">
              <a:buNone/>
            </a:pPr>
            <a:r>
              <a:rPr lang="en-US" dirty="0"/>
              <a:t>Paul says in 1:17 that he was in Arabia for three years; that’s the only reference we have to Arabia. We don’t have any information about what Paul did during that time. He may have needed time to reconsider his views on Judaism and Christianity. It seems that Paul went after he became a follower of Christ and before he began his ministry. Secondly, in Galatians 3:19-25, Paul explains the purpose of the law. He says that the law was given to lead the nation of Israel to Christ. In other words, Paul insists that the law doesn’t save anyone—keeping the law, at least, doesn’t save anyone. God pardons those who trust Christ as Savior, not those who observe the law. The third unique feature of Galatians is the list of the fruit of the Spirit in Galatians 5:22-23. The unique point is that it’s a cluster of virtues; it’s not individual pieces from which we can choose. Paul doesn’t say that these are the “fruits” of the Spirit; he says that this is the “fruit” of the Spirit.</a:t>
            </a:r>
          </a:p>
          <a:p>
            <a:pPr marL="0" indent="0">
              <a:buNone/>
            </a:pPr>
            <a:endParaRPr lang="en-US" dirty="0"/>
          </a:p>
        </p:txBody>
      </p:sp>
    </p:spTree>
    <p:extLst>
      <p:ext uri="{BB962C8B-B14F-4D97-AF65-F5344CB8AC3E}">
        <p14:creationId xmlns:p14="http://schemas.microsoft.com/office/powerpoint/2010/main" val="31003078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0790-2D50-6DCB-7152-E31AFDA57D67}"/>
              </a:ext>
            </a:extLst>
          </p:cNvPr>
          <p:cNvSpPr>
            <a:spLocks noGrp="1"/>
          </p:cNvSpPr>
          <p:nvPr>
            <p:ph type="title"/>
          </p:nvPr>
        </p:nvSpPr>
        <p:spPr>
          <a:xfrm>
            <a:off x="838200" y="365126"/>
            <a:ext cx="10515600" cy="866516"/>
          </a:xfrm>
          <a:solidFill>
            <a:schemeClr val="accent5">
              <a:lumMod val="20000"/>
              <a:lumOff val="80000"/>
            </a:schemeClr>
          </a:solidFill>
        </p:spPr>
        <p:txBody>
          <a:bodyPr/>
          <a:lstStyle/>
          <a:p>
            <a:pPr algn="ctr"/>
            <a:r>
              <a:rPr lang="en-US" dirty="0"/>
              <a:t>Outline of Galatians – three parts</a:t>
            </a:r>
          </a:p>
        </p:txBody>
      </p:sp>
      <p:sp>
        <p:nvSpPr>
          <p:cNvPr id="3" name="Content Placeholder 2">
            <a:extLst>
              <a:ext uri="{FF2B5EF4-FFF2-40B4-BE49-F238E27FC236}">
                <a16:creationId xmlns:a16="http://schemas.microsoft.com/office/drawing/2014/main" id="{32C89898-5973-A786-04E2-C4E059B8058B}"/>
              </a:ext>
            </a:extLst>
          </p:cNvPr>
          <p:cNvSpPr>
            <a:spLocks noGrp="1"/>
          </p:cNvSpPr>
          <p:nvPr>
            <p:ph idx="1"/>
          </p:nvPr>
        </p:nvSpPr>
        <p:spPr>
          <a:xfrm>
            <a:off x="838200" y="1231642"/>
            <a:ext cx="10515600" cy="4945321"/>
          </a:xfrm>
        </p:spPr>
        <p:txBody>
          <a:bodyPr>
            <a:normAutofit lnSpcReduction="10000"/>
          </a:bodyPr>
          <a:lstStyle/>
          <a:p>
            <a:pPr marL="0" indent="0">
              <a:buNone/>
            </a:pPr>
            <a:r>
              <a:rPr lang="en-US" sz="3200" b="1" dirty="0"/>
              <a:t>First, personal defense of Gospel</a:t>
            </a:r>
            <a:r>
              <a:rPr lang="en-US" sz="3200" dirty="0"/>
              <a:t>. In chapters 1 and 2 Paul gives his personal testimony about his gospel and how he received it, emphasizing that it is a gospel that was revealed to him and it’s a gospel of grace. </a:t>
            </a:r>
          </a:p>
          <a:p>
            <a:pPr marL="0" indent="0">
              <a:buNone/>
            </a:pPr>
            <a:r>
              <a:rPr lang="en-US" sz="3200" b="1" dirty="0"/>
              <a:t>Second, doctrinal defense of Gospel</a:t>
            </a:r>
            <a:r>
              <a:rPr lang="en-US" sz="3200" dirty="0"/>
              <a:t>; in chapters 3 and 4 Paul defends the gospel of grace from the doctrinal perspective of justification by faith. </a:t>
            </a:r>
          </a:p>
          <a:p>
            <a:pPr marL="0" indent="0">
              <a:buNone/>
            </a:pPr>
            <a:r>
              <a:rPr lang="en-US" sz="3200" b="1" dirty="0"/>
              <a:t>Third, practical application of Gospel</a:t>
            </a:r>
            <a:r>
              <a:rPr lang="en-US" sz="3200" dirty="0"/>
              <a:t>, chapters 5 and 6. Paul applies the principle of Christian liberty to the Christian life, and again he emphasizes that the Christian life is lived by grace and not by law. </a:t>
            </a:r>
          </a:p>
        </p:txBody>
      </p:sp>
    </p:spTree>
    <p:extLst>
      <p:ext uri="{BB962C8B-B14F-4D97-AF65-F5344CB8AC3E}">
        <p14:creationId xmlns:p14="http://schemas.microsoft.com/office/powerpoint/2010/main" val="561627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CDADA-E9B9-4F8D-3C1D-A2C155BD51E1}"/>
              </a:ext>
            </a:extLst>
          </p:cNvPr>
          <p:cNvSpPr>
            <a:spLocks noGrp="1"/>
          </p:cNvSpPr>
          <p:nvPr>
            <p:ph type="title"/>
          </p:nvPr>
        </p:nvSpPr>
        <p:spPr>
          <a:xfrm>
            <a:off x="838200" y="365125"/>
            <a:ext cx="10515600" cy="847855"/>
          </a:xfrm>
          <a:solidFill>
            <a:schemeClr val="accent5">
              <a:lumMod val="20000"/>
              <a:lumOff val="80000"/>
            </a:schemeClr>
          </a:solidFill>
        </p:spPr>
        <p:txBody>
          <a:bodyPr/>
          <a:lstStyle/>
          <a:p>
            <a:pPr algn="ctr"/>
            <a:r>
              <a:rPr lang="en-US" dirty="0"/>
              <a:t>Part 1, Personal Defense</a:t>
            </a:r>
          </a:p>
        </p:txBody>
      </p:sp>
      <p:sp>
        <p:nvSpPr>
          <p:cNvPr id="3" name="Content Placeholder 2">
            <a:extLst>
              <a:ext uri="{FF2B5EF4-FFF2-40B4-BE49-F238E27FC236}">
                <a16:creationId xmlns:a16="http://schemas.microsoft.com/office/drawing/2014/main" id="{AD03F154-F510-E743-3202-197F5215D166}"/>
              </a:ext>
            </a:extLst>
          </p:cNvPr>
          <p:cNvSpPr>
            <a:spLocks noGrp="1"/>
          </p:cNvSpPr>
          <p:nvPr>
            <p:ph idx="1"/>
          </p:nvPr>
        </p:nvSpPr>
        <p:spPr>
          <a:xfrm>
            <a:off x="838200" y="1212980"/>
            <a:ext cx="10515600" cy="4963983"/>
          </a:xfrm>
        </p:spPr>
        <p:txBody>
          <a:bodyPr/>
          <a:lstStyle/>
          <a:p>
            <a:pPr marL="0" indent="0">
              <a:buNone/>
            </a:pPr>
            <a:r>
              <a:rPr lang="en-US" sz="3200" dirty="0"/>
              <a:t>1:6-8 </a:t>
            </a:r>
            <a:r>
              <a:rPr lang="en-US" sz="3200" i="1" dirty="0"/>
              <a:t>“I am astonished that you are so quickly deserting the one who called you in the grace of Christ and are turning to a different gospel— Not that there is another gospel, but there are some who are confusing you and want to pervert the gospel of Christ. But even if we or an angel from heaven should proclaim to you a gospel contrary to what we proclaimed to you, let that one be accursed!” </a:t>
            </a:r>
          </a:p>
          <a:p>
            <a:pPr marL="0" indent="0">
              <a:buNone/>
            </a:pPr>
            <a:r>
              <a:rPr lang="en-US" sz="3200" dirty="0"/>
              <a:t>Paul explodes with fury. He says if someone preaches another gospel than what we proclaimed, even if it’s an angel, let him go to hell and stay there forever!</a:t>
            </a:r>
          </a:p>
        </p:txBody>
      </p:sp>
    </p:spTree>
    <p:extLst>
      <p:ext uri="{BB962C8B-B14F-4D97-AF65-F5344CB8AC3E}">
        <p14:creationId xmlns:p14="http://schemas.microsoft.com/office/powerpoint/2010/main" val="18455623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BCA9-302F-CEC1-31E1-F6CA7134CDF3}"/>
              </a:ext>
            </a:extLst>
          </p:cNvPr>
          <p:cNvSpPr>
            <a:spLocks noGrp="1"/>
          </p:cNvSpPr>
          <p:nvPr>
            <p:ph type="title"/>
          </p:nvPr>
        </p:nvSpPr>
        <p:spPr>
          <a:xfrm>
            <a:off x="838200" y="365126"/>
            <a:ext cx="10515600" cy="959822"/>
          </a:xfrm>
          <a:solidFill>
            <a:schemeClr val="accent5">
              <a:lumMod val="20000"/>
              <a:lumOff val="80000"/>
            </a:schemeClr>
          </a:solidFill>
        </p:spPr>
        <p:txBody>
          <a:bodyPr/>
          <a:lstStyle/>
          <a:p>
            <a:pPr algn="ctr"/>
            <a:r>
              <a:rPr lang="en-US" dirty="0"/>
              <a:t>Paul’s personal defense – two proofs</a:t>
            </a:r>
          </a:p>
        </p:txBody>
      </p:sp>
      <p:sp>
        <p:nvSpPr>
          <p:cNvPr id="3" name="Content Placeholder 2">
            <a:extLst>
              <a:ext uri="{FF2B5EF4-FFF2-40B4-BE49-F238E27FC236}">
                <a16:creationId xmlns:a16="http://schemas.microsoft.com/office/drawing/2014/main" id="{F350D11A-D0E5-485B-5DF6-E0FC7F36D8E2}"/>
              </a:ext>
            </a:extLst>
          </p:cNvPr>
          <p:cNvSpPr>
            <a:spLocks noGrp="1"/>
          </p:cNvSpPr>
          <p:nvPr>
            <p:ph idx="1"/>
          </p:nvPr>
        </p:nvSpPr>
        <p:spPr>
          <a:xfrm>
            <a:off x="838200" y="1324948"/>
            <a:ext cx="10515600" cy="5012352"/>
          </a:xfrm>
        </p:spPr>
        <p:txBody>
          <a:bodyPr>
            <a:normAutofit fontScale="92500" lnSpcReduction="10000"/>
          </a:bodyPr>
          <a:lstStyle/>
          <a:p>
            <a:pPr marL="0" indent="0">
              <a:buNone/>
            </a:pPr>
            <a:r>
              <a:rPr lang="en-US" dirty="0"/>
              <a:t>He uses two proofs. </a:t>
            </a:r>
            <a:r>
              <a:rPr lang="en-US" b="1" dirty="0"/>
              <a:t>First, he claims that his message was received through divine revelation</a:t>
            </a:r>
            <a:r>
              <a:rPr lang="en-US" dirty="0"/>
              <a:t>. In 1:11,12, Paul states, “I want you to know, brothers, that the gospel I preached is not something that man made up. I did not receive it from any man, nor was I taught it; rather, I received it by revelation from Jesus Christ.” Perhaps during that time in Arabia, Paul received further revelation about the gospel. </a:t>
            </a:r>
            <a:r>
              <a:rPr lang="en-US" b="1" dirty="0"/>
              <a:t>Second, in chapter 2, he says that the church in Jerusalem approved his message and ministry, not to the Jews but to the Gentiles</a:t>
            </a:r>
            <a:r>
              <a:rPr lang="en-US" dirty="0"/>
              <a:t>. In 2:2, he explains, “Fourteen years later I went up again to Jerusalem, this time with Barnabas and Titus. I went in response to a revelation and presented the gospel I was preaching among the Gentiles.” In 2:7, he adds, “On the contrary, they saw”—referring to the Jerusalem church—“that I had been entrusted with the task of preaching the gospel to the Gentiles, just as Peter had to the Jews.” Thus, Paul defends his gospel by citing divine revelation and the church's endorsement of his mission to the Gentiles.</a:t>
            </a:r>
          </a:p>
          <a:p>
            <a:endParaRPr lang="en-US" dirty="0"/>
          </a:p>
        </p:txBody>
      </p:sp>
    </p:spTree>
    <p:extLst>
      <p:ext uri="{BB962C8B-B14F-4D97-AF65-F5344CB8AC3E}">
        <p14:creationId xmlns:p14="http://schemas.microsoft.com/office/powerpoint/2010/main" val="1060948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AE156-44E1-4731-59BC-F7CEA4F918DF}"/>
              </a:ext>
            </a:extLst>
          </p:cNvPr>
          <p:cNvSpPr>
            <a:spLocks noGrp="1"/>
          </p:cNvSpPr>
          <p:nvPr>
            <p:ph type="title"/>
          </p:nvPr>
        </p:nvSpPr>
        <p:spPr>
          <a:xfrm>
            <a:off x="838200" y="266701"/>
            <a:ext cx="10515600" cy="1076908"/>
          </a:xfrm>
          <a:solidFill>
            <a:schemeClr val="accent5">
              <a:lumMod val="20000"/>
              <a:lumOff val="80000"/>
            </a:schemeClr>
          </a:solidFill>
        </p:spPr>
        <p:txBody>
          <a:bodyPr>
            <a:normAutofit fontScale="90000"/>
          </a:bodyPr>
          <a:lstStyle/>
          <a:p>
            <a:pPr algn="ctr"/>
            <a:r>
              <a:rPr lang="en-US" dirty="0"/>
              <a:t>Ongoing issue in the early church; 1:13 – 2:13 Jew and Gentile strife</a:t>
            </a:r>
          </a:p>
        </p:txBody>
      </p:sp>
      <p:sp>
        <p:nvSpPr>
          <p:cNvPr id="3" name="Content Placeholder 2">
            <a:extLst>
              <a:ext uri="{FF2B5EF4-FFF2-40B4-BE49-F238E27FC236}">
                <a16:creationId xmlns:a16="http://schemas.microsoft.com/office/drawing/2014/main" id="{A60202EC-5967-AE3E-8AA2-399C9F2CDE55}"/>
              </a:ext>
            </a:extLst>
          </p:cNvPr>
          <p:cNvSpPr>
            <a:spLocks noGrp="1"/>
          </p:cNvSpPr>
          <p:nvPr>
            <p:ph idx="1"/>
          </p:nvPr>
        </p:nvSpPr>
        <p:spPr>
          <a:xfrm>
            <a:off x="838200" y="1447800"/>
            <a:ext cx="10515600" cy="4729163"/>
          </a:xfrm>
        </p:spPr>
        <p:txBody>
          <a:bodyPr/>
          <a:lstStyle/>
          <a:p>
            <a:pPr marL="0" indent="0">
              <a:buNone/>
            </a:pPr>
            <a:r>
              <a:rPr lang="en-US" dirty="0"/>
              <a:t>What is the relationship between Jewish practices/rituals and Christianity? What is the role of the Law?</a:t>
            </a:r>
          </a:p>
        </p:txBody>
      </p:sp>
    </p:spTree>
    <p:extLst>
      <p:ext uri="{BB962C8B-B14F-4D97-AF65-F5344CB8AC3E}">
        <p14:creationId xmlns:p14="http://schemas.microsoft.com/office/powerpoint/2010/main" val="32623024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CCDC2-1648-BE58-8E17-131044CB1719}"/>
              </a:ext>
            </a:extLst>
          </p:cNvPr>
          <p:cNvSpPr>
            <a:spLocks noGrp="1"/>
          </p:cNvSpPr>
          <p:nvPr>
            <p:ph type="title"/>
          </p:nvPr>
        </p:nvSpPr>
        <p:spPr>
          <a:xfrm>
            <a:off x="838200" y="365126"/>
            <a:ext cx="10515600" cy="849526"/>
          </a:xfrm>
          <a:solidFill>
            <a:schemeClr val="accent5">
              <a:lumMod val="20000"/>
              <a:lumOff val="80000"/>
            </a:schemeClr>
          </a:solidFill>
        </p:spPr>
        <p:txBody>
          <a:bodyPr/>
          <a:lstStyle/>
          <a:p>
            <a:pPr algn="ctr"/>
            <a:r>
              <a:rPr lang="en-US" dirty="0"/>
              <a:t>Part 2, Doctrinal Defense</a:t>
            </a:r>
          </a:p>
        </p:txBody>
      </p:sp>
      <p:sp>
        <p:nvSpPr>
          <p:cNvPr id="3" name="Content Placeholder 2">
            <a:extLst>
              <a:ext uri="{FF2B5EF4-FFF2-40B4-BE49-F238E27FC236}">
                <a16:creationId xmlns:a16="http://schemas.microsoft.com/office/drawing/2014/main" id="{16AB1AE4-4A7E-12D9-2F07-282204EC0EF3}"/>
              </a:ext>
            </a:extLst>
          </p:cNvPr>
          <p:cNvSpPr>
            <a:spLocks noGrp="1"/>
          </p:cNvSpPr>
          <p:nvPr>
            <p:ph idx="1"/>
          </p:nvPr>
        </p:nvSpPr>
        <p:spPr>
          <a:xfrm>
            <a:off x="838200" y="1253330"/>
            <a:ext cx="10515600" cy="4893469"/>
          </a:xfrm>
        </p:spPr>
        <p:txBody>
          <a:bodyPr>
            <a:noAutofit/>
          </a:bodyPr>
          <a:lstStyle/>
          <a:p>
            <a:pPr marL="0" indent="0">
              <a:buNone/>
            </a:pPr>
            <a:r>
              <a:rPr lang="en-US" sz="3200" dirty="0"/>
              <a:t>In 3:1, Paul stuns the Galatians, he says, “You foolish Galatians! Who has bewitched you?” In other words, they were acting like they were under a spell, and so he asked them this question: “I would like to learn just one thing from you: Did you receive the Spirit by observing he law, or by believing what you heard? Are you so foolish? After beginning with the Spirit, are you now trying to attain your goal by human effort?” Paul asked them a rhetorical question, “How did you receive the Spirit?” The Spirit is a sign of true faith. They, of course, had received the Spirit as a gift of God’s grace in response to their faith in Christ. </a:t>
            </a:r>
          </a:p>
        </p:txBody>
      </p:sp>
    </p:spTree>
    <p:extLst>
      <p:ext uri="{BB962C8B-B14F-4D97-AF65-F5344CB8AC3E}">
        <p14:creationId xmlns:p14="http://schemas.microsoft.com/office/powerpoint/2010/main" val="22548502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5CAA-A1EE-347F-A70F-D17C6EF68686}"/>
              </a:ext>
            </a:extLst>
          </p:cNvPr>
          <p:cNvSpPr>
            <a:spLocks noGrp="1"/>
          </p:cNvSpPr>
          <p:nvPr>
            <p:ph type="title"/>
          </p:nvPr>
        </p:nvSpPr>
        <p:spPr>
          <a:xfrm>
            <a:off x="838200" y="365125"/>
            <a:ext cx="10515600" cy="828675"/>
          </a:xfrm>
          <a:solidFill>
            <a:schemeClr val="accent5">
              <a:lumMod val="20000"/>
              <a:lumOff val="80000"/>
            </a:schemeClr>
          </a:solidFill>
        </p:spPr>
        <p:txBody>
          <a:bodyPr/>
          <a:lstStyle/>
          <a:p>
            <a:pPr algn="ctr"/>
            <a:r>
              <a:rPr lang="en-US" dirty="0"/>
              <a:t>Paul’s argument</a:t>
            </a:r>
          </a:p>
        </p:txBody>
      </p:sp>
      <p:sp>
        <p:nvSpPr>
          <p:cNvPr id="3" name="Content Placeholder 2">
            <a:extLst>
              <a:ext uri="{FF2B5EF4-FFF2-40B4-BE49-F238E27FC236}">
                <a16:creationId xmlns:a16="http://schemas.microsoft.com/office/drawing/2014/main" id="{1EE30F52-FCA5-8000-7460-849D019C140E}"/>
              </a:ext>
            </a:extLst>
          </p:cNvPr>
          <p:cNvSpPr>
            <a:spLocks noGrp="1"/>
          </p:cNvSpPr>
          <p:nvPr>
            <p:ph idx="1"/>
          </p:nvPr>
        </p:nvSpPr>
        <p:spPr>
          <a:xfrm>
            <a:off x="838200" y="1193799"/>
            <a:ext cx="10642600" cy="5299075"/>
          </a:xfrm>
        </p:spPr>
        <p:txBody>
          <a:bodyPr>
            <a:normAutofit fontScale="85000" lnSpcReduction="20000"/>
          </a:bodyPr>
          <a:lstStyle/>
          <a:p>
            <a:pPr marL="0" indent="0">
              <a:buNone/>
            </a:pPr>
            <a:r>
              <a:rPr lang="en-US" sz="3300" dirty="0"/>
              <a:t>He shocks the Judaizers, who insisted that Gentiles keep the law in order to become a part of the body of Christ. He declares in 3:6, that Abraham was justified by faith. “Consider Abraham: ‘He believed God, and it was credited to him as righteousness.’” Paul explains that everyone who believes is a spiritual descendant of Abraham, with Abraham as the spiritual father of both Jews and Gentiles. He anticipates opponents' argument that </a:t>
            </a:r>
            <a:r>
              <a:rPr lang="en-US" sz="3300" b="1" dirty="0"/>
              <a:t>the law, given 430 years after Abraham's faith, nullifies the covenant previously established by God and thus do away with the promise.</a:t>
            </a:r>
            <a:r>
              <a:rPr lang="en-US" sz="3300" dirty="0"/>
              <a:t> Paul counters by emphasizing God's promises are unchangeable, citing that the promises to Abraham and </a:t>
            </a:r>
            <a:r>
              <a:rPr lang="en-US" sz="3300" b="1" dirty="0"/>
              <a:t>his seed (singular)—</a:t>
            </a:r>
            <a:r>
              <a:rPr lang="en-US" sz="3300" dirty="0"/>
              <a:t>meaning Christ—are still valid. Therefore, God has kept his promises to bless the world through Abraham’s descendant—that is, his seed, Christ. The law did not nullify the covenant, and God's promises remain today as they did when given to Abraham. Despite changing people and circumstances, God's promises are steadfast, and he blesses those who have faith.</a:t>
            </a:r>
          </a:p>
          <a:p>
            <a:pPr marL="0" indent="0">
              <a:buNone/>
            </a:pPr>
            <a:endParaRPr lang="en-US" dirty="0"/>
          </a:p>
        </p:txBody>
      </p:sp>
    </p:spTree>
    <p:extLst>
      <p:ext uri="{BB962C8B-B14F-4D97-AF65-F5344CB8AC3E}">
        <p14:creationId xmlns:p14="http://schemas.microsoft.com/office/powerpoint/2010/main" val="41319535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809DB-CF8E-88DD-1AAB-3EA65589B860}"/>
              </a:ext>
            </a:extLst>
          </p:cNvPr>
          <p:cNvSpPr>
            <a:spLocks noGrp="1"/>
          </p:cNvSpPr>
          <p:nvPr>
            <p:ph type="title"/>
          </p:nvPr>
        </p:nvSpPr>
        <p:spPr>
          <a:xfrm>
            <a:off x="838200" y="190501"/>
            <a:ext cx="10515600" cy="1065094"/>
          </a:xfrm>
          <a:solidFill>
            <a:schemeClr val="accent5">
              <a:lumMod val="20000"/>
              <a:lumOff val="80000"/>
            </a:schemeClr>
          </a:solidFill>
        </p:spPr>
        <p:txBody>
          <a:bodyPr>
            <a:normAutofit fontScale="90000"/>
          </a:bodyPr>
          <a:lstStyle/>
          <a:p>
            <a:pPr algn="ctr"/>
            <a:r>
              <a:rPr lang="en-US" dirty="0"/>
              <a:t>Paul’s argument continued – what is the purpose of the Law?</a:t>
            </a:r>
          </a:p>
        </p:txBody>
      </p:sp>
      <p:sp>
        <p:nvSpPr>
          <p:cNvPr id="3" name="Content Placeholder 2">
            <a:extLst>
              <a:ext uri="{FF2B5EF4-FFF2-40B4-BE49-F238E27FC236}">
                <a16:creationId xmlns:a16="http://schemas.microsoft.com/office/drawing/2014/main" id="{6906E4C4-F12B-74B7-6CD4-61C1BB9D2FD1}"/>
              </a:ext>
            </a:extLst>
          </p:cNvPr>
          <p:cNvSpPr>
            <a:spLocks noGrp="1"/>
          </p:cNvSpPr>
          <p:nvPr>
            <p:ph idx="1"/>
          </p:nvPr>
        </p:nvSpPr>
        <p:spPr>
          <a:xfrm>
            <a:off x="838200" y="1255596"/>
            <a:ext cx="10515600" cy="5043604"/>
          </a:xfrm>
        </p:spPr>
        <p:txBody>
          <a:bodyPr>
            <a:normAutofit lnSpcReduction="10000"/>
          </a:bodyPr>
          <a:lstStyle/>
          <a:p>
            <a:pPr marL="0" indent="0">
              <a:buNone/>
            </a:pPr>
            <a:r>
              <a:rPr lang="en-US" sz="3200" dirty="0"/>
              <a:t>He explains the purpose of the law was to define sin. It’s like the boundary between what is right and wrong; if you cross those boundaries, it’s called a transgression. Second, he said the law was given to lead people to Christ; he uses the Greek term “</a:t>
            </a:r>
            <a:r>
              <a:rPr lang="en-US" sz="3200" dirty="0" err="1"/>
              <a:t>paidagogos</a:t>
            </a:r>
            <a:r>
              <a:rPr lang="en-US" sz="3200" dirty="0"/>
              <a:t>,” which is related to our word “pedagogy.” The </a:t>
            </a:r>
            <a:r>
              <a:rPr lang="en-US" sz="3200" dirty="0" err="1"/>
              <a:t>paidagogos</a:t>
            </a:r>
            <a:r>
              <a:rPr lang="en-US" sz="3200" dirty="0"/>
              <a:t> was a trusted servant who was responsible for overseeing a child’s education. So he argues that a person is justified by grace through faith, not by works of the law. That was true of Abraham, and it’s true of believers today; and the law did not nullify the promises made to Abraham, because they were made to Abraham and to his seed, that is, Christ.</a:t>
            </a:r>
          </a:p>
          <a:p>
            <a:pPr marL="0" indent="0">
              <a:buNone/>
            </a:pPr>
            <a:endParaRPr lang="en-US" sz="3200" dirty="0"/>
          </a:p>
          <a:p>
            <a:endParaRPr lang="en-US" dirty="0"/>
          </a:p>
        </p:txBody>
      </p:sp>
    </p:spTree>
    <p:extLst>
      <p:ext uri="{BB962C8B-B14F-4D97-AF65-F5344CB8AC3E}">
        <p14:creationId xmlns:p14="http://schemas.microsoft.com/office/powerpoint/2010/main" val="12271750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AAB8A-BBB9-CB20-1833-F6EFF5DFF04F}"/>
              </a:ext>
            </a:extLst>
          </p:cNvPr>
          <p:cNvSpPr>
            <a:spLocks noGrp="1"/>
          </p:cNvSpPr>
          <p:nvPr>
            <p:ph type="title"/>
          </p:nvPr>
        </p:nvSpPr>
        <p:spPr>
          <a:xfrm>
            <a:off x="838200" y="365125"/>
            <a:ext cx="10515600" cy="790575"/>
          </a:xfrm>
          <a:solidFill>
            <a:schemeClr val="accent5">
              <a:lumMod val="20000"/>
              <a:lumOff val="80000"/>
            </a:schemeClr>
          </a:solidFill>
        </p:spPr>
        <p:txBody>
          <a:bodyPr/>
          <a:lstStyle/>
          <a:p>
            <a:pPr algn="ctr"/>
            <a:r>
              <a:rPr lang="en-US" dirty="0"/>
              <a:t>Part 3, Practical application</a:t>
            </a:r>
          </a:p>
        </p:txBody>
      </p:sp>
      <p:sp>
        <p:nvSpPr>
          <p:cNvPr id="3" name="Content Placeholder 2">
            <a:extLst>
              <a:ext uri="{FF2B5EF4-FFF2-40B4-BE49-F238E27FC236}">
                <a16:creationId xmlns:a16="http://schemas.microsoft.com/office/drawing/2014/main" id="{2FA4281A-ACF5-C655-2A55-11196C2FE184}"/>
              </a:ext>
            </a:extLst>
          </p:cNvPr>
          <p:cNvSpPr>
            <a:spLocks noGrp="1"/>
          </p:cNvSpPr>
          <p:nvPr>
            <p:ph idx="1"/>
          </p:nvPr>
        </p:nvSpPr>
        <p:spPr>
          <a:xfrm>
            <a:off x="838200" y="1155700"/>
            <a:ext cx="10515600" cy="5021263"/>
          </a:xfrm>
        </p:spPr>
        <p:txBody>
          <a:bodyPr/>
          <a:lstStyle/>
          <a:p>
            <a:pPr marL="0" indent="0">
              <a:buNone/>
            </a:pPr>
            <a:r>
              <a:rPr lang="en-US" sz="3200" dirty="0"/>
              <a:t>Galatians 5:1 </a:t>
            </a:r>
            <a:r>
              <a:rPr lang="en-US" sz="3200" i="1" dirty="0"/>
              <a:t>“For freedom Christ has set us free. Stand firm, therefore, and do not submit again to a yoke of slavery” </a:t>
            </a:r>
          </a:p>
          <a:p>
            <a:pPr marL="0" indent="0">
              <a:buNone/>
            </a:pPr>
            <a:r>
              <a:rPr lang="en-US" sz="3200" dirty="0"/>
              <a:t>This is the principle of </a:t>
            </a:r>
            <a:r>
              <a:rPr lang="en-US" sz="3200" b="1" dirty="0"/>
              <a:t>Christian liberty</a:t>
            </a:r>
            <a:r>
              <a:rPr lang="en-US" sz="3200" dirty="0"/>
              <a:t>. Christ is a great liberator. Contrary to what many people might believe, Christians are not in bondage to rules and regulations. Christians, really, are the freest of all men and women. In Christ, as believers, we no longer need to struggle to keep the Law of Moses or anyone else’s law, for that matter, because we are controlled by a different law. </a:t>
            </a:r>
          </a:p>
          <a:p>
            <a:pPr marL="0" indent="0">
              <a:buNone/>
            </a:pPr>
            <a:endParaRPr lang="en-US" i="1" dirty="0"/>
          </a:p>
        </p:txBody>
      </p:sp>
    </p:spTree>
    <p:extLst>
      <p:ext uri="{BB962C8B-B14F-4D97-AF65-F5344CB8AC3E}">
        <p14:creationId xmlns:p14="http://schemas.microsoft.com/office/powerpoint/2010/main" val="10933899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F1BC-6B00-A96B-B387-7A2CDD06E30C}"/>
              </a:ext>
            </a:extLst>
          </p:cNvPr>
          <p:cNvSpPr>
            <a:spLocks noGrp="1"/>
          </p:cNvSpPr>
          <p:nvPr>
            <p:ph type="title"/>
          </p:nvPr>
        </p:nvSpPr>
        <p:spPr>
          <a:xfrm>
            <a:off x="838200" y="365126"/>
            <a:ext cx="10515600" cy="740344"/>
          </a:xfrm>
          <a:solidFill>
            <a:schemeClr val="accent5">
              <a:lumMod val="20000"/>
              <a:lumOff val="80000"/>
            </a:schemeClr>
          </a:solidFill>
        </p:spPr>
        <p:txBody>
          <a:bodyPr/>
          <a:lstStyle/>
          <a:p>
            <a:pPr algn="ctr"/>
            <a:r>
              <a:rPr lang="en-US" dirty="0"/>
              <a:t>Tightrope of Love</a:t>
            </a:r>
          </a:p>
        </p:txBody>
      </p:sp>
      <p:sp>
        <p:nvSpPr>
          <p:cNvPr id="3" name="Content Placeholder 2">
            <a:extLst>
              <a:ext uri="{FF2B5EF4-FFF2-40B4-BE49-F238E27FC236}">
                <a16:creationId xmlns:a16="http://schemas.microsoft.com/office/drawing/2014/main" id="{DEEAC3BF-6EB2-CFFD-9B99-92DFBED54019}"/>
              </a:ext>
            </a:extLst>
          </p:cNvPr>
          <p:cNvSpPr>
            <a:spLocks noGrp="1"/>
          </p:cNvSpPr>
          <p:nvPr>
            <p:ph idx="1"/>
          </p:nvPr>
        </p:nvSpPr>
        <p:spPr>
          <a:xfrm>
            <a:off x="838200" y="1105470"/>
            <a:ext cx="10515600" cy="5387404"/>
          </a:xfrm>
        </p:spPr>
        <p:txBody>
          <a:bodyPr>
            <a:normAutofit lnSpcReduction="10000"/>
          </a:bodyPr>
          <a:lstStyle/>
          <a:p>
            <a:pPr marL="0" indent="0">
              <a:buNone/>
            </a:pPr>
            <a:r>
              <a:rPr lang="en-US" dirty="0"/>
              <a:t>Think of yourself standing on a tightrope over toxic pools. You would not want to fall in these pools, so you’re trying to balance yourself on this tightrope. Now, one of these pools is what we call legalism, what Paul refers to in 5:4: </a:t>
            </a:r>
            <a:r>
              <a:rPr lang="en-US" i="1" dirty="0"/>
              <a:t>“</a:t>
            </a:r>
            <a:r>
              <a:rPr lang="en-US" b="1" i="1" dirty="0"/>
              <a:t>You who are trying to be justified by the law have been alienated from Christ; </a:t>
            </a:r>
            <a:r>
              <a:rPr lang="en-US" i="1" dirty="0"/>
              <a:t>you’ve fallen away from grace.” </a:t>
            </a:r>
            <a:r>
              <a:rPr lang="en-US" dirty="0"/>
              <a:t>And then the other pool is licentiousness, a life of unrestrained indulgence, 5:13. </a:t>
            </a:r>
            <a:r>
              <a:rPr lang="en-US" i="1" dirty="0"/>
              <a:t>“You, my brothers and sisters, were called to be free. </a:t>
            </a:r>
            <a:r>
              <a:rPr lang="en-US" b="1" i="1" dirty="0"/>
              <a:t>But do not use your freedom to indulge the flesh</a:t>
            </a:r>
            <a:r>
              <a:rPr lang="en-US" i="1" baseline="30000" dirty="0"/>
              <a:t>”  </a:t>
            </a:r>
            <a:r>
              <a:rPr lang="en-US" dirty="0"/>
              <a:t>Now what is the tightrope? </a:t>
            </a:r>
            <a:r>
              <a:rPr lang="en-US" b="1" u="sng" dirty="0"/>
              <a:t>It’s the tightrope of love. </a:t>
            </a:r>
            <a:r>
              <a:rPr lang="en-US" dirty="0"/>
              <a:t>Notice the end of 5:13 and 14, </a:t>
            </a:r>
            <a:r>
              <a:rPr lang="en-US" i="1" dirty="0"/>
              <a:t>“But do not use your freedom to indulge the sinful nature; </a:t>
            </a:r>
            <a:r>
              <a:rPr lang="en-US" b="1" i="1" dirty="0"/>
              <a:t>rather, serve one another in love. For the entire law is fulfilled in keeping this one command: “Love your neighbor as yourself.”</a:t>
            </a:r>
            <a:r>
              <a:rPr lang="en-US" i="1" dirty="0"/>
              <a:t> </a:t>
            </a:r>
            <a:r>
              <a:rPr lang="en-US" dirty="0"/>
              <a:t>It’s love that keeps us balanced between legalism and licentiousness. One writer put it this way: </a:t>
            </a:r>
            <a:r>
              <a:rPr lang="en-US" b="1" u="sng" dirty="0"/>
              <a:t>“Love God and others and do whatever you want.”  </a:t>
            </a:r>
          </a:p>
          <a:p>
            <a:pPr marL="0" indent="0">
              <a:buNone/>
            </a:pPr>
            <a:endParaRPr lang="en-US" dirty="0"/>
          </a:p>
        </p:txBody>
      </p:sp>
    </p:spTree>
    <p:extLst>
      <p:ext uri="{BB962C8B-B14F-4D97-AF65-F5344CB8AC3E}">
        <p14:creationId xmlns:p14="http://schemas.microsoft.com/office/powerpoint/2010/main" val="1100989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49C1-2D54-6788-A560-34E344759D7B}"/>
              </a:ext>
            </a:extLst>
          </p:cNvPr>
          <p:cNvSpPr>
            <a:spLocks noGrp="1"/>
          </p:cNvSpPr>
          <p:nvPr>
            <p:ph type="title"/>
          </p:nvPr>
        </p:nvSpPr>
        <p:spPr>
          <a:xfrm>
            <a:off x="838200" y="365125"/>
            <a:ext cx="10515600" cy="917765"/>
          </a:xfrm>
          <a:solidFill>
            <a:schemeClr val="accent5">
              <a:lumMod val="20000"/>
              <a:lumOff val="80000"/>
            </a:schemeClr>
          </a:solidFill>
        </p:spPr>
        <p:txBody>
          <a:bodyPr/>
          <a:lstStyle/>
          <a:p>
            <a:pPr algn="ctr"/>
            <a:r>
              <a:rPr lang="en-US" dirty="0"/>
              <a:t>Staying on the tightrope</a:t>
            </a:r>
          </a:p>
        </p:txBody>
      </p:sp>
      <p:sp>
        <p:nvSpPr>
          <p:cNvPr id="3" name="Content Placeholder 2">
            <a:extLst>
              <a:ext uri="{FF2B5EF4-FFF2-40B4-BE49-F238E27FC236}">
                <a16:creationId xmlns:a16="http://schemas.microsoft.com/office/drawing/2014/main" id="{B08E2642-9269-BE99-2256-CC3DD017FA9A}"/>
              </a:ext>
            </a:extLst>
          </p:cNvPr>
          <p:cNvSpPr>
            <a:spLocks noGrp="1"/>
          </p:cNvSpPr>
          <p:nvPr>
            <p:ph idx="1"/>
          </p:nvPr>
        </p:nvSpPr>
        <p:spPr>
          <a:xfrm>
            <a:off x="838200" y="1282890"/>
            <a:ext cx="10515600" cy="5209985"/>
          </a:xfrm>
        </p:spPr>
        <p:txBody>
          <a:bodyPr>
            <a:normAutofit fontScale="92500" lnSpcReduction="10000"/>
          </a:bodyPr>
          <a:lstStyle/>
          <a:p>
            <a:pPr marL="0" indent="0">
              <a:buNone/>
            </a:pPr>
            <a:r>
              <a:rPr lang="en-US" dirty="0"/>
              <a:t>But we don’t walk on that tightrope alone. If we walk it alone, we will fall. We have help, the Holy Spirit. He says in verse 16, </a:t>
            </a:r>
            <a:r>
              <a:rPr lang="en-US" b="1" i="1" dirty="0"/>
              <a:t>‘I say, live by the Spirit.’</a:t>
            </a:r>
            <a:r>
              <a:rPr lang="en-US" dirty="0"/>
              <a:t> Verse 17: </a:t>
            </a:r>
            <a:r>
              <a:rPr lang="en-US" b="1" i="1" dirty="0"/>
              <a:t>“For the sinful nature desires what is contrary to the Spirit, and [the Spirit] what is contrary to the sinful nature.” </a:t>
            </a:r>
            <a:r>
              <a:rPr lang="en-US" dirty="0"/>
              <a:t>Verse 18: </a:t>
            </a:r>
            <a:r>
              <a:rPr lang="en-US" b="1" i="1" dirty="0"/>
              <a:t>“But if you are led by the Spirit, you are not under law.” </a:t>
            </a:r>
            <a:r>
              <a:rPr lang="en-US" dirty="0"/>
              <a:t>Verse 22: </a:t>
            </a:r>
            <a:r>
              <a:rPr lang="en-US" b="1" i="1" dirty="0"/>
              <a:t>“But the fruit of the Spirit is love, joy, peace…kindness, goodness…” </a:t>
            </a:r>
            <a:r>
              <a:rPr lang="en-US" i="1" dirty="0"/>
              <a:t>and so forth. </a:t>
            </a:r>
            <a:r>
              <a:rPr lang="en-US" dirty="0"/>
              <a:t>Verse 25: </a:t>
            </a:r>
            <a:r>
              <a:rPr lang="en-US" b="1" i="1" dirty="0"/>
              <a:t>“Since we live by the Spirit, let us keep in step with the Spirit.”</a:t>
            </a:r>
            <a:r>
              <a:rPr lang="en-US" i="1" dirty="0"/>
              <a:t> </a:t>
            </a:r>
            <a:r>
              <a:rPr lang="en-US" b="1" dirty="0"/>
              <a:t>The Spirit dominates this section. </a:t>
            </a:r>
            <a:r>
              <a:rPr lang="en-US" u="sng" dirty="0"/>
              <a:t>There are two forces tugging on us: the Spirit and the sinful nature</a:t>
            </a:r>
            <a:r>
              <a:rPr lang="en-US" dirty="0"/>
              <a:t>. And he says if we yield to the sinful nature then we’re going to fall off of our tightrope, but if we surrender to the Spirit’s control, then the Spirit will produce in our lives the fruit of the Spirit: joy, peace, patience, kindness, goodness, faithfulness, gentleness and self-control. We have to deal radically with these evil desires. Because of our union with Christ and because of the gift of the Spirit, we are empowered people. We do not need to surrender to our sinful desires, we can have victory over them. THIS IS HARD! </a:t>
            </a:r>
          </a:p>
          <a:p>
            <a:pPr marL="0" indent="0">
              <a:buNone/>
            </a:pPr>
            <a:endParaRPr lang="en-US" dirty="0"/>
          </a:p>
        </p:txBody>
      </p:sp>
    </p:spTree>
    <p:extLst>
      <p:ext uri="{BB962C8B-B14F-4D97-AF65-F5344CB8AC3E}">
        <p14:creationId xmlns:p14="http://schemas.microsoft.com/office/powerpoint/2010/main" val="17657539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B1F4-11DC-7D80-A0B0-2819FAAFBD67}"/>
              </a:ext>
            </a:extLst>
          </p:cNvPr>
          <p:cNvSpPr>
            <a:spLocks noGrp="1"/>
          </p:cNvSpPr>
          <p:nvPr>
            <p:ph type="title"/>
          </p:nvPr>
        </p:nvSpPr>
        <p:spPr>
          <a:xfrm>
            <a:off x="838200" y="365125"/>
            <a:ext cx="10515600" cy="1322007"/>
          </a:xfrm>
          <a:solidFill>
            <a:schemeClr val="accent5">
              <a:lumMod val="20000"/>
              <a:lumOff val="80000"/>
            </a:schemeClr>
          </a:solidFill>
        </p:spPr>
        <p:txBody>
          <a:bodyPr/>
          <a:lstStyle/>
          <a:p>
            <a:pPr algn="ctr"/>
            <a:r>
              <a:rPr lang="en-US" dirty="0"/>
              <a:t>Problems with John Mark and a split between Paul and Barnabus</a:t>
            </a:r>
          </a:p>
        </p:txBody>
      </p:sp>
      <p:sp>
        <p:nvSpPr>
          <p:cNvPr id="3" name="Content Placeholder 2">
            <a:extLst>
              <a:ext uri="{FF2B5EF4-FFF2-40B4-BE49-F238E27FC236}">
                <a16:creationId xmlns:a16="http://schemas.microsoft.com/office/drawing/2014/main" id="{E44B77ED-CFBD-76C2-1005-6A562153504B}"/>
              </a:ext>
            </a:extLst>
          </p:cNvPr>
          <p:cNvSpPr>
            <a:spLocks noGrp="1"/>
          </p:cNvSpPr>
          <p:nvPr>
            <p:ph idx="1"/>
          </p:nvPr>
        </p:nvSpPr>
        <p:spPr>
          <a:xfrm>
            <a:off x="842493" y="1687132"/>
            <a:ext cx="10511307" cy="4507605"/>
          </a:xfrm>
        </p:spPr>
        <p:txBody>
          <a:bodyPr>
            <a:normAutofit fontScale="92500" lnSpcReduction="10000"/>
          </a:bodyPr>
          <a:lstStyle/>
          <a:p>
            <a:pPr marL="0" indent="0">
              <a:buNone/>
            </a:pPr>
            <a:r>
              <a:rPr lang="en-US" dirty="0"/>
              <a:t>An event in the First Journey will impact the second. Specifically, John Mark had left the first missionary team before things really heated up in Pisidia, Iconium, and Lystra — where Paul seems to have suffered the most violent persecution of the team (</a:t>
            </a:r>
            <a:r>
              <a:rPr lang="en-US" dirty="0">
                <a:hlinkClick r:id="rId2"/>
              </a:rPr>
              <a:t>Acts 13:13–14</a:t>
            </a:r>
            <a:r>
              <a:rPr lang="en-US" dirty="0"/>
              <a:t>). </a:t>
            </a:r>
          </a:p>
          <a:p>
            <a:pPr marL="0" indent="0">
              <a:buNone/>
            </a:pPr>
            <a:r>
              <a:rPr lang="en-US" dirty="0"/>
              <a:t>Consequently, Luke describes the rift that opened between Paul and Barnabas over John Mark: “There arose a sharp disagreement, so that they separated from each other” (</a:t>
            </a:r>
            <a:r>
              <a:rPr lang="en-US" dirty="0">
                <a:hlinkClick r:id="rId3"/>
              </a:rPr>
              <a:t>Acts 15:39</a:t>
            </a:r>
            <a:r>
              <a:rPr lang="en-US" dirty="0"/>
              <a:t>). No elaboration, no circling back later in Acts to tell us how this story ended. We just watch Barnabas sail off to Cyprus with John Mark while Paul and Silas head to Syria and Cilicia.</a:t>
            </a:r>
          </a:p>
          <a:p>
            <a:pPr marL="0" indent="0">
              <a:buNone/>
            </a:pPr>
            <a:r>
              <a:rPr lang="en-US" dirty="0"/>
              <a:t>THIS IS A STUNNING TURN OF EVENTS AND LUKES SAYS VERY LITTLE. WHAT ARE WE TO MAKE OF THIS?</a:t>
            </a:r>
          </a:p>
          <a:p>
            <a:pPr marL="0" indent="0">
              <a:buNone/>
            </a:pPr>
            <a:r>
              <a:rPr lang="en-US" sz="1200" dirty="0"/>
              <a:t>https://</a:t>
            </a:r>
            <a:r>
              <a:rPr lang="en-US" sz="1200" dirty="0" err="1"/>
              <a:t>www.desiringgod.org</a:t>
            </a:r>
            <a:r>
              <a:rPr lang="en-US" sz="1200" dirty="0"/>
              <a:t>/articles/when-sharp-disagreements-separate</a:t>
            </a:r>
          </a:p>
          <a:p>
            <a:pPr marL="0" indent="0">
              <a:buNone/>
            </a:pPr>
            <a:endParaRPr lang="en-US" dirty="0"/>
          </a:p>
        </p:txBody>
      </p:sp>
    </p:spTree>
    <p:extLst>
      <p:ext uri="{BB962C8B-B14F-4D97-AF65-F5344CB8AC3E}">
        <p14:creationId xmlns:p14="http://schemas.microsoft.com/office/powerpoint/2010/main" val="22444824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0498-9C37-C40D-DCA7-20277E5C0066}"/>
              </a:ext>
            </a:extLst>
          </p:cNvPr>
          <p:cNvSpPr>
            <a:spLocks noGrp="1"/>
          </p:cNvSpPr>
          <p:nvPr>
            <p:ph type="title"/>
          </p:nvPr>
        </p:nvSpPr>
        <p:spPr>
          <a:xfrm>
            <a:off x="838200" y="365126"/>
            <a:ext cx="10515600" cy="884126"/>
          </a:xfrm>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F1EAC225-A1AC-9D1F-7FBC-213D40E16F3B}"/>
              </a:ext>
            </a:extLst>
          </p:cNvPr>
          <p:cNvSpPr>
            <a:spLocks noGrp="1"/>
          </p:cNvSpPr>
          <p:nvPr>
            <p:ph idx="1"/>
          </p:nvPr>
        </p:nvSpPr>
        <p:spPr>
          <a:xfrm>
            <a:off x="838200" y="1249252"/>
            <a:ext cx="10515600" cy="4927711"/>
          </a:xfrm>
        </p:spPr>
        <p:txBody>
          <a:bodyPr>
            <a:normAutofit lnSpcReduction="10000"/>
          </a:bodyPr>
          <a:lstStyle/>
          <a:p>
            <a:pPr marL="0" indent="0">
              <a:buNone/>
            </a:pPr>
            <a:r>
              <a:rPr lang="en-US" sz="3600" b="1" dirty="0"/>
              <a:t>The godliest of people can fail</a:t>
            </a:r>
          </a:p>
          <a:p>
            <a:pPr marL="0" indent="0">
              <a:buNone/>
            </a:pPr>
            <a:r>
              <a:rPr lang="en-US" sz="3600" dirty="0"/>
              <a:t>If this sharp disagreement involved some personal or leadership failure on the part of one or both men, which is possible, we shouldn’t be shocked. Neither was infallible and, like the rest of us, they “[stumbled] in many ways” (</a:t>
            </a:r>
            <a:r>
              <a:rPr lang="en-US" sz="3600" dirty="0">
                <a:hlinkClick r:id="rId2"/>
              </a:rPr>
              <a:t>James 3:2</a:t>
            </a:r>
            <a:r>
              <a:rPr lang="en-US" sz="3600" dirty="0"/>
              <a:t>). Just that possibility reminds us that the Bible doesn’t hide the weakness and failures of its godliest saints and that we and our leaders are weak and fail too.</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sz="3600" dirty="0"/>
          </a:p>
        </p:txBody>
      </p:sp>
    </p:spTree>
    <p:extLst>
      <p:ext uri="{BB962C8B-B14F-4D97-AF65-F5344CB8AC3E}">
        <p14:creationId xmlns:p14="http://schemas.microsoft.com/office/powerpoint/2010/main" val="28073327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C6F6-CAB6-DEEB-4720-991BD28BC77E}"/>
              </a:ext>
            </a:extLst>
          </p:cNvPr>
          <p:cNvSpPr>
            <a:spLocks noGrp="1"/>
          </p:cNvSpPr>
          <p:nvPr>
            <p:ph type="title"/>
          </p:nvPr>
        </p:nvSpPr>
        <p:spPr>
          <a:xfrm>
            <a:off x="838200" y="365125"/>
            <a:ext cx="10515600" cy="897005"/>
          </a:xfrm>
          <a:solidFill>
            <a:schemeClr val="accent5">
              <a:lumMod val="20000"/>
              <a:lumOff val="80000"/>
            </a:schemeClr>
          </a:solidFill>
        </p:spPr>
        <p:txBody>
          <a:bodyPr/>
          <a:lstStyle/>
          <a:p>
            <a:pPr algn="ctr"/>
            <a:r>
              <a:rPr lang="en-US" dirty="0"/>
              <a:t>On the other hand . . .</a:t>
            </a:r>
          </a:p>
        </p:txBody>
      </p:sp>
      <p:sp>
        <p:nvSpPr>
          <p:cNvPr id="3" name="Content Placeholder 2">
            <a:extLst>
              <a:ext uri="{FF2B5EF4-FFF2-40B4-BE49-F238E27FC236}">
                <a16:creationId xmlns:a16="http://schemas.microsoft.com/office/drawing/2014/main" id="{44B55E11-9BAB-A002-33F5-381639DD87D3}"/>
              </a:ext>
            </a:extLst>
          </p:cNvPr>
          <p:cNvSpPr>
            <a:spLocks noGrp="1"/>
          </p:cNvSpPr>
          <p:nvPr>
            <p:ph idx="1"/>
          </p:nvPr>
        </p:nvSpPr>
        <p:spPr>
          <a:xfrm>
            <a:off x="838200" y="1262130"/>
            <a:ext cx="10515600" cy="5138670"/>
          </a:xfrm>
        </p:spPr>
        <p:txBody>
          <a:bodyPr>
            <a:normAutofit fontScale="92500" lnSpcReduction="10000"/>
          </a:bodyPr>
          <a:lstStyle/>
          <a:p>
            <a:pPr marL="0" indent="0" fontAlgn="base">
              <a:buNone/>
            </a:pPr>
            <a:r>
              <a:rPr lang="en-US" sz="3200" b="1" dirty="0"/>
              <a:t>The text does not assign blame. </a:t>
            </a:r>
            <a:r>
              <a:rPr lang="en-US" sz="3200" dirty="0"/>
              <a:t>We need to have a category in our minds that it’s possible neither man was wrong. Perhaps Paul rightly discerned that John Mark wasn’t yet ready to participate in the trip Paul was about to take — </a:t>
            </a:r>
            <a:r>
              <a:rPr lang="en-US" sz="3200" i="1" dirty="0"/>
              <a:t>and</a:t>
            </a:r>
            <a:r>
              <a:rPr lang="en-US" sz="3200" dirty="0"/>
              <a:t> Barnabas rightly discerned that God wanted Mark to accompany him. Perhaps Silas was ready to endure the dangers and rigors of Pauline ministry (</a:t>
            </a:r>
            <a:r>
              <a:rPr lang="en-US" sz="3200" dirty="0">
                <a:hlinkClick r:id="rId2"/>
              </a:rPr>
              <a:t>Acts 9:16</a:t>
            </a:r>
            <a:r>
              <a:rPr lang="en-US" sz="3200" dirty="0"/>
              <a:t>), while Mark was ready to train under Barnabas’s patient, encouraging leadership. Later in II Timothy 4:12 Paul describes John Mark as becoming “very useful” in later ministry. That possibility can help guard us from jumping to conclusions when decisions look like failures to us. It may not be the case. </a:t>
            </a:r>
            <a:r>
              <a:rPr lang="en-US" sz="3200" b="1" dirty="0"/>
              <a:t>Maybe not all failures are actual failures.</a:t>
            </a:r>
          </a:p>
          <a:p>
            <a:pPr marL="0" indent="0" fontAlgn="base">
              <a:buNone/>
            </a:pPr>
            <a:r>
              <a:rPr lang="en-US" sz="1300" dirty="0"/>
              <a:t>https://</a:t>
            </a:r>
            <a:r>
              <a:rPr lang="en-US" sz="1300" dirty="0" err="1"/>
              <a:t>www.desiringgod.org</a:t>
            </a:r>
            <a:r>
              <a:rPr lang="en-US" sz="1300" dirty="0"/>
              <a:t>/articles/when-sharp-disagreements-separate</a:t>
            </a:r>
          </a:p>
          <a:p>
            <a:pPr marL="0" indent="0" fontAlgn="base">
              <a:buNone/>
            </a:pPr>
            <a:endParaRPr lang="en-US" b="1" dirty="0"/>
          </a:p>
          <a:p>
            <a:pPr marL="0" indent="0">
              <a:buNone/>
            </a:pPr>
            <a:endParaRPr lang="en-US" dirty="0"/>
          </a:p>
        </p:txBody>
      </p:sp>
    </p:spTree>
    <p:extLst>
      <p:ext uri="{BB962C8B-B14F-4D97-AF65-F5344CB8AC3E}">
        <p14:creationId xmlns:p14="http://schemas.microsoft.com/office/powerpoint/2010/main" val="36085755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16AA-30FF-8B16-D40C-67521BA758A3}"/>
              </a:ext>
            </a:extLst>
          </p:cNvPr>
          <p:cNvSpPr>
            <a:spLocks noGrp="1"/>
          </p:cNvSpPr>
          <p:nvPr>
            <p:ph type="title"/>
          </p:nvPr>
        </p:nvSpPr>
        <p:spPr>
          <a:xfrm>
            <a:off x="838200" y="365126"/>
            <a:ext cx="10515600" cy="678064"/>
          </a:xfrm>
          <a:solidFill>
            <a:schemeClr val="accent5">
              <a:lumMod val="20000"/>
              <a:lumOff val="80000"/>
            </a:schemeClr>
          </a:solidFill>
        </p:spPr>
        <p:txBody>
          <a:bodyPr>
            <a:normAutofit fontScale="90000"/>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07F548BA-EC65-0060-1C1B-7C724E9823D8}"/>
              </a:ext>
            </a:extLst>
          </p:cNvPr>
          <p:cNvSpPr>
            <a:spLocks noGrp="1"/>
          </p:cNvSpPr>
          <p:nvPr>
            <p:ph idx="1"/>
          </p:nvPr>
        </p:nvSpPr>
        <p:spPr>
          <a:xfrm>
            <a:off x="838200" y="1043190"/>
            <a:ext cx="10515600" cy="5133773"/>
          </a:xfrm>
        </p:spPr>
        <p:txBody>
          <a:bodyPr>
            <a:normAutofit fontScale="92500" lnSpcReduction="10000"/>
          </a:bodyPr>
          <a:lstStyle/>
          <a:p>
            <a:pPr marL="0" indent="0" fontAlgn="base">
              <a:buNone/>
            </a:pPr>
            <a:r>
              <a:rPr lang="en-US" dirty="0"/>
              <a:t>But when it comes to sharp disagreements between Christian friends we know or within our own churches, let us take very seriously the counsel given us from one of the parties involved in the dispute over John Mark: “If possible, so far as it depends on you, live peaceably with all” (</a:t>
            </a:r>
            <a:r>
              <a:rPr lang="en-US" dirty="0">
                <a:hlinkClick r:id="rId2"/>
              </a:rPr>
              <a:t>Romans 12:18</a:t>
            </a:r>
            <a:r>
              <a:rPr lang="en-US" dirty="0"/>
              <a:t>). No doubt, this counsel came from much hard-won experience.</a:t>
            </a:r>
          </a:p>
          <a:p>
            <a:pPr marL="0" indent="0" fontAlgn="base">
              <a:buNone/>
            </a:pPr>
            <a:r>
              <a:rPr lang="en-US" dirty="0"/>
              <a:t>Note the words “if possible.” These words carry the implication that, for all sorts of reasons, it’s not always possible for brothers and sisters to remain yoked together in ministry. But it is always possible to trust God’s sometimes mysterious, inscrutable purposes; to not pass judgment prematurely; to be quick to forgive others, “as God in Christ forgave [us]” (</a:t>
            </a:r>
            <a:r>
              <a:rPr lang="en-US" dirty="0">
                <a:hlinkClick r:id="rId3"/>
              </a:rPr>
              <a:t>Ephesians 4:32</a:t>
            </a:r>
            <a:r>
              <a:rPr lang="en-US" dirty="0"/>
              <a:t>); and to let love cover a multitude of sins (</a:t>
            </a:r>
            <a:r>
              <a:rPr lang="en-US" dirty="0">
                <a:hlinkClick r:id="rId4"/>
              </a:rPr>
              <a:t>1 Peter 4:8</a:t>
            </a:r>
            <a:r>
              <a:rPr lang="en-US" dirty="0"/>
              <a:t>). For “love bears all things, believes all things, hopes all things, endures all things” (</a:t>
            </a:r>
            <a:r>
              <a:rPr lang="en-US" dirty="0">
                <a:hlinkClick r:id="rId5"/>
              </a:rPr>
              <a:t>1 Corinthians 13:7</a:t>
            </a:r>
            <a:r>
              <a:rPr lang="en-US" dirty="0"/>
              <a:t>). Ministry partnerships sometimes must end, but “love never ends” (</a:t>
            </a:r>
            <a:r>
              <a:rPr lang="en-US" dirty="0">
                <a:hlinkClick r:id="rId6"/>
              </a:rPr>
              <a:t>1 Corinthians 13:8</a:t>
            </a:r>
            <a:r>
              <a:rPr lang="en-US" dirty="0"/>
              <a:t>).</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dirty="0"/>
          </a:p>
        </p:txBody>
      </p:sp>
    </p:spTree>
    <p:extLst>
      <p:ext uri="{BB962C8B-B14F-4D97-AF65-F5344CB8AC3E}">
        <p14:creationId xmlns:p14="http://schemas.microsoft.com/office/powerpoint/2010/main" val="6359271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CFCC-A6E4-DC3E-625E-02224620D521}"/>
              </a:ext>
            </a:extLst>
          </p:cNvPr>
          <p:cNvSpPr>
            <a:spLocks noGrp="1"/>
          </p:cNvSpPr>
          <p:nvPr>
            <p:ph type="title"/>
          </p:nvPr>
        </p:nvSpPr>
        <p:spPr>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DF3693D0-541F-6C7B-5C34-D4114A636A82}"/>
              </a:ext>
            </a:extLst>
          </p:cNvPr>
          <p:cNvSpPr>
            <a:spLocks noGrp="1"/>
          </p:cNvSpPr>
          <p:nvPr>
            <p:ph idx="1"/>
          </p:nvPr>
        </p:nvSpPr>
        <p:spPr/>
        <p:txBody>
          <a:bodyPr>
            <a:normAutofit/>
          </a:bodyPr>
          <a:lstStyle/>
          <a:p>
            <a:pPr marL="0" indent="0">
              <a:buNone/>
            </a:pPr>
            <a:r>
              <a:rPr lang="en-US" sz="3600" dirty="0"/>
              <a:t>As a principle, the more distant we are from other Christians’ sharp disagreements, the less we know of the circumstances or details, the wiser we are to refrain from passing judgment on them.</a:t>
            </a:r>
          </a:p>
          <a:p>
            <a:pPr marL="0" indent="0">
              <a:buNone/>
            </a:pPr>
            <a:endParaRPr lang="en-US" dirty="0"/>
          </a:p>
          <a:p>
            <a:pPr marL="0" indent="0">
              <a:buNone/>
            </a:pPr>
            <a:endParaRPr lang="en-US" dirty="0"/>
          </a:p>
          <a:p>
            <a:pPr marL="0" indent="0">
              <a:buNone/>
            </a:pPr>
            <a:endParaRPr lang="en-US" dirty="0"/>
          </a:p>
          <a:p>
            <a:pPr marL="0" indent="0">
              <a:buNone/>
            </a:pPr>
            <a:r>
              <a:rPr lang="en-US" sz="1200" dirty="0"/>
              <a:t>https://</a:t>
            </a:r>
            <a:r>
              <a:rPr lang="en-US" sz="1200" dirty="0" err="1"/>
              <a:t>www.desiringgod.org</a:t>
            </a:r>
            <a:r>
              <a:rPr lang="en-US" sz="1200" dirty="0"/>
              <a:t>/articles/when-sharp-disagreements-separate</a:t>
            </a:r>
          </a:p>
        </p:txBody>
      </p:sp>
    </p:spTree>
    <p:extLst>
      <p:ext uri="{BB962C8B-B14F-4D97-AF65-F5344CB8AC3E}">
        <p14:creationId xmlns:p14="http://schemas.microsoft.com/office/powerpoint/2010/main" val="33458055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FBC7E-53C7-0B16-3B80-73821E1E1B18}"/>
              </a:ext>
            </a:extLst>
          </p:cNvPr>
          <p:cNvSpPr>
            <a:spLocks noGrp="1"/>
          </p:cNvSpPr>
          <p:nvPr>
            <p:ph type="title"/>
          </p:nvPr>
        </p:nvSpPr>
        <p:spPr>
          <a:xfrm>
            <a:off x="838200" y="365125"/>
            <a:ext cx="10515600" cy="961399"/>
          </a:xfrm>
          <a:solidFill>
            <a:schemeClr val="accent5">
              <a:lumMod val="20000"/>
              <a:lumOff val="80000"/>
            </a:schemeClr>
          </a:solidFill>
        </p:spPr>
        <p:txBody>
          <a:bodyPr/>
          <a:lstStyle/>
          <a:p>
            <a:pPr algn="ctr"/>
            <a:r>
              <a:rPr lang="en-US" dirty="0"/>
              <a:t>Principles from the event with John Mark</a:t>
            </a:r>
          </a:p>
        </p:txBody>
      </p:sp>
      <p:sp>
        <p:nvSpPr>
          <p:cNvPr id="3" name="Content Placeholder 2">
            <a:extLst>
              <a:ext uri="{FF2B5EF4-FFF2-40B4-BE49-F238E27FC236}">
                <a16:creationId xmlns:a16="http://schemas.microsoft.com/office/drawing/2014/main" id="{7B82E7A1-EB7B-DC1D-EB25-A63B8877DEF7}"/>
              </a:ext>
            </a:extLst>
          </p:cNvPr>
          <p:cNvSpPr>
            <a:spLocks noGrp="1"/>
          </p:cNvSpPr>
          <p:nvPr>
            <p:ph idx="1"/>
          </p:nvPr>
        </p:nvSpPr>
        <p:spPr>
          <a:xfrm>
            <a:off x="838200" y="1326524"/>
            <a:ext cx="10515600" cy="4850439"/>
          </a:xfrm>
        </p:spPr>
        <p:txBody>
          <a:bodyPr>
            <a:normAutofit lnSpcReduction="10000"/>
          </a:bodyPr>
          <a:lstStyle/>
          <a:p>
            <a:pPr marL="0" indent="0">
              <a:buNone/>
            </a:pPr>
            <a:r>
              <a:rPr lang="en-US" sz="3600" dirty="0"/>
              <a:t>It’s inevitable that disagreements will arise between Christians. Our call is to pursue faithfulness in disagreement, with love always being our aim. Given that the separation between Paul and Barnabas is an anomaly in what the Holy Spirit preserved in Scripture for our instruction, I think it’s safe to assume that most disagreements ought to be reconciled without separation. But when separation occurs, we can glean a lot from the little we know of Paul and Barnabas’s parting.</a:t>
            </a:r>
          </a:p>
          <a:p>
            <a:pPr marL="0" indent="0">
              <a:buNone/>
            </a:pPr>
            <a:r>
              <a:rPr lang="en-US" sz="1300" dirty="0"/>
              <a:t>https://</a:t>
            </a:r>
            <a:r>
              <a:rPr lang="en-US" sz="1300" dirty="0" err="1"/>
              <a:t>www.desiringgod.org</a:t>
            </a:r>
            <a:r>
              <a:rPr lang="en-US" sz="1300" dirty="0"/>
              <a:t>/articles/when-sharp-disagreements-separate</a:t>
            </a:r>
          </a:p>
          <a:p>
            <a:pPr marL="0" indent="0">
              <a:buNone/>
            </a:pPr>
            <a:endParaRPr lang="en-US" sz="3600" dirty="0"/>
          </a:p>
          <a:p>
            <a:pPr marL="0" indent="0">
              <a:buNone/>
            </a:pPr>
            <a:endParaRPr lang="en-US" sz="3600" dirty="0"/>
          </a:p>
          <a:p>
            <a:endParaRPr lang="en-US" dirty="0"/>
          </a:p>
        </p:txBody>
      </p:sp>
    </p:spTree>
    <p:extLst>
      <p:ext uri="{BB962C8B-B14F-4D97-AF65-F5344CB8AC3E}">
        <p14:creationId xmlns:p14="http://schemas.microsoft.com/office/powerpoint/2010/main" val="124898500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DAE4-607A-A2A7-FFDE-7079AB933193}"/>
              </a:ext>
            </a:extLst>
          </p:cNvPr>
          <p:cNvSpPr>
            <a:spLocks noGrp="1"/>
          </p:cNvSpPr>
          <p:nvPr>
            <p:ph type="title"/>
          </p:nvPr>
        </p:nvSpPr>
        <p:spPr>
          <a:xfrm>
            <a:off x="838200" y="190500"/>
            <a:ext cx="10515600" cy="1663700"/>
          </a:xfrm>
          <a:solidFill>
            <a:schemeClr val="accent5">
              <a:lumMod val="20000"/>
              <a:lumOff val="80000"/>
            </a:schemeClr>
          </a:solidFill>
        </p:spPr>
        <p:txBody>
          <a:bodyPr>
            <a:normAutofit fontScale="90000"/>
          </a:bodyPr>
          <a:lstStyle/>
          <a:p>
            <a:pPr algn="ctr"/>
            <a:br>
              <a:rPr lang="en-US" dirty="0"/>
            </a:br>
            <a:r>
              <a:rPr lang="en-US" dirty="0"/>
              <a:t>Back to the Book of Acts</a:t>
            </a:r>
            <a:br>
              <a:rPr lang="en-US" dirty="0"/>
            </a:br>
            <a:r>
              <a:rPr lang="en-US" dirty="0"/>
              <a:t>Fallout from the first Missionary Journey:</a:t>
            </a:r>
            <a:br>
              <a:rPr lang="en-US" dirty="0"/>
            </a:br>
            <a:r>
              <a:rPr lang="en-US" dirty="0"/>
              <a:t>The Council of Jerusalem chapter 15</a:t>
            </a:r>
            <a:br>
              <a:rPr lang="en-US" dirty="0"/>
            </a:br>
            <a:endParaRPr lang="en-US" dirty="0"/>
          </a:p>
        </p:txBody>
      </p:sp>
      <p:sp>
        <p:nvSpPr>
          <p:cNvPr id="3" name="Content Placeholder 2">
            <a:extLst>
              <a:ext uri="{FF2B5EF4-FFF2-40B4-BE49-F238E27FC236}">
                <a16:creationId xmlns:a16="http://schemas.microsoft.com/office/drawing/2014/main" id="{3AEE1B6C-79FC-CFFC-5E0F-A21399F31C1C}"/>
              </a:ext>
            </a:extLst>
          </p:cNvPr>
          <p:cNvSpPr>
            <a:spLocks noGrp="1"/>
          </p:cNvSpPr>
          <p:nvPr>
            <p:ph idx="1"/>
          </p:nvPr>
        </p:nvSpPr>
        <p:spPr>
          <a:xfrm>
            <a:off x="838200" y="1854200"/>
            <a:ext cx="10515600" cy="4638673"/>
          </a:xfrm>
        </p:spPr>
        <p:txBody>
          <a:bodyPr>
            <a:noAutofit/>
          </a:bodyPr>
          <a:lstStyle/>
          <a:p>
            <a:pPr marL="0" indent="0">
              <a:buNone/>
            </a:pPr>
            <a:r>
              <a:rPr lang="en-US" sz="3200" dirty="0"/>
              <a:t>Gentile involvement in the church was increasing more rapidly than Jewish participation. This alarmed a group of Jewish traditionalists (Judaizers) in the Jerusalem church, who insisted Gentiles must first convert to Judaism and be circumcised before becoming members of the church. A group of Judaizers came to Antioch, a Gentile church, teaching that circumcision was essential for salvation, Paul and Barnabas recognized this as a threat to the gospel of grace. They traveled to Jerusalem and requested that the church resolve this issue. </a:t>
            </a:r>
          </a:p>
        </p:txBody>
      </p:sp>
    </p:spTree>
    <p:extLst>
      <p:ext uri="{BB962C8B-B14F-4D97-AF65-F5344CB8AC3E}">
        <p14:creationId xmlns:p14="http://schemas.microsoft.com/office/powerpoint/2010/main" val="15476332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2CFA8-86E8-11CD-B7ED-661FCBD06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26C4A-29D1-537B-29F8-FFBB89CB6EB9}"/>
              </a:ext>
            </a:extLst>
          </p:cNvPr>
          <p:cNvSpPr>
            <a:spLocks noGrp="1"/>
          </p:cNvSpPr>
          <p:nvPr>
            <p:ph type="title"/>
          </p:nvPr>
        </p:nvSpPr>
        <p:spPr>
          <a:solidFill>
            <a:schemeClr val="accent5">
              <a:lumMod val="20000"/>
              <a:lumOff val="80000"/>
            </a:schemeClr>
          </a:solidFill>
        </p:spPr>
        <p:txBody>
          <a:bodyPr/>
          <a:lstStyle/>
          <a:p>
            <a:pPr algn="ctr"/>
            <a:r>
              <a:rPr lang="en-US" dirty="0"/>
              <a:t>Acts 15:1-21 - Read</a:t>
            </a:r>
          </a:p>
        </p:txBody>
      </p:sp>
      <p:sp>
        <p:nvSpPr>
          <p:cNvPr id="3" name="Content Placeholder 2">
            <a:extLst>
              <a:ext uri="{FF2B5EF4-FFF2-40B4-BE49-F238E27FC236}">
                <a16:creationId xmlns:a16="http://schemas.microsoft.com/office/drawing/2014/main" id="{A4EDB954-9308-D3D4-7361-4AE9CAE2A696}"/>
              </a:ext>
            </a:extLst>
          </p:cNvPr>
          <p:cNvSpPr>
            <a:spLocks noGrp="1"/>
          </p:cNvSpPr>
          <p:nvPr>
            <p:ph idx="1"/>
          </p:nvPr>
        </p:nvSpPr>
        <p:spPr/>
        <p:txBody>
          <a:bodyPr/>
          <a:lstStyle/>
          <a:p>
            <a:pPr marL="0" indent="0">
              <a:buNone/>
            </a:pPr>
            <a:r>
              <a:rPr lang="en-US" dirty="0"/>
              <a:t>Key verses 10 and 11. </a:t>
            </a:r>
            <a:r>
              <a:rPr lang="en-US" b="1" baseline="30000" dirty="0"/>
              <a:t> ”</a:t>
            </a:r>
            <a:r>
              <a:rPr lang="en-US" sz="3200" i="1" dirty="0"/>
              <a:t>Now then, why do you try to test God by putting on the necks of Gentiles a yoke that neither we nor our ancestors have been able to bear? No! We believe it is through the grace of our Lord Jesus that we are saved, just as they are.”</a:t>
            </a:r>
          </a:p>
          <a:p>
            <a:pPr marL="0" indent="0">
              <a:buNone/>
            </a:pPr>
            <a:r>
              <a:rPr lang="en-US" u="sng" dirty="0"/>
              <a:t>Three </a:t>
            </a:r>
            <a:r>
              <a:rPr lang="en-US" dirty="0"/>
              <a:t>prohibitions 1. No strangled meat, 2. No blood, 3.No sexual immorality</a:t>
            </a:r>
          </a:p>
          <a:p>
            <a:pPr marL="0" indent="0">
              <a:buNone/>
            </a:pPr>
            <a:r>
              <a:rPr lang="en-US" dirty="0"/>
              <a:t>James the brother of Jesus is leading…. James the Disciple is Martyred in 44 AD, council </a:t>
            </a:r>
            <a:r>
              <a:rPr lang="en-US"/>
              <a:t>is about 49 AD.</a:t>
            </a:r>
            <a:endParaRPr lang="en-US" dirty="0"/>
          </a:p>
        </p:txBody>
      </p:sp>
    </p:spTree>
    <p:extLst>
      <p:ext uri="{BB962C8B-B14F-4D97-AF65-F5344CB8AC3E}">
        <p14:creationId xmlns:p14="http://schemas.microsoft.com/office/powerpoint/2010/main" val="304156498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0BF9-9540-87F6-D4D3-FE1BE853CBBB}"/>
              </a:ext>
            </a:extLst>
          </p:cNvPr>
          <p:cNvSpPr>
            <a:spLocks noGrp="1"/>
          </p:cNvSpPr>
          <p:nvPr>
            <p:ph type="title"/>
          </p:nvPr>
        </p:nvSpPr>
        <p:spPr>
          <a:xfrm>
            <a:off x="838200" y="365126"/>
            <a:ext cx="10515600" cy="816904"/>
          </a:xfrm>
          <a:solidFill>
            <a:schemeClr val="accent5">
              <a:lumMod val="20000"/>
              <a:lumOff val="80000"/>
            </a:schemeClr>
          </a:solidFill>
        </p:spPr>
        <p:txBody>
          <a:bodyPr/>
          <a:lstStyle/>
          <a:p>
            <a:pPr algn="ctr"/>
            <a:r>
              <a:rPr lang="en-US" dirty="0"/>
              <a:t>Impact of the Council</a:t>
            </a:r>
          </a:p>
        </p:txBody>
      </p:sp>
      <p:sp>
        <p:nvSpPr>
          <p:cNvPr id="3" name="Content Placeholder 2">
            <a:extLst>
              <a:ext uri="{FF2B5EF4-FFF2-40B4-BE49-F238E27FC236}">
                <a16:creationId xmlns:a16="http://schemas.microsoft.com/office/drawing/2014/main" id="{F8E4BEE5-63AD-54D2-A37D-370D94A6F6D6}"/>
              </a:ext>
            </a:extLst>
          </p:cNvPr>
          <p:cNvSpPr>
            <a:spLocks noGrp="1"/>
          </p:cNvSpPr>
          <p:nvPr>
            <p:ph idx="1"/>
          </p:nvPr>
        </p:nvSpPr>
        <p:spPr>
          <a:xfrm>
            <a:off x="838200" y="1182030"/>
            <a:ext cx="10515600" cy="4994933"/>
          </a:xfrm>
        </p:spPr>
        <p:txBody>
          <a:bodyPr>
            <a:normAutofit/>
          </a:bodyPr>
          <a:lstStyle/>
          <a:p>
            <a:pPr marL="0" indent="0">
              <a:buNone/>
            </a:pPr>
            <a:r>
              <a:rPr lang="en-US" b="1" u="sng" dirty="0"/>
              <a:t>This sets the stage for Paul’s second missionary journey</a:t>
            </a:r>
            <a:r>
              <a:rPr lang="en-US" dirty="0"/>
              <a:t>. Paul and his companions began the second journey from Antioch, where they had started their first. They traveled through Galatia, the same region as before. Paul apparently planned to go to Asia, but the Holy Spirit prevented him. It's interesting because we don’t know exactly how the Spirit stopped him. In Acts 16:6, we read that he “was kept by the Holy Spirit from preaching the word in the province of Asia.” When he tried to enter </a:t>
            </a:r>
            <a:r>
              <a:rPr lang="en-US" dirty="0" err="1"/>
              <a:t>Mysia</a:t>
            </a:r>
            <a:r>
              <a:rPr lang="en-US" dirty="0"/>
              <a:t> and Bithynia, the Spirit of Jesus wouldn’t allow it either. The Spirit was guiding Paul to a specific location, directing him by God’s Spirit to Troas, which is located on the northeast corner of Asia Minor. There, an important event in early church history took place. Acts 16:9-10.</a:t>
            </a:r>
          </a:p>
          <a:p>
            <a:pPr marL="0" indent="0">
              <a:buNone/>
            </a:pPr>
            <a:endParaRPr lang="en-US" dirty="0"/>
          </a:p>
        </p:txBody>
      </p:sp>
    </p:spTree>
    <p:extLst>
      <p:ext uri="{BB962C8B-B14F-4D97-AF65-F5344CB8AC3E}">
        <p14:creationId xmlns:p14="http://schemas.microsoft.com/office/powerpoint/2010/main" val="7027959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1C24D-A62D-E72F-9196-3A8D438F869B}"/>
              </a:ext>
            </a:extLst>
          </p:cNvPr>
          <p:cNvSpPr>
            <a:spLocks noGrp="1"/>
          </p:cNvSpPr>
          <p:nvPr>
            <p:ph type="title"/>
          </p:nvPr>
        </p:nvSpPr>
        <p:spPr>
          <a:xfrm>
            <a:off x="838200" y="365125"/>
            <a:ext cx="10515600" cy="805753"/>
          </a:xfrm>
          <a:solidFill>
            <a:schemeClr val="accent5">
              <a:lumMod val="20000"/>
              <a:lumOff val="80000"/>
            </a:schemeClr>
          </a:solidFill>
        </p:spPr>
        <p:txBody>
          <a:bodyPr>
            <a:normAutofit/>
          </a:bodyPr>
          <a:lstStyle/>
          <a:p>
            <a:pPr algn="ctr"/>
            <a:r>
              <a:rPr lang="en-US" dirty="0"/>
              <a:t>Paul’s Macedonian vision - Acts 16:9-10 </a:t>
            </a:r>
          </a:p>
        </p:txBody>
      </p:sp>
      <p:sp>
        <p:nvSpPr>
          <p:cNvPr id="3" name="Content Placeholder 2">
            <a:extLst>
              <a:ext uri="{FF2B5EF4-FFF2-40B4-BE49-F238E27FC236}">
                <a16:creationId xmlns:a16="http://schemas.microsoft.com/office/drawing/2014/main" id="{D9D5FE9D-384F-DE5D-142B-6EDC3C45FF5C}"/>
              </a:ext>
            </a:extLst>
          </p:cNvPr>
          <p:cNvSpPr>
            <a:spLocks noGrp="1"/>
          </p:cNvSpPr>
          <p:nvPr>
            <p:ph idx="1"/>
          </p:nvPr>
        </p:nvSpPr>
        <p:spPr>
          <a:xfrm>
            <a:off x="838200" y="1170878"/>
            <a:ext cx="10515600" cy="5006085"/>
          </a:xfrm>
        </p:spPr>
        <p:txBody>
          <a:bodyPr>
            <a:normAutofit lnSpcReduction="10000"/>
          </a:bodyPr>
          <a:lstStyle/>
          <a:p>
            <a:pPr marL="0" indent="0">
              <a:buNone/>
            </a:pPr>
            <a:r>
              <a:rPr lang="en-US" sz="3600" dirty="0"/>
              <a:t>There are two key truths in this passage. </a:t>
            </a:r>
            <a:r>
              <a:rPr lang="en-US" sz="3600" b="1" dirty="0"/>
              <a:t>First,</a:t>
            </a:r>
            <a:r>
              <a:rPr lang="en-US" sz="3600" dirty="0"/>
              <a:t> Paul saw that the church was universal, spanning Asia and Europe. The Spirit directed him to bridge these continents, establishing a church in both east and west</a:t>
            </a:r>
            <a:r>
              <a:rPr lang="en-US" sz="3600" b="1" dirty="0"/>
              <a:t>. Second,</a:t>
            </a:r>
            <a:r>
              <a:rPr lang="en-US" sz="3600" dirty="0"/>
              <a:t> personally, obedience to God's call is significant. Although it might seem minor, Paul's obedience to his vision blessed hundreds and brought many into God's kingdom. Our obedience can have high stakes, affecting eternal destinies—whether it’s talking to someone nearby or going worldwide.</a:t>
            </a:r>
          </a:p>
          <a:p>
            <a:pPr marL="0" indent="0">
              <a:buNone/>
            </a:pPr>
            <a:endParaRPr lang="en-US" dirty="0"/>
          </a:p>
        </p:txBody>
      </p:sp>
    </p:spTree>
    <p:extLst>
      <p:ext uri="{BB962C8B-B14F-4D97-AF65-F5344CB8AC3E}">
        <p14:creationId xmlns:p14="http://schemas.microsoft.com/office/powerpoint/2010/main" val="39898972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1A9EA-796C-897B-E7E3-ABA1F5571514}"/>
              </a:ext>
            </a:extLst>
          </p:cNvPr>
          <p:cNvSpPr>
            <a:spLocks noGrp="1"/>
          </p:cNvSpPr>
          <p:nvPr>
            <p:ph type="title"/>
          </p:nvPr>
        </p:nvSpPr>
        <p:spPr>
          <a:xfrm>
            <a:off x="838200" y="365126"/>
            <a:ext cx="10515600" cy="671938"/>
          </a:xfrm>
          <a:solidFill>
            <a:schemeClr val="accent5">
              <a:lumMod val="20000"/>
              <a:lumOff val="80000"/>
            </a:schemeClr>
          </a:solidFill>
        </p:spPr>
        <p:txBody>
          <a:bodyPr>
            <a:normAutofit fontScale="90000"/>
          </a:bodyPr>
          <a:lstStyle/>
          <a:p>
            <a:pPr algn="ctr"/>
            <a:r>
              <a:rPr lang="en-US" dirty="0"/>
              <a:t>The Second Journey - </a:t>
            </a:r>
            <a:r>
              <a:rPr lang="en-US" b="1" dirty="0"/>
              <a:t>(Acts 15:36–18:22)</a:t>
            </a:r>
            <a:endParaRPr lang="en-US" dirty="0"/>
          </a:p>
        </p:txBody>
      </p:sp>
      <p:sp>
        <p:nvSpPr>
          <p:cNvPr id="3" name="Content Placeholder 2">
            <a:extLst>
              <a:ext uri="{FF2B5EF4-FFF2-40B4-BE49-F238E27FC236}">
                <a16:creationId xmlns:a16="http://schemas.microsoft.com/office/drawing/2014/main" id="{0665B147-1475-216F-7643-BBE6834AFF21}"/>
              </a:ext>
            </a:extLst>
          </p:cNvPr>
          <p:cNvSpPr>
            <a:spLocks noGrp="1"/>
          </p:cNvSpPr>
          <p:nvPr>
            <p:ph idx="1"/>
          </p:nvPr>
        </p:nvSpPr>
        <p:spPr>
          <a:xfrm>
            <a:off x="838200" y="1037064"/>
            <a:ext cx="10515600" cy="5455810"/>
          </a:xfrm>
        </p:spPr>
        <p:txBody>
          <a:bodyPr/>
          <a:lstStyle/>
          <a:p>
            <a:pPr marL="0" indent="0">
              <a:buNone/>
            </a:pPr>
            <a:r>
              <a:rPr lang="en-US" sz="3000" dirty="0"/>
              <a:t>From Troas, then, Paul crosses over into Macedonia, and on his second missionary journey Paul visits five cities: they are Philippi, Thessalonica, Berea, Athens and Corinth. He spent most of his time in the city of Corinth, he was there for about a year and a half. In spite of hardship and persecution, Paul and his traveling companions witnessed the victory of God’s grace over religious prejudice in the city of Thessalonica, over philosophical skepticism in the city of Athens, and over pagan immorality in the city of Corinth. We are going to focus on Paul’s experience at Philippi. In the city of Philippi, which was a retirement center for Roman soldiers, there were </a:t>
            </a:r>
            <a:r>
              <a:rPr lang="en-US" sz="3000" b="1" dirty="0"/>
              <a:t>three</a:t>
            </a:r>
            <a:r>
              <a:rPr lang="en-US" sz="3000" dirty="0"/>
              <a:t> converts: </a:t>
            </a:r>
            <a:r>
              <a:rPr lang="en-US" sz="3000" b="1" dirty="0"/>
              <a:t>Lydia, a slave girl,</a:t>
            </a:r>
            <a:r>
              <a:rPr lang="en-US" sz="3000" dirty="0"/>
              <a:t> and then the </a:t>
            </a:r>
            <a:r>
              <a:rPr lang="en-US" sz="3000" b="1" dirty="0"/>
              <a:t>Philippian jailer</a:t>
            </a:r>
            <a:r>
              <a:rPr lang="en-US" sz="3000" dirty="0"/>
              <a:t>.</a:t>
            </a:r>
          </a:p>
          <a:p>
            <a:pPr marL="0" indent="0">
              <a:buNone/>
            </a:pPr>
            <a:endParaRPr lang="en-US" dirty="0"/>
          </a:p>
        </p:txBody>
      </p:sp>
    </p:spTree>
    <p:extLst>
      <p:ext uri="{BB962C8B-B14F-4D97-AF65-F5344CB8AC3E}">
        <p14:creationId xmlns:p14="http://schemas.microsoft.com/office/powerpoint/2010/main" val="17445280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176C5-F31B-01D3-49A3-2BC40762D7E8}"/>
              </a:ext>
            </a:extLst>
          </p:cNvPr>
          <p:cNvSpPr>
            <a:spLocks noGrp="1"/>
          </p:cNvSpPr>
          <p:nvPr>
            <p:ph type="title"/>
          </p:nvPr>
        </p:nvSpPr>
        <p:spPr>
          <a:xfrm>
            <a:off x="838200" y="365125"/>
            <a:ext cx="10515600" cy="899231"/>
          </a:xfrm>
          <a:solidFill>
            <a:schemeClr val="accent5">
              <a:lumMod val="20000"/>
              <a:lumOff val="80000"/>
            </a:schemeClr>
          </a:solidFill>
        </p:spPr>
        <p:txBody>
          <a:bodyPr/>
          <a:lstStyle/>
          <a:p>
            <a:pPr algn="ctr"/>
            <a:r>
              <a:rPr lang="en-US" dirty="0"/>
              <a:t>Lydia</a:t>
            </a:r>
          </a:p>
        </p:txBody>
      </p:sp>
      <p:sp>
        <p:nvSpPr>
          <p:cNvPr id="3" name="Content Placeholder 2">
            <a:extLst>
              <a:ext uri="{FF2B5EF4-FFF2-40B4-BE49-F238E27FC236}">
                <a16:creationId xmlns:a16="http://schemas.microsoft.com/office/drawing/2014/main" id="{AD4E68BB-F9B3-46D8-DFC9-392CAFA8C63A}"/>
              </a:ext>
            </a:extLst>
          </p:cNvPr>
          <p:cNvSpPr>
            <a:spLocks noGrp="1"/>
          </p:cNvSpPr>
          <p:nvPr>
            <p:ph idx="1"/>
          </p:nvPr>
        </p:nvSpPr>
        <p:spPr>
          <a:xfrm>
            <a:off x="838200" y="1295048"/>
            <a:ext cx="10515600" cy="4351338"/>
          </a:xfrm>
        </p:spPr>
        <p:txBody>
          <a:bodyPr>
            <a:normAutofit/>
          </a:bodyPr>
          <a:lstStyle/>
          <a:p>
            <a:pPr marL="0" indent="0">
              <a:buNone/>
            </a:pPr>
            <a:r>
              <a:rPr lang="en-US" sz="3600" dirty="0"/>
              <a:t>Because there wasn’t a synagogue at Philippi, Paul went to the place of prayer, and there he met a woman named Lydia. She was a businesswoman, she sold purple cloth from the city of Thyatira, which was a very expensive kind of material. And she was at this place of prayer to worship God, and Luke tells us that the Lord opened her heart to respond to Paul’s message. </a:t>
            </a:r>
          </a:p>
        </p:txBody>
      </p:sp>
    </p:spTree>
    <p:extLst>
      <p:ext uri="{BB962C8B-B14F-4D97-AF65-F5344CB8AC3E}">
        <p14:creationId xmlns:p14="http://schemas.microsoft.com/office/powerpoint/2010/main" val="32614657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6E90-74A1-93D1-80AC-E163DEA67349}"/>
              </a:ext>
            </a:extLst>
          </p:cNvPr>
          <p:cNvSpPr>
            <a:spLocks noGrp="1"/>
          </p:cNvSpPr>
          <p:nvPr>
            <p:ph type="title"/>
          </p:nvPr>
        </p:nvSpPr>
        <p:spPr>
          <a:xfrm>
            <a:off x="838200" y="365125"/>
            <a:ext cx="10515600" cy="899231"/>
          </a:xfrm>
          <a:solidFill>
            <a:schemeClr val="accent5">
              <a:lumMod val="20000"/>
              <a:lumOff val="80000"/>
            </a:schemeClr>
          </a:solidFill>
        </p:spPr>
        <p:txBody>
          <a:bodyPr/>
          <a:lstStyle/>
          <a:p>
            <a:pPr algn="ctr"/>
            <a:r>
              <a:rPr lang="en-US" dirty="0"/>
              <a:t>The Slave Girl</a:t>
            </a:r>
          </a:p>
        </p:txBody>
      </p:sp>
      <p:sp>
        <p:nvSpPr>
          <p:cNvPr id="3" name="Content Placeholder 2">
            <a:extLst>
              <a:ext uri="{FF2B5EF4-FFF2-40B4-BE49-F238E27FC236}">
                <a16:creationId xmlns:a16="http://schemas.microsoft.com/office/drawing/2014/main" id="{A541D037-5487-1C30-E92E-CE7B4C9A2E02}"/>
              </a:ext>
            </a:extLst>
          </p:cNvPr>
          <p:cNvSpPr>
            <a:spLocks noGrp="1"/>
          </p:cNvSpPr>
          <p:nvPr>
            <p:ph idx="1"/>
          </p:nvPr>
        </p:nvSpPr>
        <p:spPr>
          <a:xfrm>
            <a:off x="838200" y="1264356"/>
            <a:ext cx="10515600" cy="4912607"/>
          </a:xfrm>
        </p:spPr>
        <p:txBody>
          <a:bodyPr>
            <a:noAutofit/>
          </a:bodyPr>
          <a:lstStyle/>
          <a:p>
            <a:pPr marL="0" indent="0">
              <a:buNone/>
            </a:pPr>
            <a:r>
              <a:rPr lang="en-US" sz="3600" dirty="0"/>
              <a:t>Luke then tells us about Paul’s encounter with a slave girl who had some kind of a demonic spirit that enabled her to predict the future. She was used and abused by her owners to tell fortunes through demonic power. Paul delivered her, both from the demonic power and from her owners. He cast the demon out of this slave girl and because this jeopardized their income, the owners of this girl protested and Paul and Silas were arrested and placed in prison. </a:t>
            </a:r>
          </a:p>
        </p:txBody>
      </p:sp>
    </p:spTree>
    <p:extLst>
      <p:ext uri="{BB962C8B-B14F-4D97-AF65-F5344CB8AC3E}">
        <p14:creationId xmlns:p14="http://schemas.microsoft.com/office/powerpoint/2010/main" val="167088383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BCF43-03F0-27F8-9B69-12370023F2A5}"/>
              </a:ext>
            </a:extLst>
          </p:cNvPr>
          <p:cNvSpPr>
            <a:spLocks noGrp="1"/>
          </p:cNvSpPr>
          <p:nvPr>
            <p:ph type="title"/>
          </p:nvPr>
        </p:nvSpPr>
        <p:spPr>
          <a:xfrm>
            <a:off x="838200" y="365125"/>
            <a:ext cx="10515600" cy="729579"/>
          </a:xfrm>
          <a:solidFill>
            <a:schemeClr val="accent5">
              <a:lumMod val="20000"/>
              <a:lumOff val="80000"/>
            </a:schemeClr>
          </a:solidFill>
        </p:spPr>
        <p:txBody>
          <a:bodyPr/>
          <a:lstStyle/>
          <a:p>
            <a:pPr algn="ctr"/>
            <a:r>
              <a:rPr lang="en-US" dirty="0"/>
              <a:t>Philippian Jailor</a:t>
            </a:r>
          </a:p>
        </p:txBody>
      </p:sp>
      <p:sp>
        <p:nvSpPr>
          <p:cNvPr id="3" name="Content Placeholder 2">
            <a:extLst>
              <a:ext uri="{FF2B5EF4-FFF2-40B4-BE49-F238E27FC236}">
                <a16:creationId xmlns:a16="http://schemas.microsoft.com/office/drawing/2014/main" id="{D0C64FD1-6318-0D8A-1D1C-188335E796A3}"/>
              </a:ext>
            </a:extLst>
          </p:cNvPr>
          <p:cNvSpPr>
            <a:spLocks noGrp="1"/>
          </p:cNvSpPr>
          <p:nvPr>
            <p:ph idx="1"/>
          </p:nvPr>
        </p:nvSpPr>
        <p:spPr>
          <a:xfrm>
            <a:off x="838200" y="1094704"/>
            <a:ext cx="10515600" cy="5082259"/>
          </a:xfrm>
        </p:spPr>
        <p:txBody>
          <a:bodyPr>
            <a:noAutofit/>
          </a:bodyPr>
          <a:lstStyle/>
          <a:p>
            <a:pPr marL="0" indent="0">
              <a:buNone/>
            </a:pPr>
            <a:r>
              <a:rPr lang="en-US" sz="3000" dirty="0"/>
              <a:t>This is the story about Paul and Silas singing at night, even though they had been flogged and placed in chains. And there was an earthquake, and the jailer, thinking that all the convicts had escaped, was about to take his own life. But Paul stopped him, and when he realized that these men were still in the prison, he cries out, “Sirs, what must I do to be saved?” And then in perhaps one of the most concise summaries of the gospel in all of scripture, Paul says in Acts chapter 16, verse 31: “Believe in the Lord Jesus, and you will be saved—you and your household.”  So, this prison was really transformed into a holy place. It was a place where this jailer who had no hope found hope, not only for this life but for life after death. </a:t>
            </a:r>
          </a:p>
        </p:txBody>
      </p:sp>
    </p:spTree>
    <p:extLst>
      <p:ext uri="{BB962C8B-B14F-4D97-AF65-F5344CB8AC3E}">
        <p14:creationId xmlns:p14="http://schemas.microsoft.com/office/powerpoint/2010/main" val="356030904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1277-B4C6-4860-D0D3-537F2CC7BB8B}"/>
              </a:ext>
            </a:extLst>
          </p:cNvPr>
          <p:cNvSpPr>
            <a:spLocks noGrp="1"/>
          </p:cNvSpPr>
          <p:nvPr>
            <p:ph type="title"/>
          </p:nvPr>
        </p:nvSpPr>
        <p:spPr>
          <a:xfrm>
            <a:off x="838200" y="365126"/>
            <a:ext cx="10515600" cy="768216"/>
          </a:xfrm>
          <a:solidFill>
            <a:schemeClr val="accent5">
              <a:lumMod val="20000"/>
              <a:lumOff val="80000"/>
            </a:schemeClr>
          </a:solidFill>
        </p:spPr>
        <p:txBody>
          <a:bodyPr/>
          <a:lstStyle/>
          <a:p>
            <a:pPr algn="ctr"/>
            <a:r>
              <a:rPr lang="en-US" dirty="0"/>
              <a:t>Philippi summarized</a:t>
            </a:r>
          </a:p>
        </p:txBody>
      </p:sp>
      <p:sp>
        <p:nvSpPr>
          <p:cNvPr id="3" name="Content Placeholder 2">
            <a:extLst>
              <a:ext uri="{FF2B5EF4-FFF2-40B4-BE49-F238E27FC236}">
                <a16:creationId xmlns:a16="http://schemas.microsoft.com/office/drawing/2014/main" id="{0DD87E90-3645-E35E-E272-DF940D8291B0}"/>
              </a:ext>
            </a:extLst>
          </p:cNvPr>
          <p:cNvSpPr>
            <a:spLocks noGrp="1"/>
          </p:cNvSpPr>
          <p:nvPr>
            <p:ph idx="1"/>
          </p:nvPr>
        </p:nvSpPr>
        <p:spPr>
          <a:xfrm>
            <a:off x="838200" y="1133342"/>
            <a:ext cx="10515600" cy="5043621"/>
          </a:xfrm>
        </p:spPr>
        <p:txBody>
          <a:bodyPr/>
          <a:lstStyle/>
          <a:p>
            <a:pPr marL="0" indent="0">
              <a:buNone/>
            </a:pPr>
            <a:r>
              <a:rPr lang="en-US" sz="3600" dirty="0"/>
              <a:t>So here at Philippi, in the conversion of Lydia, who was a Jewish worshiper, we see the triumph of Christianity over Judaism. In the rescue of this slave girl from demonic powers, we see the triumph of Christianity over demonism. And in the conversion of the Philippian jailer we see the triumph of Christianity over paganism. The converts at Philippi were as different as oil and water, but they all responded to the appeal and the power of the gospel. </a:t>
            </a:r>
          </a:p>
          <a:p>
            <a:pPr marL="0" indent="0">
              <a:buNone/>
            </a:pPr>
            <a:endParaRPr lang="en-US" dirty="0"/>
          </a:p>
        </p:txBody>
      </p:sp>
    </p:spTree>
    <p:extLst>
      <p:ext uri="{BB962C8B-B14F-4D97-AF65-F5344CB8AC3E}">
        <p14:creationId xmlns:p14="http://schemas.microsoft.com/office/powerpoint/2010/main" val="13603175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912A0-5B2F-314C-5CE0-115B9D7906CB}"/>
              </a:ext>
            </a:extLst>
          </p:cNvPr>
          <p:cNvSpPr>
            <a:spLocks noGrp="1"/>
          </p:cNvSpPr>
          <p:nvPr>
            <p:ph type="title"/>
          </p:nvPr>
        </p:nvSpPr>
        <p:spPr>
          <a:xfrm>
            <a:off x="838200" y="365126"/>
            <a:ext cx="10515600" cy="1115944"/>
          </a:xfrm>
          <a:solidFill>
            <a:schemeClr val="accent5">
              <a:lumMod val="20000"/>
              <a:lumOff val="80000"/>
            </a:schemeClr>
          </a:solidFill>
        </p:spPr>
        <p:txBody>
          <a:bodyPr>
            <a:normAutofit fontScale="90000"/>
          </a:bodyPr>
          <a:lstStyle/>
          <a:p>
            <a:pPr algn="ctr"/>
            <a:r>
              <a:rPr lang="en-US" dirty="0"/>
              <a:t>Epistles during the second Journey – I&amp;II Thessalonians</a:t>
            </a:r>
          </a:p>
        </p:txBody>
      </p:sp>
      <p:sp>
        <p:nvSpPr>
          <p:cNvPr id="3" name="Content Placeholder 2">
            <a:extLst>
              <a:ext uri="{FF2B5EF4-FFF2-40B4-BE49-F238E27FC236}">
                <a16:creationId xmlns:a16="http://schemas.microsoft.com/office/drawing/2014/main" id="{D8E7952B-9040-92FA-2A8A-5703F3DC16D1}"/>
              </a:ext>
            </a:extLst>
          </p:cNvPr>
          <p:cNvSpPr>
            <a:spLocks noGrp="1"/>
          </p:cNvSpPr>
          <p:nvPr>
            <p:ph idx="1"/>
          </p:nvPr>
        </p:nvSpPr>
        <p:spPr>
          <a:xfrm>
            <a:off x="838200" y="1481070"/>
            <a:ext cx="10515600" cy="4695893"/>
          </a:xfrm>
        </p:spPr>
        <p:txBody>
          <a:bodyPr/>
          <a:lstStyle/>
          <a:p>
            <a:pPr marL="0" indent="0">
              <a:buNone/>
            </a:pPr>
            <a:r>
              <a:rPr lang="en-US" sz="3600" dirty="0"/>
              <a:t>During the second journey, Paul visited the cities of Philippi, Thessalonica, Berea, Athens and Corinth. He spent about a year and a half at Corinth. While he was at Corinth he wrote two epistles, he wrote First and Second Thessalonians, and we’re looking at the epistles in their historical or chronological order, rather than their biblical order. </a:t>
            </a:r>
          </a:p>
          <a:p>
            <a:endParaRPr lang="en-US" dirty="0"/>
          </a:p>
        </p:txBody>
      </p:sp>
    </p:spTree>
    <p:extLst>
      <p:ext uri="{BB962C8B-B14F-4D97-AF65-F5344CB8AC3E}">
        <p14:creationId xmlns:p14="http://schemas.microsoft.com/office/powerpoint/2010/main" val="23983534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5147-4D37-7049-9E73-B71B439B1C43}"/>
              </a:ext>
            </a:extLst>
          </p:cNvPr>
          <p:cNvSpPr>
            <a:spLocks noGrp="1"/>
          </p:cNvSpPr>
          <p:nvPr>
            <p:ph type="title"/>
          </p:nvPr>
        </p:nvSpPr>
        <p:spPr>
          <a:xfrm>
            <a:off x="838200" y="365125"/>
            <a:ext cx="10515600" cy="845489"/>
          </a:xfrm>
          <a:solidFill>
            <a:schemeClr val="accent5">
              <a:lumMod val="20000"/>
              <a:lumOff val="80000"/>
            </a:schemeClr>
          </a:solidFill>
        </p:spPr>
        <p:txBody>
          <a:bodyPr/>
          <a:lstStyle/>
          <a:p>
            <a:pPr algn="ctr"/>
            <a:r>
              <a:rPr lang="en-US" dirty="0"/>
              <a:t>Thessalonians</a:t>
            </a:r>
          </a:p>
        </p:txBody>
      </p:sp>
      <p:sp>
        <p:nvSpPr>
          <p:cNvPr id="3" name="Content Placeholder 2">
            <a:extLst>
              <a:ext uri="{FF2B5EF4-FFF2-40B4-BE49-F238E27FC236}">
                <a16:creationId xmlns:a16="http://schemas.microsoft.com/office/drawing/2014/main" id="{12A827A6-2A9A-E613-89DC-41D30471790E}"/>
              </a:ext>
            </a:extLst>
          </p:cNvPr>
          <p:cNvSpPr>
            <a:spLocks noGrp="1"/>
          </p:cNvSpPr>
          <p:nvPr>
            <p:ph idx="1"/>
          </p:nvPr>
        </p:nvSpPr>
        <p:spPr>
          <a:xfrm>
            <a:off x="838200" y="1210614"/>
            <a:ext cx="10515600" cy="4966349"/>
          </a:xfrm>
        </p:spPr>
        <p:txBody>
          <a:bodyPr/>
          <a:lstStyle/>
          <a:p>
            <a:pPr marL="0" indent="0">
              <a:buNone/>
            </a:pPr>
            <a:r>
              <a:rPr lang="en-US" sz="3000" dirty="0"/>
              <a:t>In studying Paul’s ministry at Thessalonica we discover that Paul’s ministry was cut short, he was only able to minister there for three Sabbaths. Apparently, a persecution forced him out of the city, and so after three weeks he was forced to leave. His work was not finished and we see his great desire to finish what he started. I Thessalonians 2:17,18. </a:t>
            </a:r>
            <a:r>
              <a:rPr lang="en-US" sz="3000" b="1" i="1" baseline="30000" dirty="0"/>
              <a:t>17 </a:t>
            </a:r>
            <a:r>
              <a:rPr lang="en-US" sz="3000" i="1" dirty="0"/>
              <a:t>But since we were torn away from you, brothers, for a short time, in person not in heart, we endeavored the more eagerly and with great desire to see you face to face, </a:t>
            </a:r>
            <a:r>
              <a:rPr lang="en-US" sz="3000" b="1" i="1" baseline="30000" dirty="0"/>
              <a:t>18 </a:t>
            </a:r>
            <a:r>
              <a:rPr lang="en-US" sz="3000" i="1" dirty="0"/>
              <a:t>because we wanted to come to you—I, Paul, again and again—but Satan hindered us. </a:t>
            </a:r>
          </a:p>
          <a:p>
            <a:endParaRPr lang="en-US" dirty="0"/>
          </a:p>
        </p:txBody>
      </p:sp>
    </p:spTree>
    <p:extLst>
      <p:ext uri="{BB962C8B-B14F-4D97-AF65-F5344CB8AC3E}">
        <p14:creationId xmlns:p14="http://schemas.microsoft.com/office/powerpoint/2010/main" val="2519833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52CF9-03D0-A578-323B-7EF5D01728ED}"/>
              </a:ext>
            </a:extLst>
          </p:cNvPr>
          <p:cNvSpPr>
            <a:spLocks noGrp="1"/>
          </p:cNvSpPr>
          <p:nvPr>
            <p:ph type="title"/>
          </p:nvPr>
        </p:nvSpPr>
        <p:spPr>
          <a:xfrm>
            <a:off x="838200" y="365125"/>
            <a:ext cx="10515600" cy="909883"/>
          </a:xfrm>
          <a:solidFill>
            <a:schemeClr val="accent5">
              <a:lumMod val="20000"/>
              <a:lumOff val="80000"/>
            </a:schemeClr>
          </a:solidFill>
        </p:spPr>
        <p:txBody>
          <a:bodyPr/>
          <a:lstStyle/>
          <a:p>
            <a:pPr algn="ctr"/>
            <a:r>
              <a:rPr lang="en-US" dirty="0"/>
              <a:t>I Thessalonians</a:t>
            </a:r>
          </a:p>
        </p:txBody>
      </p:sp>
      <p:sp>
        <p:nvSpPr>
          <p:cNvPr id="3" name="Content Placeholder 2">
            <a:extLst>
              <a:ext uri="{FF2B5EF4-FFF2-40B4-BE49-F238E27FC236}">
                <a16:creationId xmlns:a16="http://schemas.microsoft.com/office/drawing/2014/main" id="{97644A72-ECF0-D1D0-8EA0-56AE38EB9BE3}"/>
              </a:ext>
            </a:extLst>
          </p:cNvPr>
          <p:cNvSpPr>
            <a:spLocks noGrp="1"/>
          </p:cNvSpPr>
          <p:nvPr>
            <p:ph idx="1"/>
          </p:nvPr>
        </p:nvSpPr>
        <p:spPr>
          <a:xfrm>
            <a:off x="838200" y="1275008"/>
            <a:ext cx="10515600" cy="4901955"/>
          </a:xfrm>
        </p:spPr>
        <p:txBody>
          <a:bodyPr>
            <a:normAutofit/>
          </a:bodyPr>
          <a:lstStyle/>
          <a:p>
            <a:pPr marL="0" indent="0">
              <a:buNone/>
            </a:pPr>
            <a:r>
              <a:rPr lang="en-US" sz="3200" dirty="0"/>
              <a:t>Now we don’t know how Satan stopped Paul, but somehow Satan prevented Paul from returning to Thessalonica, so he wasn’t able to complete his ministry there and he was concerned about this infant church. While he was at Athens Paul sent Timothy back to Thessalonica, and then when Paul arrived in Corinth Timothy returned bringing good news. And he reported to Paul that in spite of persecution the Thessalonian believers were maturing in their faith, in love, and in hope. And so Paul wrote First Thessalonians to encourage these new Christians. </a:t>
            </a:r>
          </a:p>
        </p:txBody>
      </p:sp>
    </p:spTree>
    <p:extLst>
      <p:ext uri="{BB962C8B-B14F-4D97-AF65-F5344CB8AC3E}">
        <p14:creationId xmlns:p14="http://schemas.microsoft.com/office/powerpoint/2010/main" val="5423890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8F8F-E542-BA96-7A09-17066C0D4B3E}"/>
              </a:ext>
            </a:extLst>
          </p:cNvPr>
          <p:cNvSpPr>
            <a:spLocks noGrp="1"/>
          </p:cNvSpPr>
          <p:nvPr>
            <p:ph type="title"/>
          </p:nvPr>
        </p:nvSpPr>
        <p:spPr>
          <a:xfrm>
            <a:off x="838200" y="365126"/>
            <a:ext cx="10515600" cy="806852"/>
          </a:xfrm>
          <a:solidFill>
            <a:schemeClr val="accent5">
              <a:lumMod val="20000"/>
              <a:lumOff val="80000"/>
            </a:schemeClr>
          </a:solidFill>
        </p:spPr>
        <p:txBody>
          <a:bodyPr/>
          <a:lstStyle/>
          <a:p>
            <a:pPr algn="ctr"/>
            <a:r>
              <a:rPr lang="en-US" dirty="0"/>
              <a:t>I Thessalonians</a:t>
            </a:r>
          </a:p>
        </p:txBody>
      </p:sp>
      <p:sp>
        <p:nvSpPr>
          <p:cNvPr id="3" name="Content Placeholder 2">
            <a:extLst>
              <a:ext uri="{FF2B5EF4-FFF2-40B4-BE49-F238E27FC236}">
                <a16:creationId xmlns:a16="http://schemas.microsoft.com/office/drawing/2014/main" id="{9FDA5671-81FC-87EA-377F-8B66CD5FF680}"/>
              </a:ext>
            </a:extLst>
          </p:cNvPr>
          <p:cNvSpPr>
            <a:spLocks noGrp="1"/>
          </p:cNvSpPr>
          <p:nvPr>
            <p:ph idx="1"/>
          </p:nvPr>
        </p:nvSpPr>
        <p:spPr>
          <a:xfrm>
            <a:off x="838200" y="1171978"/>
            <a:ext cx="10515600" cy="5004985"/>
          </a:xfrm>
        </p:spPr>
        <p:txBody>
          <a:bodyPr>
            <a:noAutofit/>
          </a:bodyPr>
          <a:lstStyle/>
          <a:p>
            <a:pPr marL="0" indent="0">
              <a:buNone/>
            </a:pPr>
            <a:r>
              <a:rPr lang="en-US" dirty="0"/>
              <a:t>There are two unique features of this epistle. First, Paul refers to the Thessalonians as </a:t>
            </a:r>
            <a:r>
              <a:rPr lang="en-US" b="1" dirty="0"/>
              <a:t>a model church</a:t>
            </a:r>
            <a:r>
              <a:rPr lang="en-US" dirty="0"/>
              <a:t>. In chapter 1, verse [7], he says: “And so you became a model to all the believers in Macedonia and Achaia.” The word for “model” is “</a:t>
            </a:r>
            <a:r>
              <a:rPr lang="en-US" dirty="0" err="1"/>
              <a:t>tupos</a:t>
            </a:r>
            <a:r>
              <a:rPr lang="en-US" dirty="0"/>
              <a:t>” and it indicates an image that can be reproduced. So Paul commends the Thessalonians; this is the kind of church that he hopes all of the churches would become. The other unique feature of First Thessalonians is the fact that the </a:t>
            </a:r>
            <a:r>
              <a:rPr lang="en-US" b="1" dirty="0"/>
              <a:t>second coming of Christ is mentioned in every chapter</a:t>
            </a:r>
            <a:r>
              <a:rPr lang="en-US" dirty="0"/>
              <a:t>. There are five chapters in and in each one Paul makes at least one reference to the second coming. In the first three chapters Paul talks about his personal ministry at Thessalonica, and then in chapters 4, 5, and 6 he answers some concerns that they had regarding some of the events </a:t>
            </a:r>
            <a:r>
              <a:rPr lang="en-US"/>
              <a:t>and challenges </a:t>
            </a:r>
            <a:r>
              <a:rPr lang="en-US" dirty="0"/>
              <a:t>that they faced. </a:t>
            </a:r>
          </a:p>
        </p:txBody>
      </p:sp>
    </p:spTree>
    <p:extLst>
      <p:ext uri="{BB962C8B-B14F-4D97-AF65-F5344CB8AC3E}">
        <p14:creationId xmlns:p14="http://schemas.microsoft.com/office/powerpoint/2010/main" val="1518379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7127</TotalTime>
  <Words>16092</Words>
  <Application>Microsoft Macintosh PowerPoint</Application>
  <PresentationFormat>Widescreen</PresentationFormat>
  <Paragraphs>339</Paragraphs>
  <Slides>115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115</vt:i4>
      </vt:variant>
    </vt:vector>
  </HeadingPairs>
  <TitlesOfParts>
    <vt:vector size="122" baseType="lpstr">
      <vt:lpstr>Aptos</vt:lpstr>
      <vt:lpstr>Aptos Display</vt:lpstr>
      <vt:lpstr>Arial</vt:lpstr>
      <vt:lpstr>Calibri</vt:lpstr>
      <vt:lpstr>system-ui</vt:lpstr>
      <vt:lpstr>Times New Roman</vt:lpstr>
      <vt:lpstr>Office Theme</vt:lpstr>
      <vt:lpstr>PowerPoint Presentation</vt:lpstr>
      <vt:lpstr>The Period of Establishment</vt:lpstr>
      <vt:lpstr>The Period of Establishment</vt:lpstr>
      <vt:lpstr>The Book of Acts</vt:lpstr>
      <vt:lpstr>Acts 1:1-10</vt:lpstr>
      <vt:lpstr>The Pattern of Establishment</vt:lpstr>
      <vt:lpstr>Pentecost and the Holy Spirit</vt:lpstr>
      <vt:lpstr>Pentecost and the Holy Spirit</vt:lpstr>
      <vt:lpstr>Observations on Pentecost</vt:lpstr>
      <vt:lpstr>Peter’s Sermon Acts 2:14 - 40</vt:lpstr>
      <vt:lpstr>What is the “Church?”</vt:lpstr>
      <vt:lpstr>What is the “Church?” - Characteristics</vt:lpstr>
      <vt:lpstr>The First Jewish Church, Acts 2: 42-47 </vt:lpstr>
      <vt:lpstr>Acts 3 and 4 – Growth and Opposition</vt:lpstr>
      <vt:lpstr>Healing the lame beggar</vt:lpstr>
      <vt:lpstr>Quick observation</vt:lpstr>
      <vt:lpstr>Peter’s Second Sermon Acts 3: 11-24</vt:lpstr>
      <vt:lpstr>Arrest and Trial of Peter and John – external threat</vt:lpstr>
      <vt:lpstr>Trial continued</vt:lpstr>
      <vt:lpstr>Trial Concluded – Acts 4 </vt:lpstr>
      <vt:lpstr>The Believer’s Worship and Rejoice Acts 4</vt:lpstr>
      <vt:lpstr>The Church is United- Acts 4</vt:lpstr>
      <vt:lpstr>Is this Socialism or Communism?</vt:lpstr>
      <vt:lpstr>Ananias and Sapphira – internal threat</vt:lpstr>
      <vt:lpstr>Ananias and Sapphira - Observations</vt:lpstr>
      <vt:lpstr>The arrest of all the Apostles – chapter 5 – external threat</vt:lpstr>
      <vt:lpstr>The arrest of the Apostles - continued</vt:lpstr>
      <vt:lpstr>The establishment of Deacons – internal threat</vt:lpstr>
      <vt:lpstr>Deacons - Observations</vt:lpstr>
      <vt:lpstr>This ends the ESTABLISHMENT period in Jerusalem</vt:lpstr>
      <vt:lpstr>The Period of EXTENSION</vt:lpstr>
      <vt:lpstr>Figure #1 - Stephen – the first martyr </vt:lpstr>
      <vt:lpstr>Stephen’s Sermon – Acts 7 - Read</vt:lpstr>
      <vt:lpstr>PowerPoint Presentation</vt:lpstr>
      <vt:lpstr>PowerPoint Presentation</vt:lpstr>
      <vt:lpstr>Stephen’s Death</vt:lpstr>
      <vt:lpstr>Impact of Stephen’s Sermon and Death</vt:lpstr>
      <vt:lpstr>Figures #2 and #3 - Saul and Philip</vt:lpstr>
      <vt:lpstr>Philip goes to Samaria - Acts 8:4-8 - read</vt:lpstr>
      <vt:lpstr>Some Observations</vt:lpstr>
      <vt:lpstr>Observations - continued</vt:lpstr>
      <vt:lpstr>Observations</vt:lpstr>
      <vt:lpstr>Dwight Moody</vt:lpstr>
      <vt:lpstr>PowerPoint Presentation</vt:lpstr>
      <vt:lpstr>PowerPoint Presentation</vt:lpstr>
      <vt:lpstr>Simon the Magician - Acts 8:9-25</vt:lpstr>
      <vt:lpstr>Baptism in the Holy Spirit post conversion</vt:lpstr>
      <vt:lpstr>My opinion – to link Jerusalem and the Samaritans together and to the Apostles</vt:lpstr>
      <vt:lpstr>Philip and the Ethiopian</vt:lpstr>
      <vt:lpstr>The Third Main figure – Saul (Paul)</vt:lpstr>
      <vt:lpstr>The Conversion of Saul</vt:lpstr>
      <vt:lpstr>The Commissioning of Paul</vt:lpstr>
      <vt:lpstr>Two Lessons</vt:lpstr>
      <vt:lpstr>Epistle during this period - James</vt:lpstr>
      <vt:lpstr>PowerPoint Presentation</vt:lpstr>
      <vt:lpstr>James – Content, Style and Author</vt:lpstr>
      <vt:lpstr>James – it’s goal</vt:lpstr>
      <vt:lpstr>James 1:1 – 20 - Read</vt:lpstr>
      <vt:lpstr>James – it’s structure</vt:lpstr>
      <vt:lpstr>What exactly does he mean by “trial?”</vt:lpstr>
      <vt:lpstr>Trials are inevitable and have a purpose</vt:lpstr>
      <vt:lpstr>Importance of proper response to trials</vt:lpstr>
      <vt:lpstr>Quick to listen or hear</vt:lpstr>
      <vt:lpstr>This is key to understanding James 2:26 </vt:lpstr>
      <vt:lpstr>Slow to speak </vt:lpstr>
      <vt:lpstr>Slow to become angry</vt:lpstr>
      <vt:lpstr>Ends with warnings, advice and encouragement</vt:lpstr>
      <vt:lpstr>This ends the EXTENSION period</vt:lpstr>
      <vt:lpstr>Six historical periods of the New Testament </vt:lpstr>
      <vt:lpstr>Six Historical Periods of the New Testament</vt:lpstr>
      <vt:lpstr>The Period of EXPANSION</vt:lpstr>
      <vt:lpstr>PowerPoint Presentation</vt:lpstr>
      <vt:lpstr>PowerPoint Presentation</vt:lpstr>
      <vt:lpstr>The Period of EXPANSION </vt:lpstr>
      <vt:lpstr>Peter and the Gentiles</vt:lpstr>
      <vt:lpstr>Significance</vt:lpstr>
      <vt:lpstr>Significance</vt:lpstr>
      <vt:lpstr>Paul’s first missionary journey</vt:lpstr>
      <vt:lpstr>PowerPoint Presentation</vt:lpstr>
      <vt:lpstr>Paphos</vt:lpstr>
      <vt:lpstr>The Jew and Gentile problem</vt:lpstr>
      <vt:lpstr>Conclusion of Journey #1</vt:lpstr>
      <vt:lpstr>Three points</vt:lpstr>
      <vt:lpstr>The Letter to the Galatians</vt:lpstr>
      <vt:lpstr>PowerPoint Presentation</vt:lpstr>
      <vt:lpstr>Unique content of Galatians</vt:lpstr>
      <vt:lpstr>Outline of Galatians – three parts</vt:lpstr>
      <vt:lpstr>Part 1, Personal Defense</vt:lpstr>
      <vt:lpstr>Paul’s personal defense – two proofs</vt:lpstr>
      <vt:lpstr>Ongoing issue in the early church; 1:13 – 2:13 Jew and Gentile strife</vt:lpstr>
      <vt:lpstr>Part 2, Doctrinal Defense</vt:lpstr>
      <vt:lpstr>Paul’s argument</vt:lpstr>
      <vt:lpstr>Paul’s argument continued – what is the purpose of the Law?</vt:lpstr>
      <vt:lpstr>Part 3, Practical application</vt:lpstr>
      <vt:lpstr>Tightrope of Love</vt:lpstr>
      <vt:lpstr>Staying on the tightrope</vt:lpstr>
      <vt:lpstr>Problems with John Mark and a split between Paul and Barnabus</vt:lpstr>
      <vt:lpstr>Principles from the event with John Mark</vt:lpstr>
      <vt:lpstr>On the other hand . . .</vt:lpstr>
      <vt:lpstr>Principles from the event with John Mark</vt:lpstr>
      <vt:lpstr>Principles from the event with John Mark</vt:lpstr>
      <vt:lpstr>Principles from the event with John Mark</vt:lpstr>
      <vt:lpstr> Back to the Book of Acts Fallout from the first Missionary Journey: The Council of Jerusalem chapter 15 </vt:lpstr>
      <vt:lpstr>Acts 15:1-21 - Read</vt:lpstr>
      <vt:lpstr>Impact of the Council</vt:lpstr>
      <vt:lpstr>Paul’s Macedonian vision - Acts 16:9-10 </vt:lpstr>
      <vt:lpstr>The Second Journey - (Acts 15:36–18:22)</vt:lpstr>
      <vt:lpstr>Lydia</vt:lpstr>
      <vt:lpstr>The Slave Girl</vt:lpstr>
      <vt:lpstr>Philippian Jailor</vt:lpstr>
      <vt:lpstr>Philippi summarized</vt:lpstr>
      <vt:lpstr>Epistles during the second Journey – I&amp;II Thessalonians</vt:lpstr>
      <vt:lpstr>Thessalonians</vt:lpstr>
      <vt:lpstr>I Thessalonians</vt:lpstr>
      <vt:lpstr>I Thessalonians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17</cp:revision>
  <dcterms:created xsi:type="dcterms:W3CDTF">2026-01-31T21:38:28Z</dcterms:created>
  <dcterms:modified xsi:type="dcterms:W3CDTF">2026-03-30T00:28:26Z</dcterms:modified>
</cp:coreProperties>
</file>