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46" r:id="rId2"/>
    <p:sldId id="447" r:id="rId3"/>
    <p:sldId id="448" r:id="rId4"/>
    <p:sldId id="471" r:id="rId5"/>
    <p:sldId id="469" r:id="rId6"/>
    <p:sldId id="466" r:id="rId7"/>
    <p:sldId id="458" r:id="rId8"/>
    <p:sldId id="449" r:id="rId9"/>
    <p:sldId id="450" r:id="rId10"/>
    <p:sldId id="451" r:id="rId11"/>
    <p:sldId id="452" r:id="rId12"/>
    <p:sldId id="453" r:id="rId13"/>
    <p:sldId id="454" r:id="rId14"/>
    <p:sldId id="456" r:id="rId15"/>
    <p:sldId id="455" r:id="rId16"/>
    <p:sldId id="460" r:id="rId17"/>
    <p:sldId id="457" r:id="rId18"/>
    <p:sldId id="459" r:id="rId19"/>
    <p:sldId id="461" r:id="rId20"/>
    <p:sldId id="463" r:id="rId21"/>
    <p:sldId id="462" r:id="rId22"/>
    <p:sldId id="464" r:id="rId23"/>
    <p:sldId id="465" r:id="rId24"/>
    <p:sldId id="473" r:id="rId25"/>
    <p:sldId id="474" r:id="rId26"/>
    <p:sldId id="467" r:id="rId27"/>
    <p:sldId id="468" r:id="rId28"/>
    <p:sldId id="472" r:id="rId29"/>
    <p:sldId id="475" r:id="rId30"/>
    <p:sldId id="476" r:id="rId31"/>
    <p:sldId id="477" r:id="rId32"/>
    <p:sldId id="478" r:id="rId33"/>
    <p:sldId id="479" r:id="rId34"/>
    <p:sldId id="480" r:id="rId35"/>
    <p:sldId id="481" r:id="rId36"/>
    <p:sldId id="482"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19"/>
    <p:restoredTop sz="94741"/>
  </p:normalViewPr>
  <p:slideViewPr>
    <p:cSldViewPr snapToGrid="0">
      <p:cViewPr varScale="1">
        <p:scale>
          <a:sx n="117" d="100"/>
          <a:sy n="117" d="100"/>
        </p:scale>
        <p:origin x="2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3/2/26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3/2/26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Acts%201&amp;version=NIV#fen-NIV-26929b" TargetMode="External"/><Relationship Id="rId2" Type="http://schemas.openxmlformats.org/officeDocument/2006/relationships/hyperlink" Target="https://www.biblegateway.com/passage/?search=Acts%201&amp;version=NIV#fen-NIV-26929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sv.org/verses/1%20Cor%2016%3A8/" TargetMode="External"/><Relationship Id="rId2" Type="http://schemas.openxmlformats.org/officeDocument/2006/relationships/hyperlink" Target="https://www.esv.org/verses/Acts%202%3A1%3B%2020%3A1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gateway.com/passage/?search=Acts%204&amp;version=NIV#fen-NIV-27049c" TargetMode="External"/><Relationship Id="rId2" Type="http://schemas.openxmlformats.org/officeDocument/2006/relationships/hyperlink" Target="https://www.biblegateway.com/passage/?search=Acts%204&amp;version=NIV#fen-NIV-27049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ref.ly/logosres/nac26?ref=Bible.Ac4.34-35&amp;off=1345&amp;ctx=s+wholly+voluntary.%0a~First%2c+there+was+n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6B-653D-FC8D-DADD-2143B4DE7ECD}"/>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7B9D9CE-43E5-E3CA-2EA6-3070D650C413}"/>
              </a:ext>
            </a:extLst>
          </p:cNvPr>
          <p:cNvSpPr>
            <a:spLocks noGrp="1"/>
          </p:cNvSpPr>
          <p:nvPr>
            <p:ph idx="1"/>
          </p:nvPr>
        </p:nvSpPr>
        <p:spPr/>
        <p:txBody>
          <a:bodyPr/>
          <a:lstStyle/>
          <a:p>
            <a:pPr marL="0" indent="0">
              <a:buNone/>
            </a:pPr>
            <a:r>
              <a:rPr lang="en-US" sz="4800" b="1" dirty="0"/>
              <a:t>Unit # 3 - The “establishment of the church.” We will focus will be on the birth and the growth of the church in Jerusalem. </a:t>
            </a:r>
          </a:p>
          <a:p>
            <a:endParaRPr lang="en-US" dirty="0"/>
          </a:p>
        </p:txBody>
      </p:sp>
    </p:spTree>
    <p:extLst>
      <p:ext uri="{BB962C8B-B14F-4D97-AF65-F5344CB8AC3E}">
        <p14:creationId xmlns:p14="http://schemas.microsoft.com/office/powerpoint/2010/main" val="164653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B2A0-4521-F611-5780-E47B9F2EEEE4}"/>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1853575-B074-680B-DEC3-38511C1605E4}"/>
              </a:ext>
            </a:extLst>
          </p:cNvPr>
          <p:cNvSpPr>
            <a:spLocks noGrp="1"/>
          </p:cNvSpPr>
          <p:nvPr>
            <p:ph idx="1"/>
          </p:nvPr>
        </p:nvSpPr>
        <p:spPr/>
        <p:txBody>
          <a:bodyPr>
            <a:normAutofit/>
          </a:bodyPr>
          <a:lstStyle/>
          <a:p>
            <a:pPr marL="0" indent="0">
              <a:buNone/>
            </a:pPr>
            <a:r>
              <a:rPr lang="en-US" sz="4000" dirty="0"/>
              <a:t>We move into the third historical period in our survey of the New Testament. This is the “establishment of the church.” In this period, the focus will be on the birth and the growth of the church in Jerusalem.</a:t>
            </a:r>
          </a:p>
          <a:p>
            <a:pPr marL="0" indent="0">
              <a:buNone/>
            </a:pPr>
            <a:r>
              <a:rPr lang="en-US" sz="4000" dirty="0"/>
              <a:t>	</a:t>
            </a:r>
            <a:r>
              <a:rPr lang="en-US" sz="4000" i="1" u="sng" dirty="0"/>
              <a:t>Scripture reference for this period is Acts 1:1 through 6:7. </a:t>
            </a:r>
          </a:p>
          <a:p>
            <a:pPr marL="0" indent="0">
              <a:buNone/>
            </a:pPr>
            <a:endParaRPr lang="en-US" sz="4000" dirty="0"/>
          </a:p>
        </p:txBody>
      </p:sp>
    </p:spTree>
    <p:extLst>
      <p:ext uri="{BB962C8B-B14F-4D97-AF65-F5344CB8AC3E}">
        <p14:creationId xmlns:p14="http://schemas.microsoft.com/office/powerpoint/2010/main" val="45576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1AE4-1015-4979-91E9-9A9ADD25E1BB}"/>
              </a:ext>
            </a:extLst>
          </p:cNvPr>
          <p:cNvSpPr>
            <a:spLocks noGrp="1"/>
          </p:cNvSpPr>
          <p:nvPr>
            <p:ph type="title"/>
          </p:nvPr>
        </p:nvSpPr>
        <p:spPr>
          <a:xfrm>
            <a:off x="838200" y="365125"/>
            <a:ext cx="10515600" cy="676275"/>
          </a:xfrm>
          <a:solidFill>
            <a:schemeClr val="accent6">
              <a:lumMod val="40000"/>
              <a:lumOff val="60000"/>
            </a:schemeClr>
          </a:solidFill>
        </p:spPr>
        <p:txBody>
          <a:bodyPr>
            <a:normAutofit fontScale="90000"/>
          </a:bodyPr>
          <a:lstStyle/>
          <a:p>
            <a:r>
              <a:rPr lang="en-US" dirty="0"/>
              <a:t>The Book of Acts</a:t>
            </a:r>
          </a:p>
        </p:txBody>
      </p:sp>
      <p:sp>
        <p:nvSpPr>
          <p:cNvPr id="3" name="Content Placeholder 2">
            <a:extLst>
              <a:ext uri="{FF2B5EF4-FFF2-40B4-BE49-F238E27FC236}">
                <a16:creationId xmlns:a16="http://schemas.microsoft.com/office/drawing/2014/main" id="{1AD69429-4FDF-9E08-F34F-94B31CF8C638}"/>
              </a:ext>
            </a:extLst>
          </p:cNvPr>
          <p:cNvSpPr>
            <a:spLocks noGrp="1"/>
          </p:cNvSpPr>
          <p:nvPr>
            <p:ph idx="1"/>
          </p:nvPr>
        </p:nvSpPr>
        <p:spPr>
          <a:xfrm>
            <a:off x="838200" y="1130300"/>
            <a:ext cx="10515600" cy="5046663"/>
          </a:xfrm>
        </p:spPr>
        <p:txBody>
          <a:bodyPr>
            <a:normAutofit/>
          </a:bodyPr>
          <a:lstStyle/>
          <a:p>
            <a:pPr marL="0" indent="0">
              <a:buNone/>
            </a:pPr>
            <a:r>
              <a:rPr lang="en-US" sz="4000" dirty="0"/>
              <a:t>The full title is ”The Acts of the Apostles,” but I think it is better thought of as ”The Acts of the Holy Spirit through the Apostles.” It is really not a story about humans; it is the story of the third person of the Trinity as He works with humans, and His work is to glorify Christ. So, in that sense, it is an extension of the Gospels. The continuing work of Christ through the Holy Spirit.</a:t>
            </a:r>
          </a:p>
        </p:txBody>
      </p:sp>
    </p:spTree>
    <p:extLst>
      <p:ext uri="{BB962C8B-B14F-4D97-AF65-F5344CB8AC3E}">
        <p14:creationId xmlns:p14="http://schemas.microsoft.com/office/powerpoint/2010/main" val="173134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3DCD-0461-C704-CEF5-502BC4B748BE}"/>
              </a:ext>
            </a:extLst>
          </p:cNvPr>
          <p:cNvSpPr>
            <a:spLocks noGrp="1"/>
          </p:cNvSpPr>
          <p:nvPr>
            <p:ph type="title"/>
          </p:nvPr>
        </p:nvSpPr>
        <p:spPr>
          <a:xfrm>
            <a:off x="838200" y="365125"/>
            <a:ext cx="10515600" cy="574675"/>
          </a:xfrm>
          <a:solidFill>
            <a:schemeClr val="accent6">
              <a:lumMod val="40000"/>
              <a:lumOff val="60000"/>
            </a:schemeClr>
          </a:solidFill>
        </p:spPr>
        <p:txBody>
          <a:bodyPr>
            <a:normAutofit fontScale="90000"/>
          </a:bodyPr>
          <a:lstStyle/>
          <a:p>
            <a:r>
              <a:rPr lang="en-US" dirty="0"/>
              <a:t>Acts 1:1-10</a:t>
            </a:r>
          </a:p>
        </p:txBody>
      </p:sp>
      <p:sp>
        <p:nvSpPr>
          <p:cNvPr id="3" name="Content Placeholder 2">
            <a:extLst>
              <a:ext uri="{FF2B5EF4-FFF2-40B4-BE49-F238E27FC236}">
                <a16:creationId xmlns:a16="http://schemas.microsoft.com/office/drawing/2014/main" id="{772E5043-816E-A100-65B0-E0E171B7B601}"/>
              </a:ext>
            </a:extLst>
          </p:cNvPr>
          <p:cNvSpPr>
            <a:spLocks noGrp="1"/>
          </p:cNvSpPr>
          <p:nvPr>
            <p:ph idx="1"/>
          </p:nvPr>
        </p:nvSpPr>
        <p:spPr>
          <a:xfrm>
            <a:off x="838200" y="939800"/>
            <a:ext cx="10515600" cy="5237163"/>
          </a:xfrm>
        </p:spPr>
        <p:txBody>
          <a:bodyPr>
            <a:normAutofit fontScale="85000" lnSpcReduction="20000"/>
          </a:bodyPr>
          <a:lstStyle/>
          <a:p>
            <a:pPr marL="0" indent="0">
              <a:buNone/>
            </a:pPr>
            <a:r>
              <a:rPr lang="en-US" dirty="0"/>
              <a:t>In my former book, Theophilus, I wrote about all that Jesus began to do and to teach </a:t>
            </a:r>
            <a:r>
              <a:rPr lang="en-US" b="1" baseline="30000" dirty="0"/>
              <a:t>2 </a:t>
            </a:r>
            <a:r>
              <a:rPr lang="en-US" dirty="0"/>
              <a:t>until the day he was taken up to heaven, after giving instructions through the Holy Spirit to the apostles he had chosen. </a:t>
            </a:r>
            <a:r>
              <a:rPr lang="en-US" b="1" baseline="30000" dirty="0"/>
              <a:t>3 </a:t>
            </a:r>
            <a:r>
              <a:rPr lang="en-US" dirty="0"/>
              <a:t>After his suffering, he presented himself to them and gave many convincing proofs that he was alive. He appeared to them over a period of forty days and spoke about the kingdom of God. </a:t>
            </a:r>
            <a:r>
              <a:rPr lang="en-US" b="1" baseline="30000" dirty="0"/>
              <a:t>4 </a:t>
            </a:r>
            <a:r>
              <a:rPr lang="en-US" dirty="0"/>
              <a:t>On one occasion, while he was eating with them, he gave them this command: “Do not leave Jerusalem, but wait for the gift my Father promised, which you have heard me speak about. </a:t>
            </a:r>
            <a:r>
              <a:rPr lang="en-US" b="1" baseline="30000" dirty="0"/>
              <a:t>5 </a:t>
            </a:r>
            <a:r>
              <a:rPr lang="en-US" dirty="0"/>
              <a:t>For John baptized with</a:t>
            </a:r>
            <a:r>
              <a:rPr lang="en-US" baseline="30000" dirty="0"/>
              <a:t>[</a:t>
            </a:r>
            <a:r>
              <a:rPr lang="en-US" baseline="30000" dirty="0">
                <a:hlinkClick r:id="rId2" tooltip="See footnote a"/>
              </a:rPr>
              <a:t>a</a:t>
            </a:r>
            <a:r>
              <a:rPr lang="en-US" baseline="30000" dirty="0"/>
              <a:t>]</a:t>
            </a:r>
            <a:r>
              <a:rPr lang="en-US" dirty="0"/>
              <a:t> water, but in a few days you will be baptized with</a:t>
            </a:r>
            <a:r>
              <a:rPr lang="en-US" baseline="30000" dirty="0"/>
              <a:t>[</a:t>
            </a:r>
            <a:r>
              <a:rPr lang="en-US" baseline="30000" dirty="0">
                <a:hlinkClick r:id="rId3" tooltip="See footnote b"/>
              </a:rPr>
              <a:t>b</a:t>
            </a:r>
            <a:r>
              <a:rPr lang="en-US" baseline="30000" dirty="0"/>
              <a:t>]</a:t>
            </a:r>
            <a:r>
              <a:rPr lang="en-US" dirty="0"/>
              <a:t> the Holy Spirit.”</a:t>
            </a:r>
            <a:r>
              <a:rPr lang="en-US" b="1" baseline="30000" dirty="0"/>
              <a:t>6 </a:t>
            </a:r>
            <a:r>
              <a:rPr lang="en-US" dirty="0"/>
              <a:t>Then they gathered around him and asked him, “Lord, are you at this time going to restore the kingdom to Israel?”</a:t>
            </a:r>
            <a:r>
              <a:rPr lang="en-US" b="1" baseline="30000" dirty="0"/>
              <a:t>7 </a:t>
            </a:r>
            <a:r>
              <a:rPr lang="en-US" dirty="0"/>
              <a:t>He said to them: “It is not for you to know the times or dates the Father has set by his own authority. </a:t>
            </a:r>
            <a:r>
              <a:rPr lang="en-US" b="1" baseline="30000" dirty="0"/>
              <a:t>8 </a:t>
            </a:r>
            <a:r>
              <a:rPr lang="en-US" dirty="0"/>
              <a:t>But you will receive power when the Holy Spirit comes on you; and you will be my witnesses in Jerusalem, and in all Judea and Samaria, and to the ends of the earth.”</a:t>
            </a:r>
            <a:r>
              <a:rPr lang="en-US" b="1" baseline="30000" dirty="0"/>
              <a:t>9 </a:t>
            </a:r>
            <a:r>
              <a:rPr lang="en-US" dirty="0"/>
              <a:t>After he said this, he was taken up before their very eyes, and a cloud hid him from their sight.</a:t>
            </a:r>
            <a:r>
              <a:rPr lang="en-US" b="1" baseline="30000" dirty="0"/>
              <a:t>10 </a:t>
            </a:r>
            <a:r>
              <a:rPr lang="en-US" dirty="0"/>
              <a:t>They were looking intently up into the sky as he was going, when suddenly two men dressed in white stood beside them. </a:t>
            </a:r>
            <a:r>
              <a:rPr lang="en-US" b="1" baseline="30000" dirty="0"/>
              <a:t>11 </a:t>
            </a:r>
            <a:r>
              <a:rPr lang="en-US" dirty="0"/>
              <a:t>“Men of Galilee,” they said, “why do you stand here looking into the sky? This same Jesus, who has been taken from you into heaven, will come back in the same way you have seen him go into heaven.”</a:t>
            </a:r>
          </a:p>
          <a:p>
            <a:endParaRPr lang="en-US" dirty="0"/>
          </a:p>
        </p:txBody>
      </p:sp>
    </p:spTree>
    <p:extLst>
      <p:ext uri="{BB962C8B-B14F-4D97-AF65-F5344CB8AC3E}">
        <p14:creationId xmlns:p14="http://schemas.microsoft.com/office/powerpoint/2010/main" val="411931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EE10-1363-4F49-A4C8-FDA4EEDFEFD0}"/>
              </a:ext>
            </a:extLst>
          </p:cNvPr>
          <p:cNvSpPr>
            <a:spLocks noGrp="1"/>
          </p:cNvSpPr>
          <p:nvPr>
            <p:ph type="title"/>
          </p:nvPr>
        </p:nvSpPr>
        <p:spPr>
          <a:solidFill>
            <a:schemeClr val="accent6">
              <a:lumMod val="40000"/>
              <a:lumOff val="60000"/>
            </a:schemeClr>
          </a:solidFill>
        </p:spPr>
        <p:txBody>
          <a:bodyPr/>
          <a:lstStyle/>
          <a:p>
            <a:r>
              <a:rPr lang="en-US" dirty="0"/>
              <a:t>The Pattern of Establishment</a:t>
            </a:r>
          </a:p>
        </p:txBody>
      </p:sp>
      <p:sp>
        <p:nvSpPr>
          <p:cNvPr id="3" name="Content Placeholder 2">
            <a:extLst>
              <a:ext uri="{FF2B5EF4-FFF2-40B4-BE49-F238E27FC236}">
                <a16:creationId xmlns:a16="http://schemas.microsoft.com/office/drawing/2014/main" id="{DF41FF45-2DEB-E041-0EC5-DB00F2AB0FFD}"/>
              </a:ext>
            </a:extLst>
          </p:cNvPr>
          <p:cNvSpPr>
            <a:spLocks noGrp="1"/>
          </p:cNvSpPr>
          <p:nvPr>
            <p:ph idx="1"/>
          </p:nvPr>
        </p:nvSpPr>
        <p:spPr/>
        <p:txBody>
          <a:bodyPr/>
          <a:lstStyle/>
          <a:p>
            <a:pPr marL="0" indent="0">
              <a:buNone/>
            </a:pPr>
            <a:r>
              <a:rPr lang="en-US" sz="4000" b="1" dirty="0"/>
              <a:t>These Chapters will show a consistent pattern</a:t>
            </a:r>
          </a:p>
          <a:p>
            <a:pPr marL="0" indent="0">
              <a:buNone/>
            </a:pPr>
            <a:r>
              <a:rPr lang="en-US" sz="3200" dirty="0"/>
              <a:t>Luke explains to us how the church </a:t>
            </a:r>
            <a:r>
              <a:rPr lang="en-US" sz="3200" b="1" dirty="0"/>
              <a:t>overcame a series of threats. The pattern for the opposition is external, internal, external, internal.</a:t>
            </a:r>
            <a:r>
              <a:rPr lang="en-US" sz="3200" dirty="0"/>
              <a:t> What I mean by that is the church was threatened externally with persecution, and it was jeopardized internally by problems within the body of Christ. </a:t>
            </a:r>
          </a:p>
        </p:txBody>
      </p:sp>
    </p:spTree>
    <p:extLst>
      <p:ext uri="{BB962C8B-B14F-4D97-AF65-F5344CB8AC3E}">
        <p14:creationId xmlns:p14="http://schemas.microsoft.com/office/powerpoint/2010/main" val="228057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6236-F3E8-3010-A225-F5B60810D4F6}"/>
              </a:ext>
            </a:extLst>
          </p:cNvPr>
          <p:cNvSpPr>
            <a:spLocks noGrp="1"/>
          </p:cNvSpPr>
          <p:nvPr>
            <p:ph type="title"/>
          </p:nvPr>
        </p:nvSpPr>
        <p:spPr>
          <a:xfrm>
            <a:off x="838200" y="365126"/>
            <a:ext cx="10515600" cy="621846"/>
          </a:xfrm>
          <a:solidFill>
            <a:schemeClr val="accent6">
              <a:lumMod val="40000"/>
              <a:lumOff val="60000"/>
            </a:schemeClr>
          </a:solidFill>
        </p:spPr>
        <p:txBody>
          <a:bodyPr>
            <a:normAutofit fontScale="90000"/>
          </a:bodyPr>
          <a:lstStyle/>
          <a:p>
            <a:r>
              <a:rPr lang="en-US" dirty="0"/>
              <a:t>Pentecost and the Holy Spirit</a:t>
            </a:r>
          </a:p>
        </p:txBody>
      </p:sp>
      <p:sp>
        <p:nvSpPr>
          <p:cNvPr id="3" name="Content Placeholder 2">
            <a:extLst>
              <a:ext uri="{FF2B5EF4-FFF2-40B4-BE49-F238E27FC236}">
                <a16:creationId xmlns:a16="http://schemas.microsoft.com/office/drawing/2014/main" id="{AC21D73B-E9C0-CAB8-ABC1-3DCDFEBE1A0F}"/>
              </a:ext>
            </a:extLst>
          </p:cNvPr>
          <p:cNvSpPr>
            <a:spLocks noGrp="1"/>
          </p:cNvSpPr>
          <p:nvPr>
            <p:ph idx="1"/>
          </p:nvPr>
        </p:nvSpPr>
        <p:spPr>
          <a:xfrm>
            <a:off x="838200" y="986972"/>
            <a:ext cx="10515600" cy="5505902"/>
          </a:xfrm>
        </p:spPr>
        <p:txBody>
          <a:bodyPr>
            <a:normAutofit fontScale="92500" lnSpcReduction="20000"/>
          </a:bodyPr>
          <a:lstStyle/>
          <a:p>
            <a:pPr marL="0" indent="0">
              <a:buNone/>
            </a:pPr>
            <a:r>
              <a:rPr lang="en-US" dirty="0"/>
              <a:t>What is Pentecost?</a:t>
            </a:r>
          </a:p>
          <a:p>
            <a:pPr marL="0" indent="0">
              <a:buNone/>
            </a:pPr>
            <a:r>
              <a:rPr lang="en-US" dirty="0"/>
              <a:t>In the OT, Shavuot, “The Festival of Weeks,” is a harvest festival that is celebrated seven weeks and one day after the first day of Passover in Deuteronomy 16:9-12, or seven weeks and one day after the Sabbath according to Leviticus 23:16. Because it fell on the fiftieth day after Passover, Weeks was also called “Pentecost”, that is, “fiftieth” (e.g., </a:t>
            </a:r>
            <a:r>
              <a:rPr lang="en-US" dirty="0">
                <a:hlinkClick r:id="rId2">
                  <a:extLst>
                    <a:ext uri="{A12FA001-AC4F-418D-AE19-62706E023703}">
                      <ahyp:hlinkClr xmlns:ahyp="http://schemas.microsoft.com/office/drawing/2018/hyperlinkcolor" val="tx"/>
                    </a:ext>
                  </a:extLst>
                </a:hlinkClick>
              </a:rPr>
              <a:t>Acts 2:1; 20:16</a:t>
            </a:r>
            <a:r>
              <a:rPr lang="en-US" dirty="0"/>
              <a:t>; </a:t>
            </a:r>
            <a:r>
              <a:rPr lang="en-US" dirty="0">
                <a:hlinkClick r:id="rId3">
                  <a:extLst>
                    <a:ext uri="{A12FA001-AC4F-418D-AE19-62706E023703}">
                      <ahyp:hlinkClr xmlns:ahyp="http://schemas.microsoft.com/office/drawing/2018/hyperlinkcolor" val="tx"/>
                    </a:ext>
                  </a:extLst>
                </a:hlinkClick>
              </a:rPr>
              <a:t>1 Cor 16:8</a:t>
            </a:r>
            <a:r>
              <a:rPr lang="en-US" dirty="0"/>
              <a:t>).</a:t>
            </a:r>
          </a:p>
          <a:p>
            <a:pPr marL="0" indent="0">
              <a:buNone/>
            </a:pPr>
            <a:r>
              <a:rPr lang="en-US" dirty="0"/>
              <a:t>Over time, Pentecost came to be celebrated as the anniversary feast of the giving of the Law or the establishment of the covenant at Sinai. This is attested in Jewish writings such as Jubilees (1st century BC) and the Babylonian Talmud. </a:t>
            </a:r>
          </a:p>
          <a:p>
            <a:pPr marL="0" indent="0">
              <a:buNone/>
            </a:pPr>
            <a:r>
              <a:rPr lang="en-US" dirty="0"/>
              <a:t>It is also tied to the “Year of Jubilee.” During this year, ancestral land sold by Israelites was returned, and those who sold themselves into slavery due to poverty regained freedom. The land was also “freed” from work; no planting, harvesting, or reaping occurred during the fiftieth year. Like the sabbatical year, the jubilee was a Sabbath for people and land, marking the remission of debts, emancipation, and rest under God’s care. </a:t>
            </a:r>
          </a:p>
        </p:txBody>
      </p:sp>
    </p:spTree>
    <p:extLst>
      <p:ext uri="{BB962C8B-B14F-4D97-AF65-F5344CB8AC3E}">
        <p14:creationId xmlns:p14="http://schemas.microsoft.com/office/powerpoint/2010/main" val="331026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402F-C957-8765-8584-C029CFD44F8B}"/>
              </a:ext>
            </a:extLst>
          </p:cNvPr>
          <p:cNvSpPr>
            <a:spLocks noGrp="1"/>
          </p:cNvSpPr>
          <p:nvPr>
            <p:ph type="title"/>
          </p:nvPr>
        </p:nvSpPr>
        <p:spPr>
          <a:xfrm>
            <a:off x="838200" y="365125"/>
            <a:ext cx="10515600" cy="752475"/>
          </a:xfrm>
          <a:solidFill>
            <a:schemeClr val="accent6">
              <a:lumMod val="40000"/>
              <a:lumOff val="60000"/>
            </a:schemeClr>
          </a:solidFill>
        </p:spPr>
        <p:txBody>
          <a:bodyPr/>
          <a:lstStyle/>
          <a:p>
            <a:r>
              <a:rPr lang="en-US" dirty="0"/>
              <a:t>Pentecost and the Holy Spirit</a:t>
            </a:r>
          </a:p>
        </p:txBody>
      </p:sp>
      <p:sp>
        <p:nvSpPr>
          <p:cNvPr id="3" name="Content Placeholder 2">
            <a:extLst>
              <a:ext uri="{FF2B5EF4-FFF2-40B4-BE49-F238E27FC236}">
                <a16:creationId xmlns:a16="http://schemas.microsoft.com/office/drawing/2014/main" id="{8C802BE8-DF3C-B290-A2CA-8F14DBB9D38D}"/>
              </a:ext>
            </a:extLst>
          </p:cNvPr>
          <p:cNvSpPr>
            <a:spLocks noGrp="1"/>
          </p:cNvSpPr>
          <p:nvPr>
            <p:ph idx="1"/>
          </p:nvPr>
        </p:nvSpPr>
        <p:spPr>
          <a:xfrm>
            <a:off x="838200" y="1117600"/>
            <a:ext cx="10515600" cy="4953000"/>
          </a:xfrm>
        </p:spPr>
        <p:txBody>
          <a:bodyPr>
            <a:normAutofit fontScale="92500"/>
          </a:bodyPr>
          <a:lstStyle/>
          <a:p>
            <a:pPr marL="0" indent="0">
              <a:buNone/>
            </a:pPr>
            <a:r>
              <a:rPr lang="en-US" dirty="0"/>
              <a:t>Before returning to heaven, Christ promised to send the Holy Spirit. He spent about forty days on earth after his resurrection, providing convincing proofs he was alive, according to Acts 1. He gave his followers irrefutable evidence of his victory over death. </a:t>
            </a:r>
          </a:p>
          <a:p>
            <a:pPr marL="0" indent="0">
              <a:buNone/>
            </a:pPr>
            <a:r>
              <a:rPr lang="en-US" dirty="0"/>
              <a:t>He charged them with growing the kingdom, promising to send the Holy Spirit to give them power as his witnesses in Jerusalem, Judea, Samaria, and to the ends of the earth. He told them to wait in Jerusalem for this supernatural power. Christ kept his promise. On the Day of Pentecost, while his followers gathered in an upper room, Acts chapter 2 describes a sudden sound like a violent wind that filled the entire house where they were seated. They also saw what appeared to be tongues of fire dividing and settling on each of them. All of them were filled with the Holy Spirit and started speaking in different languages.</a:t>
            </a:r>
          </a:p>
          <a:p>
            <a:pPr marL="0" indent="0">
              <a:buNone/>
            </a:pPr>
            <a:endParaRPr lang="en-US" dirty="0"/>
          </a:p>
        </p:txBody>
      </p:sp>
    </p:spTree>
    <p:extLst>
      <p:ext uri="{BB962C8B-B14F-4D97-AF65-F5344CB8AC3E}">
        <p14:creationId xmlns:p14="http://schemas.microsoft.com/office/powerpoint/2010/main" val="167539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24E-626D-AC8D-A48D-613CB2956FAE}"/>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Observations on Pentecost</a:t>
            </a:r>
          </a:p>
        </p:txBody>
      </p:sp>
      <p:sp>
        <p:nvSpPr>
          <p:cNvPr id="3" name="Content Placeholder 2">
            <a:extLst>
              <a:ext uri="{FF2B5EF4-FFF2-40B4-BE49-F238E27FC236}">
                <a16:creationId xmlns:a16="http://schemas.microsoft.com/office/drawing/2014/main" id="{1D03A61D-D61B-C73C-4ACB-E7FEA0E2C47C}"/>
              </a:ext>
            </a:extLst>
          </p:cNvPr>
          <p:cNvSpPr>
            <a:spLocks noGrp="1"/>
          </p:cNvSpPr>
          <p:nvPr>
            <p:ph idx="1"/>
          </p:nvPr>
        </p:nvSpPr>
        <p:spPr>
          <a:xfrm>
            <a:off x="838200" y="1139484"/>
            <a:ext cx="10515600" cy="5353390"/>
          </a:xfrm>
        </p:spPr>
        <p:txBody>
          <a:bodyPr>
            <a:normAutofit fontScale="92500" lnSpcReduction="20000"/>
          </a:bodyPr>
          <a:lstStyle/>
          <a:p>
            <a:pPr marL="0" indent="0">
              <a:buNone/>
            </a:pPr>
            <a:r>
              <a:rPr lang="en-US" sz="3000" dirty="0"/>
              <a:t>There are a couple of significant features to note about the gift of the Spirit on the Day of Pentecost. </a:t>
            </a:r>
            <a:r>
              <a:rPr lang="en-US" sz="3000" b="1" dirty="0"/>
              <a:t>First,</a:t>
            </a:r>
            <a:r>
              <a:rPr lang="en-US" sz="3000" dirty="0"/>
              <a:t> the Spirit came on all of Jesus’ disciples; there were no exceptions, everyone was filled with the Spirit. </a:t>
            </a:r>
            <a:r>
              <a:rPr lang="en-US" sz="3000" b="1" dirty="0"/>
              <a:t>Secondly,</a:t>
            </a:r>
            <a:r>
              <a:rPr lang="en-US" sz="3000" dirty="0"/>
              <a:t> Jesus had promised in the gospel of John that when he left them, he would send them another counselor who would be with them forever, and that promise was fulfilled when Christ poured out the Holy Spirit on the Day of Pentecost. And this gift of the Spirit marked the birth of the church; this was the beginning of what Paul later calls the body of Christ. </a:t>
            </a:r>
            <a:r>
              <a:rPr lang="en-US" sz="3000" b="1" dirty="0"/>
              <a:t>Third</a:t>
            </a:r>
            <a:r>
              <a:rPr lang="en-US" sz="3000" dirty="0"/>
              <a:t>, the Spirit was visibly manifested by speaking in tongues. Now that’s a controversial issue, it’s clear to me, at least, that here in this second chapter of Acts that it was a foreign language, it was a known language, because people who had come to Jerusalem from all over the world for the Day of Pentecost heard the followers of Christ praising God in their own language, and this is what amazed them, this is what captured their attention. </a:t>
            </a:r>
          </a:p>
          <a:p>
            <a:endParaRPr lang="en-US" dirty="0"/>
          </a:p>
        </p:txBody>
      </p:sp>
    </p:spTree>
    <p:extLst>
      <p:ext uri="{BB962C8B-B14F-4D97-AF65-F5344CB8AC3E}">
        <p14:creationId xmlns:p14="http://schemas.microsoft.com/office/powerpoint/2010/main" val="397426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317D-894F-E578-53A3-CF08F49E24E0}"/>
              </a:ext>
            </a:extLst>
          </p:cNvPr>
          <p:cNvSpPr>
            <a:spLocks noGrp="1"/>
          </p:cNvSpPr>
          <p:nvPr>
            <p:ph type="title"/>
          </p:nvPr>
        </p:nvSpPr>
        <p:spPr>
          <a:xfrm>
            <a:off x="838200" y="365125"/>
            <a:ext cx="10515600" cy="802493"/>
          </a:xfrm>
          <a:solidFill>
            <a:schemeClr val="accent6">
              <a:lumMod val="40000"/>
              <a:lumOff val="60000"/>
            </a:schemeClr>
          </a:solidFill>
        </p:spPr>
        <p:txBody>
          <a:bodyPr/>
          <a:lstStyle/>
          <a:p>
            <a:r>
              <a:rPr lang="en-US" dirty="0"/>
              <a:t>Peter’s Sermon Acts 2:14 - 40</a:t>
            </a:r>
          </a:p>
        </p:txBody>
      </p:sp>
      <p:sp>
        <p:nvSpPr>
          <p:cNvPr id="3" name="Content Placeholder 2">
            <a:extLst>
              <a:ext uri="{FF2B5EF4-FFF2-40B4-BE49-F238E27FC236}">
                <a16:creationId xmlns:a16="http://schemas.microsoft.com/office/drawing/2014/main" id="{C0B385CA-D059-458B-8703-21F2B1DF0058}"/>
              </a:ext>
            </a:extLst>
          </p:cNvPr>
          <p:cNvSpPr>
            <a:spLocks noGrp="1"/>
          </p:cNvSpPr>
          <p:nvPr>
            <p:ph idx="1"/>
          </p:nvPr>
        </p:nvSpPr>
        <p:spPr>
          <a:xfrm>
            <a:off x="838200" y="1167618"/>
            <a:ext cx="10515600" cy="5009345"/>
          </a:xfrm>
        </p:spPr>
        <p:txBody>
          <a:bodyPr/>
          <a:lstStyle/>
          <a:p>
            <a:pPr marL="0" indent="0">
              <a:buNone/>
            </a:pPr>
            <a:r>
              <a:rPr lang="en-US" sz="3200" dirty="0"/>
              <a:t>The Spirit energized Peter to preach a convincing sermon on Pentecost, proving Jesus was Messiah and Lord through miracles, resurrection, and the Holy Spirit. Peter explained that Christ’s miracles, His resurrection—fulfilled by David's Psalm 16—and the Holy Spirit's outpouring were evidence of His divine identity. He concluded that Jesus, crucified by the people, was both Lord and Christ. The audience was overwhelmed, asking what to do, leading Peter to call for repentance and baptism, marking the church’s beginning with about 3,000 added believers. This growth showcases the beginning of Christ building His church</a:t>
            </a:r>
          </a:p>
          <a:p>
            <a:pPr marL="0" indent="0">
              <a:buNone/>
            </a:pPr>
            <a:endParaRPr lang="en-US" dirty="0"/>
          </a:p>
        </p:txBody>
      </p:sp>
    </p:spTree>
    <p:extLst>
      <p:ext uri="{BB962C8B-B14F-4D97-AF65-F5344CB8AC3E}">
        <p14:creationId xmlns:p14="http://schemas.microsoft.com/office/powerpoint/2010/main" val="104975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D2CA-E123-3740-7EF2-6ED3382015B5}"/>
              </a:ext>
            </a:extLst>
          </p:cNvPr>
          <p:cNvSpPr>
            <a:spLocks noGrp="1"/>
          </p:cNvSpPr>
          <p:nvPr>
            <p:ph type="title"/>
          </p:nvPr>
        </p:nvSpPr>
        <p:spPr>
          <a:xfrm>
            <a:off x="838200" y="365126"/>
            <a:ext cx="10515600" cy="858764"/>
          </a:xfrm>
          <a:solidFill>
            <a:schemeClr val="accent6">
              <a:lumMod val="40000"/>
              <a:lumOff val="60000"/>
            </a:schemeClr>
          </a:solidFill>
        </p:spPr>
        <p:txBody>
          <a:bodyPr/>
          <a:lstStyle/>
          <a:p>
            <a:r>
              <a:rPr lang="en-US" dirty="0"/>
              <a:t>What is the “Church?”</a:t>
            </a:r>
          </a:p>
        </p:txBody>
      </p:sp>
      <p:sp>
        <p:nvSpPr>
          <p:cNvPr id="3" name="Content Placeholder 2">
            <a:extLst>
              <a:ext uri="{FF2B5EF4-FFF2-40B4-BE49-F238E27FC236}">
                <a16:creationId xmlns:a16="http://schemas.microsoft.com/office/drawing/2014/main" id="{606DD445-48EF-258C-92FB-603BA20809C1}"/>
              </a:ext>
            </a:extLst>
          </p:cNvPr>
          <p:cNvSpPr>
            <a:spLocks noGrp="1"/>
          </p:cNvSpPr>
          <p:nvPr>
            <p:ph idx="1"/>
          </p:nvPr>
        </p:nvSpPr>
        <p:spPr>
          <a:xfrm>
            <a:off x="838200" y="1223890"/>
            <a:ext cx="10515600" cy="4953073"/>
          </a:xfrm>
        </p:spPr>
        <p:txBody>
          <a:bodyPr>
            <a:normAutofit/>
          </a:bodyPr>
          <a:lstStyle/>
          <a:p>
            <a:pPr marL="0" indent="0">
              <a:buNone/>
            </a:pPr>
            <a:r>
              <a:rPr lang="en-US" sz="3200" dirty="0"/>
              <a:t>“Church” comes from the Greek word </a:t>
            </a:r>
            <a:r>
              <a:rPr lang="en-US" sz="3200" i="1" dirty="0" err="1"/>
              <a:t>ekklēsia</a:t>
            </a:r>
            <a:r>
              <a:rPr lang="en-US" sz="3200" dirty="0"/>
              <a:t>. It had the basic meaning of “assembly.”</a:t>
            </a:r>
          </a:p>
          <a:p>
            <a:pPr marL="0" indent="0">
              <a:buNone/>
            </a:pPr>
            <a:r>
              <a:rPr lang="en-US" sz="3200" dirty="0"/>
              <a:t>The church, then, consists of those whom the Lord has called out of the world into union and fellowship with Christ and into communion with each other. </a:t>
            </a:r>
            <a:r>
              <a:rPr lang="en-US" sz="1200" dirty="0"/>
              <a:t>https://</a:t>
            </a:r>
            <a:r>
              <a:rPr lang="en-US" sz="1200" dirty="0" err="1"/>
              <a:t>learn.ligonier.org</a:t>
            </a:r>
            <a:r>
              <a:rPr lang="en-US" sz="1200" dirty="0"/>
              <a:t>/articles/what-is-the-church</a:t>
            </a:r>
          </a:p>
          <a:p>
            <a:pPr marL="0" indent="0">
              <a:buNone/>
            </a:pPr>
            <a:r>
              <a:rPr lang="en-US" sz="3200" dirty="0"/>
              <a:t>The church can be defined as a supernatural community formed by the Spirit, united with Christ, bonded together by love, and empowered by the Holy Spirit to worship the Lord and witness to the world. </a:t>
            </a:r>
            <a:r>
              <a:rPr lang="en-US" sz="1200" dirty="0"/>
              <a:t>From Bill Marty with additions from me.</a:t>
            </a:r>
            <a:endParaRPr lang="en-US" sz="3200" dirty="0"/>
          </a:p>
        </p:txBody>
      </p:sp>
    </p:spTree>
    <p:extLst>
      <p:ext uri="{BB962C8B-B14F-4D97-AF65-F5344CB8AC3E}">
        <p14:creationId xmlns:p14="http://schemas.microsoft.com/office/powerpoint/2010/main" val="357544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8166-7258-6CDA-0052-445023505BFF}"/>
              </a:ext>
            </a:extLst>
          </p:cNvPr>
          <p:cNvSpPr>
            <a:spLocks noGrp="1"/>
          </p:cNvSpPr>
          <p:nvPr>
            <p:ph type="title"/>
          </p:nvPr>
        </p:nvSpPr>
        <p:spPr>
          <a:xfrm>
            <a:off x="838200" y="365126"/>
            <a:ext cx="10515600" cy="788426"/>
          </a:xfrm>
          <a:solidFill>
            <a:schemeClr val="accent6">
              <a:lumMod val="40000"/>
              <a:lumOff val="60000"/>
            </a:schemeClr>
          </a:solidFill>
        </p:spPr>
        <p:txBody>
          <a:bodyPr/>
          <a:lstStyle/>
          <a:p>
            <a:r>
              <a:rPr lang="en-US" dirty="0"/>
              <a:t>What is the “Church?” - Characteristics</a:t>
            </a:r>
          </a:p>
        </p:txBody>
      </p:sp>
      <p:sp>
        <p:nvSpPr>
          <p:cNvPr id="3" name="Content Placeholder 2">
            <a:extLst>
              <a:ext uri="{FF2B5EF4-FFF2-40B4-BE49-F238E27FC236}">
                <a16:creationId xmlns:a16="http://schemas.microsoft.com/office/drawing/2014/main" id="{F2AB15AF-3A99-FF2D-8EC3-5D2E48F47630}"/>
              </a:ext>
            </a:extLst>
          </p:cNvPr>
          <p:cNvSpPr>
            <a:spLocks noGrp="1"/>
          </p:cNvSpPr>
          <p:nvPr>
            <p:ph idx="1"/>
          </p:nvPr>
        </p:nvSpPr>
        <p:spPr>
          <a:xfrm>
            <a:off x="838200" y="1153552"/>
            <a:ext cx="10515600" cy="5023411"/>
          </a:xfrm>
        </p:spPr>
        <p:txBody>
          <a:bodyPr>
            <a:normAutofit/>
          </a:bodyPr>
          <a:lstStyle/>
          <a:p>
            <a:pPr marL="0" indent="0">
              <a:buNone/>
            </a:pPr>
            <a:r>
              <a:rPr lang="en-US" sz="4000" dirty="0"/>
              <a:t>The Word is preached</a:t>
            </a:r>
          </a:p>
          <a:p>
            <a:pPr marL="0" indent="0">
              <a:buNone/>
            </a:pPr>
            <a:endParaRPr lang="en-US" sz="4000" dirty="0"/>
          </a:p>
          <a:p>
            <a:pPr marL="0" indent="0">
              <a:buNone/>
            </a:pPr>
            <a:r>
              <a:rPr lang="en-US" sz="4000"/>
              <a:t>The Ordinances/</a:t>
            </a:r>
            <a:r>
              <a:rPr lang="en-US" sz="4000" dirty="0"/>
              <a:t>Sacraments are practiced</a:t>
            </a:r>
          </a:p>
          <a:p>
            <a:pPr marL="0" indent="0">
              <a:buNone/>
            </a:pPr>
            <a:endParaRPr lang="en-US" sz="4000" dirty="0"/>
          </a:p>
          <a:p>
            <a:pPr marL="0" indent="0">
              <a:buNone/>
            </a:pPr>
            <a:r>
              <a:rPr lang="en-US" sz="4000" dirty="0"/>
              <a:t>The offices are functioning</a:t>
            </a:r>
          </a:p>
          <a:p>
            <a:pPr marL="0" indent="0">
              <a:buNone/>
            </a:pPr>
            <a:endParaRPr lang="en-US" sz="4000" dirty="0"/>
          </a:p>
          <a:p>
            <a:pPr marL="0" indent="0">
              <a:buNone/>
            </a:pPr>
            <a:r>
              <a:rPr lang="en-US" sz="4000" dirty="0"/>
              <a:t>The gifts are functioning</a:t>
            </a:r>
          </a:p>
        </p:txBody>
      </p:sp>
    </p:spTree>
    <p:extLst>
      <p:ext uri="{BB962C8B-B14F-4D97-AF65-F5344CB8AC3E}">
        <p14:creationId xmlns:p14="http://schemas.microsoft.com/office/powerpoint/2010/main" val="184049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40B7-F3EB-3017-7136-E6B6B301D8D8}"/>
              </a:ext>
            </a:extLst>
          </p:cNvPr>
          <p:cNvSpPr>
            <a:spLocks noGrp="1"/>
          </p:cNvSpPr>
          <p:nvPr>
            <p:ph type="title"/>
          </p:nvPr>
        </p:nvSpPr>
        <p:spPr>
          <a:xfrm>
            <a:off x="838200" y="365125"/>
            <a:ext cx="10515600" cy="803275"/>
          </a:xfrm>
          <a:solidFill>
            <a:schemeClr val="accent6">
              <a:lumMod val="40000"/>
              <a:lumOff val="60000"/>
            </a:schemeClr>
          </a:solidFill>
        </p:spPr>
        <p:txBody>
          <a:bodyPr/>
          <a:lstStyle/>
          <a:p>
            <a:r>
              <a:rPr lang="en-US" dirty="0"/>
              <a:t>The First Jewish Church, Acts 2: 42-47</a:t>
            </a:r>
            <a:r>
              <a:rPr lang="en-US" dirty="0">
                <a:effectLst/>
              </a:rPr>
              <a:t> </a:t>
            </a:r>
            <a:endParaRPr lang="en-US" dirty="0"/>
          </a:p>
        </p:txBody>
      </p:sp>
      <p:sp>
        <p:nvSpPr>
          <p:cNvPr id="3" name="Content Placeholder 2">
            <a:extLst>
              <a:ext uri="{FF2B5EF4-FFF2-40B4-BE49-F238E27FC236}">
                <a16:creationId xmlns:a16="http://schemas.microsoft.com/office/drawing/2014/main" id="{5F1C11AC-F3CB-9B33-F9C8-BE86E16354AC}"/>
              </a:ext>
            </a:extLst>
          </p:cNvPr>
          <p:cNvSpPr>
            <a:spLocks noGrp="1"/>
          </p:cNvSpPr>
          <p:nvPr>
            <p:ph idx="1"/>
          </p:nvPr>
        </p:nvSpPr>
        <p:spPr>
          <a:xfrm>
            <a:off x="838200" y="1168400"/>
            <a:ext cx="10515600" cy="5324475"/>
          </a:xfrm>
        </p:spPr>
        <p:txBody>
          <a:bodyPr>
            <a:normAutofit lnSpcReduction="10000"/>
          </a:bodyPr>
          <a:lstStyle/>
          <a:p>
            <a:pPr marL="0" indent="0">
              <a:buNone/>
            </a:pPr>
            <a:r>
              <a:rPr lang="en-US" sz="3000" dirty="0">
                <a:solidFill>
                  <a:srgbClr val="000000"/>
                </a:solidFill>
                <a:effectLst/>
                <a:latin typeface="Aptos" panose="020B0004020202020204" pitchFamily="34" charset="0"/>
              </a:rPr>
              <a:t>This was a supernatural community, different from other branches of Judaism. The word “devoted” implies ongoing, regular commitment—centered on teaching and fellowship. Their teachings likely covered the Old Testament as well as the life, death, and resurrection of Jesus. Fellowship included sharing meals and the Lord’s Table. They gathered for corporate prayer, performed miracles and wonders that validated their message, and shared resources willingly to support fellow believers. They worshipped in the temple, considering themselves a faithful remnant of Israel, and experienced a brief period of joy and unity, free from persecution or internal conflict. The church expanded quickly, fulfilling Christ’s promise in Matthew 16:18, concluding on a victorious note.</a:t>
            </a:r>
            <a:endParaRPr lang="en-US" dirty="0"/>
          </a:p>
        </p:txBody>
      </p:sp>
    </p:spTree>
    <p:extLst>
      <p:ext uri="{BB962C8B-B14F-4D97-AF65-F5344CB8AC3E}">
        <p14:creationId xmlns:p14="http://schemas.microsoft.com/office/powerpoint/2010/main" val="372377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D22D-DF84-CE6A-DE51-5CF15CD0766C}"/>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Acts 3 and 4 – Growth and Opposition</a:t>
            </a:r>
          </a:p>
        </p:txBody>
      </p:sp>
      <p:sp>
        <p:nvSpPr>
          <p:cNvPr id="3" name="Content Placeholder 2">
            <a:extLst>
              <a:ext uri="{FF2B5EF4-FFF2-40B4-BE49-F238E27FC236}">
                <a16:creationId xmlns:a16="http://schemas.microsoft.com/office/drawing/2014/main" id="{7A35CDF3-F90E-D05F-15C0-B5ADC548672D}"/>
              </a:ext>
            </a:extLst>
          </p:cNvPr>
          <p:cNvSpPr>
            <a:spLocks noGrp="1"/>
          </p:cNvSpPr>
          <p:nvPr>
            <p:ph idx="1"/>
          </p:nvPr>
        </p:nvSpPr>
        <p:spPr>
          <a:xfrm>
            <a:off x="838200" y="1139484"/>
            <a:ext cx="10515600" cy="5037479"/>
          </a:xfrm>
        </p:spPr>
        <p:txBody>
          <a:bodyPr>
            <a:normAutofit/>
          </a:bodyPr>
          <a:lstStyle/>
          <a:p>
            <a:pPr marL="514350" indent="-514350">
              <a:buAutoNum type="arabicPeriod"/>
            </a:pPr>
            <a:r>
              <a:rPr lang="en-US" sz="3600" dirty="0"/>
              <a:t>Peter, John, and the healing of the lame beggar</a:t>
            </a:r>
          </a:p>
          <a:p>
            <a:pPr marL="742950" indent="-742950">
              <a:buFont typeface="+mj-lt"/>
              <a:buAutoNum type="arabicPeriod"/>
            </a:pPr>
            <a:endParaRPr lang="en-US" sz="3600" dirty="0"/>
          </a:p>
          <a:p>
            <a:pPr marL="514350" indent="-514350">
              <a:buAutoNum type="arabicPeriod"/>
            </a:pPr>
            <a:r>
              <a:rPr lang="en-US" sz="3600" dirty="0"/>
              <a:t>Peter preaches to the crowd – 5,000 converted</a:t>
            </a:r>
          </a:p>
          <a:p>
            <a:pPr marL="742950" indent="-742950">
              <a:buFont typeface="+mj-lt"/>
              <a:buAutoNum type="arabicPeriod"/>
            </a:pPr>
            <a:endParaRPr lang="en-US" sz="3600" dirty="0"/>
          </a:p>
          <a:p>
            <a:pPr marL="514350" indent="-514350">
              <a:buAutoNum type="arabicPeriod"/>
            </a:pPr>
            <a:r>
              <a:rPr lang="en-US" sz="3600" dirty="0"/>
              <a:t>Peter and John arrested, and brought before the Sanhedrin</a:t>
            </a:r>
          </a:p>
          <a:p>
            <a:pPr marL="742950" indent="-742950">
              <a:buFont typeface="+mj-lt"/>
              <a:buAutoNum type="arabicPeriod"/>
            </a:pPr>
            <a:endParaRPr lang="en-US" sz="3600" dirty="0"/>
          </a:p>
          <a:p>
            <a:pPr marL="514350" indent="-514350">
              <a:buAutoNum type="arabicPeriod"/>
            </a:pPr>
            <a:r>
              <a:rPr lang="en-US" sz="3600" dirty="0"/>
              <a:t>The believer’s worship and rejoice</a:t>
            </a:r>
          </a:p>
        </p:txBody>
      </p:sp>
    </p:spTree>
    <p:extLst>
      <p:ext uri="{BB962C8B-B14F-4D97-AF65-F5344CB8AC3E}">
        <p14:creationId xmlns:p14="http://schemas.microsoft.com/office/powerpoint/2010/main" val="307738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953F-28BC-C306-1117-6329F56582B3}"/>
              </a:ext>
            </a:extLst>
          </p:cNvPr>
          <p:cNvSpPr>
            <a:spLocks noGrp="1"/>
          </p:cNvSpPr>
          <p:nvPr>
            <p:ph type="title"/>
          </p:nvPr>
        </p:nvSpPr>
        <p:spPr>
          <a:xfrm>
            <a:off x="838200" y="365125"/>
            <a:ext cx="10515600" cy="917265"/>
          </a:xfrm>
          <a:solidFill>
            <a:schemeClr val="accent6">
              <a:lumMod val="40000"/>
              <a:lumOff val="60000"/>
            </a:schemeClr>
          </a:solidFill>
        </p:spPr>
        <p:txBody>
          <a:bodyPr/>
          <a:lstStyle/>
          <a:p>
            <a:r>
              <a:rPr lang="en-US" dirty="0"/>
              <a:t>Healing the lame beggar</a:t>
            </a:r>
          </a:p>
        </p:txBody>
      </p:sp>
      <p:sp>
        <p:nvSpPr>
          <p:cNvPr id="3" name="Content Placeholder 2">
            <a:extLst>
              <a:ext uri="{FF2B5EF4-FFF2-40B4-BE49-F238E27FC236}">
                <a16:creationId xmlns:a16="http://schemas.microsoft.com/office/drawing/2014/main" id="{3C7C277B-B667-E8EE-3D1A-EBB7ED4387FB}"/>
              </a:ext>
            </a:extLst>
          </p:cNvPr>
          <p:cNvSpPr>
            <a:spLocks noGrp="1"/>
          </p:cNvSpPr>
          <p:nvPr>
            <p:ph idx="1"/>
          </p:nvPr>
        </p:nvSpPr>
        <p:spPr>
          <a:xfrm>
            <a:off x="838200" y="1282390"/>
            <a:ext cx="10515600" cy="4894573"/>
          </a:xfrm>
        </p:spPr>
        <p:txBody>
          <a:bodyPr>
            <a:normAutofit lnSpcReduction="10000"/>
          </a:bodyPr>
          <a:lstStyle/>
          <a:p>
            <a:pPr marL="0" indent="0">
              <a:buNone/>
            </a:pPr>
            <a:r>
              <a:rPr lang="en-US" dirty="0"/>
              <a:t>While on the way to the temple, Peter and John heard this pitiful cry of a beggar, “Alms! Alms!” And to most passersby, this man was a nuisance; he was like these guys who ask for a handout on the street of Chicago. We would probably avoid them if we could see them coming, but Peter and John were different. Instead of walking faster or crossing over to the other side of the street, they paused and looked this man straight in the eye. And Peter and John said, “We don’t have any silver or gold, but we have something better.” And Peter took him by the hand and he pulled him up and the man was instantaneously healed, and he leaped up and with great joy and rejoicing he ran into the temple. When word of this man’s healing swept through Jerusalem, it was like wildfire. And so Peter seized the opportunity to preach another message. </a:t>
            </a:r>
          </a:p>
        </p:txBody>
      </p:sp>
    </p:spTree>
    <p:extLst>
      <p:ext uri="{BB962C8B-B14F-4D97-AF65-F5344CB8AC3E}">
        <p14:creationId xmlns:p14="http://schemas.microsoft.com/office/powerpoint/2010/main" val="234508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F5A5-0EE3-CF4F-81F0-EBD936C8B779}"/>
              </a:ext>
            </a:extLst>
          </p:cNvPr>
          <p:cNvSpPr>
            <a:spLocks noGrp="1"/>
          </p:cNvSpPr>
          <p:nvPr>
            <p:ph type="title"/>
          </p:nvPr>
        </p:nvSpPr>
        <p:spPr>
          <a:xfrm>
            <a:off x="838200" y="365125"/>
            <a:ext cx="10515600" cy="970189"/>
          </a:xfrm>
          <a:solidFill>
            <a:schemeClr val="accent6">
              <a:lumMod val="40000"/>
              <a:lumOff val="60000"/>
            </a:schemeClr>
          </a:solidFill>
        </p:spPr>
        <p:txBody>
          <a:bodyPr/>
          <a:lstStyle/>
          <a:p>
            <a:r>
              <a:rPr lang="en-US" dirty="0"/>
              <a:t>Quick observation</a:t>
            </a:r>
          </a:p>
        </p:txBody>
      </p:sp>
      <p:sp>
        <p:nvSpPr>
          <p:cNvPr id="3" name="Content Placeholder 2">
            <a:extLst>
              <a:ext uri="{FF2B5EF4-FFF2-40B4-BE49-F238E27FC236}">
                <a16:creationId xmlns:a16="http://schemas.microsoft.com/office/drawing/2014/main" id="{384E437D-E679-3586-CDB6-1C18494032DC}"/>
              </a:ext>
            </a:extLst>
          </p:cNvPr>
          <p:cNvSpPr>
            <a:spLocks noGrp="1"/>
          </p:cNvSpPr>
          <p:nvPr>
            <p:ph idx="1"/>
          </p:nvPr>
        </p:nvSpPr>
        <p:spPr>
          <a:xfrm>
            <a:off x="838200" y="1335314"/>
            <a:ext cx="10515600" cy="4841649"/>
          </a:xfrm>
        </p:spPr>
        <p:txBody>
          <a:bodyPr>
            <a:normAutofit fontScale="92500"/>
          </a:bodyPr>
          <a:lstStyle/>
          <a:p>
            <a:pPr marL="0" indent="0">
              <a:buNone/>
            </a:pPr>
            <a:r>
              <a:rPr lang="en-US" dirty="0"/>
              <a:t>Even in a predominantly materialistic age, there are still some things that money can’t buy. The lame man begged for money, instead he received new legs. Many in America today are like the lame man in our story. Many think that their greatest need is for material, perhaps money, but perhaps their greatest need is spiritual. They need the power of Christ to change you. Peter’s promise is for you. His promise is for today: “Repent, then, and turn to God, so that your sins may be wiped out, that times of refreshing may come from the Lord” [Acts 3:19]. And you, too, can walk and leap and praise God because you will be able to stand in the presence of the Living God, guilt-free, restored, and cleansed. The old hymn put it well: “What can wash away my sin? Nothing but the blood of Jesus. What can make me whole again? Nothing but the blood of Jesus.”</a:t>
            </a:r>
          </a:p>
          <a:p>
            <a:endParaRPr lang="en-US" dirty="0"/>
          </a:p>
        </p:txBody>
      </p:sp>
    </p:spTree>
    <p:extLst>
      <p:ext uri="{BB962C8B-B14F-4D97-AF65-F5344CB8AC3E}">
        <p14:creationId xmlns:p14="http://schemas.microsoft.com/office/powerpoint/2010/main" val="195279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C5F0-EBE5-8837-E8AB-5FC07DF8D1CC}"/>
              </a:ext>
            </a:extLst>
          </p:cNvPr>
          <p:cNvSpPr>
            <a:spLocks noGrp="1"/>
          </p:cNvSpPr>
          <p:nvPr>
            <p:ph type="title"/>
          </p:nvPr>
        </p:nvSpPr>
        <p:spPr>
          <a:xfrm>
            <a:off x="838200" y="365125"/>
            <a:ext cx="10515600" cy="879475"/>
          </a:xfrm>
          <a:solidFill>
            <a:schemeClr val="accent6">
              <a:lumMod val="40000"/>
              <a:lumOff val="60000"/>
            </a:schemeClr>
          </a:solidFill>
        </p:spPr>
        <p:txBody>
          <a:bodyPr/>
          <a:lstStyle/>
          <a:p>
            <a:r>
              <a:rPr lang="en-US" dirty="0"/>
              <a:t>Peter’s Second Sermon Acts 3: 11-24</a:t>
            </a:r>
          </a:p>
        </p:txBody>
      </p:sp>
      <p:sp>
        <p:nvSpPr>
          <p:cNvPr id="3" name="Content Placeholder 2">
            <a:extLst>
              <a:ext uri="{FF2B5EF4-FFF2-40B4-BE49-F238E27FC236}">
                <a16:creationId xmlns:a16="http://schemas.microsoft.com/office/drawing/2014/main" id="{24178A2A-E9DA-A5A4-FA6C-79867320F99F}"/>
              </a:ext>
            </a:extLst>
          </p:cNvPr>
          <p:cNvSpPr>
            <a:spLocks noGrp="1"/>
          </p:cNvSpPr>
          <p:nvPr>
            <p:ph idx="1"/>
          </p:nvPr>
        </p:nvSpPr>
        <p:spPr>
          <a:xfrm>
            <a:off x="838200" y="1244600"/>
            <a:ext cx="10515600" cy="4932363"/>
          </a:xfrm>
        </p:spPr>
        <p:txBody>
          <a:bodyPr>
            <a:normAutofit fontScale="92500" lnSpcReduction="10000"/>
          </a:bodyPr>
          <a:lstStyle/>
          <a:p>
            <a:pPr marL="0" indent="0">
              <a:buNone/>
            </a:pPr>
            <a:r>
              <a:rPr lang="en-US" b="1" dirty="0"/>
              <a:t>In his first message, he had focused on the theme that Jesus was the Messiah and Lord. In this second message, Jesus is God’s glorified servant. </a:t>
            </a:r>
            <a:r>
              <a:rPr lang="en-US" dirty="0"/>
              <a:t>He said that </a:t>
            </a:r>
            <a:r>
              <a:rPr lang="en-US" b="1" dirty="0"/>
              <a:t>Jesus was alive</a:t>
            </a:r>
            <a:r>
              <a:rPr lang="en-US" dirty="0"/>
              <a:t>, and it was Christ's power that had enabled this lame beggar to walk. He stresses that though the Jews rejected Christ and the Romans crucified him, this was part of God’s preordained plan. In fact, he says that the healing of the lame man is proof that Christ is alive. In chapter 3, verse 16 we read: “By faith in the name of Jesus, this man whom you see and know was made strong. It is Jesus’ name and the faith that comes through him that has given this complete healing to him, as you can all see.” Peter then urges his listeners to repent, saying that if they acknowledge Jesus as the Messiah, they will receive forgiveness for their sins. He says, “Your sins will be wiped out,” and then he promises that times of refreshing will come from the Lord, and he will restore everything as he promised long ago through the prophets. </a:t>
            </a:r>
            <a:r>
              <a:rPr lang="en-US" b="1" dirty="0"/>
              <a:t>Five thousand are added to the church!</a:t>
            </a:r>
          </a:p>
        </p:txBody>
      </p:sp>
    </p:spTree>
    <p:extLst>
      <p:ext uri="{BB962C8B-B14F-4D97-AF65-F5344CB8AC3E}">
        <p14:creationId xmlns:p14="http://schemas.microsoft.com/office/powerpoint/2010/main" val="1024937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F627-B150-3D8F-88D8-D860FDB738CE}"/>
              </a:ext>
            </a:extLst>
          </p:cNvPr>
          <p:cNvSpPr>
            <a:spLocks noGrp="1"/>
          </p:cNvSpPr>
          <p:nvPr>
            <p:ph type="title"/>
          </p:nvPr>
        </p:nvSpPr>
        <p:spPr>
          <a:xfrm>
            <a:off x="838200" y="365125"/>
            <a:ext cx="10515600" cy="993775"/>
          </a:xfrm>
          <a:solidFill>
            <a:schemeClr val="accent6">
              <a:lumMod val="40000"/>
              <a:lumOff val="60000"/>
            </a:schemeClr>
          </a:solidFill>
        </p:spPr>
        <p:txBody>
          <a:bodyPr>
            <a:normAutofit fontScale="90000"/>
          </a:bodyPr>
          <a:lstStyle/>
          <a:p>
            <a:r>
              <a:rPr lang="en-US" dirty="0"/>
              <a:t>Arrest and Trial of Peter and John – external threat</a:t>
            </a:r>
          </a:p>
        </p:txBody>
      </p:sp>
      <p:sp>
        <p:nvSpPr>
          <p:cNvPr id="3" name="Content Placeholder 2">
            <a:extLst>
              <a:ext uri="{FF2B5EF4-FFF2-40B4-BE49-F238E27FC236}">
                <a16:creationId xmlns:a16="http://schemas.microsoft.com/office/drawing/2014/main" id="{963AE10D-545B-D535-9E74-1E28CC844D3B}"/>
              </a:ext>
            </a:extLst>
          </p:cNvPr>
          <p:cNvSpPr>
            <a:spLocks noGrp="1"/>
          </p:cNvSpPr>
          <p:nvPr>
            <p:ph idx="1"/>
          </p:nvPr>
        </p:nvSpPr>
        <p:spPr/>
        <p:txBody>
          <a:bodyPr>
            <a:normAutofit lnSpcReduction="10000"/>
          </a:bodyPr>
          <a:lstStyle/>
          <a:p>
            <a:pPr marL="0" indent="0">
              <a:buNone/>
            </a:pPr>
            <a:r>
              <a:rPr lang="en-US" dirty="0"/>
              <a:t>In chapter 4 verse 1, we read that “The priests and the captain of the </a:t>
            </a:r>
            <a:r>
              <a:rPr lang="en-US" b="1" dirty="0"/>
              <a:t>temple guard and the Sadducees </a:t>
            </a:r>
            <a:r>
              <a:rPr lang="en-US" dirty="0"/>
              <a:t>came to Peter and John while they were still speaking to the people.” To understand the accusation, you have to remember that the Sadducees didn’t believe in the supernatural. They didn’t believe in angels, they didn’t believe in life after death. They didn’t believe in the resurrection, and so they were disturbed because the apostles were teaching the people and proclaiming—and notice what they said—“in Jesus the resurrection of the dead.” They just weren’t proclaiming that Christ was alive, they were offering to people hope for life after death, in Christ. And so the Sadducees had Peter and John arrested, they were locked up overnight.</a:t>
            </a:r>
          </a:p>
        </p:txBody>
      </p:sp>
    </p:spTree>
    <p:extLst>
      <p:ext uri="{BB962C8B-B14F-4D97-AF65-F5344CB8AC3E}">
        <p14:creationId xmlns:p14="http://schemas.microsoft.com/office/powerpoint/2010/main" val="356846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F75C-94F1-9D19-BB0B-7EF95548AD7B}"/>
              </a:ext>
            </a:extLst>
          </p:cNvPr>
          <p:cNvSpPr>
            <a:spLocks noGrp="1"/>
          </p:cNvSpPr>
          <p:nvPr>
            <p:ph type="title"/>
          </p:nvPr>
        </p:nvSpPr>
        <p:spPr>
          <a:xfrm>
            <a:off x="838200" y="365125"/>
            <a:ext cx="10515600" cy="766989"/>
          </a:xfrm>
          <a:solidFill>
            <a:schemeClr val="accent6">
              <a:lumMod val="40000"/>
              <a:lumOff val="60000"/>
            </a:schemeClr>
          </a:solidFill>
        </p:spPr>
        <p:txBody>
          <a:bodyPr/>
          <a:lstStyle/>
          <a:p>
            <a:r>
              <a:rPr lang="en-US" dirty="0"/>
              <a:t>Trial continued</a:t>
            </a:r>
          </a:p>
        </p:txBody>
      </p:sp>
      <p:sp>
        <p:nvSpPr>
          <p:cNvPr id="3" name="Content Placeholder 2">
            <a:extLst>
              <a:ext uri="{FF2B5EF4-FFF2-40B4-BE49-F238E27FC236}">
                <a16:creationId xmlns:a16="http://schemas.microsoft.com/office/drawing/2014/main" id="{F522F83C-25C8-D999-B8A5-7EF2D7E94CAF}"/>
              </a:ext>
            </a:extLst>
          </p:cNvPr>
          <p:cNvSpPr>
            <a:spLocks noGrp="1"/>
          </p:cNvSpPr>
          <p:nvPr>
            <p:ph idx="1"/>
          </p:nvPr>
        </p:nvSpPr>
        <p:spPr>
          <a:xfrm>
            <a:off x="838200" y="1132114"/>
            <a:ext cx="10515600" cy="5360761"/>
          </a:xfrm>
        </p:spPr>
        <p:txBody>
          <a:bodyPr>
            <a:normAutofit fontScale="85000" lnSpcReduction="20000"/>
          </a:bodyPr>
          <a:lstStyle/>
          <a:p>
            <a:pPr marL="0" indent="0">
              <a:buNone/>
            </a:pPr>
            <a:r>
              <a:rPr lang="en-US" dirty="0"/>
              <a:t>And then the next day they were brought for trial. They wanted to know: “By what power or name did you do this?” They’re referring to the healing of the lame man. Even though the Sadducees didn’t believe in miracles, the Pharisees and other Jews believed in miracles. It would have been easy for Peter to say that he had healed this man in the name of God, because the prophets had healed people in the name of God. But Peter doesn’t say “it was in the name of God”: </a:t>
            </a:r>
            <a:r>
              <a:rPr lang="en-US" b="1" dirty="0"/>
              <a:t>“Peter, filled with the Holy Spirit…‘It is by the name of Jesus Christ of Nazareth, whom you crucified but whom God raised from the dead, that this man stands before you healed’” </a:t>
            </a:r>
            <a:r>
              <a:rPr lang="en-US" dirty="0"/>
              <a:t>[4:10]. And then—and this guy is a fisherman—says, </a:t>
            </a:r>
            <a:r>
              <a:rPr lang="en-US" b="1" dirty="0"/>
              <a:t>“Salvation is found in no one else, for there is no other name under heaven given to men by which we must be saved.”</a:t>
            </a:r>
            <a:r>
              <a:rPr lang="en-US" dirty="0"/>
              <a:t> Now, they didn’t agree with Peter and they didn’t agree with John, but they were impressed with their courage. “When they saw the courage of Peter and John and realized that they were unschooled, ordinary men, they were astonished”—and notice what the text says in verse 13</a:t>
            </a:r>
            <a:r>
              <a:rPr lang="en-US" b="1" dirty="0"/>
              <a:t>—“and they took note that these men had been with Jesus.”</a:t>
            </a:r>
            <a:r>
              <a:rPr lang="en-US" dirty="0"/>
              <a:t> Now they threatened them and then they released them, because they couldn’t do anything to stop them. They couldn’t intimidate them, they couldn’t refute the evidence, the lame man was there.</a:t>
            </a:r>
          </a:p>
        </p:txBody>
      </p:sp>
    </p:spTree>
    <p:extLst>
      <p:ext uri="{BB962C8B-B14F-4D97-AF65-F5344CB8AC3E}">
        <p14:creationId xmlns:p14="http://schemas.microsoft.com/office/powerpoint/2010/main" val="2060222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76D1-957E-6CE1-B748-96B6608CCC08}"/>
              </a:ext>
            </a:extLst>
          </p:cNvPr>
          <p:cNvSpPr>
            <a:spLocks noGrp="1"/>
          </p:cNvSpPr>
          <p:nvPr>
            <p:ph type="title"/>
          </p:nvPr>
        </p:nvSpPr>
        <p:spPr>
          <a:xfrm>
            <a:off x="838200" y="365126"/>
            <a:ext cx="10515600" cy="1013732"/>
          </a:xfrm>
          <a:solidFill>
            <a:schemeClr val="accent6">
              <a:lumMod val="40000"/>
              <a:lumOff val="60000"/>
            </a:schemeClr>
          </a:solidFill>
        </p:spPr>
        <p:txBody>
          <a:bodyPr/>
          <a:lstStyle/>
          <a:p>
            <a:r>
              <a:rPr lang="en-US" dirty="0"/>
              <a:t>Trial Concluded – Acts 4 </a:t>
            </a:r>
          </a:p>
        </p:txBody>
      </p:sp>
      <p:sp>
        <p:nvSpPr>
          <p:cNvPr id="3" name="Content Placeholder 2">
            <a:extLst>
              <a:ext uri="{FF2B5EF4-FFF2-40B4-BE49-F238E27FC236}">
                <a16:creationId xmlns:a16="http://schemas.microsoft.com/office/drawing/2014/main" id="{74FA28F0-5B26-0666-B4D6-FB7CADA34C02}"/>
              </a:ext>
            </a:extLst>
          </p:cNvPr>
          <p:cNvSpPr>
            <a:spLocks noGrp="1"/>
          </p:cNvSpPr>
          <p:nvPr>
            <p:ph idx="1"/>
          </p:nvPr>
        </p:nvSpPr>
        <p:spPr/>
        <p:txBody>
          <a:bodyPr>
            <a:normAutofit fontScale="92500" lnSpcReduction="20000"/>
          </a:bodyPr>
          <a:lstStyle/>
          <a:p>
            <a:r>
              <a:rPr lang="en-US" b="1" baseline="30000" dirty="0"/>
              <a:t>16 </a:t>
            </a:r>
            <a:r>
              <a:rPr lang="en-US" dirty="0"/>
              <a:t>“What are we going to do with these men?” they asked. “Everyone living in Jerusalem knows they have performed a notable sign, and we cannot deny it. </a:t>
            </a:r>
            <a:r>
              <a:rPr lang="en-US" b="1" baseline="30000" dirty="0"/>
              <a:t>17 </a:t>
            </a:r>
            <a:r>
              <a:rPr lang="en-US" dirty="0"/>
              <a:t>But to stop this thing from spreading any further among the people, we must warn them to speak no longer to anyone in this name.”</a:t>
            </a:r>
          </a:p>
          <a:p>
            <a:r>
              <a:rPr lang="en-US" b="1" baseline="30000" dirty="0"/>
              <a:t>18 </a:t>
            </a:r>
            <a:r>
              <a:rPr lang="en-US" dirty="0"/>
              <a:t>Then they called them in again and commanded them not to speak or teach at all in the name of Jesus. </a:t>
            </a:r>
            <a:r>
              <a:rPr lang="en-US" b="1" baseline="30000" dirty="0"/>
              <a:t>19 </a:t>
            </a:r>
            <a:r>
              <a:rPr lang="en-US" dirty="0"/>
              <a:t>But Peter and John replied, “Which is right in God’s eyes: to listen to you, or to him? You be the judges! </a:t>
            </a:r>
            <a:r>
              <a:rPr lang="en-US" b="1" baseline="30000" dirty="0"/>
              <a:t>20 </a:t>
            </a:r>
            <a:r>
              <a:rPr lang="en-US" dirty="0"/>
              <a:t>As for us, we cannot help speaking about what we have seen and heard.”</a:t>
            </a:r>
          </a:p>
          <a:p>
            <a:r>
              <a:rPr lang="en-US" b="1" baseline="30000" dirty="0"/>
              <a:t>21 </a:t>
            </a:r>
            <a:r>
              <a:rPr lang="en-US" dirty="0"/>
              <a:t>After further threats they let them go. They could not decide how to punish them, because all the people were praising God for what had happened. </a:t>
            </a:r>
            <a:r>
              <a:rPr lang="en-US" b="1" baseline="30000" dirty="0"/>
              <a:t>22 </a:t>
            </a:r>
            <a:r>
              <a:rPr lang="en-US" dirty="0"/>
              <a:t>For the man who was miraculously healed was over forty years old.</a:t>
            </a:r>
          </a:p>
          <a:p>
            <a:pPr marL="0" indent="0">
              <a:buNone/>
            </a:pPr>
            <a:endParaRPr lang="en-US" dirty="0"/>
          </a:p>
        </p:txBody>
      </p:sp>
    </p:spTree>
    <p:extLst>
      <p:ext uri="{BB962C8B-B14F-4D97-AF65-F5344CB8AC3E}">
        <p14:creationId xmlns:p14="http://schemas.microsoft.com/office/powerpoint/2010/main" val="214923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1CEA-83BE-5FF9-3037-F55BF4DFA8EB}"/>
              </a:ext>
            </a:extLst>
          </p:cNvPr>
          <p:cNvSpPr>
            <a:spLocks noGrp="1"/>
          </p:cNvSpPr>
          <p:nvPr>
            <p:ph type="title"/>
          </p:nvPr>
        </p:nvSpPr>
        <p:spPr>
          <a:xfrm>
            <a:off x="838200" y="365125"/>
            <a:ext cx="10515600" cy="777875"/>
          </a:xfrm>
          <a:solidFill>
            <a:schemeClr val="accent6">
              <a:lumMod val="40000"/>
              <a:lumOff val="60000"/>
            </a:schemeClr>
          </a:solidFill>
        </p:spPr>
        <p:txBody>
          <a:bodyPr/>
          <a:lstStyle/>
          <a:p>
            <a:r>
              <a:rPr lang="en-US" dirty="0"/>
              <a:t>The Believer’s Worship and Rejoice Acts 4</a:t>
            </a:r>
          </a:p>
        </p:txBody>
      </p:sp>
      <p:sp>
        <p:nvSpPr>
          <p:cNvPr id="3" name="Content Placeholder 2">
            <a:extLst>
              <a:ext uri="{FF2B5EF4-FFF2-40B4-BE49-F238E27FC236}">
                <a16:creationId xmlns:a16="http://schemas.microsoft.com/office/drawing/2014/main" id="{0A1A03C3-A84B-C22D-260B-75F5D834D68D}"/>
              </a:ext>
            </a:extLst>
          </p:cNvPr>
          <p:cNvSpPr>
            <a:spLocks noGrp="1"/>
          </p:cNvSpPr>
          <p:nvPr>
            <p:ph idx="1"/>
          </p:nvPr>
        </p:nvSpPr>
        <p:spPr>
          <a:xfrm>
            <a:off x="838200" y="1143000"/>
            <a:ext cx="10515600" cy="5067300"/>
          </a:xfrm>
        </p:spPr>
        <p:txBody>
          <a:bodyPr>
            <a:normAutofit fontScale="77500" lnSpcReduction="20000"/>
          </a:bodyPr>
          <a:lstStyle/>
          <a:p>
            <a:r>
              <a:rPr lang="en-US" b="1" baseline="30000" dirty="0"/>
              <a:t>23 </a:t>
            </a:r>
            <a:r>
              <a:rPr lang="en-US" dirty="0"/>
              <a:t>On their release, Peter and John went back to their own people and reported all that the chief priests and the elders had said to them. </a:t>
            </a:r>
            <a:r>
              <a:rPr lang="en-US" b="1" baseline="30000" dirty="0"/>
              <a:t>24 </a:t>
            </a:r>
            <a:r>
              <a:rPr lang="en-US" dirty="0"/>
              <a:t>When they heard this, they raised their voices together in prayer to God. “Sovereign Lord,” they said, “you made the heavens and the earth and the sea, and everything in them. </a:t>
            </a:r>
            <a:r>
              <a:rPr lang="en-US" b="1" baseline="30000" dirty="0"/>
              <a:t>25 </a:t>
            </a:r>
            <a:r>
              <a:rPr lang="en-US" dirty="0"/>
              <a:t>You spoke by the Holy Spirit through the mouth of your servant, our father David:</a:t>
            </a:r>
          </a:p>
          <a:p>
            <a:r>
              <a:rPr lang="en-US" dirty="0"/>
              <a:t>“‘Why do the nations rage</a:t>
            </a:r>
            <a:br>
              <a:rPr lang="en-US" dirty="0"/>
            </a:br>
            <a:r>
              <a:rPr lang="en-US" dirty="0"/>
              <a:t>    and the peoples plot in vain?</a:t>
            </a:r>
            <a:br>
              <a:rPr lang="en-US" dirty="0"/>
            </a:br>
            <a:r>
              <a:rPr lang="en-US" b="1" baseline="30000" dirty="0"/>
              <a:t>26 </a:t>
            </a:r>
            <a:r>
              <a:rPr lang="en-US" dirty="0"/>
              <a:t>The kings of the earth rise up</a:t>
            </a:r>
            <a:br>
              <a:rPr lang="en-US" dirty="0"/>
            </a:br>
            <a:r>
              <a:rPr lang="en-US" dirty="0"/>
              <a:t>    and the rulers band together</a:t>
            </a:r>
            <a:br>
              <a:rPr lang="en-US" dirty="0"/>
            </a:br>
            <a:r>
              <a:rPr lang="en-US" dirty="0"/>
              <a:t>against the Lord</a:t>
            </a:r>
            <a:br>
              <a:rPr lang="en-US" dirty="0"/>
            </a:br>
            <a:r>
              <a:rPr lang="en-US" dirty="0"/>
              <a:t>    and against his anointed one.</a:t>
            </a:r>
            <a:r>
              <a:rPr lang="en-US" baseline="30000" dirty="0"/>
              <a:t>[</a:t>
            </a:r>
            <a:r>
              <a:rPr lang="en-US" baseline="30000" dirty="0">
                <a:hlinkClick r:id="rId2" tooltip="See footnote b"/>
              </a:rPr>
              <a:t>b</a:t>
            </a:r>
            <a:r>
              <a:rPr lang="en-US" baseline="30000" dirty="0"/>
              <a:t>]</a:t>
            </a:r>
            <a:r>
              <a:rPr lang="en-US" dirty="0"/>
              <a:t>’</a:t>
            </a:r>
            <a:r>
              <a:rPr lang="en-US" baseline="30000" dirty="0"/>
              <a:t>[</a:t>
            </a:r>
            <a:r>
              <a:rPr lang="en-US" baseline="30000" dirty="0">
                <a:hlinkClick r:id="rId3" tooltip="See footnote c"/>
              </a:rPr>
              <a:t>c</a:t>
            </a:r>
            <a:r>
              <a:rPr lang="en-US" baseline="30000" dirty="0"/>
              <a:t>]</a:t>
            </a:r>
            <a:endParaRPr lang="en-US" dirty="0"/>
          </a:p>
          <a:p>
            <a:r>
              <a:rPr lang="en-US" b="1" baseline="30000" dirty="0"/>
              <a:t>27 </a:t>
            </a:r>
            <a:r>
              <a:rPr lang="en-US" dirty="0"/>
              <a:t>Indeed Herod and Pontius Pilate met together with the Gentiles and the people of Israel in this city to conspire against your holy servant Jesus, whom you anointed. </a:t>
            </a:r>
            <a:r>
              <a:rPr lang="en-US" b="1" baseline="30000" dirty="0"/>
              <a:t>28 </a:t>
            </a:r>
            <a:r>
              <a:rPr lang="en-US" dirty="0"/>
              <a:t>They did what your power and will had decided beforehand should happen. </a:t>
            </a:r>
            <a:r>
              <a:rPr lang="en-US" b="1" baseline="30000" dirty="0"/>
              <a:t>29 </a:t>
            </a:r>
            <a:r>
              <a:rPr lang="en-US" dirty="0"/>
              <a:t>Now, Lord, consider their threats and enable your servants to speak your word with great boldness. </a:t>
            </a:r>
            <a:r>
              <a:rPr lang="en-US" b="1" baseline="30000" dirty="0"/>
              <a:t>30 </a:t>
            </a:r>
            <a:r>
              <a:rPr lang="en-US" dirty="0"/>
              <a:t>Stretch out your hand to heal and perform signs and wonders through the name of your holy servant Jesus.”</a:t>
            </a:r>
          </a:p>
          <a:p>
            <a:r>
              <a:rPr lang="en-US" b="1" baseline="30000" dirty="0"/>
              <a:t>31 </a:t>
            </a:r>
            <a:r>
              <a:rPr lang="en-US" dirty="0"/>
              <a:t>After they prayed, the place where they were meeting was shaken. And they were all filled with the Holy Spirit and spoke the word of God boldly.</a:t>
            </a:r>
          </a:p>
          <a:p>
            <a:pPr marL="0" indent="0">
              <a:buNone/>
            </a:pPr>
            <a:endParaRPr lang="en-US" dirty="0"/>
          </a:p>
        </p:txBody>
      </p:sp>
    </p:spTree>
    <p:extLst>
      <p:ext uri="{BB962C8B-B14F-4D97-AF65-F5344CB8AC3E}">
        <p14:creationId xmlns:p14="http://schemas.microsoft.com/office/powerpoint/2010/main" val="661357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1593-12FA-4EE7-650D-F226B87AD8D7}"/>
              </a:ext>
            </a:extLst>
          </p:cNvPr>
          <p:cNvSpPr>
            <a:spLocks noGrp="1"/>
          </p:cNvSpPr>
          <p:nvPr>
            <p:ph type="title"/>
          </p:nvPr>
        </p:nvSpPr>
        <p:spPr>
          <a:xfrm>
            <a:off x="838200" y="365126"/>
            <a:ext cx="10515600" cy="897618"/>
          </a:xfrm>
          <a:solidFill>
            <a:schemeClr val="accent6">
              <a:lumMod val="40000"/>
              <a:lumOff val="60000"/>
            </a:schemeClr>
          </a:solidFill>
        </p:spPr>
        <p:txBody>
          <a:bodyPr/>
          <a:lstStyle/>
          <a:p>
            <a:r>
              <a:rPr lang="en-US" dirty="0"/>
              <a:t>The Church is United- Acts 4</a:t>
            </a:r>
          </a:p>
        </p:txBody>
      </p:sp>
      <p:sp>
        <p:nvSpPr>
          <p:cNvPr id="3" name="Content Placeholder 2">
            <a:extLst>
              <a:ext uri="{FF2B5EF4-FFF2-40B4-BE49-F238E27FC236}">
                <a16:creationId xmlns:a16="http://schemas.microsoft.com/office/drawing/2014/main" id="{89E3619D-C945-7901-59CC-E7BCDC086BA3}"/>
              </a:ext>
            </a:extLst>
          </p:cNvPr>
          <p:cNvSpPr>
            <a:spLocks noGrp="1"/>
          </p:cNvSpPr>
          <p:nvPr>
            <p:ph idx="1"/>
          </p:nvPr>
        </p:nvSpPr>
        <p:spPr>
          <a:xfrm>
            <a:off x="838200" y="1262744"/>
            <a:ext cx="10515600" cy="4914219"/>
          </a:xfrm>
        </p:spPr>
        <p:txBody>
          <a:bodyPr>
            <a:normAutofit fontScale="92500" lnSpcReduction="10000"/>
          </a:bodyPr>
          <a:lstStyle/>
          <a:p>
            <a:pPr marL="0" indent="0">
              <a:buNone/>
            </a:pPr>
            <a:r>
              <a:rPr lang="en-US" sz="3000" b="1" baseline="30000" dirty="0"/>
              <a:t>32 </a:t>
            </a:r>
            <a:r>
              <a:rPr lang="en-US" sz="3000" dirty="0"/>
              <a:t>All the believers were one in heart and mind. No one claimed that any of their possessions was their own, but they shared everything they had. </a:t>
            </a:r>
            <a:r>
              <a:rPr lang="en-US" sz="3000" b="1" baseline="30000" dirty="0"/>
              <a:t>33 </a:t>
            </a:r>
            <a:r>
              <a:rPr lang="en-US" sz="3000" dirty="0"/>
              <a:t>With great power the apostles continued to testify to the resurrection of the Lord Jesus. And God’s grace was so powerfully at work in them all </a:t>
            </a:r>
            <a:r>
              <a:rPr lang="en-US" sz="3000" b="1" baseline="30000" dirty="0"/>
              <a:t>34 </a:t>
            </a:r>
            <a:r>
              <a:rPr lang="en-US" sz="3000" dirty="0"/>
              <a:t>that there were no needy persons among them. For from time to time those who owned land or houses sold them, brought the money from the sales </a:t>
            </a:r>
            <a:r>
              <a:rPr lang="en-US" sz="3000" b="1" baseline="30000" dirty="0"/>
              <a:t>35 </a:t>
            </a:r>
            <a:r>
              <a:rPr lang="en-US" sz="3000" dirty="0"/>
              <a:t>and put it at the apostles’ feet, and it was distributed to anyone who had need.</a:t>
            </a:r>
          </a:p>
          <a:p>
            <a:pPr marL="0" indent="0">
              <a:buNone/>
            </a:pPr>
            <a:r>
              <a:rPr lang="en-US" sz="3000" b="1" baseline="30000" dirty="0"/>
              <a:t>36 </a:t>
            </a:r>
            <a:r>
              <a:rPr lang="en-US" sz="3000" dirty="0"/>
              <a:t>Joseph, a Levite from Cyprus, whom the apostles called Barnabas (which means “son of encouragement”), </a:t>
            </a:r>
            <a:r>
              <a:rPr lang="en-US" sz="3000" b="1" baseline="30000" dirty="0"/>
              <a:t>37 </a:t>
            </a:r>
            <a:r>
              <a:rPr lang="en-US" sz="3000" dirty="0"/>
              <a:t>sold a field he owned and brought the money and put it at the apostles’ feet.</a:t>
            </a:r>
          </a:p>
          <a:p>
            <a:pPr marL="0" indent="0">
              <a:buNone/>
            </a:pPr>
            <a:br>
              <a:rPr lang="en-US" sz="3000" dirty="0"/>
            </a:br>
            <a:endParaRPr lang="en-US" sz="3000" dirty="0"/>
          </a:p>
          <a:p>
            <a:pPr marL="0" indent="0">
              <a:buNone/>
            </a:pPr>
            <a:endParaRPr lang="en-US" dirty="0"/>
          </a:p>
        </p:txBody>
      </p:sp>
    </p:spTree>
    <p:extLst>
      <p:ext uri="{BB962C8B-B14F-4D97-AF65-F5344CB8AC3E}">
        <p14:creationId xmlns:p14="http://schemas.microsoft.com/office/powerpoint/2010/main" val="290025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41A2-4509-7408-211A-A460E1E5D3F3}"/>
              </a:ext>
            </a:extLst>
          </p:cNvPr>
          <p:cNvSpPr>
            <a:spLocks noGrp="1"/>
          </p:cNvSpPr>
          <p:nvPr>
            <p:ph type="title"/>
          </p:nvPr>
        </p:nvSpPr>
        <p:spPr>
          <a:xfrm>
            <a:off x="838200" y="365125"/>
            <a:ext cx="10515600" cy="854075"/>
          </a:xfrm>
          <a:solidFill>
            <a:schemeClr val="accent6">
              <a:lumMod val="40000"/>
              <a:lumOff val="60000"/>
            </a:schemeClr>
          </a:solidFill>
        </p:spPr>
        <p:txBody>
          <a:bodyPr/>
          <a:lstStyle/>
          <a:p>
            <a:r>
              <a:rPr lang="en-US" dirty="0"/>
              <a:t>Is this Socialism or Communism?</a:t>
            </a:r>
          </a:p>
        </p:txBody>
      </p:sp>
      <p:sp>
        <p:nvSpPr>
          <p:cNvPr id="3" name="Content Placeholder 2">
            <a:extLst>
              <a:ext uri="{FF2B5EF4-FFF2-40B4-BE49-F238E27FC236}">
                <a16:creationId xmlns:a16="http://schemas.microsoft.com/office/drawing/2014/main" id="{98508148-6B77-E8D6-31F9-C2E9CFE4B60A}"/>
              </a:ext>
            </a:extLst>
          </p:cNvPr>
          <p:cNvSpPr>
            <a:spLocks noGrp="1"/>
          </p:cNvSpPr>
          <p:nvPr>
            <p:ph idx="1"/>
          </p:nvPr>
        </p:nvSpPr>
        <p:spPr>
          <a:xfrm>
            <a:off x="838200" y="1219200"/>
            <a:ext cx="10515600" cy="5181600"/>
          </a:xfrm>
        </p:spPr>
        <p:txBody>
          <a:bodyPr>
            <a:normAutofit fontScale="70000" lnSpcReduction="20000"/>
          </a:bodyPr>
          <a:lstStyle/>
          <a:p>
            <a:pPr marL="0" indent="0">
              <a:buNone/>
            </a:pPr>
            <a:r>
              <a:rPr lang="en-US" sz="4600" dirty="0"/>
              <a:t>No, Why? </a:t>
            </a:r>
          </a:p>
          <a:p>
            <a:pPr marL="0" indent="0">
              <a:buNone/>
            </a:pPr>
            <a:r>
              <a:rPr lang="en-US" sz="3600" b="1" dirty="0"/>
              <a:t>First</a:t>
            </a:r>
            <a:r>
              <a:rPr lang="en-US" sz="3600" dirty="0"/>
              <a:t>, there was no transfer of ownership, no control of production or income, no requirement to surrender one’s property to the community. The voluntary nature of the Christian practice is evidenced by the consistent use of the iterative imperfect tense throughout vv. 34b–35. This is how they “used to” do it. They “would sell” their property and bring it to the apostles as needs arose.</a:t>
            </a:r>
          </a:p>
          <a:p>
            <a:pPr marL="0" indent="0">
              <a:buNone/>
            </a:pPr>
            <a:r>
              <a:rPr lang="en-US" sz="3600" b="1" dirty="0"/>
              <a:t>Second</a:t>
            </a:r>
            <a:r>
              <a:rPr lang="en-US" sz="3600" dirty="0"/>
              <a:t> is the example of Barnabas in vv. 36–37. His sale of property would hardly be a sterling example if the surrender of property were obligatory.</a:t>
            </a:r>
          </a:p>
          <a:p>
            <a:pPr marL="0" indent="0">
              <a:buNone/>
            </a:pPr>
            <a:r>
              <a:rPr lang="en-US" sz="3600" b="1" dirty="0"/>
              <a:t>Third</a:t>
            </a:r>
            <a:r>
              <a:rPr lang="en-US" sz="3600" dirty="0"/>
              <a:t>, in the example of Ananias and Sapphira, Peter clarified for Ananias that his sin was in lying about his charity. The land remained his to do with as he pleased; he was under no obligation to give the proceeds to the church (5:4).</a:t>
            </a:r>
          </a:p>
          <a:p>
            <a:pPr marL="0" indent="0">
              <a:buNone/>
            </a:pPr>
            <a:r>
              <a:rPr lang="en-US" sz="3600" b="1" dirty="0"/>
              <a:t>Fourth</a:t>
            </a:r>
            <a:r>
              <a:rPr lang="en-US" sz="3600" dirty="0"/>
              <a:t>, the picture of the central fund for the widows in 6:1–6 is clearly not an apportioning of each one’s lot from a common fund but a charity fund for the needy </a:t>
            </a:r>
            <a:r>
              <a:rPr lang="en-US" sz="1400" dirty="0"/>
              <a:t>John B. Polhill, </a:t>
            </a:r>
            <a:r>
              <a:rPr lang="en-US" sz="1400" i="1" u="sng" dirty="0">
                <a:hlinkClick r:id="rId2"/>
              </a:rPr>
              <a:t>Acts</a:t>
            </a:r>
            <a:r>
              <a:rPr lang="en-US" sz="1400" dirty="0"/>
              <a:t>, vol. 26, The New American Commentary (Nashville: Broadman &amp; Holman Publishers, 1992), 153</a:t>
            </a:r>
          </a:p>
        </p:txBody>
      </p:sp>
    </p:spTree>
    <p:extLst>
      <p:ext uri="{BB962C8B-B14F-4D97-AF65-F5344CB8AC3E}">
        <p14:creationId xmlns:p14="http://schemas.microsoft.com/office/powerpoint/2010/main" val="200032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7DE1-B720-9385-226C-EDCE6760CE2F}"/>
              </a:ext>
            </a:extLst>
          </p:cNvPr>
          <p:cNvSpPr>
            <a:spLocks noGrp="1"/>
          </p:cNvSpPr>
          <p:nvPr>
            <p:ph type="title"/>
          </p:nvPr>
        </p:nvSpPr>
        <p:spPr>
          <a:xfrm>
            <a:off x="838200" y="365125"/>
            <a:ext cx="10515600" cy="968375"/>
          </a:xfrm>
          <a:solidFill>
            <a:schemeClr val="accent6">
              <a:lumMod val="40000"/>
              <a:lumOff val="60000"/>
            </a:schemeClr>
          </a:solidFill>
        </p:spPr>
        <p:txBody>
          <a:bodyPr/>
          <a:lstStyle/>
          <a:p>
            <a:r>
              <a:rPr lang="en-US" dirty="0"/>
              <a:t>Ananias and Sapphira – internal threat</a:t>
            </a:r>
          </a:p>
        </p:txBody>
      </p:sp>
      <p:sp>
        <p:nvSpPr>
          <p:cNvPr id="3" name="Content Placeholder 2">
            <a:extLst>
              <a:ext uri="{FF2B5EF4-FFF2-40B4-BE49-F238E27FC236}">
                <a16:creationId xmlns:a16="http://schemas.microsoft.com/office/drawing/2014/main" id="{598AC4B9-CD8D-E38F-083C-C09644562886}"/>
              </a:ext>
            </a:extLst>
          </p:cNvPr>
          <p:cNvSpPr>
            <a:spLocks noGrp="1"/>
          </p:cNvSpPr>
          <p:nvPr>
            <p:ph idx="1"/>
          </p:nvPr>
        </p:nvSpPr>
        <p:spPr>
          <a:xfrm>
            <a:off x="838200" y="1333500"/>
            <a:ext cx="10515600" cy="4843463"/>
          </a:xfrm>
        </p:spPr>
        <p:txBody>
          <a:bodyPr/>
          <a:lstStyle/>
          <a:p>
            <a:pPr marL="0" indent="0">
              <a:buNone/>
            </a:pPr>
            <a:r>
              <a:rPr lang="en-US" sz="3200" dirty="0"/>
              <a:t>Apparently inspired by Barnabus, Ananias and Sapphira sold property and promised to </a:t>
            </a:r>
            <a:r>
              <a:rPr lang="en-US" sz="3200" b="1" dirty="0"/>
              <a:t>give all the proceeds </a:t>
            </a:r>
            <a:r>
              <a:rPr lang="en-US" sz="3200" dirty="0"/>
              <a:t>to the apostles. After selling, they had second thoughts and didn’t fully keep their promise. The Holy Spirit revealed their deception to Peter, who confronted them. He asked Ananias why Satan filled his heart to lie to the Holy Spirit, and warned him he hadn't lied to men but to God. Ananias fell dead. Later, Sapphira, unaware of her husband's fate, lied to Peter about the sale price. Peter told her she lied to the Spirit of the Lord, and she also fell dead. </a:t>
            </a:r>
          </a:p>
          <a:p>
            <a:pPr marL="0" indent="0">
              <a:buNone/>
            </a:pPr>
            <a:endParaRPr lang="en-US" dirty="0"/>
          </a:p>
        </p:txBody>
      </p:sp>
    </p:spTree>
    <p:extLst>
      <p:ext uri="{BB962C8B-B14F-4D97-AF65-F5344CB8AC3E}">
        <p14:creationId xmlns:p14="http://schemas.microsoft.com/office/powerpoint/2010/main" val="359952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FB8A-1DA2-3E05-3BB8-B46576502F86}"/>
              </a:ext>
            </a:extLst>
          </p:cNvPr>
          <p:cNvSpPr>
            <a:spLocks noGrp="1"/>
          </p:cNvSpPr>
          <p:nvPr>
            <p:ph type="title"/>
          </p:nvPr>
        </p:nvSpPr>
        <p:spPr>
          <a:xfrm>
            <a:off x="838200" y="365126"/>
            <a:ext cx="10515600" cy="669196"/>
          </a:xfrm>
          <a:solidFill>
            <a:schemeClr val="accent6">
              <a:lumMod val="40000"/>
              <a:lumOff val="60000"/>
            </a:schemeClr>
          </a:solidFill>
        </p:spPr>
        <p:txBody>
          <a:bodyPr>
            <a:normAutofit fontScale="90000"/>
          </a:bodyPr>
          <a:lstStyle/>
          <a:p>
            <a:r>
              <a:rPr lang="en-US" dirty="0"/>
              <a:t>Ananias and Sapphira - Observations</a:t>
            </a:r>
          </a:p>
        </p:txBody>
      </p:sp>
      <p:sp>
        <p:nvSpPr>
          <p:cNvPr id="3" name="Content Placeholder 2">
            <a:extLst>
              <a:ext uri="{FF2B5EF4-FFF2-40B4-BE49-F238E27FC236}">
                <a16:creationId xmlns:a16="http://schemas.microsoft.com/office/drawing/2014/main" id="{5DB036D0-67B1-A66D-04A3-CDCDE4E24D7B}"/>
              </a:ext>
            </a:extLst>
          </p:cNvPr>
          <p:cNvSpPr>
            <a:spLocks noGrp="1"/>
          </p:cNvSpPr>
          <p:nvPr>
            <p:ph idx="1"/>
          </p:nvPr>
        </p:nvSpPr>
        <p:spPr>
          <a:xfrm>
            <a:off x="838200" y="1034322"/>
            <a:ext cx="10515600" cy="5142641"/>
          </a:xfrm>
        </p:spPr>
        <p:txBody>
          <a:bodyPr>
            <a:normAutofit/>
          </a:bodyPr>
          <a:lstStyle/>
          <a:p>
            <a:pPr marL="0" indent="0">
              <a:buNone/>
            </a:pPr>
            <a:r>
              <a:rPr lang="en-US" sz="3600" b="1" dirty="0"/>
              <a:t>First</a:t>
            </a:r>
            <a:r>
              <a:rPr lang="en-US" sz="3600" dirty="0"/>
              <a:t>, they were influenced by Satan; they were filled with Satan and not with the Holy Spirit. </a:t>
            </a:r>
            <a:r>
              <a:rPr lang="en-US" sz="3600" b="1" dirty="0"/>
              <a:t>Secondly</a:t>
            </a:r>
            <a:r>
              <a:rPr lang="en-US" sz="3600" dirty="0"/>
              <a:t>, their sin was a sin against God. </a:t>
            </a:r>
            <a:r>
              <a:rPr lang="en-US" sz="3600" u="sng" dirty="0"/>
              <a:t>Ultimately, their lie was not against the church; it was against God, and all sin is ultimately against God</a:t>
            </a:r>
            <a:r>
              <a:rPr lang="en-US" sz="3600" dirty="0"/>
              <a:t>. </a:t>
            </a:r>
            <a:r>
              <a:rPr lang="en-US" sz="3600" b="1" dirty="0"/>
              <a:t>Thirdly</a:t>
            </a:r>
            <a:r>
              <a:rPr lang="en-US" sz="3600" dirty="0"/>
              <a:t>, their sin was deliberate. It was not an unfortunate mistake; it was not a miscalculation. And perhaps that’s the reason that they were judged so severely. Whatever the case, the Holy Spirit exposed Ananias and Sapphira as liars and deceivers.</a:t>
            </a:r>
          </a:p>
          <a:p>
            <a:endParaRPr lang="en-US" dirty="0"/>
          </a:p>
        </p:txBody>
      </p:sp>
    </p:spTree>
    <p:extLst>
      <p:ext uri="{BB962C8B-B14F-4D97-AF65-F5344CB8AC3E}">
        <p14:creationId xmlns:p14="http://schemas.microsoft.com/office/powerpoint/2010/main" val="409698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4C7-56A0-DC39-508B-29BCE333C2A2}"/>
              </a:ext>
            </a:extLst>
          </p:cNvPr>
          <p:cNvSpPr>
            <a:spLocks noGrp="1"/>
          </p:cNvSpPr>
          <p:nvPr>
            <p:ph type="title"/>
          </p:nvPr>
        </p:nvSpPr>
        <p:spPr>
          <a:xfrm>
            <a:off x="838200" y="165101"/>
            <a:ext cx="10515600" cy="1139044"/>
          </a:xfrm>
          <a:solidFill>
            <a:schemeClr val="accent6">
              <a:lumMod val="40000"/>
              <a:lumOff val="60000"/>
            </a:schemeClr>
          </a:solidFill>
        </p:spPr>
        <p:txBody>
          <a:bodyPr>
            <a:normAutofit fontScale="90000"/>
          </a:bodyPr>
          <a:lstStyle/>
          <a:p>
            <a:pPr algn="ctr"/>
            <a:r>
              <a:rPr lang="en-US" dirty="0"/>
              <a:t>The arrest of all the Apostles – chapter 5 – external threat</a:t>
            </a:r>
          </a:p>
        </p:txBody>
      </p:sp>
      <p:sp>
        <p:nvSpPr>
          <p:cNvPr id="3" name="Content Placeholder 2">
            <a:extLst>
              <a:ext uri="{FF2B5EF4-FFF2-40B4-BE49-F238E27FC236}">
                <a16:creationId xmlns:a16="http://schemas.microsoft.com/office/drawing/2014/main" id="{58324015-A869-675D-869B-20CB491C43FD}"/>
              </a:ext>
            </a:extLst>
          </p:cNvPr>
          <p:cNvSpPr>
            <a:spLocks noGrp="1"/>
          </p:cNvSpPr>
          <p:nvPr>
            <p:ph idx="1"/>
          </p:nvPr>
        </p:nvSpPr>
        <p:spPr>
          <a:xfrm>
            <a:off x="838200" y="1304144"/>
            <a:ext cx="10515600" cy="4872819"/>
          </a:xfrm>
        </p:spPr>
        <p:txBody>
          <a:bodyPr/>
          <a:lstStyle/>
          <a:p>
            <a:pPr marL="0" indent="0">
              <a:buNone/>
            </a:pPr>
            <a:r>
              <a:rPr lang="en-US" sz="3200" dirty="0"/>
              <a:t>In Acts 5, the authorities take a more aggressive step by arresting all the apostles, motivated differently than before. Previously, in chapter 4, their concern was theological; now, it's personal. The Sadducees, unpopular aristocrats, resented the apostles, who gained public respect, leading to jealousy (Acts 5:17). They jailed the apostles with common criminals, trying to make them miserable. Interestingly, God sent an angel to secretly release the apostles at night, which is ironic because the Sadducees didn’t believe in angels.</a:t>
            </a:r>
          </a:p>
          <a:p>
            <a:endParaRPr lang="en-US" dirty="0"/>
          </a:p>
        </p:txBody>
      </p:sp>
    </p:spTree>
    <p:extLst>
      <p:ext uri="{BB962C8B-B14F-4D97-AF65-F5344CB8AC3E}">
        <p14:creationId xmlns:p14="http://schemas.microsoft.com/office/powerpoint/2010/main" val="37456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5EDE-641F-4438-4AFF-67BB2B6F1D29}"/>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The arrest of the Apostles - continued</a:t>
            </a:r>
          </a:p>
        </p:txBody>
      </p:sp>
      <p:sp>
        <p:nvSpPr>
          <p:cNvPr id="3" name="Content Placeholder 2">
            <a:extLst>
              <a:ext uri="{FF2B5EF4-FFF2-40B4-BE49-F238E27FC236}">
                <a16:creationId xmlns:a16="http://schemas.microsoft.com/office/drawing/2014/main" id="{9C19925A-4EA7-7153-6E30-73E61C5F9E83}"/>
              </a:ext>
            </a:extLst>
          </p:cNvPr>
          <p:cNvSpPr>
            <a:spLocks noGrp="1"/>
          </p:cNvSpPr>
          <p:nvPr>
            <p:ph idx="1"/>
          </p:nvPr>
        </p:nvSpPr>
        <p:spPr>
          <a:xfrm>
            <a:off x="838200" y="1229192"/>
            <a:ext cx="10515600" cy="5171607"/>
          </a:xfrm>
        </p:spPr>
        <p:txBody>
          <a:bodyPr>
            <a:normAutofit fontScale="92500" lnSpcReduction="10000"/>
          </a:bodyPr>
          <a:lstStyle/>
          <a:p>
            <a:pPr marL="0" indent="0">
              <a:buNone/>
            </a:pPr>
            <a:r>
              <a:rPr lang="en-US" dirty="0"/>
              <a:t>God ordered an angel to secretly free the apostles at night. Ironically, the Sadducees didn’t believe in angels, yet one released them. How the angel did this isn’t explained—no mention of overpowering guards, breaking locks, or digging through walls. The next morning, the jail was locked, guards stood watch, but the prisoners were gone. When questioned later, they didn’t ask how the apostles escaped, possibly leaving it out or fearing to inquire. When the Sanhedrin found these men free and proclaiming the gospel in Jerusalem, they ordered their arrest. They planned to kill the apostles, but God intervened through Gamaliel, a highly regarded Pharisee. He warned against opposing God's will, saying if the movement is from God, they can't stop it and would fight against God. If it's human, it will fail, like previous revolts that Rome crushed. The Sanhedrin heeded his advice somewhat, not executing the apostles but flogging them. This Jewish flogging was painful but less severe than Roman punishment </a:t>
            </a:r>
          </a:p>
        </p:txBody>
      </p:sp>
    </p:spTree>
    <p:extLst>
      <p:ext uri="{BB962C8B-B14F-4D97-AF65-F5344CB8AC3E}">
        <p14:creationId xmlns:p14="http://schemas.microsoft.com/office/powerpoint/2010/main" val="217852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393A-0B73-2C62-158F-F64FC9326713}"/>
              </a:ext>
            </a:extLst>
          </p:cNvPr>
          <p:cNvSpPr>
            <a:spLocks noGrp="1"/>
          </p:cNvSpPr>
          <p:nvPr>
            <p:ph type="title"/>
          </p:nvPr>
        </p:nvSpPr>
        <p:spPr>
          <a:xfrm>
            <a:off x="838200" y="365126"/>
            <a:ext cx="10515600" cy="819098"/>
          </a:xfrm>
          <a:solidFill>
            <a:schemeClr val="accent6">
              <a:lumMod val="40000"/>
              <a:lumOff val="60000"/>
            </a:schemeClr>
          </a:solidFill>
        </p:spPr>
        <p:txBody>
          <a:bodyPr>
            <a:normAutofit fontScale="90000"/>
          </a:bodyPr>
          <a:lstStyle/>
          <a:p>
            <a:r>
              <a:rPr lang="en-US" dirty="0"/>
              <a:t>The establishment of Deacons – internal threat</a:t>
            </a:r>
          </a:p>
        </p:txBody>
      </p:sp>
      <p:sp>
        <p:nvSpPr>
          <p:cNvPr id="3" name="Content Placeholder 2">
            <a:extLst>
              <a:ext uri="{FF2B5EF4-FFF2-40B4-BE49-F238E27FC236}">
                <a16:creationId xmlns:a16="http://schemas.microsoft.com/office/drawing/2014/main" id="{BA82DCAC-ABA6-D77F-3934-BDB98AD555DC}"/>
              </a:ext>
            </a:extLst>
          </p:cNvPr>
          <p:cNvSpPr>
            <a:spLocks noGrp="1"/>
          </p:cNvSpPr>
          <p:nvPr>
            <p:ph idx="1"/>
          </p:nvPr>
        </p:nvSpPr>
        <p:spPr>
          <a:xfrm>
            <a:off x="838200" y="1184224"/>
            <a:ext cx="10515600" cy="5191176"/>
          </a:xfrm>
        </p:spPr>
        <p:txBody>
          <a:bodyPr>
            <a:normAutofit/>
          </a:bodyPr>
          <a:lstStyle/>
          <a:p>
            <a:pPr marL="0" indent="0">
              <a:buNone/>
            </a:pPr>
            <a:r>
              <a:rPr lang="en-US" sz="3200" dirty="0"/>
              <a:t>In chapter 6, the fourth and final incident of opposition is subtle. As the number of disciples increased, Greek Jews complained that their widows were overlooked in food distribution [v.1]. There were two types of Jews: Palestinian or Hebraic, who weren't influenced by Greek culture, and Grecian or Hellenistic, who were. With the rapid growth, the Hellenistic widows were being neglected. The apostles chose seven men, full of the Spirit and wisdom, mainly Greeks, to oversee food distribution and ensure fairness. (One of them was Stephen) They prioritized prayer and ministry in the Word.</a:t>
            </a:r>
          </a:p>
          <a:p>
            <a:endParaRPr lang="en-US" dirty="0"/>
          </a:p>
        </p:txBody>
      </p:sp>
    </p:spTree>
    <p:extLst>
      <p:ext uri="{BB962C8B-B14F-4D97-AF65-F5344CB8AC3E}">
        <p14:creationId xmlns:p14="http://schemas.microsoft.com/office/powerpoint/2010/main" val="170908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21A-34D6-B068-2DF4-019E7F0BCE13}"/>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Deacons - Observations</a:t>
            </a:r>
          </a:p>
        </p:txBody>
      </p:sp>
      <p:sp>
        <p:nvSpPr>
          <p:cNvPr id="3" name="Content Placeholder 2">
            <a:extLst>
              <a:ext uri="{FF2B5EF4-FFF2-40B4-BE49-F238E27FC236}">
                <a16:creationId xmlns:a16="http://schemas.microsoft.com/office/drawing/2014/main" id="{0CC4A0FA-9DEF-8597-8AEB-2C2C31C31158}"/>
              </a:ext>
            </a:extLst>
          </p:cNvPr>
          <p:cNvSpPr>
            <a:spLocks noGrp="1"/>
          </p:cNvSpPr>
          <p:nvPr>
            <p:ph idx="1"/>
          </p:nvPr>
        </p:nvSpPr>
        <p:spPr>
          <a:xfrm>
            <a:off x="838200" y="1109272"/>
            <a:ext cx="10515600" cy="5231997"/>
          </a:xfrm>
        </p:spPr>
        <p:txBody>
          <a:bodyPr>
            <a:normAutofit lnSpcReduction="10000"/>
          </a:bodyPr>
          <a:lstStyle/>
          <a:p>
            <a:pPr marL="0" indent="0">
              <a:buNone/>
            </a:pPr>
            <a:r>
              <a:rPr lang="en-US" b="1" dirty="0"/>
              <a:t>First</a:t>
            </a:r>
            <a:r>
              <a:rPr lang="en-US" dirty="0"/>
              <a:t>, a growing ministry must focus on its priorities. As a church expands, it will encounter new needs that require reorganization to meet them. But those who are responsible for teaching or preaching must keep their priorities right; they must be allowed to devote themselves to prayer and the teaching of the Word.</a:t>
            </a:r>
            <a:r>
              <a:rPr lang="en-US" b="1" dirty="0"/>
              <a:t> Second</a:t>
            </a:r>
            <a:r>
              <a:rPr lang="en-US" dirty="0"/>
              <a:t>, discrimination for any reason has no place in the church. It was wrong in the first century in the church in Jerusalem, and it’s wrong in the twentieth century in any church that is a true church of Jesus Christ. </a:t>
            </a:r>
            <a:r>
              <a:rPr lang="en-US" b="1" dirty="0"/>
              <a:t>Thirdly,</a:t>
            </a:r>
            <a:r>
              <a:rPr lang="en-US" dirty="0"/>
              <a:t> I think we need to keep in mind that even for what we might consider an insignificant responsibility, the men they chose were filled with the Spirit, men of faith, men of wisdom. So, in the church, we need to look for spiritual people, not necessarily the richest, most influential people, to serve in the ministry of Jesus Christ.</a:t>
            </a:r>
          </a:p>
          <a:p>
            <a:pPr marL="0" indent="0">
              <a:buNone/>
            </a:pPr>
            <a:endParaRPr lang="en-US" dirty="0"/>
          </a:p>
        </p:txBody>
      </p:sp>
    </p:spTree>
    <p:extLst>
      <p:ext uri="{BB962C8B-B14F-4D97-AF65-F5344CB8AC3E}">
        <p14:creationId xmlns:p14="http://schemas.microsoft.com/office/powerpoint/2010/main" val="127995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5D6A-0743-FC59-F1EC-B66B31E52071}"/>
              </a:ext>
            </a:extLst>
          </p:cNvPr>
          <p:cNvSpPr>
            <a:spLocks noGrp="1"/>
          </p:cNvSpPr>
          <p:nvPr>
            <p:ph type="title"/>
          </p:nvPr>
        </p:nvSpPr>
        <p:spPr>
          <a:xfrm>
            <a:off x="838200" y="365125"/>
            <a:ext cx="10515600" cy="1095374"/>
          </a:xfrm>
          <a:solidFill>
            <a:schemeClr val="accent6">
              <a:lumMod val="40000"/>
              <a:lumOff val="60000"/>
            </a:schemeClr>
          </a:solidFill>
        </p:spPr>
        <p:txBody>
          <a:bodyPr>
            <a:normAutofit fontScale="90000"/>
          </a:bodyPr>
          <a:lstStyle/>
          <a:p>
            <a:pPr algn="ctr"/>
            <a:r>
              <a:rPr lang="en-US" dirty="0"/>
              <a:t>This ends the ESTABLISHMENT period in Jerusalem</a:t>
            </a:r>
          </a:p>
        </p:txBody>
      </p:sp>
      <p:pic>
        <p:nvPicPr>
          <p:cNvPr id="4" name="Content Placeholder 3">
            <a:extLst>
              <a:ext uri="{FF2B5EF4-FFF2-40B4-BE49-F238E27FC236}">
                <a16:creationId xmlns:a16="http://schemas.microsoft.com/office/drawing/2014/main" id="{28B330FE-D950-03E9-B0E5-AEA2CAE3FCE5}"/>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268225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9087-6A87-0A5C-112F-54138056B9B6}"/>
              </a:ext>
            </a:extLst>
          </p:cNvPr>
          <p:cNvSpPr>
            <a:spLocks noGrp="1"/>
          </p:cNvSpPr>
          <p:nvPr>
            <p:ph type="title"/>
          </p:nvPr>
        </p:nvSpPr>
        <p:spPr>
          <a:xfrm>
            <a:off x="838200" y="365125"/>
            <a:ext cx="10515600" cy="942975"/>
          </a:xfrm>
          <a:solidFill>
            <a:schemeClr val="accent2">
              <a:lumMod val="20000"/>
              <a:lumOff val="80000"/>
            </a:schemeClr>
          </a:solidFill>
        </p:spPr>
        <p:txBody>
          <a:bodyPr/>
          <a:lstStyle/>
          <a:p>
            <a:pPr algn="ctr"/>
            <a:r>
              <a:rPr lang="en-US" dirty="0"/>
              <a:t>The Period of EXTENSION</a:t>
            </a:r>
          </a:p>
        </p:txBody>
      </p:sp>
      <p:sp>
        <p:nvSpPr>
          <p:cNvPr id="3" name="Content Placeholder 2">
            <a:extLst>
              <a:ext uri="{FF2B5EF4-FFF2-40B4-BE49-F238E27FC236}">
                <a16:creationId xmlns:a16="http://schemas.microsoft.com/office/drawing/2014/main" id="{C0AC65C1-5634-BCB3-E3D9-BEA54767C63F}"/>
              </a:ext>
            </a:extLst>
          </p:cNvPr>
          <p:cNvSpPr>
            <a:spLocks noGrp="1"/>
          </p:cNvSpPr>
          <p:nvPr>
            <p:ph idx="1"/>
          </p:nvPr>
        </p:nvSpPr>
        <p:spPr>
          <a:xfrm>
            <a:off x="838200" y="1308100"/>
            <a:ext cx="10515600" cy="4868863"/>
          </a:xfrm>
        </p:spPr>
        <p:txBody>
          <a:bodyPr/>
          <a:lstStyle/>
          <a:p>
            <a:pPr marL="0" indent="0">
              <a:buNone/>
            </a:pPr>
            <a:r>
              <a:rPr lang="en-US" dirty="0"/>
              <a:t>The scripture references for that period are </a:t>
            </a:r>
            <a:r>
              <a:rPr lang="en-US" b="1" dirty="0"/>
              <a:t>Acts 6:8 through Acts 9:31</a:t>
            </a:r>
            <a:r>
              <a:rPr lang="en-US" dirty="0"/>
              <a:t>. In this section in the book of Acts, Luke turns his inspired spotlight on three men: </a:t>
            </a:r>
            <a:r>
              <a:rPr lang="en-US" b="1" dirty="0"/>
              <a:t>Stephen, Philip and Saul</a:t>
            </a:r>
            <a:r>
              <a:rPr lang="en-US" dirty="0"/>
              <a:t>. </a:t>
            </a:r>
            <a:r>
              <a:rPr lang="en-US" b="1" dirty="0"/>
              <a:t>Stephen</a:t>
            </a:r>
            <a:r>
              <a:rPr lang="en-US" dirty="0"/>
              <a:t> preaches a powerful sermon to his countrymen in Jerusalem. </a:t>
            </a:r>
            <a:r>
              <a:rPr lang="en-US" b="1" dirty="0"/>
              <a:t>Philip</a:t>
            </a:r>
            <a:r>
              <a:rPr lang="en-US" dirty="0"/>
              <a:t>, who was one of those seven deacons, is driven by persecution to Samaria and he preaches the gospel in Samaria, which was a very bold step for the early believers. </a:t>
            </a:r>
            <a:r>
              <a:rPr lang="en-US" b="1" dirty="0"/>
              <a:t>Saul</a:t>
            </a:r>
            <a:r>
              <a:rPr lang="en-US" dirty="0"/>
              <a:t>, who at this point is not a Christian or a follower of Christ, is miraculously converted on the road to Damascus and then he’s commissioned to take the gospel to the Gentiles. </a:t>
            </a:r>
            <a:r>
              <a:rPr lang="en-US" b="1" dirty="0"/>
              <a:t>So, Stephen preaches to the Jews, Philip proclaims the gospel to the Samaritans, and Saul is saved and commissioned to take the gospel to the Gentiles. </a:t>
            </a:r>
          </a:p>
        </p:txBody>
      </p:sp>
    </p:spTree>
    <p:extLst>
      <p:ext uri="{BB962C8B-B14F-4D97-AF65-F5344CB8AC3E}">
        <p14:creationId xmlns:p14="http://schemas.microsoft.com/office/powerpoint/2010/main" val="4293619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2000-28B0-428B-29F4-D7CDA29D7C37}"/>
              </a:ext>
            </a:extLst>
          </p:cNvPr>
          <p:cNvSpPr>
            <a:spLocks noGrp="1"/>
          </p:cNvSpPr>
          <p:nvPr>
            <p:ph type="title"/>
          </p:nvPr>
        </p:nvSpPr>
        <p:spPr>
          <a:xfrm>
            <a:off x="838200" y="365125"/>
            <a:ext cx="10515600" cy="650875"/>
          </a:xfrm>
          <a:solidFill>
            <a:schemeClr val="accent2">
              <a:lumMod val="20000"/>
              <a:lumOff val="80000"/>
            </a:schemeClr>
          </a:solidFill>
        </p:spPr>
        <p:txBody>
          <a:bodyPr>
            <a:normAutofit fontScale="90000"/>
          </a:bodyPr>
          <a:lstStyle/>
          <a:p>
            <a:pPr algn="ctr"/>
            <a:r>
              <a:rPr lang="en-US" dirty="0"/>
              <a:t>Stephen – the first martyr </a:t>
            </a:r>
          </a:p>
        </p:txBody>
      </p:sp>
      <p:sp>
        <p:nvSpPr>
          <p:cNvPr id="3" name="Content Placeholder 2">
            <a:extLst>
              <a:ext uri="{FF2B5EF4-FFF2-40B4-BE49-F238E27FC236}">
                <a16:creationId xmlns:a16="http://schemas.microsoft.com/office/drawing/2014/main" id="{9CF42815-9EE4-92A3-2322-E6A1CAE18F48}"/>
              </a:ext>
            </a:extLst>
          </p:cNvPr>
          <p:cNvSpPr>
            <a:spLocks noGrp="1"/>
          </p:cNvSpPr>
          <p:nvPr>
            <p:ph idx="1"/>
          </p:nvPr>
        </p:nvSpPr>
        <p:spPr>
          <a:xfrm>
            <a:off x="838200" y="1016000"/>
            <a:ext cx="10515600" cy="5245099"/>
          </a:xfrm>
        </p:spPr>
        <p:txBody>
          <a:bodyPr>
            <a:noAutofit/>
          </a:bodyPr>
          <a:lstStyle/>
          <a:p>
            <a:pPr marL="0" indent="0">
              <a:buNone/>
            </a:pPr>
            <a:r>
              <a:rPr lang="en-US" sz="2600" dirty="0">
                <a:solidFill>
                  <a:srgbClr val="000000"/>
                </a:solidFill>
                <a:effectLst/>
                <a:latin typeface="Aptos" panose="020B0004020202020204" pitchFamily="34" charset="0"/>
              </a:rPr>
              <a:t>Stephen is slandered and arrested. He is brought before the Sanhedrin. He speaks before them, </a:t>
            </a:r>
            <a:r>
              <a:rPr lang="en-US" sz="2600" dirty="0">
                <a:solidFill>
                  <a:srgbClr val="000000"/>
                </a:solidFill>
                <a:latin typeface="Aptos" panose="020B0004020202020204" pitchFamily="34" charset="0"/>
              </a:rPr>
              <a:t>infuriates them, </a:t>
            </a:r>
            <a:r>
              <a:rPr lang="en-US" sz="2600" dirty="0">
                <a:solidFill>
                  <a:srgbClr val="000000"/>
                </a:solidFill>
                <a:effectLst/>
                <a:latin typeface="Aptos" panose="020B0004020202020204" pitchFamily="34" charset="0"/>
              </a:rPr>
              <a:t>and is murdered. </a:t>
            </a:r>
            <a:r>
              <a:rPr lang="en-US" sz="2600" dirty="0">
                <a:solidFill>
                  <a:srgbClr val="000000"/>
                </a:solidFill>
                <a:latin typeface="Aptos" panose="020B0004020202020204" pitchFamily="34" charset="0"/>
              </a:rPr>
              <a:t>To understand why Stephen was martyred, it is important to first consider the three foundational historical or doctrinal elements that underpinned</a:t>
            </a:r>
            <a:r>
              <a:rPr lang="en-US" sz="2600" b="1" dirty="0">
                <a:solidFill>
                  <a:srgbClr val="000000"/>
                </a:solidFill>
                <a:effectLst/>
                <a:latin typeface="Aptos" panose="020B0004020202020204" pitchFamily="34" charset="0"/>
              </a:rPr>
              <a:t> Judaism</a:t>
            </a:r>
            <a:r>
              <a:rPr lang="en-US" sz="2600" dirty="0">
                <a:solidFill>
                  <a:srgbClr val="000000"/>
                </a:solidFill>
                <a:effectLst/>
                <a:latin typeface="Aptos" panose="020B0004020202020204" pitchFamily="34" charset="0"/>
              </a:rPr>
              <a:t>. </a:t>
            </a:r>
            <a:r>
              <a:rPr lang="en-US" sz="2600" dirty="0">
                <a:solidFill>
                  <a:srgbClr val="000000"/>
                </a:solidFill>
                <a:latin typeface="Aptos" panose="020B0004020202020204" pitchFamily="34" charset="0"/>
              </a:rPr>
              <a:t>They </a:t>
            </a:r>
            <a:r>
              <a:rPr lang="en-US" sz="2600" dirty="0">
                <a:solidFill>
                  <a:srgbClr val="000000"/>
                </a:solidFill>
                <a:effectLst/>
                <a:latin typeface="Aptos" panose="020B0004020202020204" pitchFamily="34" charset="0"/>
              </a:rPr>
              <a:t>are the </a:t>
            </a:r>
            <a:r>
              <a:rPr lang="en-US" sz="2600" b="1" u="sng" dirty="0">
                <a:solidFill>
                  <a:srgbClr val="000000"/>
                </a:solidFill>
                <a:effectLst/>
                <a:latin typeface="Aptos" panose="020B0004020202020204" pitchFamily="34" charset="0"/>
              </a:rPr>
              <a:t>land, the law, and the temple</a:t>
            </a:r>
            <a:r>
              <a:rPr lang="en-US" sz="2600" dirty="0">
                <a:solidFill>
                  <a:srgbClr val="000000"/>
                </a:solidFill>
                <a:effectLst/>
                <a:latin typeface="Aptos" panose="020B0004020202020204" pitchFamily="34" charset="0"/>
              </a:rPr>
              <a:t>. The land was more than just a place to reside. To them, the land promised by God to Abraham and his descendants symbolized a source of blessing; thus, </a:t>
            </a:r>
            <a:r>
              <a:rPr lang="en-US" sz="2600" dirty="0">
                <a:solidFill>
                  <a:srgbClr val="000000"/>
                </a:solidFill>
                <a:latin typeface="Aptos" panose="020B0004020202020204" pitchFamily="34" charset="0"/>
              </a:rPr>
              <a:t>residing </a:t>
            </a:r>
            <a:r>
              <a:rPr lang="en-US" sz="2600" dirty="0">
                <a:solidFill>
                  <a:srgbClr val="000000"/>
                </a:solidFill>
                <a:effectLst/>
                <a:latin typeface="Aptos" panose="020B0004020202020204" pitchFamily="34" charset="0"/>
              </a:rPr>
              <a:t>in this land meant being in a place of blessing. They also believed that Moses had given them the law, they saw themselves as special and expected God’s favor as a result. Additionally, the temple signified God’s presence among them. After Solomon completed the temple, God’s glory filled it, reinforcing the belief that the temple represented divine approval of the Jewish nation. In his speech, Stephen challenges and dismantles each of these fundamental pillars.</a:t>
            </a:r>
            <a:endParaRPr lang="en-US" sz="2600" dirty="0"/>
          </a:p>
        </p:txBody>
      </p:sp>
    </p:spTree>
    <p:extLst>
      <p:ext uri="{BB962C8B-B14F-4D97-AF65-F5344CB8AC3E}">
        <p14:creationId xmlns:p14="http://schemas.microsoft.com/office/powerpoint/2010/main" val="143571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16F3-E90A-4207-2B66-068B8FA49568}"/>
              </a:ext>
            </a:extLst>
          </p:cNvPr>
          <p:cNvSpPr>
            <a:spLocks noGrp="1"/>
          </p:cNvSpPr>
          <p:nvPr>
            <p:ph type="title"/>
          </p:nvPr>
        </p:nvSpPr>
        <p:spPr>
          <a:xfrm>
            <a:off x="838200" y="365125"/>
            <a:ext cx="10515600" cy="1313773"/>
          </a:xfrm>
          <a:solidFill>
            <a:schemeClr val="accent2">
              <a:lumMod val="20000"/>
              <a:lumOff val="80000"/>
            </a:schemeClr>
          </a:solidFill>
        </p:spPr>
        <p:txBody>
          <a:bodyPr/>
          <a:lstStyle/>
          <a:p>
            <a:r>
              <a:rPr lang="en-US" dirty="0"/>
              <a:t>Stephen’s Sermon – Acts 7 - Read</a:t>
            </a:r>
          </a:p>
        </p:txBody>
      </p:sp>
      <p:sp>
        <p:nvSpPr>
          <p:cNvPr id="3" name="Content Placeholder 2">
            <a:extLst>
              <a:ext uri="{FF2B5EF4-FFF2-40B4-BE49-F238E27FC236}">
                <a16:creationId xmlns:a16="http://schemas.microsoft.com/office/drawing/2014/main" id="{41699D65-60A2-CC6A-7058-496E66F91D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40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638AF9-79A5-86C0-78FC-B4B486DF4ED8}"/>
              </a:ext>
            </a:extLst>
          </p:cNvPr>
          <p:cNvSpPr txBox="1"/>
          <p:nvPr/>
        </p:nvSpPr>
        <p:spPr>
          <a:xfrm>
            <a:off x="508000" y="228600"/>
            <a:ext cx="11506200" cy="6370975"/>
          </a:xfrm>
          <a:prstGeom prst="rect">
            <a:avLst/>
          </a:prstGeom>
          <a:noFill/>
        </p:spPr>
        <p:txBody>
          <a:bodyPr wrap="square">
            <a:spAutoFit/>
          </a:bodyPr>
          <a:lstStyle/>
          <a:p>
            <a:r>
              <a:rPr lang="en-US" sz="2400" kern="0" dirty="0">
                <a:latin typeface="Times New Roman" panose="02020603050405020304" pitchFamily="18" charset="0"/>
                <a:ea typeface="Calibri" panose="020F0502020204030204" pitchFamily="34" charset="0"/>
              </a:rPr>
              <a:t>He reminds them that when God called Abraham, he wasn’t in the land; he lived in Ur. Therefore, God called and blessed Abraham before he even lived in the land. Even when Abraham died, he still did not possess the land that God had promised to give him. So, Abraham lived his entire life without ever receiving the land God promised, yet he was still blessed by God. Similarly, Joseph was betrayed by his brothers and sold as a slave in Egypt, yet God honored him there. Joseph wasn’t in the land, but God still honored him for his faithfulness to the Lord. The speaker then moves on to Moses. As you and our listeners know, Moses was Israel’s lawgiver, and he reviews how they received the law through him. But then, in verse 35, he says, “But this is the same Moses whom they had rejected with the words, ‘Who made you ruler and judge?’” Moses was sent by God to be their ruler and deliverer, but when he tried to rescue his people from Egyptian bondage, they rejected him. Then, in verse 37, he says, “This is that Moses who told the Israelites, ‘God will send you a prophet like me from among your own people.’” But again, in verse 39, he states, “But our fathers refused to obey him.” The implication Stephen makes here is that their ancestors were wrong about Moses. When Moses first tried to help them, they rejected him. The clear implication, especially considering their high regard for Moses and the law, is that they might also be wrong about Christ—just as their ancestors were wrong about Moses. </a:t>
            </a:r>
            <a:endParaRPr lang="en-US" sz="2400" dirty="0"/>
          </a:p>
        </p:txBody>
      </p:sp>
    </p:spTree>
    <p:extLst>
      <p:ext uri="{BB962C8B-B14F-4D97-AF65-F5344CB8AC3E}">
        <p14:creationId xmlns:p14="http://schemas.microsoft.com/office/powerpoint/2010/main" val="1280644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A77D75-3556-5B9B-A0FE-F4F122A0DDBF}"/>
              </a:ext>
            </a:extLst>
          </p:cNvPr>
          <p:cNvSpPr txBox="1"/>
          <p:nvPr/>
        </p:nvSpPr>
        <p:spPr>
          <a:xfrm>
            <a:off x="762000" y="622300"/>
            <a:ext cx="10896600" cy="5734903"/>
          </a:xfrm>
          <a:prstGeom prst="rect">
            <a:avLst/>
          </a:prstGeom>
          <a:noFill/>
        </p:spPr>
        <p:txBody>
          <a:bodyPr wrap="square">
            <a:spAutoFit/>
          </a:bodyPr>
          <a:lstStyle/>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In fact, later on [v. 52], he states that they had rejected Christ even though the prophets had predicted the coming of the Righteous One, saying, “You have betrayed and murdered him.” He then turns to the temple and reminds them of what they should have known from the Old Testament. He says in verse 48: “However, the Most High does not live in houses made by men. As the prophet says: ‘Heaven is my throne, and the earth is my footstool. What kind of house will you build for me?’ says the Lord. ‘Or where will my resting place be? Has not my hand made all these things?’” Throughout the Old Testament, God indicated that he was sovereign over the entire world, over all nations, not just Israel or a specific area in the ancient Near East. He reminds them that the heavens are God’s dwelling place, not any building in Jerusalem, regardless of how grand it is. Essentially, he has dismantled the traditional beliefs or pillars supporting Judaism. No wonder they reacted so angrily. In his conclusion, he says, “You stiff-necked people, with uncircumcised hearts and ears!”—calling them a bunch of Gentiles. </a:t>
            </a:r>
          </a:p>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033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1B3E-A12D-AC0A-03EE-5DD98A411AE6}"/>
              </a:ext>
            </a:extLst>
          </p:cNvPr>
          <p:cNvSpPr>
            <a:spLocks noGrp="1"/>
          </p:cNvSpPr>
          <p:nvPr>
            <p:ph type="title"/>
          </p:nvPr>
        </p:nvSpPr>
        <p:spPr>
          <a:xfrm>
            <a:off x="838200" y="365125"/>
            <a:ext cx="10515600" cy="815975"/>
          </a:xfrm>
          <a:solidFill>
            <a:schemeClr val="accent2">
              <a:lumMod val="20000"/>
              <a:lumOff val="80000"/>
            </a:schemeClr>
          </a:solidFill>
        </p:spPr>
        <p:txBody>
          <a:bodyPr/>
          <a:lstStyle/>
          <a:p>
            <a:r>
              <a:rPr lang="en-US" dirty="0"/>
              <a:t>Stephen’s Death</a:t>
            </a:r>
          </a:p>
        </p:txBody>
      </p:sp>
      <p:sp>
        <p:nvSpPr>
          <p:cNvPr id="3" name="Content Placeholder 2">
            <a:extLst>
              <a:ext uri="{FF2B5EF4-FFF2-40B4-BE49-F238E27FC236}">
                <a16:creationId xmlns:a16="http://schemas.microsoft.com/office/drawing/2014/main" id="{1291BF2B-3A89-98A8-BF12-DF9FD9B0BB4E}"/>
              </a:ext>
            </a:extLst>
          </p:cNvPr>
          <p:cNvSpPr>
            <a:spLocks noGrp="1"/>
          </p:cNvSpPr>
          <p:nvPr>
            <p:ph idx="1"/>
          </p:nvPr>
        </p:nvSpPr>
        <p:spPr>
          <a:xfrm>
            <a:off x="838200" y="1282700"/>
            <a:ext cx="10515600" cy="5334000"/>
          </a:xfrm>
        </p:spPr>
        <p:txBody>
          <a:bodyPr>
            <a:normAutofit fontScale="85000" lnSpcReduction="20000"/>
          </a:bodyPr>
          <a:lstStyle/>
          <a:p>
            <a:pPr marL="0" indent="0">
              <a:buNone/>
            </a:pPr>
            <a:r>
              <a:rPr lang="en-US" dirty="0"/>
              <a:t>They dragged him outside the city and they stoned him to death. Now, the account of Stephen’s death is interesting, not because of the gory details involved in it but what Luke says about the manner in which he died. His death, by the way, is very similar to the crucifixion of Christ. We’re told that Stephen was full of the Holy Spirit, he looked up into heaven and he saw the glory of God, and he saw the Son of Man standing at the right hand of God. So apparently Christ stood up off of the throne in order, I think, to welcome Stephen into heaven. And then he commended his spirit, he asked God to receive his spirit, just as Christ had given up his spirit when he died. And then just as Christ had prayed for forgiveness for those who were executing him, Stephen prayed, “‘Lord Jesus receive my spirit.’ Then he fell on his knees and cried out, ‘Lord, do not hold this sin against them.’” And then finally, Luke tells us—and I think this is very comforting for us as Christians—“When he had said this,” Luke says, “he fell asleep” [v. 60]. So he doesn’t describe the death of Stephen as a horrible execution as we often see on television or in the movies when someone is executed; rather, he describes his death as “sleep.” Now, he’s not talking about soul sleep, but rather, “sleep” is an image of a peaceful restful state, plus it’s also an image that indicates that death for the Christian, at least, is temporary. When we go to sleep at night we expect to wake up in the morning.</a:t>
            </a:r>
          </a:p>
          <a:p>
            <a:pPr marL="0" indent="0">
              <a:buNone/>
            </a:pPr>
            <a:endParaRPr lang="en-US" dirty="0"/>
          </a:p>
        </p:txBody>
      </p:sp>
    </p:spTree>
    <p:extLst>
      <p:ext uri="{BB962C8B-B14F-4D97-AF65-F5344CB8AC3E}">
        <p14:creationId xmlns:p14="http://schemas.microsoft.com/office/powerpoint/2010/main" val="1093754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1866</TotalTime>
  <Words>5580</Words>
  <Application>Microsoft Macintosh PowerPoint</Application>
  <PresentationFormat>Widescreen</PresentationFormat>
  <Paragraphs>98</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Aptos</vt:lpstr>
      <vt:lpstr>Aptos Display</vt:lpstr>
      <vt:lpstr>Arial</vt:lpstr>
      <vt:lpstr>Calibri</vt:lpstr>
      <vt:lpstr>Times New Roman</vt:lpstr>
      <vt:lpstr>Office Theme</vt:lpstr>
      <vt:lpstr>PowerPoint Presentation</vt:lpstr>
      <vt:lpstr>The Period of Establishment</vt:lpstr>
      <vt:lpstr>The Period of Establishment</vt:lpstr>
      <vt:lpstr>The Book of Acts</vt:lpstr>
      <vt:lpstr>Acts 1:1-10</vt:lpstr>
      <vt:lpstr>The Pattern of Establishment</vt:lpstr>
      <vt:lpstr>Pentecost and the Holy Spirit</vt:lpstr>
      <vt:lpstr>Pentecost and the Holy Spirit</vt:lpstr>
      <vt:lpstr>Observations on Pentecost</vt:lpstr>
      <vt:lpstr>Peter’s Sermon Acts 2:14 - 40</vt:lpstr>
      <vt:lpstr>What is the “Church?”</vt:lpstr>
      <vt:lpstr>What is the “Church?” - Characteristics</vt:lpstr>
      <vt:lpstr>The First Jewish Church, Acts 2: 42-47 </vt:lpstr>
      <vt:lpstr>Acts 3 and 4 – Growth and Opposition</vt:lpstr>
      <vt:lpstr>Healing the lame beggar</vt:lpstr>
      <vt:lpstr>Quick observation</vt:lpstr>
      <vt:lpstr>Peter’s Second Sermon Acts 3: 11-24</vt:lpstr>
      <vt:lpstr>Arrest and Trial of Peter and John – external threat</vt:lpstr>
      <vt:lpstr>Trial continued</vt:lpstr>
      <vt:lpstr>Trial Concluded – Acts 4 </vt:lpstr>
      <vt:lpstr>The Believer’s Worship and Rejoice Acts 4</vt:lpstr>
      <vt:lpstr>The Church is United- Acts 4</vt:lpstr>
      <vt:lpstr>Is this Socialism or Communism?</vt:lpstr>
      <vt:lpstr>Ananias and Sapphira – internal threat</vt:lpstr>
      <vt:lpstr>Ananias and Sapphira - Observations</vt:lpstr>
      <vt:lpstr>The arrest of all the Apostles – chapter 5 – external threat</vt:lpstr>
      <vt:lpstr>The arrest of the Apostles - continued</vt:lpstr>
      <vt:lpstr>The establishment of Deacons – internal threat</vt:lpstr>
      <vt:lpstr>Deacons - Observations</vt:lpstr>
      <vt:lpstr>This ends the ESTABLISHMENT period in Jerusalem</vt:lpstr>
      <vt:lpstr>The Period of EXTENSION</vt:lpstr>
      <vt:lpstr>Stephen – the first martyr </vt:lpstr>
      <vt:lpstr>Stephen’s Sermon – Acts 7 - Read</vt:lpstr>
      <vt:lpstr>PowerPoint Presentation</vt:lpstr>
      <vt:lpstr>PowerPoint Presentation</vt:lpstr>
      <vt:lpstr>Stephen’s Death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7</cp:revision>
  <dcterms:created xsi:type="dcterms:W3CDTF">2026-01-31T21:38:28Z</dcterms:created>
  <dcterms:modified xsi:type="dcterms:W3CDTF">2026-03-02T14:52:32Z</dcterms:modified>
</cp:coreProperties>
</file>