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71"/>
  </p:notesMasterIdLst>
  <p:sldIdLst>
    <p:sldId id="446" r:id="rId2"/>
    <p:sldId id="263" r:id="rId3"/>
    <p:sldId id="264" r:id="rId4"/>
    <p:sldId id="585" r:id="rId5"/>
    <p:sldId id="586" r:id="rId6"/>
    <p:sldId id="649" r:id="rId7"/>
    <p:sldId id="587" r:id="rId8"/>
    <p:sldId id="588" r:id="rId9"/>
    <p:sldId id="615" r:id="rId10"/>
    <p:sldId id="589" r:id="rId11"/>
    <p:sldId id="590" r:id="rId12"/>
    <p:sldId id="591" r:id="rId13"/>
    <p:sldId id="592" r:id="rId14"/>
    <p:sldId id="593" r:id="rId15"/>
    <p:sldId id="594" r:id="rId16"/>
    <p:sldId id="600" r:id="rId17"/>
    <p:sldId id="597" r:id="rId18"/>
    <p:sldId id="598" r:id="rId19"/>
    <p:sldId id="599" r:id="rId20"/>
    <p:sldId id="595" r:id="rId21"/>
    <p:sldId id="596" r:id="rId22"/>
    <p:sldId id="601" r:id="rId23"/>
    <p:sldId id="602" r:id="rId24"/>
    <p:sldId id="603" r:id="rId25"/>
    <p:sldId id="604" r:id="rId26"/>
    <p:sldId id="605" r:id="rId27"/>
    <p:sldId id="606" r:id="rId28"/>
    <p:sldId id="607" r:id="rId29"/>
    <p:sldId id="608" r:id="rId30"/>
    <p:sldId id="609" r:id="rId31"/>
    <p:sldId id="612" r:id="rId32"/>
    <p:sldId id="610" r:id="rId33"/>
    <p:sldId id="611" r:id="rId34"/>
    <p:sldId id="613" r:id="rId35"/>
    <p:sldId id="614" r:id="rId36"/>
    <p:sldId id="616" r:id="rId37"/>
    <p:sldId id="617" r:id="rId38"/>
    <p:sldId id="618" r:id="rId39"/>
    <p:sldId id="619" r:id="rId40"/>
    <p:sldId id="620" r:id="rId41"/>
    <p:sldId id="621" r:id="rId42"/>
    <p:sldId id="622" r:id="rId43"/>
    <p:sldId id="623" r:id="rId44"/>
    <p:sldId id="624" r:id="rId45"/>
    <p:sldId id="625" r:id="rId46"/>
    <p:sldId id="626" r:id="rId47"/>
    <p:sldId id="627" r:id="rId48"/>
    <p:sldId id="628" r:id="rId49"/>
    <p:sldId id="629" r:id="rId50"/>
    <p:sldId id="630" r:id="rId51"/>
    <p:sldId id="631" r:id="rId52"/>
    <p:sldId id="632" r:id="rId53"/>
    <p:sldId id="633" r:id="rId54"/>
    <p:sldId id="634" r:id="rId55"/>
    <p:sldId id="635" r:id="rId56"/>
    <p:sldId id="636" r:id="rId57"/>
    <p:sldId id="637" r:id="rId58"/>
    <p:sldId id="639" r:id="rId59"/>
    <p:sldId id="640" r:id="rId60"/>
    <p:sldId id="641" r:id="rId61"/>
    <p:sldId id="645" r:id="rId62"/>
    <p:sldId id="646" r:id="rId63"/>
    <p:sldId id="642" r:id="rId64"/>
    <p:sldId id="643" r:id="rId65"/>
    <p:sldId id="638" r:id="rId66"/>
    <p:sldId id="644" r:id="rId67"/>
    <p:sldId id="647" r:id="rId68"/>
    <p:sldId id="648" r:id="rId69"/>
    <p:sldId id="650" r:id="rId7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572"/>
    <p:restoredTop sz="94702"/>
  </p:normalViewPr>
  <p:slideViewPr>
    <p:cSldViewPr snapToGrid="0">
      <p:cViewPr varScale="1">
        <p:scale>
          <a:sx n="114" d="100"/>
          <a:sy n="114" d="100"/>
        </p:scale>
        <p:origin x="800" y="168"/>
      </p:cViewPr>
      <p:guideLst/>
    </p:cSldViewPr>
  </p:slideViewPr>
  <p:outlineViewPr>
    <p:cViewPr>
      <p:scale>
        <a:sx n="33" d="100"/>
        <a:sy n="33" d="100"/>
      </p:scale>
      <p:origin x="0" y="-10116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CD2068-F68A-DB43-95BD-1D927D8130EF}" type="datetimeFigureOut">
              <a:rPr lang="en-US" smtClean="0"/>
              <a:t>5/10/26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EF61F8A-B2D5-B44C-85E5-FBD32CE2E302}" type="slidenum">
              <a:rPr lang="en-US" smtClean="0"/>
              <a:t>‹#›</a:t>
            </a:fld>
            <a:endParaRPr lang="en-US"/>
          </a:p>
        </p:txBody>
      </p:sp>
    </p:spTree>
    <p:extLst>
      <p:ext uri="{BB962C8B-B14F-4D97-AF65-F5344CB8AC3E}">
        <p14:creationId xmlns:p14="http://schemas.microsoft.com/office/powerpoint/2010/main" val="25911399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EF61F8A-B2D5-B44C-85E5-FBD32CE2E302}" type="slidenum">
              <a:rPr lang="en-US" smtClean="0"/>
              <a:t>2</a:t>
            </a:fld>
            <a:endParaRPr lang="en-US"/>
          </a:p>
        </p:txBody>
      </p:sp>
    </p:spTree>
    <p:extLst>
      <p:ext uri="{BB962C8B-B14F-4D97-AF65-F5344CB8AC3E}">
        <p14:creationId xmlns:p14="http://schemas.microsoft.com/office/powerpoint/2010/main" val="35394915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EF61F8A-B2D5-B44C-85E5-FBD32CE2E302}" type="slidenum">
              <a:rPr lang="en-US" smtClean="0"/>
              <a:t>47</a:t>
            </a:fld>
            <a:endParaRPr lang="en-US"/>
          </a:p>
        </p:txBody>
      </p:sp>
    </p:spTree>
    <p:extLst>
      <p:ext uri="{BB962C8B-B14F-4D97-AF65-F5344CB8AC3E}">
        <p14:creationId xmlns:p14="http://schemas.microsoft.com/office/powerpoint/2010/main" val="28949214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5285B8-0D21-4374-A2FC-0A37390627C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3033740-114E-43E6-DC1C-612588258EF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0ABFEB8-D71E-3B3A-2405-3073526DC4E6}"/>
              </a:ext>
            </a:extLst>
          </p:cNvPr>
          <p:cNvSpPr>
            <a:spLocks noGrp="1"/>
          </p:cNvSpPr>
          <p:nvPr>
            <p:ph type="dt" sz="half" idx="10"/>
          </p:nvPr>
        </p:nvSpPr>
        <p:spPr/>
        <p:txBody>
          <a:bodyPr/>
          <a:lstStyle/>
          <a:p>
            <a:fld id="{FD70711B-547B-6347-8037-38F6C5DD07F0}" type="datetimeFigureOut">
              <a:rPr lang="en-US" smtClean="0"/>
              <a:t>5/10/26</a:t>
            </a:fld>
            <a:endParaRPr lang="en-US"/>
          </a:p>
        </p:txBody>
      </p:sp>
      <p:sp>
        <p:nvSpPr>
          <p:cNvPr id="5" name="Footer Placeholder 4">
            <a:extLst>
              <a:ext uri="{FF2B5EF4-FFF2-40B4-BE49-F238E27FC236}">
                <a16:creationId xmlns:a16="http://schemas.microsoft.com/office/drawing/2014/main" id="{3D95EE68-04F8-C961-FC5A-DE663CF2D5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CA0FA1-2F36-091C-E115-3D7DFA00B87D}"/>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21114113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80E931-B455-6513-189F-A3264A87527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1DC605C-1FE8-8C3E-6B5B-375E279914C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4A78BD-CA88-C9BA-DAA2-32947ED9EBBC}"/>
              </a:ext>
            </a:extLst>
          </p:cNvPr>
          <p:cNvSpPr>
            <a:spLocks noGrp="1"/>
          </p:cNvSpPr>
          <p:nvPr>
            <p:ph type="dt" sz="half" idx="10"/>
          </p:nvPr>
        </p:nvSpPr>
        <p:spPr/>
        <p:txBody>
          <a:bodyPr/>
          <a:lstStyle/>
          <a:p>
            <a:fld id="{FD70711B-547B-6347-8037-38F6C5DD07F0}" type="datetimeFigureOut">
              <a:rPr lang="en-US" smtClean="0"/>
              <a:t>5/10/26</a:t>
            </a:fld>
            <a:endParaRPr lang="en-US"/>
          </a:p>
        </p:txBody>
      </p:sp>
      <p:sp>
        <p:nvSpPr>
          <p:cNvPr id="5" name="Footer Placeholder 4">
            <a:extLst>
              <a:ext uri="{FF2B5EF4-FFF2-40B4-BE49-F238E27FC236}">
                <a16:creationId xmlns:a16="http://schemas.microsoft.com/office/drawing/2014/main" id="{CCC923A0-669D-9110-DBBD-054E518707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8C7E58-1431-A62C-E066-12FCB5E4A624}"/>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17880563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C9C79-449F-F289-EF06-627E734D0E0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BC5E770-D156-E961-ACA5-C7C6DCD8A26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3F3E4A0-6226-F879-8A6C-72252BC3D136}"/>
              </a:ext>
            </a:extLst>
          </p:cNvPr>
          <p:cNvSpPr>
            <a:spLocks noGrp="1"/>
          </p:cNvSpPr>
          <p:nvPr>
            <p:ph type="dt" sz="half" idx="10"/>
          </p:nvPr>
        </p:nvSpPr>
        <p:spPr/>
        <p:txBody>
          <a:bodyPr/>
          <a:lstStyle/>
          <a:p>
            <a:fld id="{FD70711B-547B-6347-8037-38F6C5DD07F0}" type="datetimeFigureOut">
              <a:rPr lang="en-US" smtClean="0"/>
              <a:t>5/10/26</a:t>
            </a:fld>
            <a:endParaRPr lang="en-US"/>
          </a:p>
        </p:txBody>
      </p:sp>
      <p:sp>
        <p:nvSpPr>
          <p:cNvPr id="5" name="Footer Placeholder 4">
            <a:extLst>
              <a:ext uri="{FF2B5EF4-FFF2-40B4-BE49-F238E27FC236}">
                <a16:creationId xmlns:a16="http://schemas.microsoft.com/office/drawing/2014/main" id="{A96C66DB-EF35-014E-FD16-BF2B681333F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CE46141-399D-F8B2-3E88-ED0808FBD792}"/>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5544054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DB9FF-7FCF-CDB4-4E8F-21717A1CBBF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24E11F0-B413-E32F-9764-7C26DD5FDF3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075CCD9-C6F1-10E5-538B-0D84542625F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B64A083-081B-2ED3-CEDC-1CB18E8490AB}"/>
              </a:ext>
            </a:extLst>
          </p:cNvPr>
          <p:cNvSpPr>
            <a:spLocks noGrp="1"/>
          </p:cNvSpPr>
          <p:nvPr>
            <p:ph type="dt" sz="half" idx="10"/>
          </p:nvPr>
        </p:nvSpPr>
        <p:spPr/>
        <p:txBody>
          <a:bodyPr/>
          <a:lstStyle/>
          <a:p>
            <a:fld id="{FD70711B-547B-6347-8037-38F6C5DD07F0}" type="datetimeFigureOut">
              <a:rPr lang="en-US" smtClean="0"/>
              <a:t>5/10/26</a:t>
            </a:fld>
            <a:endParaRPr lang="en-US"/>
          </a:p>
        </p:txBody>
      </p:sp>
      <p:sp>
        <p:nvSpPr>
          <p:cNvPr id="6" name="Footer Placeholder 5">
            <a:extLst>
              <a:ext uri="{FF2B5EF4-FFF2-40B4-BE49-F238E27FC236}">
                <a16:creationId xmlns:a16="http://schemas.microsoft.com/office/drawing/2014/main" id="{CD105024-3961-A023-11D4-846A944D159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1BA05DA-E17B-827B-381C-05ABEE2F5D8E}"/>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14868523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145BBC-3428-476B-98A0-68DE7A74ED6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0164467-4B33-375B-6782-9EED2FBAB04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EDF245D-6F53-9213-C5AC-9816BE03FDE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AE13DFB-F0D9-7B18-5EDF-EDDF0B48952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6F882A4-F9F2-71B6-C149-B51658E54F7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D450CBF-CE7B-AEF3-91AF-198E16D93C18}"/>
              </a:ext>
            </a:extLst>
          </p:cNvPr>
          <p:cNvSpPr>
            <a:spLocks noGrp="1"/>
          </p:cNvSpPr>
          <p:nvPr>
            <p:ph type="dt" sz="half" idx="10"/>
          </p:nvPr>
        </p:nvSpPr>
        <p:spPr/>
        <p:txBody>
          <a:bodyPr/>
          <a:lstStyle/>
          <a:p>
            <a:fld id="{FD70711B-547B-6347-8037-38F6C5DD07F0}" type="datetimeFigureOut">
              <a:rPr lang="en-US" smtClean="0"/>
              <a:t>5/10/26</a:t>
            </a:fld>
            <a:endParaRPr lang="en-US"/>
          </a:p>
        </p:txBody>
      </p:sp>
      <p:sp>
        <p:nvSpPr>
          <p:cNvPr id="8" name="Footer Placeholder 7">
            <a:extLst>
              <a:ext uri="{FF2B5EF4-FFF2-40B4-BE49-F238E27FC236}">
                <a16:creationId xmlns:a16="http://schemas.microsoft.com/office/drawing/2014/main" id="{8D7AEE17-5CEB-E4F3-4BAF-F61A1962F39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84F0343-45F7-12EC-8F7D-17F999E9D5E3}"/>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38504068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E68E42-EC88-08B9-B51E-D6B1D7B4AC7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C680DDA-40A9-D283-7E49-E421E6141F1E}"/>
              </a:ext>
            </a:extLst>
          </p:cNvPr>
          <p:cNvSpPr>
            <a:spLocks noGrp="1"/>
          </p:cNvSpPr>
          <p:nvPr>
            <p:ph type="dt" sz="half" idx="10"/>
          </p:nvPr>
        </p:nvSpPr>
        <p:spPr/>
        <p:txBody>
          <a:bodyPr/>
          <a:lstStyle/>
          <a:p>
            <a:fld id="{FD70711B-547B-6347-8037-38F6C5DD07F0}" type="datetimeFigureOut">
              <a:rPr lang="en-US" smtClean="0"/>
              <a:t>5/10/26</a:t>
            </a:fld>
            <a:endParaRPr lang="en-US"/>
          </a:p>
        </p:txBody>
      </p:sp>
      <p:sp>
        <p:nvSpPr>
          <p:cNvPr id="4" name="Footer Placeholder 3">
            <a:extLst>
              <a:ext uri="{FF2B5EF4-FFF2-40B4-BE49-F238E27FC236}">
                <a16:creationId xmlns:a16="http://schemas.microsoft.com/office/drawing/2014/main" id="{2FE39A39-1276-54E3-528F-CC6B09B5367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788314B-D1B7-093E-0A20-C4245EB76CA3}"/>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41607387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4C37E72-6BDF-AD9E-2403-529707FB90EF}"/>
              </a:ext>
            </a:extLst>
          </p:cNvPr>
          <p:cNvSpPr>
            <a:spLocks noGrp="1"/>
          </p:cNvSpPr>
          <p:nvPr>
            <p:ph type="dt" sz="half" idx="10"/>
          </p:nvPr>
        </p:nvSpPr>
        <p:spPr/>
        <p:txBody>
          <a:bodyPr/>
          <a:lstStyle/>
          <a:p>
            <a:fld id="{FD70711B-547B-6347-8037-38F6C5DD07F0}" type="datetimeFigureOut">
              <a:rPr lang="en-US" smtClean="0"/>
              <a:t>5/10/26</a:t>
            </a:fld>
            <a:endParaRPr lang="en-US"/>
          </a:p>
        </p:txBody>
      </p:sp>
      <p:sp>
        <p:nvSpPr>
          <p:cNvPr id="3" name="Footer Placeholder 2">
            <a:extLst>
              <a:ext uri="{FF2B5EF4-FFF2-40B4-BE49-F238E27FC236}">
                <a16:creationId xmlns:a16="http://schemas.microsoft.com/office/drawing/2014/main" id="{B2EEF225-7684-9B19-8328-CCF8C638A4A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9AFE8D5-459E-19E4-94C7-B5419834E4C1}"/>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22657215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C00F9-AD81-381A-AD80-BB61139F807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CAC790C-2A93-5A2E-CF77-50DBE9988EF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B1198A3-0449-7656-BFE5-C9B0CAF3C0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B317F36-1B2A-DE1C-6715-DF7E72412CF0}"/>
              </a:ext>
            </a:extLst>
          </p:cNvPr>
          <p:cNvSpPr>
            <a:spLocks noGrp="1"/>
          </p:cNvSpPr>
          <p:nvPr>
            <p:ph type="dt" sz="half" idx="10"/>
          </p:nvPr>
        </p:nvSpPr>
        <p:spPr/>
        <p:txBody>
          <a:bodyPr/>
          <a:lstStyle/>
          <a:p>
            <a:fld id="{FD70711B-547B-6347-8037-38F6C5DD07F0}" type="datetimeFigureOut">
              <a:rPr lang="en-US" smtClean="0"/>
              <a:t>5/10/26</a:t>
            </a:fld>
            <a:endParaRPr lang="en-US"/>
          </a:p>
        </p:txBody>
      </p:sp>
      <p:sp>
        <p:nvSpPr>
          <p:cNvPr id="6" name="Footer Placeholder 5">
            <a:extLst>
              <a:ext uri="{FF2B5EF4-FFF2-40B4-BE49-F238E27FC236}">
                <a16:creationId xmlns:a16="http://schemas.microsoft.com/office/drawing/2014/main" id="{793DD3A5-D1CE-1D64-66CC-01DC461EFBB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2880347-3337-F38E-D64A-E6ED47273343}"/>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21049077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60E38-7760-E7DF-0B7C-CE56600B214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622D5A5-BAD1-AB13-3EB8-824F331E00D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37DA5E4-2497-2273-B74E-085B9E0563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2BF8FD2-8844-9E22-FB4B-15042C8421BD}"/>
              </a:ext>
            </a:extLst>
          </p:cNvPr>
          <p:cNvSpPr>
            <a:spLocks noGrp="1"/>
          </p:cNvSpPr>
          <p:nvPr>
            <p:ph type="dt" sz="half" idx="10"/>
          </p:nvPr>
        </p:nvSpPr>
        <p:spPr/>
        <p:txBody>
          <a:bodyPr/>
          <a:lstStyle/>
          <a:p>
            <a:fld id="{FD70711B-547B-6347-8037-38F6C5DD07F0}" type="datetimeFigureOut">
              <a:rPr lang="en-US" smtClean="0"/>
              <a:t>5/10/26</a:t>
            </a:fld>
            <a:endParaRPr lang="en-US"/>
          </a:p>
        </p:txBody>
      </p:sp>
      <p:sp>
        <p:nvSpPr>
          <p:cNvPr id="6" name="Footer Placeholder 5">
            <a:extLst>
              <a:ext uri="{FF2B5EF4-FFF2-40B4-BE49-F238E27FC236}">
                <a16:creationId xmlns:a16="http://schemas.microsoft.com/office/drawing/2014/main" id="{BA28FE5E-F0D6-FCB6-1659-D18699F8ED6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200E7C9-CC72-AADC-8FCA-1252EAEE1331}"/>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675345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D12D81-332A-00A6-3EAF-2605B2C842A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C055B57-9A64-49CA-0BA4-38BB8C36B0B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F5CF85-4E01-6FA0-4287-F83344FBD2F5}"/>
              </a:ext>
            </a:extLst>
          </p:cNvPr>
          <p:cNvSpPr>
            <a:spLocks noGrp="1"/>
          </p:cNvSpPr>
          <p:nvPr>
            <p:ph type="dt" sz="half" idx="10"/>
          </p:nvPr>
        </p:nvSpPr>
        <p:spPr/>
        <p:txBody>
          <a:bodyPr/>
          <a:lstStyle/>
          <a:p>
            <a:fld id="{FD70711B-547B-6347-8037-38F6C5DD07F0}" type="datetimeFigureOut">
              <a:rPr lang="en-US" smtClean="0"/>
              <a:t>5/10/26</a:t>
            </a:fld>
            <a:endParaRPr lang="en-US"/>
          </a:p>
        </p:txBody>
      </p:sp>
      <p:sp>
        <p:nvSpPr>
          <p:cNvPr id="5" name="Footer Placeholder 4">
            <a:extLst>
              <a:ext uri="{FF2B5EF4-FFF2-40B4-BE49-F238E27FC236}">
                <a16:creationId xmlns:a16="http://schemas.microsoft.com/office/drawing/2014/main" id="{9962237B-86B2-7300-85FB-D227924575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3A4B42-9CD1-40D1-F6F4-B669A0D1F831}"/>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40433275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F5FA0ED-2EC7-DD6F-A413-80BFD835827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F0CE174-74DA-4DC8-BC91-D27DEA1888E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D679B7-C844-CEB4-5292-2ECE60A8F34A}"/>
              </a:ext>
            </a:extLst>
          </p:cNvPr>
          <p:cNvSpPr>
            <a:spLocks noGrp="1"/>
          </p:cNvSpPr>
          <p:nvPr>
            <p:ph type="dt" sz="half" idx="10"/>
          </p:nvPr>
        </p:nvSpPr>
        <p:spPr/>
        <p:txBody>
          <a:bodyPr/>
          <a:lstStyle/>
          <a:p>
            <a:fld id="{FD70711B-547B-6347-8037-38F6C5DD07F0}" type="datetimeFigureOut">
              <a:rPr lang="en-US" smtClean="0"/>
              <a:t>5/10/26</a:t>
            </a:fld>
            <a:endParaRPr lang="en-US"/>
          </a:p>
        </p:txBody>
      </p:sp>
      <p:sp>
        <p:nvSpPr>
          <p:cNvPr id="5" name="Footer Placeholder 4">
            <a:extLst>
              <a:ext uri="{FF2B5EF4-FFF2-40B4-BE49-F238E27FC236}">
                <a16:creationId xmlns:a16="http://schemas.microsoft.com/office/drawing/2014/main" id="{13719ABF-B1AA-6DC3-9FE3-614A99DE5EC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AD0D22-7C48-6D2A-6EC5-830AB4C97D60}"/>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5212041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0F57460-8BCF-2B2A-4A02-BC3CFEE8554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F947049-20FD-7BC8-05BE-041C291583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595AA30-B2AE-679A-23EA-D79B2A1069B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D70711B-547B-6347-8037-38F6C5DD07F0}" type="datetimeFigureOut">
              <a:rPr lang="en-US" smtClean="0"/>
              <a:t>5/10/26</a:t>
            </a:fld>
            <a:endParaRPr lang="en-US"/>
          </a:p>
        </p:txBody>
      </p:sp>
      <p:sp>
        <p:nvSpPr>
          <p:cNvPr id="5" name="Footer Placeholder 4">
            <a:extLst>
              <a:ext uri="{FF2B5EF4-FFF2-40B4-BE49-F238E27FC236}">
                <a16:creationId xmlns:a16="http://schemas.microsoft.com/office/drawing/2014/main" id="{A0C5DF07-225D-A6D2-77DC-22E79C639BD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25E3A3BB-4CE3-47A0-30A8-F41E43F8A42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94BF187-19BA-2340-A322-A37D92CDA008}" type="slidenum">
              <a:rPr lang="en-US" smtClean="0"/>
              <a:t>‹#›</a:t>
            </a:fld>
            <a:endParaRPr lang="en-US"/>
          </a:p>
        </p:txBody>
      </p:sp>
    </p:spTree>
    <p:extLst>
      <p:ext uri="{BB962C8B-B14F-4D97-AF65-F5344CB8AC3E}">
        <p14:creationId xmlns:p14="http://schemas.microsoft.com/office/powerpoint/2010/main" val="20297037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s://ref.ly/logosref/bible$2Besv.67.8"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s://ref.ly/logosref/bible$2Besv.67.8"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ref.ly/logosref/bible$2Besv.67.10.14-67.10.33" TargetMode="External"/><Relationship Id="rId2" Type="http://schemas.openxmlformats.org/officeDocument/2006/relationships/hyperlink" Target="https://ref.ly/logosref/bible$2Besv.67.8" TargetMode="External"/><Relationship Id="rId1" Type="http://schemas.openxmlformats.org/officeDocument/2006/relationships/slideLayout" Target="../slideLayouts/slideLayout2.xml"/><Relationship Id="rId5" Type="http://schemas.openxmlformats.org/officeDocument/2006/relationships/hyperlink" Target="https://ref.ly/res/LLS%3A53.10.145/2014-10-09T21%3A54%3A48Z/161148?len=116" TargetMode="External"/><Relationship Id="rId4" Type="http://schemas.openxmlformats.org/officeDocument/2006/relationships/hyperlink" Target="https://ref.ly/res/LLS:53.10.145/2014-10-09T21:54:48Z/161148?len=116"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hyperlink" Target="https://www.esv.org/verses/2%20Timothy%201%3A8%E2%80%9310/" TargetMode="External"/><Relationship Id="rId2" Type="http://schemas.openxmlformats.org/officeDocument/2006/relationships/hyperlink" Target="https://www.esv.org/verses/Ephesians%202%3A8%E2%80%9310/" TargetMode="External"/><Relationship Id="rId1" Type="http://schemas.openxmlformats.org/officeDocument/2006/relationships/slideLayout" Target="../slideLayouts/slideLayout2.xml"/><Relationship Id="rId5" Type="http://schemas.openxmlformats.org/officeDocument/2006/relationships/hyperlink" Target="https://www.esv.org/verses/Philippians%203/" TargetMode="External"/><Relationship Id="rId4" Type="http://schemas.openxmlformats.org/officeDocument/2006/relationships/hyperlink" Target="https://www.esv.org/verses/Titus%203%3A4%E2%80%937/" TargetMode="Externa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777189-CDCA-6E70-9CED-F0469EB9B931}"/>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0B58C815-299C-E058-18A0-647A07FED732}"/>
              </a:ext>
            </a:extLst>
          </p:cNvPr>
          <p:cNvPicPr>
            <a:picLocks noChangeAspect="1"/>
          </p:cNvPicPr>
          <p:nvPr/>
        </p:nvPicPr>
        <p:blipFill>
          <a:blip r:embed="rId2"/>
          <a:stretch>
            <a:fillRect/>
          </a:stretch>
        </p:blipFill>
        <p:spPr>
          <a:xfrm>
            <a:off x="548639" y="308610"/>
            <a:ext cx="11207931" cy="6304462"/>
          </a:xfrm>
          <a:prstGeom prst="rect">
            <a:avLst/>
          </a:prstGeom>
        </p:spPr>
      </p:pic>
    </p:spTree>
    <p:extLst>
      <p:ext uri="{BB962C8B-B14F-4D97-AF65-F5344CB8AC3E}">
        <p14:creationId xmlns:p14="http://schemas.microsoft.com/office/powerpoint/2010/main" val="33481647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7184B-A5FC-B74E-CFCA-B714A4B919F9}"/>
              </a:ext>
            </a:extLst>
          </p:cNvPr>
          <p:cNvSpPr>
            <a:spLocks noGrp="1"/>
          </p:cNvSpPr>
          <p:nvPr>
            <p:ph type="title"/>
          </p:nvPr>
        </p:nvSpPr>
        <p:spPr/>
        <p:txBody>
          <a:bodyPr/>
          <a:lstStyle/>
          <a:p>
            <a:r>
              <a:rPr lang="en-US" dirty="0">
                <a:highlight>
                  <a:srgbClr val="00FFFF"/>
                </a:highlight>
              </a:rPr>
              <a:t>Six historical periods of the New Testament </a:t>
            </a:r>
          </a:p>
        </p:txBody>
      </p:sp>
      <p:sp>
        <p:nvSpPr>
          <p:cNvPr id="3" name="Content Placeholder 2">
            <a:extLst>
              <a:ext uri="{FF2B5EF4-FFF2-40B4-BE49-F238E27FC236}">
                <a16:creationId xmlns:a16="http://schemas.microsoft.com/office/drawing/2014/main" id="{DD1FC080-1ADB-020B-8653-6D1A7B4BA2C0}"/>
              </a:ext>
            </a:extLst>
          </p:cNvPr>
          <p:cNvSpPr>
            <a:spLocks noGrp="1"/>
          </p:cNvSpPr>
          <p:nvPr>
            <p:ph idx="1"/>
          </p:nvPr>
        </p:nvSpPr>
        <p:spPr/>
        <p:txBody>
          <a:bodyPr>
            <a:normAutofit fontScale="92500" lnSpcReduction="10000"/>
          </a:bodyPr>
          <a:lstStyle/>
          <a:p>
            <a:pPr marL="457200" indent="-457200">
              <a:buAutoNum type="arabicPeriod"/>
            </a:pPr>
            <a:r>
              <a:rPr lang="en-US" b="1" dirty="0"/>
              <a:t>Period of preparation</a:t>
            </a:r>
            <a:r>
              <a:rPr lang="en-US" dirty="0"/>
              <a:t>. This is the period between the Testaments, sometimes referred to as the intertestamental period. It extends from the writing of Malachi, which was about 420 BC, to the birth of Christ, 5 BC. So there’s a period of about four hundred years between the Testaments, and during this period God was preparing the world for the coming of His Son. </a:t>
            </a:r>
            <a:r>
              <a:rPr lang="en-US" i="1" u="sng" dirty="0"/>
              <a:t>Scripture is Galatians 4:4</a:t>
            </a:r>
            <a:endParaRPr lang="en-US" u="sng" dirty="0"/>
          </a:p>
          <a:p>
            <a:pPr marL="457200" indent="-457200">
              <a:buAutoNum type="arabicPeriod"/>
            </a:pPr>
            <a:r>
              <a:rPr lang="en-US" b="1" dirty="0"/>
              <a:t>Period of expectation</a:t>
            </a:r>
            <a:r>
              <a:rPr lang="en-US" dirty="0"/>
              <a:t>; this covers the life of Christ. The four Gospels tell us about Christ’s life and provide information about the period of expectation. </a:t>
            </a:r>
            <a:r>
              <a:rPr lang="en-US" i="1" u="sng" dirty="0"/>
              <a:t>Scripture is the Gospels</a:t>
            </a:r>
            <a:endParaRPr lang="en-US" dirty="0"/>
          </a:p>
          <a:p>
            <a:pPr marL="457200" indent="-457200">
              <a:buAutoNum type="arabicPeriod"/>
            </a:pPr>
            <a:r>
              <a:rPr lang="en-US" b="1" dirty="0"/>
              <a:t>Period of establishment</a:t>
            </a:r>
            <a:r>
              <a:rPr lang="en-US" dirty="0"/>
              <a:t>. This refers to the establishment or the birth of the church.</a:t>
            </a:r>
          </a:p>
          <a:p>
            <a:pPr marL="0" indent="0">
              <a:buNone/>
            </a:pPr>
            <a:r>
              <a:rPr lang="en-US" dirty="0"/>
              <a:t>	</a:t>
            </a:r>
            <a:r>
              <a:rPr lang="en-US" i="1" u="sng" dirty="0"/>
              <a:t>Scripture reference for this period is Acts 1:1 through 6:7. </a:t>
            </a:r>
          </a:p>
        </p:txBody>
      </p:sp>
    </p:spTree>
    <p:extLst>
      <p:ext uri="{BB962C8B-B14F-4D97-AF65-F5344CB8AC3E}">
        <p14:creationId xmlns:p14="http://schemas.microsoft.com/office/powerpoint/2010/main" val="4142988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CBDF4-EEEF-8029-898B-06F73AD77A41}"/>
              </a:ext>
            </a:extLst>
          </p:cNvPr>
          <p:cNvSpPr>
            <a:spLocks noGrp="1"/>
          </p:cNvSpPr>
          <p:nvPr>
            <p:ph type="title"/>
          </p:nvPr>
        </p:nvSpPr>
        <p:spPr/>
        <p:txBody>
          <a:bodyPr/>
          <a:lstStyle/>
          <a:p>
            <a:r>
              <a:rPr lang="en-US" dirty="0">
                <a:highlight>
                  <a:srgbClr val="00FFFF"/>
                </a:highlight>
              </a:rPr>
              <a:t>Six Historical Periods of the New Testament</a:t>
            </a:r>
          </a:p>
        </p:txBody>
      </p:sp>
      <p:sp>
        <p:nvSpPr>
          <p:cNvPr id="3" name="Content Placeholder 2">
            <a:extLst>
              <a:ext uri="{FF2B5EF4-FFF2-40B4-BE49-F238E27FC236}">
                <a16:creationId xmlns:a16="http://schemas.microsoft.com/office/drawing/2014/main" id="{760C6E91-AE3E-BED1-ACF3-54B4BC183B0F}"/>
              </a:ext>
            </a:extLst>
          </p:cNvPr>
          <p:cNvSpPr>
            <a:spLocks noGrp="1"/>
          </p:cNvSpPr>
          <p:nvPr>
            <p:ph idx="1"/>
          </p:nvPr>
        </p:nvSpPr>
        <p:spPr/>
        <p:txBody>
          <a:bodyPr>
            <a:normAutofit fontScale="85000" lnSpcReduction="20000"/>
          </a:bodyPr>
          <a:lstStyle/>
          <a:p>
            <a:pPr marL="0" indent="0">
              <a:spcBef>
                <a:spcPts val="400"/>
              </a:spcBef>
              <a:buNone/>
            </a:pPr>
            <a:r>
              <a:rPr lang="en-US" b="1" dirty="0"/>
              <a:t>4. Period of extension</a:t>
            </a:r>
            <a:r>
              <a:rPr lang="en-US" dirty="0"/>
              <a:t>: this is the period of the growth of the church as it began to extend itself out from Jerusalem to Judea and Samaria  </a:t>
            </a:r>
          </a:p>
          <a:p>
            <a:pPr marL="0" indent="0">
              <a:spcBef>
                <a:spcPts val="400"/>
              </a:spcBef>
              <a:buNone/>
            </a:pPr>
            <a:r>
              <a:rPr lang="en-US" i="1" u="sng" dirty="0"/>
              <a:t>Scripture reference for this period is Acts 6:8 to 9:31 </a:t>
            </a:r>
            <a:endParaRPr lang="en-US" u="sng" dirty="0"/>
          </a:p>
          <a:p>
            <a:pPr marL="0" indent="0">
              <a:spcBef>
                <a:spcPts val="400"/>
              </a:spcBef>
              <a:buNone/>
            </a:pPr>
            <a:r>
              <a:rPr lang="en-US" dirty="0"/>
              <a:t>5. </a:t>
            </a:r>
            <a:r>
              <a:rPr lang="en-US" b="1" dirty="0"/>
              <a:t>Period of rapid expansion</a:t>
            </a:r>
            <a:r>
              <a:rPr lang="en-US" dirty="0"/>
              <a:t>, and this includes Paul’s missionary journeys. The book of Acts ends with Paul’s Roman imprisonment—his first Roman imprisonment </a:t>
            </a:r>
          </a:p>
          <a:p>
            <a:pPr marL="0" indent="0">
              <a:spcBef>
                <a:spcPts val="400"/>
              </a:spcBef>
              <a:buNone/>
            </a:pPr>
            <a:r>
              <a:rPr lang="en-US" i="1" u="sng" dirty="0"/>
              <a:t>Scripture reference for this is Acts chapter 9, verse 32, to the end of the book, chapter 28, verse 31 </a:t>
            </a:r>
          </a:p>
          <a:p>
            <a:pPr marL="0" indent="0">
              <a:buNone/>
            </a:pPr>
            <a:r>
              <a:rPr lang="en-US" dirty="0"/>
              <a:t>6. </a:t>
            </a:r>
            <a:r>
              <a:rPr lang="en-US" b="1" dirty="0"/>
              <a:t>Period of consolidation</a:t>
            </a:r>
            <a:r>
              <a:rPr lang="en-US" dirty="0"/>
              <a:t>, because the main intent in the writing of these epistles was to consolidate or to solidify the churches that had been started by Paul and other early Christians. These are books written after the period covered in the Book of Acts.</a:t>
            </a:r>
          </a:p>
          <a:p>
            <a:pPr marL="0" indent="0">
              <a:buNone/>
            </a:pPr>
            <a:r>
              <a:rPr lang="en-US" i="1" u="sng" dirty="0"/>
              <a:t>This is that period after the book of Acts. The dates for this would be approximately AD 62 to 95, the closing of the New Testament era. </a:t>
            </a:r>
          </a:p>
          <a:p>
            <a:pPr marL="0" indent="0">
              <a:buNone/>
            </a:pPr>
            <a:endParaRPr lang="en-US" dirty="0"/>
          </a:p>
        </p:txBody>
      </p:sp>
    </p:spTree>
    <p:extLst>
      <p:ext uri="{BB962C8B-B14F-4D97-AF65-F5344CB8AC3E}">
        <p14:creationId xmlns:p14="http://schemas.microsoft.com/office/powerpoint/2010/main" val="30921038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DDF96C-F092-EB9C-A81B-FB81C2A85D3C}"/>
              </a:ext>
            </a:extLst>
          </p:cNvPr>
          <p:cNvSpPr>
            <a:spLocks noGrp="1"/>
          </p:cNvSpPr>
          <p:nvPr>
            <p:ph type="title"/>
          </p:nvPr>
        </p:nvSpPr>
        <p:spPr>
          <a:xfrm>
            <a:off x="838200" y="365125"/>
            <a:ext cx="10515600" cy="844697"/>
          </a:xfrm>
          <a:solidFill>
            <a:schemeClr val="accent5">
              <a:lumMod val="20000"/>
              <a:lumOff val="80000"/>
            </a:schemeClr>
          </a:solidFill>
        </p:spPr>
        <p:txBody>
          <a:bodyPr/>
          <a:lstStyle/>
          <a:p>
            <a:pPr algn="ctr"/>
            <a:r>
              <a:rPr lang="en-US" dirty="0"/>
              <a:t>Corinth</a:t>
            </a:r>
          </a:p>
        </p:txBody>
      </p:sp>
      <p:sp>
        <p:nvSpPr>
          <p:cNvPr id="3" name="Content Placeholder 2">
            <a:extLst>
              <a:ext uri="{FF2B5EF4-FFF2-40B4-BE49-F238E27FC236}">
                <a16:creationId xmlns:a16="http://schemas.microsoft.com/office/drawing/2014/main" id="{E299D78F-F1BF-A8A5-7F60-58CEFE142340}"/>
              </a:ext>
            </a:extLst>
          </p:cNvPr>
          <p:cNvSpPr>
            <a:spLocks noGrp="1"/>
          </p:cNvSpPr>
          <p:nvPr>
            <p:ph idx="1"/>
          </p:nvPr>
        </p:nvSpPr>
        <p:spPr>
          <a:xfrm>
            <a:off x="661182" y="1209822"/>
            <a:ext cx="11127544" cy="5283053"/>
          </a:xfrm>
        </p:spPr>
        <p:txBody>
          <a:bodyPr>
            <a:normAutofit lnSpcReduction="10000"/>
          </a:bodyPr>
          <a:lstStyle/>
          <a:p>
            <a:pPr marL="0" indent="0">
              <a:buNone/>
            </a:pPr>
            <a:r>
              <a:rPr lang="en-US" dirty="0">
                <a:cs typeface="Times New Roman" panose="02020603050405020304" pitchFamily="18" charset="0"/>
              </a:rPr>
              <a:t>Corinth, in ancient Greece, was a city like Chicago. It was Greece's largest city, located on an isthmus connecting the mainland to the Peloponnesian Peninsula. Due to sailing dangers around the peninsula, cargo was unloaded and carried over land on the Corinthian isthmus. Corinth was also the home of the Isthmus Games; these were second only to the Olympian Games. Corinth was also infamous as a religious center. The temple of Aphrodite dominated the Corinthian skyscape. It stood on the top of an eight hundred foot mountain called the </a:t>
            </a:r>
            <a:r>
              <a:rPr lang="en-US" dirty="0" err="1">
                <a:cs typeface="Times New Roman" panose="02020603050405020304" pitchFamily="18" charset="0"/>
              </a:rPr>
              <a:t>Acrocorinth</a:t>
            </a:r>
            <a:r>
              <a:rPr lang="en-US" dirty="0">
                <a:cs typeface="Times New Roman" panose="02020603050405020304" pitchFamily="18" charset="0"/>
              </a:rPr>
              <a:t>. Aphrodite was the goddess of love and thousands of priestesses served in the temple as sacred prostitutes. In the evening, priestesses would descend on Corinth to sell sexual favors, making the city infamous for immorality. The verb “</a:t>
            </a:r>
            <a:r>
              <a:rPr lang="en-US" dirty="0" err="1">
                <a:cs typeface="Times New Roman" panose="02020603050405020304" pitchFamily="18" charset="0"/>
              </a:rPr>
              <a:t>korinthiazomai</a:t>
            </a:r>
            <a:r>
              <a:rPr lang="en-US" dirty="0">
                <a:cs typeface="Times New Roman" panose="02020603050405020304" pitchFamily="18" charset="0"/>
              </a:rPr>
              <a:t>”—meaning “to act like a Corinthian”—became associated with drunkenness and vice. A Greek proverb warned, “it’s not every man who can afford a journey to Corinth,” implying that the temptations there could lead to trouble.</a:t>
            </a:r>
          </a:p>
          <a:p>
            <a:pPr marL="0" indent="0">
              <a:buNone/>
            </a:pPr>
            <a:endParaRPr lang="en-US" dirty="0"/>
          </a:p>
        </p:txBody>
      </p:sp>
    </p:spTree>
    <p:extLst>
      <p:ext uri="{BB962C8B-B14F-4D97-AF65-F5344CB8AC3E}">
        <p14:creationId xmlns:p14="http://schemas.microsoft.com/office/powerpoint/2010/main" val="31325248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42BFC9-AC6D-4509-DBA6-760BE9D48A12}"/>
              </a:ext>
            </a:extLst>
          </p:cNvPr>
          <p:cNvSpPr>
            <a:spLocks noGrp="1"/>
          </p:cNvSpPr>
          <p:nvPr>
            <p:ph type="title"/>
          </p:nvPr>
        </p:nvSpPr>
        <p:spPr>
          <a:xfrm>
            <a:off x="838200" y="365125"/>
            <a:ext cx="10515600" cy="930275"/>
          </a:xfrm>
          <a:solidFill>
            <a:schemeClr val="accent5">
              <a:lumMod val="20000"/>
              <a:lumOff val="80000"/>
            </a:schemeClr>
          </a:solidFill>
        </p:spPr>
        <p:txBody>
          <a:bodyPr/>
          <a:lstStyle/>
          <a:p>
            <a:pPr algn="ctr"/>
            <a:r>
              <a:rPr lang="en-US" dirty="0"/>
              <a:t>Corinth</a:t>
            </a:r>
          </a:p>
        </p:txBody>
      </p:sp>
      <p:sp>
        <p:nvSpPr>
          <p:cNvPr id="3" name="Content Placeholder 2">
            <a:extLst>
              <a:ext uri="{FF2B5EF4-FFF2-40B4-BE49-F238E27FC236}">
                <a16:creationId xmlns:a16="http://schemas.microsoft.com/office/drawing/2014/main" id="{AEA08306-BEFE-69D0-2919-BE7B460F280F}"/>
              </a:ext>
            </a:extLst>
          </p:cNvPr>
          <p:cNvSpPr>
            <a:spLocks noGrp="1"/>
          </p:cNvSpPr>
          <p:nvPr>
            <p:ph idx="1"/>
          </p:nvPr>
        </p:nvSpPr>
        <p:spPr>
          <a:xfrm>
            <a:off x="495946" y="1295400"/>
            <a:ext cx="11189776" cy="5027908"/>
          </a:xfrm>
        </p:spPr>
        <p:txBody>
          <a:bodyPr>
            <a:normAutofit/>
          </a:bodyPr>
          <a:lstStyle/>
          <a:p>
            <a:pPr marL="0" indent="0">
              <a:buNone/>
            </a:pPr>
            <a:r>
              <a:rPr lang="en-US" sz="3200" dirty="0">
                <a:cs typeface="Times New Roman" panose="02020603050405020304" pitchFamily="18" charset="0"/>
              </a:rPr>
              <a:t>Barclay says this in his commentary about Paul’s ministry in Corinth: “In this hot bed of vice, in the most unlikely place in all the Greek world, some of the greatest work of Paul was done and some of the mightiest triumphs of Christianity were won.” So in spite of a hostile environment, an environment of immorality, </a:t>
            </a:r>
            <a:r>
              <a:rPr lang="en-US" sz="3200" b="1" dirty="0">
                <a:cs typeface="Times New Roman" panose="02020603050405020304" pitchFamily="18" charset="0"/>
              </a:rPr>
              <a:t>Paul established a church in Corinth on his second missionary journey</a:t>
            </a:r>
            <a:r>
              <a:rPr lang="en-US" sz="3200" dirty="0">
                <a:cs typeface="Times New Roman" panose="02020603050405020304" pitchFamily="18" charset="0"/>
              </a:rPr>
              <a:t>. </a:t>
            </a:r>
            <a:r>
              <a:rPr lang="en-US" sz="3200" u="sng" dirty="0">
                <a:cs typeface="Times New Roman" panose="02020603050405020304" pitchFamily="18" charset="0"/>
              </a:rPr>
              <a:t>He wrote First Corinthians in response to a report from Chloe’s household that the Corinthian church was more under the influence of the world than under the influence of God’s Spirit. </a:t>
            </a:r>
          </a:p>
        </p:txBody>
      </p:sp>
    </p:spTree>
    <p:extLst>
      <p:ext uri="{BB962C8B-B14F-4D97-AF65-F5344CB8AC3E}">
        <p14:creationId xmlns:p14="http://schemas.microsoft.com/office/powerpoint/2010/main" val="14783576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80F33-32FB-0B94-E989-4226BCFEE32D}"/>
              </a:ext>
            </a:extLst>
          </p:cNvPr>
          <p:cNvSpPr>
            <a:spLocks noGrp="1"/>
          </p:cNvSpPr>
          <p:nvPr>
            <p:ph type="title"/>
          </p:nvPr>
        </p:nvSpPr>
        <p:spPr>
          <a:xfrm>
            <a:off x="838200" y="365126"/>
            <a:ext cx="10515600" cy="774562"/>
          </a:xfrm>
          <a:solidFill>
            <a:schemeClr val="accent5">
              <a:lumMod val="20000"/>
              <a:lumOff val="80000"/>
            </a:schemeClr>
          </a:solidFill>
        </p:spPr>
        <p:txBody>
          <a:bodyPr/>
          <a:lstStyle/>
          <a:p>
            <a:pPr algn="ctr"/>
            <a:r>
              <a:rPr lang="en-US" dirty="0"/>
              <a:t>Corinth</a:t>
            </a:r>
          </a:p>
        </p:txBody>
      </p:sp>
      <p:sp>
        <p:nvSpPr>
          <p:cNvPr id="3" name="Content Placeholder 2">
            <a:extLst>
              <a:ext uri="{FF2B5EF4-FFF2-40B4-BE49-F238E27FC236}">
                <a16:creationId xmlns:a16="http://schemas.microsoft.com/office/drawing/2014/main" id="{CC05CA56-E806-5B95-4B67-6468E8DDA01D}"/>
              </a:ext>
            </a:extLst>
          </p:cNvPr>
          <p:cNvSpPr>
            <a:spLocks noGrp="1"/>
          </p:cNvSpPr>
          <p:nvPr>
            <p:ph idx="1"/>
          </p:nvPr>
        </p:nvSpPr>
        <p:spPr>
          <a:xfrm>
            <a:off x="662609" y="1139688"/>
            <a:ext cx="10691191" cy="5037275"/>
          </a:xfrm>
        </p:spPr>
        <p:txBody>
          <a:bodyPr/>
          <a:lstStyle/>
          <a:p>
            <a:pPr marL="0" indent="0">
              <a:buNone/>
            </a:pPr>
            <a:r>
              <a:rPr lang="en-US" sz="4000" dirty="0"/>
              <a:t>"Corinth speaks to the lust for endless innovation that casually cuts a swath away from the practices and beliefs of other churches, while quietly side-stepping the careful instruction of the apostle... Always be suspicious of churches that proudly flaunt how different they are from what has gone before."</a:t>
            </a:r>
            <a:br>
              <a:rPr lang="en-US" dirty="0"/>
            </a:br>
            <a:r>
              <a:rPr lang="en-US" dirty="0"/>
              <a:t>— D.A. Carson, Prophetic from the Center</a:t>
            </a:r>
          </a:p>
          <a:p>
            <a:pPr marL="0" indent="0">
              <a:buNone/>
            </a:pPr>
            <a:endParaRPr lang="en-US" dirty="0"/>
          </a:p>
        </p:txBody>
      </p:sp>
    </p:spTree>
    <p:extLst>
      <p:ext uri="{BB962C8B-B14F-4D97-AF65-F5344CB8AC3E}">
        <p14:creationId xmlns:p14="http://schemas.microsoft.com/office/powerpoint/2010/main" val="24333760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0E1D3-82C1-CB92-7159-159A9493B4B4}"/>
              </a:ext>
            </a:extLst>
          </p:cNvPr>
          <p:cNvSpPr>
            <a:spLocks noGrp="1"/>
          </p:cNvSpPr>
          <p:nvPr>
            <p:ph type="title"/>
          </p:nvPr>
        </p:nvSpPr>
        <p:spPr>
          <a:xfrm>
            <a:off x="838200" y="365125"/>
            <a:ext cx="10515600" cy="900967"/>
          </a:xfrm>
          <a:solidFill>
            <a:schemeClr val="accent5">
              <a:lumMod val="20000"/>
              <a:lumOff val="80000"/>
            </a:schemeClr>
          </a:solidFill>
        </p:spPr>
        <p:txBody>
          <a:bodyPr/>
          <a:lstStyle/>
          <a:p>
            <a:pPr algn="ctr"/>
            <a:r>
              <a:rPr lang="en-US" dirty="0"/>
              <a:t>I Corinthians</a:t>
            </a:r>
          </a:p>
        </p:txBody>
      </p:sp>
      <p:sp>
        <p:nvSpPr>
          <p:cNvPr id="3" name="Content Placeholder 2">
            <a:extLst>
              <a:ext uri="{FF2B5EF4-FFF2-40B4-BE49-F238E27FC236}">
                <a16:creationId xmlns:a16="http://schemas.microsoft.com/office/drawing/2014/main" id="{6FAAD9F9-CB26-0720-3693-B68343DE0853}"/>
              </a:ext>
            </a:extLst>
          </p:cNvPr>
          <p:cNvSpPr>
            <a:spLocks noGrp="1"/>
          </p:cNvSpPr>
          <p:nvPr>
            <p:ph idx="1"/>
          </p:nvPr>
        </p:nvSpPr>
        <p:spPr>
          <a:xfrm>
            <a:off x="562708" y="1266092"/>
            <a:ext cx="11071274" cy="5120640"/>
          </a:xfrm>
        </p:spPr>
        <p:txBody>
          <a:bodyPr>
            <a:normAutofit lnSpcReduction="10000"/>
          </a:bodyPr>
          <a:lstStyle/>
          <a:p>
            <a:pPr marL="0" indent="0">
              <a:buNone/>
            </a:pPr>
            <a:r>
              <a:rPr lang="en-US" sz="3000" dirty="0">
                <a:cs typeface="Times New Roman" panose="02020603050405020304" pitchFamily="18" charset="0"/>
              </a:rPr>
              <a:t>In the first part of the epistle, chapters 1 through 6, Paul writes to correct problems. As one commentator put it: “He wrote to correct disorders which the Corinthians took lightly but which he saw as grave sin.” And then in chapters 7 through 16 Paul wrote to answer questions. Chapter 7 verse 1 gives the transition from the first part of the epistle to the second; in 7:1 we read, “Now for matters you wrote about: It is good for a man not to marry.” And so then Paul continues on—chapters 7, 8, 9 and through 16—to answer questions that the Corinthians had asked about marriage and singleness, meat sacrificed to idols, public worship, the veiling of women, the Lord’s Supper, spiritual gifts, the resurrection, and he even writes in chapter 16 about the collection; apparently some of the Corinthians had some questions about the offering. </a:t>
            </a:r>
          </a:p>
          <a:p>
            <a:endParaRPr lang="en-US" dirty="0"/>
          </a:p>
        </p:txBody>
      </p:sp>
    </p:spTree>
    <p:extLst>
      <p:ext uri="{BB962C8B-B14F-4D97-AF65-F5344CB8AC3E}">
        <p14:creationId xmlns:p14="http://schemas.microsoft.com/office/powerpoint/2010/main" val="6123686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B93195-71E2-B65E-F48F-42018D3C3128}"/>
              </a:ext>
            </a:extLst>
          </p:cNvPr>
          <p:cNvSpPr>
            <a:spLocks noGrp="1"/>
          </p:cNvSpPr>
          <p:nvPr>
            <p:ph type="title"/>
          </p:nvPr>
        </p:nvSpPr>
        <p:spPr>
          <a:xfrm>
            <a:off x="838200" y="365125"/>
            <a:ext cx="10515600" cy="874739"/>
          </a:xfrm>
          <a:solidFill>
            <a:schemeClr val="accent5">
              <a:lumMod val="20000"/>
              <a:lumOff val="80000"/>
            </a:schemeClr>
          </a:solidFill>
        </p:spPr>
        <p:txBody>
          <a:bodyPr>
            <a:normAutofit/>
          </a:bodyPr>
          <a:lstStyle/>
          <a:p>
            <a:pPr algn="ctr"/>
            <a:r>
              <a:rPr lang="en-US" dirty="0"/>
              <a:t>I Corinthians 1 - 6</a:t>
            </a:r>
          </a:p>
        </p:txBody>
      </p:sp>
      <p:sp>
        <p:nvSpPr>
          <p:cNvPr id="3" name="Content Placeholder 2">
            <a:extLst>
              <a:ext uri="{FF2B5EF4-FFF2-40B4-BE49-F238E27FC236}">
                <a16:creationId xmlns:a16="http://schemas.microsoft.com/office/drawing/2014/main" id="{1469A23F-CD8B-1CF4-2CA2-89741396B7C2}"/>
              </a:ext>
            </a:extLst>
          </p:cNvPr>
          <p:cNvSpPr>
            <a:spLocks noGrp="1"/>
          </p:cNvSpPr>
          <p:nvPr>
            <p:ph idx="1"/>
          </p:nvPr>
        </p:nvSpPr>
        <p:spPr>
          <a:xfrm>
            <a:off x="838200" y="1239864"/>
            <a:ext cx="10515600" cy="5253011"/>
          </a:xfrm>
        </p:spPr>
        <p:txBody>
          <a:bodyPr>
            <a:normAutofit/>
          </a:bodyPr>
          <a:lstStyle/>
          <a:p>
            <a:pPr marL="0" indent="0">
              <a:buNone/>
            </a:pPr>
            <a:r>
              <a:rPr lang="en-US" sz="4400" dirty="0"/>
              <a:t>In this section, Paul deals with </a:t>
            </a:r>
            <a:r>
              <a:rPr lang="en-US" sz="4400" b="1" dirty="0"/>
              <a:t>four issues</a:t>
            </a:r>
            <a:r>
              <a:rPr lang="en-US" sz="4400" dirty="0"/>
              <a:t>: </a:t>
            </a:r>
          </a:p>
          <a:p>
            <a:pPr marL="514350" indent="-514350">
              <a:buAutoNum type="arabicPeriod"/>
            </a:pPr>
            <a:r>
              <a:rPr lang="en-US" sz="4400" dirty="0"/>
              <a:t>Divisions in the church</a:t>
            </a:r>
          </a:p>
          <a:p>
            <a:pPr marL="514350" indent="-514350">
              <a:buAutoNum type="arabicPeriod"/>
            </a:pPr>
            <a:r>
              <a:rPr lang="en-US" sz="4400" dirty="0"/>
              <a:t> Immorality in the church </a:t>
            </a:r>
          </a:p>
          <a:p>
            <a:pPr marL="514350" indent="-514350">
              <a:buAutoNum type="arabicPeriod"/>
            </a:pPr>
            <a:r>
              <a:rPr lang="en-US" sz="4400" dirty="0"/>
              <a:t>Lawsuits </a:t>
            </a:r>
          </a:p>
          <a:p>
            <a:pPr marL="514350" indent="-514350">
              <a:buAutoNum type="arabicPeriod"/>
            </a:pPr>
            <a:r>
              <a:rPr lang="en-US" sz="4400" dirty="0"/>
              <a:t>Prostitutes. </a:t>
            </a:r>
          </a:p>
        </p:txBody>
      </p:sp>
    </p:spTree>
    <p:extLst>
      <p:ext uri="{BB962C8B-B14F-4D97-AF65-F5344CB8AC3E}">
        <p14:creationId xmlns:p14="http://schemas.microsoft.com/office/powerpoint/2010/main" val="15558793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A31315-5960-B3EB-B1A3-CD5B14093E96}"/>
              </a:ext>
            </a:extLst>
          </p:cNvPr>
          <p:cNvSpPr>
            <a:spLocks noGrp="1"/>
          </p:cNvSpPr>
          <p:nvPr>
            <p:ph type="title"/>
          </p:nvPr>
        </p:nvSpPr>
        <p:spPr>
          <a:xfrm>
            <a:off x="838200" y="365125"/>
            <a:ext cx="10515600" cy="642265"/>
          </a:xfrm>
          <a:solidFill>
            <a:schemeClr val="accent5">
              <a:lumMod val="20000"/>
              <a:lumOff val="80000"/>
            </a:schemeClr>
          </a:solidFill>
        </p:spPr>
        <p:txBody>
          <a:bodyPr>
            <a:normAutofit fontScale="90000"/>
          </a:bodyPr>
          <a:lstStyle/>
          <a:p>
            <a:pPr algn="ctr"/>
            <a:r>
              <a:rPr lang="en-US" dirty="0"/>
              <a:t>Divisions 1:10 – 4:21</a:t>
            </a:r>
          </a:p>
        </p:txBody>
      </p:sp>
      <p:sp>
        <p:nvSpPr>
          <p:cNvPr id="3" name="Content Placeholder 2">
            <a:extLst>
              <a:ext uri="{FF2B5EF4-FFF2-40B4-BE49-F238E27FC236}">
                <a16:creationId xmlns:a16="http://schemas.microsoft.com/office/drawing/2014/main" id="{C05C35B7-7D5B-1F5B-A1C5-95EC51B4EE3A}"/>
              </a:ext>
            </a:extLst>
          </p:cNvPr>
          <p:cNvSpPr>
            <a:spLocks noGrp="1"/>
          </p:cNvSpPr>
          <p:nvPr>
            <p:ph idx="1"/>
          </p:nvPr>
        </p:nvSpPr>
        <p:spPr>
          <a:xfrm>
            <a:off x="681925" y="1007390"/>
            <a:ext cx="10864311" cy="5315918"/>
          </a:xfrm>
        </p:spPr>
        <p:txBody>
          <a:bodyPr>
            <a:normAutofit fontScale="92500" lnSpcReduction="10000"/>
          </a:bodyPr>
          <a:lstStyle/>
          <a:p>
            <a:pPr marL="0" indent="0">
              <a:buNone/>
            </a:pPr>
            <a:r>
              <a:rPr lang="en-US" sz="3000" dirty="0"/>
              <a:t>The church had </a:t>
            </a:r>
            <a:r>
              <a:rPr lang="en-US" sz="3000" b="1" u="sng" dirty="0"/>
              <a:t>divided</a:t>
            </a:r>
            <a:r>
              <a:rPr lang="en-US" sz="3000" dirty="0"/>
              <a:t> into a personality cult. In 1:10 Paul writes, </a:t>
            </a:r>
            <a:r>
              <a:rPr lang="en-US" sz="3000" i="1" dirty="0"/>
              <a:t>end your divisions..” </a:t>
            </a:r>
            <a:r>
              <a:rPr lang="en-US" sz="3000" dirty="0"/>
              <a:t>There were four key figures in the Early Church: Paul, Apollos, Cephas (Peter), and Christ. The Corinthians were divided, some favoring Paul, Apollos, Peter, or others claiming to follow only Christ. They were elevating the messenger over the message. So Paul reminded them that those who preach and teach are only servants. In chapter 3, verse 5, Paul emphasizes that in ministry, there are only servants. He says, </a:t>
            </a:r>
            <a:r>
              <a:rPr lang="en-US" sz="3000" i="1" dirty="0"/>
              <a:t>“What, after all, is Apollos? And what is Paul? Only servants, through whom you came to believe, as the Lord has assigned to each his task.”</a:t>
            </a:r>
            <a:r>
              <a:rPr lang="en-US" sz="3000" dirty="0"/>
              <a:t> Each of us has a part, and all are equally important. Paul uses the analogy of farming in chapter 3. He says one person plants the seed, another waters, but God makes it grow: </a:t>
            </a:r>
            <a:r>
              <a:rPr lang="en-US" sz="3000" i="1" dirty="0"/>
              <a:t>“So neither he who plants nor he who waters is anything, but only God, who makes things grow” </a:t>
            </a:r>
            <a:r>
              <a:rPr lang="en-US" sz="3000" dirty="0"/>
              <a:t>[v. 7]. The point is, who brings results in ministry? It is God. </a:t>
            </a:r>
          </a:p>
          <a:p>
            <a:pPr marL="0" indent="0">
              <a:buNone/>
            </a:pPr>
            <a:endParaRPr lang="en-US" dirty="0"/>
          </a:p>
        </p:txBody>
      </p:sp>
    </p:spTree>
    <p:extLst>
      <p:ext uri="{BB962C8B-B14F-4D97-AF65-F5344CB8AC3E}">
        <p14:creationId xmlns:p14="http://schemas.microsoft.com/office/powerpoint/2010/main" val="24146557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7796F0-B472-0C7B-F2EC-26BEB160CE41}"/>
              </a:ext>
            </a:extLst>
          </p:cNvPr>
          <p:cNvSpPr>
            <a:spLocks noGrp="1"/>
          </p:cNvSpPr>
          <p:nvPr>
            <p:ph type="title"/>
          </p:nvPr>
        </p:nvSpPr>
        <p:spPr>
          <a:xfrm>
            <a:off x="838200" y="365125"/>
            <a:ext cx="10515600" cy="549275"/>
          </a:xfrm>
          <a:solidFill>
            <a:schemeClr val="accent5">
              <a:lumMod val="20000"/>
              <a:lumOff val="80000"/>
            </a:schemeClr>
          </a:solidFill>
        </p:spPr>
        <p:txBody>
          <a:bodyPr>
            <a:normAutofit fontScale="90000"/>
          </a:bodyPr>
          <a:lstStyle/>
          <a:p>
            <a:pPr algn="ctr"/>
            <a:r>
              <a:rPr lang="en-US" dirty="0"/>
              <a:t>Immorality – Chapter 5</a:t>
            </a:r>
          </a:p>
        </p:txBody>
      </p:sp>
      <p:sp>
        <p:nvSpPr>
          <p:cNvPr id="3" name="Content Placeholder 2">
            <a:extLst>
              <a:ext uri="{FF2B5EF4-FFF2-40B4-BE49-F238E27FC236}">
                <a16:creationId xmlns:a16="http://schemas.microsoft.com/office/drawing/2014/main" id="{3FCEDC95-BEEC-B35F-1F7B-6202BBF5B11A}"/>
              </a:ext>
            </a:extLst>
          </p:cNvPr>
          <p:cNvSpPr>
            <a:spLocks noGrp="1"/>
          </p:cNvSpPr>
          <p:nvPr>
            <p:ph idx="1"/>
          </p:nvPr>
        </p:nvSpPr>
        <p:spPr>
          <a:xfrm>
            <a:off x="838200" y="914400"/>
            <a:ext cx="10515600" cy="5578475"/>
          </a:xfrm>
        </p:spPr>
        <p:txBody>
          <a:bodyPr>
            <a:normAutofit/>
          </a:bodyPr>
          <a:lstStyle/>
          <a:p>
            <a:pPr marL="0" indent="0">
              <a:buNone/>
            </a:pPr>
            <a:r>
              <a:rPr lang="en-US" b="1" dirty="0"/>
              <a:t>The second issue in the first section is immorality</a:t>
            </a:r>
            <a:r>
              <a:rPr lang="en-US" dirty="0"/>
              <a:t>. Paul says in chapter 5 [v.1], </a:t>
            </a:r>
            <a:r>
              <a:rPr lang="en-US" i="1" dirty="0"/>
              <a:t>“It is actually reported that there is sexual immorality among you, and of a kind that does not occur even among pagans: A man has his father’s wife.” </a:t>
            </a:r>
            <a:r>
              <a:rPr lang="en-US" dirty="0"/>
              <a:t>Someone in the church was sleeping with (in a relationship) his stepmother. (Lev 18:8). This sin was revolting, even to unbelievers, but what was worse? Their attitude toward sin. In verse 2 Paul says, </a:t>
            </a:r>
            <a:r>
              <a:rPr lang="en-US" i="1" dirty="0"/>
              <a:t>“And you are proud! Shouldn’t you rather have been filled with grief and put out of your fellowship the man who did this?”</a:t>
            </a:r>
            <a:r>
              <a:rPr lang="en-US" dirty="0"/>
              <a:t> The church’s arrogance worsened the sin, proud that this man could sin openly, even in a way repulsive to unbelievers. Paul told the church to discipline the man for his sin, warning that tolerated sin can corrupt the church. His goal wasn't punishment but correction—hoping the man would recognize his sin, repent, and be restored.</a:t>
            </a:r>
          </a:p>
          <a:p>
            <a:endParaRPr lang="en-US" dirty="0"/>
          </a:p>
        </p:txBody>
      </p:sp>
    </p:spTree>
    <p:extLst>
      <p:ext uri="{BB962C8B-B14F-4D97-AF65-F5344CB8AC3E}">
        <p14:creationId xmlns:p14="http://schemas.microsoft.com/office/powerpoint/2010/main" val="5457056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F4DC8-4735-D2FF-FAC0-4F9D1D51D312}"/>
              </a:ext>
            </a:extLst>
          </p:cNvPr>
          <p:cNvSpPr>
            <a:spLocks noGrp="1"/>
          </p:cNvSpPr>
          <p:nvPr>
            <p:ph type="title"/>
          </p:nvPr>
        </p:nvSpPr>
        <p:spPr>
          <a:xfrm>
            <a:off x="838200" y="365126"/>
            <a:ext cx="10515600" cy="591478"/>
          </a:xfrm>
          <a:solidFill>
            <a:schemeClr val="accent5">
              <a:lumMod val="20000"/>
              <a:lumOff val="80000"/>
            </a:schemeClr>
          </a:solidFill>
        </p:spPr>
        <p:txBody>
          <a:bodyPr>
            <a:normAutofit fontScale="90000"/>
          </a:bodyPr>
          <a:lstStyle/>
          <a:p>
            <a:pPr algn="ctr"/>
            <a:r>
              <a:rPr lang="en-US" dirty="0"/>
              <a:t>Lawsuits – Chapter 6</a:t>
            </a:r>
          </a:p>
        </p:txBody>
      </p:sp>
      <p:sp>
        <p:nvSpPr>
          <p:cNvPr id="3" name="Content Placeholder 2">
            <a:extLst>
              <a:ext uri="{FF2B5EF4-FFF2-40B4-BE49-F238E27FC236}">
                <a16:creationId xmlns:a16="http://schemas.microsoft.com/office/drawing/2014/main" id="{DCE2596D-0285-E07F-FF00-D8B31D8AAF4D}"/>
              </a:ext>
            </a:extLst>
          </p:cNvPr>
          <p:cNvSpPr>
            <a:spLocks noGrp="1"/>
          </p:cNvSpPr>
          <p:nvPr>
            <p:ph idx="1"/>
          </p:nvPr>
        </p:nvSpPr>
        <p:spPr>
          <a:xfrm>
            <a:off x="838200" y="956604"/>
            <a:ext cx="10515600" cy="5401993"/>
          </a:xfrm>
        </p:spPr>
        <p:txBody>
          <a:bodyPr/>
          <a:lstStyle/>
          <a:p>
            <a:pPr marL="0" indent="0">
              <a:buNone/>
            </a:pPr>
            <a:r>
              <a:rPr lang="en-US" sz="3000" b="1" dirty="0"/>
              <a:t>Third, regarding lawsuits</a:t>
            </a:r>
            <a:r>
              <a:rPr lang="en-US" sz="3000" dirty="0"/>
              <a:t>, Christians in Corinth were using secular courts instead of settling disputes among themselves. This shocked Paul, especially given his Jewish background, where disputes were usually settled in the synagogue. He also criticized litigation among Christians for harming their testimony, as going before unbelieving judges damages their witness. Paul reminds them that, as future judges of eternal issues, they are qualified to judge everyday matters. He urges believers to settle disputes internally rather than take fellow believers to pagan courts. He concludes that, if necessary, it’s better to be wrong or cheated than to ruin their testimony before unbelievers.</a:t>
            </a:r>
          </a:p>
          <a:p>
            <a:endParaRPr lang="en-US" dirty="0"/>
          </a:p>
        </p:txBody>
      </p:sp>
    </p:spTree>
    <p:extLst>
      <p:ext uri="{BB962C8B-B14F-4D97-AF65-F5344CB8AC3E}">
        <p14:creationId xmlns:p14="http://schemas.microsoft.com/office/powerpoint/2010/main" val="41147438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F774BD-408D-1D4D-20B9-3CAE68214A6B}"/>
              </a:ext>
            </a:extLst>
          </p:cNvPr>
          <p:cNvSpPr>
            <a:spLocks noGrp="1"/>
          </p:cNvSpPr>
          <p:nvPr>
            <p:ph type="title"/>
          </p:nvPr>
        </p:nvSpPr>
        <p:spPr>
          <a:xfrm>
            <a:off x="838200" y="365126"/>
            <a:ext cx="10515600" cy="591478"/>
          </a:xfrm>
          <a:solidFill>
            <a:schemeClr val="accent5">
              <a:lumMod val="20000"/>
              <a:lumOff val="80000"/>
            </a:schemeClr>
          </a:solidFill>
        </p:spPr>
        <p:txBody>
          <a:bodyPr>
            <a:normAutofit fontScale="90000"/>
          </a:bodyPr>
          <a:lstStyle/>
          <a:p>
            <a:pPr algn="ctr"/>
            <a:r>
              <a:rPr lang="en-US" dirty="0"/>
              <a:t>Prostitutes – Chapter 6</a:t>
            </a:r>
          </a:p>
        </p:txBody>
      </p:sp>
      <p:sp>
        <p:nvSpPr>
          <p:cNvPr id="3" name="Content Placeholder 2">
            <a:extLst>
              <a:ext uri="{FF2B5EF4-FFF2-40B4-BE49-F238E27FC236}">
                <a16:creationId xmlns:a16="http://schemas.microsoft.com/office/drawing/2014/main" id="{80B1FCD4-C992-0AFA-B95D-8C6B7E8AA111}"/>
              </a:ext>
            </a:extLst>
          </p:cNvPr>
          <p:cNvSpPr>
            <a:spLocks noGrp="1"/>
          </p:cNvSpPr>
          <p:nvPr>
            <p:ph idx="1"/>
          </p:nvPr>
        </p:nvSpPr>
        <p:spPr>
          <a:xfrm>
            <a:off x="838200" y="956604"/>
            <a:ext cx="10515600" cy="5220359"/>
          </a:xfrm>
        </p:spPr>
        <p:txBody>
          <a:bodyPr>
            <a:normAutofit/>
          </a:bodyPr>
          <a:lstStyle/>
          <a:p>
            <a:pPr marL="0" indent="0">
              <a:buNone/>
            </a:pPr>
            <a:r>
              <a:rPr lang="en-US" dirty="0"/>
              <a:t>The fourth part of Corinthians discusses prostitution as a sexual sin, which some new converts justified by Greek thought that the body was insignificant compared to the spirit. They indulged in excess, believing only the spirit mattered, since it alone would live on. Paul condemns this, emphasizing that our bodies are temples of the Holy Spirit, bought with a price, and should honor God. Like Moses, who showed reverence by removing his sandals on holy ground, believers are on sacred ground because of the Holy Spirit within them. Our bodies are the temple of the Holy Spirit, so in a sense, we are the Holy of Holies, the place where God dwells through his Spirit. And each of us should live our lives each moment as if God were present, because he is! He is present in our bodies through the Holy Spirit.</a:t>
            </a:r>
          </a:p>
          <a:p>
            <a:pPr marL="0" indent="0">
              <a:buNone/>
            </a:pPr>
            <a:endParaRPr lang="en-US" dirty="0"/>
          </a:p>
          <a:p>
            <a:endParaRPr lang="en-US" dirty="0"/>
          </a:p>
        </p:txBody>
      </p:sp>
    </p:spTree>
    <p:extLst>
      <p:ext uri="{BB962C8B-B14F-4D97-AF65-F5344CB8AC3E}">
        <p14:creationId xmlns:p14="http://schemas.microsoft.com/office/powerpoint/2010/main" val="27306358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5BCA9-FC49-9CDF-3408-9361BBFAF676}"/>
              </a:ext>
            </a:extLst>
          </p:cNvPr>
          <p:cNvSpPr>
            <a:spLocks noGrp="1"/>
          </p:cNvSpPr>
          <p:nvPr>
            <p:ph type="title"/>
          </p:nvPr>
        </p:nvSpPr>
        <p:spPr>
          <a:xfrm>
            <a:off x="838200" y="365125"/>
            <a:ext cx="10515600" cy="732155"/>
          </a:xfrm>
          <a:solidFill>
            <a:schemeClr val="accent5">
              <a:lumMod val="20000"/>
              <a:lumOff val="80000"/>
            </a:schemeClr>
          </a:solidFill>
        </p:spPr>
        <p:txBody>
          <a:bodyPr/>
          <a:lstStyle/>
          <a:p>
            <a:pPr algn="ctr"/>
            <a:r>
              <a:rPr lang="en-US" dirty="0"/>
              <a:t>I Corinthians 7 - 16</a:t>
            </a:r>
          </a:p>
        </p:txBody>
      </p:sp>
      <p:sp>
        <p:nvSpPr>
          <p:cNvPr id="3" name="Content Placeholder 2">
            <a:extLst>
              <a:ext uri="{FF2B5EF4-FFF2-40B4-BE49-F238E27FC236}">
                <a16:creationId xmlns:a16="http://schemas.microsoft.com/office/drawing/2014/main" id="{FCA9D5F5-EB03-B820-D1A9-A6571752DAA8}"/>
              </a:ext>
            </a:extLst>
          </p:cNvPr>
          <p:cNvSpPr>
            <a:spLocks noGrp="1"/>
          </p:cNvSpPr>
          <p:nvPr>
            <p:ph idx="1"/>
          </p:nvPr>
        </p:nvSpPr>
        <p:spPr>
          <a:xfrm>
            <a:off x="838200" y="1097280"/>
            <a:ext cx="10515600" cy="4507389"/>
          </a:xfrm>
        </p:spPr>
        <p:txBody>
          <a:bodyPr>
            <a:noAutofit/>
          </a:bodyPr>
          <a:lstStyle/>
          <a:p>
            <a:pPr marL="0" indent="0">
              <a:buNone/>
            </a:pPr>
            <a:r>
              <a:rPr lang="en-US" sz="4000" b="1" dirty="0"/>
              <a:t>In the second part of his epistle Paul focuses on questions that they asked. </a:t>
            </a:r>
            <a:r>
              <a:rPr lang="en-US" sz="4000" dirty="0"/>
              <a:t>He says in chapter 7, verse 1: “Now about matters that you wrote about.” And in this part of the epistle, chapters 7 through 16, he talks about marriage and singleness, meat sacrificed to idols, matters related to public worship, the resurrection, and then giving. </a:t>
            </a:r>
          </a:p>
        </p:txBody>
      </p:sp>
    </p:spTree>
    <p:extLst>
      <p:ext uri="{BB962C8B-B14F-4D97-AF65-F5344CB8AC3E}">
        <p14:creationId xmlns:p14="http://schemas.microsoft.com/office/powerpoint/2010/main" val="11198195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645961-FCAB-F381-CCE5-C37EFC5D3B6E}"/>
              </a:ext>
            </a:extLst>
          </p:cNvPr>
          <p:cNvSpPr>
            <a:spLocks noGrp="1"/>
          </p:cNvSpPr>
          <p:nvPr>
            <p:ph type="title"/>
          </p:nvPr>
        </p:nvSpPr>
        <p:spPr>
          <a:xfrm>
            <a:off x="838200" y="365126"/>
            <a:ext cx="10515600" cy="675884"/>
          </a:xfrm>
          <a:solidFill>
            <a:schemeClr val="accent5">
              <a:lumMod val="20000"/>
              <a:lumOff val="80000"/>
            </a:schemeClr>
          </a:solidFill>
        </p:spPr>
        <p:txBody>
          <a:bodyPr>
            <a:normAutofit fontScale="90000"/>
          </a:bodyPr>
          <a:lstStyle/>
          <a:p>
            <a:pPr algn="ctr"/>
            <a:r>
              <a:rPr lang="en-US" dirty="0"/>
              <a:t>Marriage and Singleness – Chapter 7</a:t>
            </a:r>
          </a:p>
        </p:txBody>
      </p:sp>
      <p:sp>
        <p:nvSpPr>
          <p:cNvPr id="3" name="Content Placeholder 2">
            <a:extLst>
              <a:ext uri="{FF2B5EF4-FFF2-40B4-BE49-F238E27FC236}">
                <a16:creationId xmlns:a16="http://schemas.microsoft.com/office/drawing/2014/main" id="{615F47C5-74DA-5CA1-800D-1A0409DFEC6D}"/>
              </a:ext>
            </a:extLst>
          </p:cNvPr>
          <p:cNvSpPr>
            <a:spLocks noGrp="1"/>
          </p:cNvSpPr>
          <p:nvPr>
            <p:ph idx="1"/>
          </p:nvPr>
        </p:nvSpPr>
        <p:spPr>
          <a:xfrm>
            <a:off x="838200" y="1041010"/>
            <a:ext cx="10344462" cy="5451864"/>
          </a:xfrm>
        </p:spPr>
        <p:txBody>
          <a:bodyPr>
            <a:normAutofit/>
          </a:bodyPr>
          <a:lstStyle/>
          <a:p>
            <a:pPr marL="0" indent="0">
              <a:buNone/>
            </a:pPr>
            <a:r>
              <a:rPr lang="en-US" sz="3000" dirty="0">
                <a:effectLst/>
                <a:ea typeface="Calibri" panose="020F0502020204030204" pitchFamily="34" charset="0"/>
              </a:rPr>
              <a:t>First, marriage and singleness. </a:t>
            </a:r>
            <a:r>
              <a:rPr lang="en-US" sz="3000" dirty="0">
                <a:ea typeface="Calibri" panose="020F0502020204030204" pitchFamily="34" charset="0"/>
              </a:rPr>
              <a:t>T</a:t>
            </a:r>
            <a:r>
              <a:rPr lang="en-US" sz="3000" dirty="0">
                <a:effectLst/>
                <a:ea typeface="Calibri" panose="020F0502020204030204" pitchFamily="34" charset="0"/>
              </a:rPr>
              <a:t>here was a group that taught that singleness was a spiritual advantage. Chapter 7, verse 1 says that </a:t>
            </a:r>
            <a:r>
              <a:rPr lang="en-US" i="1" dirty="0"/>
              <a:t>“It is good for a man not to have sexual relations with a woman.”</a:t>
            </a:r>
            <a:r>
              <a:rPr lang="en-US" sz="3000" i="1" dirty="0">
                <a:effectLst/>
                <a:ea typeface="Calibri" panose="020F0502020204030204" pitchFamily="34" charset="0"/>
              </a:rPr>
              <a:t> </a:t>
            </a:r>
            <a:r>
              <a:rPr lang="en-US" sz="3000" dirty="0">
                <a:effectLst/>
                <a:ea typeface="Calibri" panose="020F0502020204030204" pitchFamily="34" charset="0"/>
              </a:rPr>
              <a:t>I don’t think that Paul said that,</a:t>
            </a:r>
            <a:r>
              <a:rPr lang="en-US" sz="3000" dirty="0">
                <a:ea typeface="Calibri" panose="020F0502020204030204" pitchFamily="34" charset="0"/>
              </a:rPr>
              <a:t> it was from their letter to him</a:t>
            </a:r>
            <a:r>
              <a:rPr lang="en-US" sz="3000" dirty="0">
                <a:effectLst/>
                <a:ea typeface="Calibri" panose="020F0502020204030204" pitchFamily="34" charset="0"/>
              </a:rPr>
              <a:t>. This was perhaps due </a:t>
            </a:r>
            <a:r>
              <a:rPr lang="en-US" sz="3000" dirty="0">
                <a:ea typeface="Calibri" panose="020F0502020204030204" pitchFamily="34" charset="0"/>
              </a:rPr>
              <a:t>to them </a:t>
            </a:r>
            <a:r>
              <a:rPr lang="en-US" sz="3000" dirty="0">
                <a:effectLst/>
                <a:ea typeface="Calibri" panose="020F0502020204030204" pitchFamily="34" charset="0"/>
              </a:rPr>
              <a:t>thinking that the end of the age had come and since they were living in this final state of redemption, marriage was unnecessary; in fact, it was even a hindrance to spiritual fulfillment. And some, had even gone to the extreme of divorcing their husband or wife. So, Paul says that marriage is legitimate and singleness is legitimate. Both have their advantages and disadvantages. One is not better than the other, and one certainly doesn’t make you more spiritual than the other.</a:t>
            </a:r>
            <a:endParaRPr lang="en-US" sz="3000" dirty="0"/>
          </a:p>
        </p:txBody>
      </p:sp>
    </p:spTree>
    <p:extLst>
      <p:ext uri="{BB962C8B-B14F-4D97-AF65-F5344CB8AC3E}">
        <p14:creationId xmlns:p14="http://schemas.microsoft.com/office/powerpoint/2010/main" val="13881170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B4680-BD17-C076-9A6E-1760082D6C3D}"/>
              </a:ext>
            </a:extLst>
          </p:cNvPr>
          <p:cNvSpPr>
            <a:spLocks noGrp="1"/>
          </p:cNvSpPr>
          <p:nvPr>
            <p:ph type="title"/>
          </p:nvPr>
        </p:nvSpPr>
        <p:spPr>
          <a:xfrm>
            <a:off x="838200" y="365126"/>
            <a:ext cx="10515600" cy="507072"/>
          </a:xfrm>
          <a:solidFill>
            <a:schemeClr val="accent5">
              <a:lumMod val="20000"/>
              <a:lumOff val="80000"/>
            </a:schemeClr>
          </a:solidFill>
        </p:spPr>
        <p:txBody>
          <a:bodyPr>
            <a:normAutofit fontScale="90000"/>
          </a:bodyPr>
          <a:lstStyle/>
          <a:p>
            <a:pPr algn="ctr"/>
            <a:r>
              <a:rPr lang="en-US" dirty="0"/>
              <a:t>Marriage – Chapter 7</a:t>
            </a:r>
          </a:p>
        </p:txBody>
      </p:sp>
      <p:sp>
        <p:nvSpPr>
          <p:cNvPr id="3" name="Content Placeholder 2">
            <a:extLst>
              <a:ext uri="{FF2B5EF4-FFF2-40B4-BE49-F238E27FC236}">
                <a16:creationId xmlns:a16="http://schemas.microsoft.com/office/drawing/2014/main" id="{882C0F91-234E-139F-CC5F-760235033CB6}"/>
              </a:ext>
            </a:extLst>
          </p:cNvPr>
          <p:cNvSpPr>
            <a:spLocks noGrp="1"/>
          </p:cNvSpPr>
          <p:nvPr>
            <p:ph idx="1"/>
          </p:nvPr>
        </p:nvSpPr>
        <p:spPr>
          <a:xfrm>
            <a:off x="838200" y="872198"/>
            <a:ext cx="10515600" cy="5444196"/>
          </a:xfrm>
        </p:spPr>
        <p:txBody>
          <a:bodyPr>
            <a:normAutofit lnSpcReduction="10000"/>
          </a:bodyPr>
          <a:lstStyle/>
          <a:p>
            <a:pPr marL="0" indent="0">
              <a:buNone/>
            </a:pPr>
            <a:r>
              <a:rPr lang="en-US" dirty="0"/>
              <a:t>Secondly, Paul affirms that God established marriage as a monogamous, heterosexual relationship. In verse 2 of chapter 7 he says, “But since there is so much immorality, each man should have his own wife, and each woman her own husband.” That means one wife per man and one husband per woman in a heterosexual relationship. And then Paul also affirms the permanence of marriage in chapter 7. He gives two special exceptions: in the case of desertion, he says [v. 15], “But if an unbeliever leaves, let him do so. A believing man or woman is not bound in such circumstances.” And the second exception is death, verse 39 reads: “A woman is bound to her husband as long as he lives. But if her husband dies, she is free to marry anyone she wishes, but he must belong to the Lord.” Paul states two exceptions to a lifelong marriage: desertion by an unbeliever and death. In both cases, he indicates that one is free to remarry, but only to a believer.</a:t>
            </a:r>
          </a:p>
          <a:p>
            <a:pPr marL="0" indent="0">
              <a:buNone/>
            </a:pPr>
            <a:endParaRPr lang="en-US" dirty="0"/>
          </a:p>
        </p:txBody>
      </p:sp>
    </p:spTree>
    <p:extLst>
      <p:ext uri="{BB962C8B-B14F-4D97-AF65-F5344CB8AC3E}">
        <p14:creationId xmlns:p14="http://schemas.microsoft.com/office/powerpoint/2010/main" val="6894185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4FB1BD-C802-D9C7-1C3B-14F53E6AE3AE}"/>
              </a:ext>
            </a:extLst>
          </p:cNvPr>
          <p:cNvSpPr>
            <a:spLocks noGrp="1"/>
          </p:cNvSpPr>
          <p:nvPr>
            <p:ph type="title"/>
          </p:nvPr>
        </p:nvSpPr>
        <p:spPr>
          <a:xfrm>
            <a:off x="838200" y="365125"/>
            <a:ext cx="10515600" cy="684186"/>
          </a:xfrm>
          <a:solidFill>
            <a:schemeClr val="accent5">
              <a:lumMod val="20000"/>
              <a:lumOff val="80000"/>
            </a:schemeClr>
          </a:solidFill>
        </p:spPr>
        <p:txBody>
          <a:bodyPr>
            <a:normAutofit/>
          </a:bodyPr>
          <a:lstStyle/>
          <a:p>
            <a:pPr algn="ctr"/>
            <a:r>
              <a:rPr lang="en-US" sz="3600" dirty="0"/>
              <a:t>Meat offered to Idols – Chapter 8, The Issue</a:t>
            </a:r>
          </a:p>
        </p:txBody>
      </p:sp>
      <p:sp>
        <p:nvSpPr>
          <p:cNvPr id="3" name="Content Placeholder 2">
            <a:extLst>
              <a:ext uri="{FF2B5EF4-FFF2-40B4-BE49-F238E27FC236}">
                <a16:creationId xmlns:a16="http://schemas.microsoft.com/office/drawing/2014/main" id="{DB3066E5-6AB6-DA4C-8DAF-EC379C035AA5}"/>
              </a:ext>
            </a:extLst>
          </p:cNvPr>
          <p:cNvSpPr>
            <a:spLocks noGrp="1"/>
          </p:cNvSpPr>
          <p:nvPr>
            <p:ph idx="1"/>
          </p:nvPr>
        </p:nvSpPr>
        <p:spPr>
          <a:xfrm>
            <a:off x="689547" y="1049311"/>
            <a:ext cx="10942819" cy="5443564"/>
          </a:xfrm>
        </p:spPr>
        <p:txBody>
          <a:bodyPr>
            <a:normAutofit/>
          </a:bodyPr>
          <a:lstStyle/>
          <a:p>
            <a:pPr marL="0" indent="0">
              <a:buNone/>
            </a:pPr>
            <a:r>
              <a:rPr lang="en-US" dirty="0"/>
              <a:t>In ancient Corinth, eating meat offered to idols was a complex issue because it intersected with nearly every aspect of social, economic, and religious life. Most meat sold in Corinthian marketplaces originated from animal sacrifices at pagan temples. Temples were the primary centers for social gatherings, including business banquets, weddings, and civic festivals. For many Christians, especially those of high social status, refusing to attend these events meant social isolation or economic loss. : Leftover sacrificial meat was sold to local butchers and often cost less than other meat, making it an attractive option for poorer believers. Some believers argued that since idols are not real gods, the meat offered to them is just food and remains spiritually neutral. Many new converts had recently left paganism and still associated sacrificial meat with actual worship of false gods.</a:t>
            </a:r>
          </a:p>
          <a:p>
            <a:pPr marL="0" indent="0">
              <a:buNone/>
            </a:pPr>
            <a:endParaRPr lang="en-US" sz="1200" dirty="0"/>
          </a:p>
        </p:txBody>
      </p:sp>
    </p:spTree>
    <p:extLst>
      <p:ext uri="{BB962C8B-B14F-4D97-AF65-F5344CB8AC3E}">
        <p14:creationId xmlns:p14="http://schemas.microsoft.com/office/powerpoint/2010/main" val="33716424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CA9E4-CBDD-5DC4-7286-23E420DADF60}"/>
              </a:ext>
            </a:extLst>
          </p:cNvPr>
          <p:cNvSpPr>
            <a:spLocks noGrp="1"/>
          </p:cNvSpPr>
          <p:nvPr>
            <p:ph type="title"/>
          </p:nvPr>
        </p:nvSpPr>
        <p:spPr>
          <a:xfrm>
            <a:off x="838200" y="365126"/>
            <a:ext cx="10515600" cy="459333"/>
          </a:xfrm>
          <a:solidFill>
            <a:schemeClr val="accent5">
              <a:lumMod val="20000"/>
              <a:lumOff val="80000"/>
            </a:schemeClr>
          </a:solidFill>
        </p:spPr>
        <p:txBody>
          <a:bodyPr>
            <a:normAutofit fontScale="90000"/>
          </a:bodyPr>
          <a:lstStyle/>
          <a:p>
            <a:pPr algn="ctr"/>
            <a:r>
              <a:rPr lang="en-US" dirty="0"/>
              <a:t>Meat offered to Idols – Chapter 8</a:t>
            </a:r>
          </a:p>
        </p:txBody>
      </p:sp>
      <p:sp>
        <p:nvSpPr>
          <p:cNvPr id="3" name="Content Placeholder 2">
            <a:extLst>
              <a:ext uri="{FF2B5EF4-FFF2-40B4-BE49-F238E27FC236}">
                <a16:creationId xmlns:a16="http://schemas.microsoft.com/office/drawing/2014/main" id="{BDCB4C7A-E87D-5CFA-A0DF-BFEE0BE4DF02}"/>
              </a:ext>
            </a:extLst>
          </p:cNvPr>
          <p:cNvSpPr>
            <a:spLocks noGrp="1"/>
          </p:cNvSpPr>
          <p:nvPr>
            <p:ph idx="1"/>
          </p:nvPr>
        </p:nvSpPr>
        <p:spPr>
          <a:xfrm>
            <a:off x="838200" y="824459"/>
            <a:ext cx="10515600" cy="5352504"/>
          </a:xfrm>
        </p:spPr>
        <p:txBody>
          <a:bodyPr/>
          <a:lstStyle/>
          <a:p>
            <a:pPr marL="0" indent="0">
              <a:buNone/>
            </a:pPr>
            <a:r>
              <a:rPr lang="en-US" sz="3600" dirty="0"/>
              <a:t>Paul’s teaching on meat offered to idols balances theological principle with pastoral concern for community conscience. He affirms that “an idol has no real existence” and “there is no God but one,” (</a:t>
            </a:r>
            <a:r>
              <a:rPr lang="en-US" sz="3600" dirty="0">
                <a:hlinkClick r:id="rId2"/>
              </a:rPr>
              <a:t>1 Cor 8</a:t>
            </a:r>
            <a:r>
              <a:rPr lang="en-US" sz="3600" dirty="0"/>
              <a:t>) establishing that idols themselves hold no spiritual power. The meat offered to idols is just as good as any other meat purchased elsewhere. From a purely theological standpoint, consuming such meat involves no violation.</a:t>
            </a:r>
          </a:p>
          <a:p>
            <a:pPr marL="0" indent="0">
              <a:buNone/>
            </a:pPr>
            <a:endParaRPr lang="en-US" dirty="0"/>
          </a:p>
        </p:txBody>
      </p:sp>
    </p:spTree>
    <p:extLst>
      <p:ext uri="{BB962C8B-B14F-4D97-AF65-F5344CB8AC3E}">
        <p14:creationId xmlns:p14="http://schemas.microsoft.com/office/powerpoint/2010/main" val="16816948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10A3E-F664-1538-414B-7A2B373DCCB6}"/>
              </a:ext>
            </a:extLst>
          </p:cNvPr>
          <p:cNvSpPr>
            <a:spLocks noGrp="1"/>
          </p:cNvSpPr>
          <p:nvPr>
            <p:ph type="title"/>
          </p:nvPr>
        </p:nvSpPr>
        <p:spPr>
          <a:xfrm>
            <a:off x="838200" y="365125"/>
            <a:ext cx="10515600" cy="579255"/>
          </a:xfrm>
          <a:solidFill>
            <a:schemeClr val="accent5">
              <a:lumMod val="20000"/>
              <a:lumOff val="80000"/>
            </a:schemeClr>
          </a:solidFill>
        </p:spPr>
        <p:txBody>
          <a:bodyPr>
            <a:normAutofit fontScale="90000"/>
          </a:bodyPr>
          <a:lstStyle/>
          <a:p>
            <a:pPr algn="ctr"/>
            <a:r>
              <a:rPr lang="en-US" dirty="0"/>
              <a:t>Meat offered to Idols – Chapter 8</a:t>
            </a:r>
          </a:p>
        </p:txBody>
      </p:sp>
      <p:sp>
        <p:nvSpPr>
          <p:cNvPr id="3" name="Content Placeholder 2">
            <a:extLst>
              <a:ext uri="{FF2B5EF4-FFF2-40B4-BE49-F238E27FC236}">
                <a16:creationId xmlns:a16="http://schemas.microsoft.com/office/drawing/2014/main" id="{3E842D81-72DF-F0E5-F345-C1DD85DA8825}"/>
              </a:ext>
            </a:extLst>
          </p:cNvPr>
          <p:cNvSpPr>
            <a:spLocks noGrp="1"/>
          </p:cNvSpPr>
          <p:nvPr>
            <p:ph idx="1"/>
          </p:nvPr>
        </p:nvSpPr>
        <p:spPr>
          <a:xfrm>
            <a:off x="838200" y="944380"/>
            <a:ext cx="10515600" cy="5232583"/>
          </a:xfrm>
        </p:spPr>
        <p:txBody>
          <a:bodyPr>
            <a:normAutofit lnSpcReduction="10000"/>
          </a:bodyPr>
          <a:lstStyle/>
          <a:p>
            <a:pPr marL="0" indent="0">
              <a:buNone/>
            </a:pPr>
            <a:r>
              <a:rPr lang="en-US" sz="3200" dirty="0"/>
              <a:t>However, Paul immediately complicates this freedom with a crucial qualification. Not everyone possesses this knowledge, and some believers, through their former association with idols, eat food as really offered to an idol, and their conscience becomes defiled. (</a:t>
            </a:r>
            <a:r>
              <a:rPr lang="en-US" sz="3200" dirty="0">
                <a:hlinkClick r:id="rId2"/>
              </a:rPr>
              <a:t>1 Cor 8</a:t>
            </a:r>
            <a:r>
              <a:rPr lang="en-US" sz="3200" dirty="0"/>
              <a:t>) This creates a tension between individual liberty and communal responsibility. Paul warns that exercising this right must not become a stumbling block to the weak—if a weaker believer sees someone eating in an idol’s temple, they may be encouraged to eat despite their troubled conscience, and this knowledge would destroy the brother for whom Christ died. (</a:t>
            </a:r>
            <a:r>
              <a:rPr lang="en-US" sz="3200" dirty="0">
                <a:hlinkClick r:id="rId2"/>
              </a:rPr>
              <a:t>1 Cor 8</a:t>
            </a:r>
            <a:r>
              <a:rPr lang="en-US" sz="3200" dirty="0"/>
              <a:t>)</a:t>
            </a:r>
          </a:p>
          <a:p>
            <a:pPr marL="0" indent="0">
              <a:buNone/>
            </a:pPr>
            <a:endParaRPr lang="en-US" dirty="0"/>
          </a:p>
        </p:txBody>
      </p:sp>
    </p:spTree>
    <p:extLst>
      <p:ext uri="{BB962C8B-B14F-4D97-AF65-F5344CB8AC3E}">
        <p14:creationId xmlns:p14="http://schemas.microsoft.com/office/powerpoint/2010/main" val="33785864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393469-106C-ED2D-B5F4-1B19272F4175}"/>
              </a:ext>
            </a:extLst>
          </p:cNvPr>
          <p:cNvSpPr>
            <a:spLocks noGrp="1"/>
          </p:cNvSpPr>
          <p:nvPr>
            <p:ph type="title"/>
          </p:nvPr>
        </p:nvSpPr>
        <p:spPr>
          <a:xfrm>
            <a:off x="838200" y="365124"/>
            <a:ext cx="10515600" cy="639217"/>
          </a:xfrm>
          <a:solidFill>
            <a:schemeClr val="accent5">
              <a:lumMod val="20000"/>
              <a:lumOff val="80000"/>
            </a:schemeClr>
          </a:solidFill>
        </p:spPr>
        <p:txBody>
          <a:bodyPr>
            <a:normAutofit fontScale="90000"/>
          </a:bodyPr>
          <a:lstStyle/>
          <a:p>
            <a:pPr algn="ctr"/>
            <a:r>
              <a:rPr lang="en-US" dirty="0"/>
              <a:t>Meat offered to Idols – Chapter 8</a:t>
            </a:r>
          </a:p>
        </p:txBody>
      </p:sp>
      <p:sp>
        <p:nvSpPr>
          <p:cNvPr id="3" name="Content Placeholder 2">
            <a:extLst>
              <a:ext uri="{FF2B5EF4-FFF2-40B4-BE49-F238E27FC236}">
                <a16:creationId xmlns:a16="http://schemas.microsoft.com/office/drawing/2014/main" id="{4AFDECC7-58AE-62F3-A76F-44C3DE8ED864}"/>
              </a:ext>
            </a:extLst>
          </p:cNvPr>
          <p:cNvSpPr>
            <a:spLocks noGrp="1"/>
          </p:cNvSpPr>
          <p:nvPr>
            <p:ph idx="1"/>
          </p:nvPr>
        </p:nvSpPr>
        <p:spPr>
          <a:xfrm>
            <a:off x="838200" y="1004341"/>
            <a:ext cx="10515600" cy="5172622"/>
          </a:xfrm>
        </p:spPr>
        <p:txBody>
          <a:bodyPr>
            <a:normAutofit lnSpcReduction="10000"/>
          </a:bodyPr>
          <a:lstStyle/>
          <a:p>
            <a:pPr marL="0" indent="0">
              <a:buNone/>
            </a:pPr>
            <a:r>
              <a:rPr lang="en-US" sz="3200" dirty="0"/>
              <a:t>Paul’s solution prioritizes love over abstract rights. He declares that if food causes his brother to stumble, he will never eat meat rather than cause that stumbling. (</a:t>
            </a:r>
            <a:r>
              <a:rPr lang="en-US" sz="3200" dirty="0">
                <a:hlinkClick r:id="rId2"/>
              </a:rPr>
              <a:t>1 Cor 8</a:t>
            </a:r>
            <a:r>
              <a:rPr lang="en-US" sz="3200" dirty="0"/>
              <a:t>) In his second treatment of the issue, Paul offers practical guidance: believers may eat meat sold in the market without raising questions, and if invited to dinner by an unbeliever, they may eat what is set before them. (</a:t>
            </a:r>
            <a:r>
              <a:rPr lang="en-US" sz="3200" dirty="0">
                <a:hlinkClick r:id="rId3"/>
              </a:rPr>
              <a:t>1 Cor 10:14–33</a:t>
            </a:r>
            <a:r>
              <a:rPr lang="en-US" sz="3200" dirty="0"/>
              <a:t>) Yet if someone explicitly states the meat was offered in sacrifice, one should refrain for the sake of that person’s conscience. (</a:t>
            </a:r>
            <a:r>
              <a:rPr lang="en-US" sz="3200" dirty="0">
                <a:hlinkClick r:id="rId3"/>
              </a:rPr>
              <a:t>1 Cor 10:14–33</a:t>
            </a:r>
            <a:r>
              <a:rPr lang="en-US" sz="3200" dirty="0"/>
              <a:t>) Ultimately, whether eating or drinking, all actions should be done to the glory of God. (</a:t>
            </a:r>
            <a:r>
              <a:rPr lang="en-US" sz="3200" dirty="0">
                <a:hlinkClick r:id="rId3"/>
              </a:rPr>
              <a:t>1 Cor 10:14–33</a:t>
            </a:r>
            <a:r>
              <a:rPr lang="en-US" sz="3200" dirty="0"/>
              <a:t>)</a:t>
            </a:r>
          </a:p>
          <a:p>
            <a:pPr marL="0" indent="0">
              <a:buNone/>
            </a:pPr>
            <a:r>
              <a:rPr lang="en-US" sz="1400" dirty="0"/>
              <a:t>Taken from  M. R. De Haan, </a:t>
            </a:r>
            <a:r>
              <a:rPr lang="en-US" sz="1400" i="1" dirty="0">
                <a:hlinkClick r:id="rId4"/>
              </a:rPr>
              <a:t>Studies in First Corinthians</a:t>
            </a:r>
            <a:r>
              <a:rPr lang="en-US" sz="1400" dirty="0"/>
              <a:t> (Grand Rapids, MI: Kregel Publications, 1995), </a:t>
            </a:r>
            <a:r>
              <a:rPr lang="en-US" sz="1400" dirty="0">
                <a:hlinkClick r:id="rId5"/>
              </a:rPr>
              <a:t>94</a:t>
            </a:r>
            <a:r>
              <a:rPr lang="en-US" sz="1400" dirty="0"/>
              <a:t>.</a:t>
            </a:r>
          </a:p>
          <a:p>
            <a:pPr marL="0" indent="0">
              <a:buNone/>
            </a:pPr>
            <a:endParaRPr lang="en-US" dirty="0"/>
          </a:p>
        </p:txBody>
      </p:sp>
    </p:spTree>
    <p:extLst>
      <p:ext uri="{BB962C8B-B14F-4D97-AF65-F5344CB8AC3E}">
        <p14:creationId xmlns:p14="http://schemas.microsoft.com/office/powerpoint/2010/main" val="4554687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B589E-5DB7-D3FC-7125-ED541EBB3E3B}"/>
              </a:ext>
            </a:extLst>
          </p:cNvPr>
          <p:cNvSpPr>
            <a:spLocks noGrp="1"/>
          </p:cNvSpPr>
          <p:nvPr>
            <p:ph type="title"/>
          </p:nvPr>
        </p:nvSpPr>
        <p:spPr>
          <a:xfrm>
            <a:off x="838200" y="365125"/>
            <a:ext cx="10515600" cy="563343"/>
          </a:xfrm>
          <a:solidFill>
            <a:schemeClr val="accent5">
              <a:lumMod val="20000"/>
              <a:lumOff val="80000"/>
            </a:schemeClr>
          </a:solidFill>
        </p:spPr>
        <p:txBody>
          <a:bodyPr>
            <a:normAutofit fontScale="90000"/>
          </a:bodyPr>
          <a:lstStyle/>
          <a:p>
            <a:pPr algn="ctr"/>
            <a:r>
              <a:rPr lang="en-US" dirty="0" err="1"/>
              <a:t>Headcoverings</a:t>
            </a:r>
            <a:r>
              <a:rPr lang="en-US" dirty="0"/>
              <a:t> – Chapter 11</a:t>
            </a:r>
          </a:p>
        </p:txBody>
      </p:sp>
      <p:sp>
        <p:nvSpPr>
          <p:cNvPr id="3" name="Content Placeholder 2">
            <a:extLst>
              <a:ext uri="{FF2B5EF4-FFF2-40B4-BE49-F238E27FC236}">
                <a16:creationId xmlns:a16="http://schemas.microsoft.com/office/drawing/2014/main" id="{7616D280-367A-ED28-048A-B419A81382A2}"/>
              </a:ext>
            </a:extLst>
          </p:cNvPr>
          <p:cNvSpPr>
            <a:spLocks noGrp="1"/>
          </p:cNvSpPr>
          <p:nvPr>
            <p:ph idx="1"/>
          </p:nvPr>
        </p:nvSpPr>
        <p:spPr>
          <a:xfrm>
            <a:off x="838200" y="928468"/>
            <a:ext cx="10515600" cy="5564407"/>
          </a:xfrm>
        </p:spPr>
        <p:txBody>
          <a:bodyPr>
            <a:normAutofit lnSpcReduction="10000"/>
          </a:bodyPr>
          <a:lstStyle/>
          <a:p>
            <a:pPr marL="0" indent="0">
              <a:buNone/>
            </a:pPr>
            <a:r>
              <a:rPr lang="en-US" dirty="0"/>
              <a:t>In 1 Corinthians 11, Paul addresses whether women should cover their heads during public worship. Historically, Jewish women wore head coverings as a symbol of womanhood, and some Corinthian women had stopped doing so. The issue isn't about headwear, but about maintaining cultural distinctions between men and women, with Paul urging women to cover their heads as a sign of submission and respect for authority. Verses 11 and 12 emphasize that men and women have equal dignity in the Lord, and their roles complement each other, rooted in God's creation. Today, wearing hats in church isn't a symbol of authority but a fashion choice, so we cannot directly apply Paul's instructions today. They’re not thinking “Oh, there’s a submissive woman who is preserving her dignity, her special and unique dignity as a woman.” So, I think we must keep in mind that some of what Paul says in Corinthians would be directly transferable today, while others would be transferable only in principle.</a:t>
            </a:r>
          </a:p>
          <a:p>
            <a:pPr marL="0" indent="0">
              <a:buNone/>
            </a:pPr>
            <a:endParaRPr lang="en-US" dirty="0"/>
          </a:p>
        </p:txBody>
      </p:sp>
    </p:spTree>
    <p:extLst>
      <p:ext uri="{BB962C8B-B14F-4D97-AF65-F5344CB8AC3E}">
        <p14:creationId xmlns:p14="http://schemas.microsoft.com/office/powerpoint/2010/main" val="18664915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436D9-5B77-73A3-B4E6-85BDE41272A1}"/>
              </a:ext>
            </a:extLst>
          </p:cNvPr>
          <p:cNvSpPr>
            <a:spLocks noGrp="1"/>
          </p:cNvSpPr>
          <p:nvPr>
            <p:ph type="title"/>
          </p:nvPr>
        </p:nvSpPr>
        <p:spPr>
          <a:xfrm>
            <a:off x="838200" y="365126"/>
            <a:ext cx="10515600" cy="577410"/>
          </a:xfrm>
          <a:solidFill>
            <a:schemeClr val="accent5">
              <a:lumMod val="20000"/>
              <a:lumOff val="80000"/>
            </a:schemeClr>
          </a:solidFill>
        </p:spPr>
        <p:txBody>
          <a:bodyPr>
            <a:normAutofit fontScale="90000"/>
          </a:bodyPr>
          <a:lstStyle/>
          <a:p>
            <a:pPr algn="ctr"/>
            <a:r>
              <a:rPr lang="en-US" dirty="0"/>
              <a:t>Lord’s Supper – Chapter 11</a:t>
            </a:r>
          </a:p>
        </p:txBody>
      </p:sp>
      <p:sp>
        <p:nvSpPr>
          <p:cNvPr id="3" name="Content Placeholder 2">
            <a:extLst>
              <a:ext uri="{FF2B5EF4-FFF2-40B4-BE49-F238E27FC236}">
                <a16:creationId xmlns:a16="http://schemas.microsoft.com/office/drawing/2014/main" id="{B797A282-7DFC-7574-9869-24431944602D}"/>
              </a:ext>
            </a:extLst>
          </p:cNvPr>
          <p:cNvSpPr>
            <a:spLocks noGrp="1"/>
          </p:cNvSpPr>
          <p:nvPr>
            <p:ph idx="1"/>
          </p:nvPr>
        </p:nvSpPr>
        <p:spPr>
          <a:xfrm>
            <a:off x="838200" y="942536"/>
            <a:ext cx="10515600" cy="5234427"/>
          </a:xfrm>
        </p:spPr>
        <p:txBody>
          <a:bodyPr/>
          <a:lstStyle/>
          <a:p>
            <a:pPr marL="0" indent="0">
              <a:buNone/>
            </a:pPr>
            <a:r>
              <a:rPr lang="en-US" dirty="0"/>
              <a:t>He talks about the Lord’s Supper in chapter 11. The issue in Corinth was the love feast or fellowship meal before communion. Some poor relied on this meal for nourishment, but the rich indulged first, showing a lack of consideration for the working poor. Paul reminds the Corinthians that the Lord’s Supper is a memorial to Christ, not for drunkenness or gluttony, but a solemn time to remember His sacrifice and promise to return. The Lord’s Supper is an occasion for reconciliation in Christ's body. When we eat the bread and drink the cup, we should reflect on our relationship with Christ and other members, confess sin, and seek reconciliation. The Lord’s Table is a chance to renew these relationships. The Corinthians, however, were destroying theirs instead of renewing them.</a:t>
            </a:r>
          </a:p>
          <a:p>
            <a:pPr marL="0" indent="0">
              <a:buNone/>
            </a:pPr>
            <a:endParaRPr lang="en-US" dirty="0"/>
          </a:p>
        </p:txBody>
      </p:sp>
    </p:spTree>
    <p:extLst>
      <p:ext uri="{BB962C8B-B14F-4D97-AF65-F5344CB8AC3E}">
        <p14:creationId xmlns:p14="http://schemas.microsoft.com/office/powerpoint/2010/main" val="18168840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C0FD09-58D0-EF59-8070-CB71B30E3051}"/>
              </a:ext>
            </a:extLst>
          </p:cNvPr>
          <p:cNvSpPr>
            <a:spLocks noGrp="1"/>
          </p:cNvSpPr>
          <p:nvPr>
            <p:ph type="title"/>
          </p:nvPr>
        </p:nvSpPr>
        <p:spPr>
          <a:xfrm>
            <a:off x="838200" y="365126"/>
            <a:ext cx="10515600" cy="804108"/>
          </a:xfrm>
          <a:solidFill>
            <a:schemeClr val="accent5">
              <a:lumMod val="20000"/>
              <a:lumOff val="80000"/>
            </a:schemeClr>
          </a:solidFill>
        </p:spPr>
        <p:txBody>
          <a:bodyPr/>
          <a:lstStyle/>
          <a:p>
            <a:pPr algn="ctr"/>
            <a:r>
              <a:rPr lang="en-US" dirty="0"/>
              <a:t>The Church as Body – Chapters 12 - 14</a:t>
            </a:r>
          </a:p>
        </p:txBody>
      </p:sp>
      <p:sp>
        <p:nvSpPr>
          <p:cNvPr id="3" name="Content Placeholder 2">
            <a:extLst>
              <a:ext uri="{FF2B5EF4-FFF2-40B4-BE49-F238E27FC236}">
                <a16:creationId xmlns:a16="http://schemas.microsoft.com/office/drawing/2014/main" id="{041CCFBF-45C0-6F66-6011-26BC16F6B7AA}"/>
              </a:ext>
            </a:extLst>
          </p:cNvPr>
          <p:cNvSpPr>
            <a:spLocks noGrp="1"/>
          </p:cNvSpPr>
          <p:nvPr>
            <p:ph idx="1"/>
          </p:nvPr>
        </p:nvSpPr>
        <p:spPr>
          <a:xfrm>
            <a:off x="838200" y="1169234"/>
            <a:ext cx="10515600" cy="5007729"/>
          </a:xfrm>
        </p:spPr>
        <p:txBody>
          <a:bodyPr>
            <a:normAutofit/>
          </a:bodyPr>
          <a:lstStyle/>
          <a:p>
            <a:pPr marL="0" indent="0">
              <a:buNone/>
            </a:pPr>
            <a:r>
              <a:rPr lang="en-US" sz="3200" dirty="0"/>
              <a:t>He says that the church is like a body: in a body there are many parts, but you still only have one body. Well, the Spirit of God has graciously given to each of us spiritual gifts for service in his body. The Corinthians, however, did not realize that all of the gifts were equally important. There was a group in the church that claimed the gift of speaking in tongues was superior to all other gifts and that those who spoke in tongues were more spiritual. The overemphasis on this gift had produced disunity and chaos in the church at Corinth. </a:t>
            </a:r>
          </a:p>
        </p:txBody>
      </p:sp>
    </p:spTree>
    <p:extLst>
      <p:ext uri="{BB962C8B-B14F-4D97-AF65-F5344CB8AC3E}">
        <p14:creationId xmlns:p14="http://schemas.microsoft.com/office/powerpoint/2010/main" val="2933571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16B7D6-6B2A-E1E1-7432-BA63C38824A4}"/>
              </a:ext>
            </a:extLst>
          </p:cNvPr>
          <p:cNvSpPr>
            <a:spLocks noGrp="1"/>
          </p:cNvSpPr>
          <p:nvPr>
            <p:ph type="title"/>
          </p:nvPr>
        </p:nvSpPr>
        <p:spPr>
          <a:xfrm>
            <a:off x="838200" y="365125"/>
            <a:ext cx="10515600" cy="714167"/>
          </a:xfrm>
          <a:solidFill>
            <a:schemeClr val="accent5">
              <a:lumMod val="20000"/>
              <a:lumOff val="80000"/>
            </a:schemeClr>
          </a:solidFill>
        </p:spPr>
        <p:txBody>
          <a:bodyPr/>
          <a:lstStyle/>
          <a:p>
            <a:pPr algn="ctr"/>
            <a:r>
              <a:rPr lang="en-US" dirty="0"/>
              <a:t>Three points on Gifts</a:t>
            </a:r>
          </a:p>
        </p:txBody>
      </p:sp>
      <p:sp>
        <p:nvSpPr>
          <p:cNvPr id="3" name="Content Placeholder 2">
            <a:extLst>
              <a:ext uri="{FF2B5EF4-FFF2-40B4-BE49-F238E27FC236}">
                <a16:creationId xmlns:a16="http://schemas.microsoft.com/office/drawing/2014/main" id="{5F1FE0F8-7AF1-9F18-8BC7-94913CCC965A}"/>
              </a:ext>
            </a:extLst>
          </p:cNvPr>
          <p:cNvSpPr>
            <a:spLocks noGrp="1"/>
          </p:cNvSpPr>
          <p:nvPr>
            <p:ph idx="1"/>
          </p:nvPr>
        </p:nvSpPr>
        <p:spPr>
          <a:xfrm>
            <a:off x="838199" y="1079292"/>
            <a:ext cx="10629275" cy="5246557"/>
          </a:xfrm>
        </p:spPr>
        <p:txBody>
          <a:bodyPr/>
          <a:lstStyle/>
          <a:p>
            <a:pPr marL="0" indent="0">
              <a:buNone/>
            </a:pPr>
            <a:r>
              <a:rPr lang="en-US" b="1" dirty="0"/>
              <a:t>First, Paul says that every believer has at least one gift or perhaps more than one. But here’s the opposite side of that coin: no one has all the gifts. </a:t>
            </a:r>
            <a:r>
              <a:rPr lang="en-US" dirty="0"/>
              <a:t>This means that we need one another in the church in the body of Christ. </a:t>
            </a:r>
            <a:r>
              <a:rPr lang="en-US" b="1" dirty="0"/>
              <a:t>All the gifts are important, one gift is not any more important than the other gifts.</a:t>
            </a:r>
            <a:r>
              <a:rPr lang="en-US" dirty="0"/>
              <a:t> And Paul uses an illustration of the body to make this point, as I mentioned: just as a body has many parts, yet it is one, so the church has many different parts but it is one. A body that has only a tongue would be grotesque. So even if a person believes that the gift of tongues is for today, it’s only one of many gifts and certainly it’s not any more important than any of the other gifts. So Paul says, first of all, that every believer has a gift or gifts, but that no one has all of the gifts, so we need one another in the body of Christ. </a:t>
            </a:r>
          </a:p>
        </p:txBody>
      </p:sp>
    </p:spTree>
    <p:extLst>
      <p:ext uri="{BB962C8B-B14F-4D97-AF65-F5344CB8AC3E}">
        <p14:creationId xmlns:p14="http://schemas.microsoft.com/office/powerpoint/2010/main" val="3785880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BF8E6B-6FE8-960A-42EF-0202C964AA43}"/>
              </a:ext>
            </a:extLst>
          </p:cNvPr>
          <p:cNvSpPr>
            <a:spLocks noGrp="1"/>
          </p:cNvSpPr>
          <p:nvPr>
            <p:ph type="title"/>
          </p:nvPr>
        </p:nvSpPr>
        <p:spPr>
          <a:xfrm>
            <a:off x="838200" y="365126"/>
            <a:ext cx="10515600" cy="849078"/>
          </a:xfrm>
          <a:solidFill>
            <a:schemeClr val="accent5">
              <a:lumMod val="20000"/>
              <a:lumOff val="80000"/>
            </a:schemeClr>
          </a:solidFill>
        </p:spPr>
        <p:txBody>
          <a:bodyPr/>
          <a:lstStyle/>
          <a:p>
            <a:pPr algn="ctr"/>
            <a:r>
              <a:rPr lang="en-US" dirty="0"/>
              <a:t>Three points on Gifts</a:t>
            </a:r>
          </a:p>
        </p:txBody>
      </p:sp>
      <p:sp>
        <p:nvSpPr>
          <p:cNvPr id="3" name="Content Placeholder 2">
            <a:extLst>
              <a:ext uri="{FF2B5EF4-FFF2-40B4-BE49-F238E27FC236}">
                <a16:creationId xmlns:a16="http://schemas.microsoft.com/office/drawing/2014/main" id="{709FE80E-2A04-9452-5774-AF4385F38999}"/>
              </a:ext>
            </a:extLst>
          </p:cNvPr>
          <p:cNvSpPr>
            <a:spLocks noGrp="1"/>
          </p:cNvSpPr>
          <p:nvPr>
            <p:ph idx="1"/>
          </p:nvPr>
        </p:nvSpPr>
        <p:spPr>
          <a:xfrm>
            <a:off x="838200" y="1214204"/>
            <a:ext cx="10515600" cy="5126635"/>
          </a:xfrm>
        </p:spPr>
        <p:txBody>
          <a:bodyPr/>
          <a:lstStyle/>
          <a:p>
            <a:pPr marL="0" indent="0">
              <a:buNone/>
            </a:pPr>
            <a:r>
              <a:rPr lang="en-US" b="1" dirty="0"/>
              <a:t>Secondly, in chapter 13, which is the love chapter, Paul says that the controlling motivation for using all the spiritual gifts should be love. </a:t>
            </a:r>
            <a:r>
              <a:rPr lang="en-US" dirty="0"/>
              <a:t>It’s significant that this chapter on love falls in the middle of Paul’s discussion about this issue regarding spiritual gifts. In chapter 13 he says, in verses 1 and 2: “If I speak in the tongues of men and angels, but have not love, I am only a resounding gong or a clanging cymbal. If I have the gift of prophecy and can fathom all mysteries and all knowledge, and if I have a faith that can move mountains, but have not love, I am nothing.” So, Paul makes it very clear that unless we are motivated by love, the spiritual gifts will be ineffective. It’s irrelevant what gifts we have or how we use them if we use them for selfish purposes. </a:t>
            </a:r>
          </a:p>
        </p:txBody>
      </p:sp>
    </p:spTree>
    <p:extLst>
      <p:ext uri="{BB962C8B-B14F-4D97-AF65-F5344CB8AC3E}">
        <p14:creationId xmlns:p14="http://schemas.microsoft.com/office/powerpoint/2010/main" val="7346985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285F81-CCBE-AF65-DC70-6810F1591973}"/>
              </a:ext>
            </a:extLst>
          </p:cNvPr>
          <p:cNvSpPr>
            <a:spLocks noGrp="1"/>
          </p:cNvSpPr>
          <p:nvPr>
            <p:ph type="title"/>
          </p:nvPr>
        </p:nvSpPr>
        <p:spPr>
          <a:xfrm>
            <a:off x="838200" y="365126"/>
            <a:ext cx="10515600" cy="819098"/>
          </a:xfrm>
          <a:solidFill>
            <a:schemeClr val="accent5">
              <a:lumMod val="20000"/>
              <a:lumOff val="80000"/>
            </a:schemeClr>
          </a:solidFill>
        </p:spPr>
        <p:txBody>
          <a:bodyPr/>
          <a:lstStyle/>
          <a:p>
            <a:pPr algn="ctr"/>
            <a:r>
              <a:rPr lang="en-US" dirty="0"/>
              <a:t>Three Points on Gifts</a:t>
            </a:r>
          </a:p>
        </p:txBody>
      </p:sp>
      <p:sp>
        <p:nvSpPr>
          <p:cNvPr id="3" name="Content Placeholder 2">
            <a:extLst>
              <a:ext uri="{FF2B5EF4-FFF2-40B4-BE49-F238E27FC236}">
                <a16:creationId xmlns:a16="http://schemas.microsoft.com/office/drawing/2014/main" id="{51BB025C-4ED2-11C9-79D0-F173E21911B6}"/>
              </a:ext>
            </a:extLst>
          </p:cNvPr>
          <p:cNvSpPr>
            <a:spLocks noGrp="1"/>
          </p:cNvSpPr>
          <p:nvPr>
            <p:ph idx="1"/>
          </p:nvPr>
        </p:nvSpPr>
        <p:spPr>
          <a:xfrm>
            <a:off x="838200" y="1184224"/>
            <a:ext cx="10515600" cy="5171606"/>
          </a:xfrm>
        </p:spPr>
        <p:txBody>
          <a:bodyPr/>
          <a:lstStyle/>
          <a:p>
            <a:pPr marL="0" indent="0">
              <a:buNone/>
            </a:pPr>
            <a:r>
              <a:rPr lang="en-US" sz="3000" b="1" dirty="0"/>
              <a:t>And then thirdly, in chapter 14 Paul says that the purpose of the gifts is to build up the body of Christ. </a:t>
            </a:r>
            <a:r>
              <a:rPr lang="en-US" sz="3000" dirty="0"/>
              <a:t>The use of gifts in the church should not create disunity, they should not divide us. The Spirit does not give the gifts to satisfy our selfish desires; the Spirit gave us gifts for the building up of the body of Christ. So in Paul’s teaching on gifts, by way of summary, we can say that: all of the gifts are important, no one has all of the gifts, so that’s why we need one another; the motivation for using our spiritual gifts should be love—our love for Christ and our love for one another; and then, we should always use our gifts to build up one another and to encourage one another in Christ.</a:t>
            </a:r>
          </a:p>
          <a:p>
            <a:pPr marL="0" indent="0">
              <a:buNone/>
            </a:pPr>
            <a:endParaRPr lang="en-US" dirty="0"/>
          </a:p>
        </p:txBody>
      </p:sp>
    </p:spTree>
    <p:extLst>
      <p:ext uri="{BB962C8B-B14F-4D97-AF65-F5344CB8AC3E}">
        <p14:creationId xmlns:p14="http://schemas.microsoft.com/office/powerpoint/2010/main" val="37014919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A7085-DBD8-555A-8A5B-ECBD28065DCC}"/>
              </a:ext>
            </a:extLst>
          </p:cNvPr>
          <p:cNvSpPr>
            <a:spLocks noGrp="1"/>
          </p:cNvSpPr>
          <p:nvPr>
            <p:ph type="title"/>
          </p:nvPr>
        </p:nvSpPr>
        <p:spPr>
          <a:xfrm>
            <a:off x="838200" y="365125"/>
            <a:ext cx="10515600" cy="714167"/>
          </a:xfrm>
          <a:solidFill>
            <a:schemeClr val="accent5">
              <a:lumMod val="20000"/>
              <a:lumOff val="80000"/>
            </a:schemeClr>
          </a:solidFill>
        </p:spPr>
        <p:txBody>
          <a:bodyPr/>
          <a:lstStyle/>
          <a:p>
            <a:pPr algn="ctr"/>
            <a:r>
              <a:rPr lang="en-US" dirty="0"/>
              <a:t>A personal aside on gifts</a:t>
            </a:r>
          </a:p>
        </p:txBody>
      </p:sp>
      <p:sp>
        <p:nvSpPr>
          <p:cNvPr id="3" name="Content Placeholder 2">
            <a:extLst>
              <a:ext uri="{FF2B5EF4-FFF2-40B4-BE49-F238E27FC236}">
                <a16:creationId xmlns:a16="http://schemas.microsoft.com/office/drawing/2014/main" id="{B4560781-A607-D851-A8DA-746A0A0C47CF}"/>
              </a:ext>
            </a:extLst>
          </p:cNvPr>
          <p:cNvSpPr>
            <a:spLocks noGrp="1"/>
          </p:cNvSpPr>
          <p:nvPr>
            <p:ph idx="1"/>
          </p:nvPr>
        </p:nvSpPr>
        <p:spPr>
          <a:xfrm>
            <a:off x="838200" y="1079292"/>
            <a:ext cx="10515600" cy="5097671"/>
          </a:xfrm>
        </p:spPr>
        <p:txBody>
          <a:bodyPr>
            <a:normAutofit/>
          </a:bodyPr>
          <a:lstStyle/>
          <a:p>
            <a:pPr marL="0" indent="0">
              <a:buNone/>
            </a:pPr>
            <a:r>
              <a:rPr lang="en-US" sz="3600" dirty="0"/>
              <a:t>I think the gifts can be relative to situations. What I mean is I believe God gifts persons based on the needs of the Church they are serving. Your gifts may change of your life based on where God places you. God equips us to edify the bodies we are in currently. (This is just my personal opinion, not the Church’s teaching)</a:t>
            </a:r>
          </a:p>
        </p:txBody>
      </p:sp>
    </p:spTree>
    <p:extLst>
      <p:ext uri="{BB962C8B-B14F-4D97-AF65-F5344CB8AC3E}">
        <p14:creationId xmlns:p14="http://schemas.microsoft.com/office/powerpoint/2010/main" val="36035380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942F3-1C43-B70D-D718-7908AE0A8ED4}"/>
              </a:ext>
            </a:extLst>
          </p:cNvPr>
          <p:cNvSpPr>
            <a:spLocks noGrp="1"/>
          </p:cNvSpPr>
          <p:nvPr>
            <p:ph type="title"/>
          </p:nvPr>
        </p:nvSpPr>
        <p:spPr>
          <a:xfrm>
            <a:off x="838200" y="365126"/>
            <a:ext cx="10515600" cy="611267"/>
          </a:xfrm>
          <a:solidFill>
            <a:schemeClr val="accent5">
              <a:lumMod val="20000"/>
              <a:lumOff val="80000"/>
            </a:schemeClr>
          </a:solidFill>
        </p:spPr>
        <p:txBody>
          <a:bodyPr>
            <a:normAutofit fontScale="90000"/>
          </a:bodyPr>
          <a:lstStyle/>
          <a:p>
            <a:pPr algn="ctr"/>
            <a:r>
              <a:rPr lang="en-US" dirty="0"/>
              <a:t>I Corinthians 15 – The Resurrection Chapter</a:t>
            </a:r>
          </a:p>
        </p:txBody>
      </p:sp>
      <p:sp>
        <p:nvSpPr>
          <p:cNvPr id="3" name="Content Placeholder 2">
            <a:extLst>
              <a:ext uri="{FF2B5EF4-FFF2-40B4-BE49-F238E27FC236}">
                <a16:creationId xmlns:a16="http://schemas.microsoft.com/office/drawing/2014/main" id="{432C2738-34F5-141E-0D8A-CC3F90C15024}"/>
              </a:ext>
            </a:extLst>
          </p:cNvPr>
          <p:cNvSpPr>
            <a:spLocks noGrp="1"/>
          </p:cNvSpPr>
          <p:nvPr>
            <p:ph idx="1"/>
          </p:nvPr>
        </p:nvSpPr>
        <p:spPr>
          <a:xfrm>
            <a:off x="650929" y="1004214"/>
            <a:ext cx="11003796" cy="5488659"/>
          </a:xfrm>
        </p:spPr>
        <p:txBody>
          <a:bodyPr>
            <a:noAutofit/>
          </a:bodyPr>
          <a:lstStyle/>
          <a:p>
            <a:pPr marL="0" indent="0">
              <a:buNone/>
            </a:pPr>
            <a:r>
              <a:rPr lang="en-US" sz="3400" dirty="0"/>
              <a:t>The problem over the resurrection stemmed from a Greek influence. The Greeks regarded the body as a liability rather than an asset. They believed that at death the soul or the spirit would be freed from the body forever. There was a group in the church that argued, then, against the resurrection of the body. They didn’t deny the resurrection, rather, they argued that the resurrection would involve only the spirit. Paul gives us some instruction, then, about the resurrection in First Corinthians 15; and because it provides us with the most extensive teaching on the resurrection in the New Testament. READ chapter 15.</a:t>
            </a:r>
          </a:p>
        </p:txBody>
      </p:sp>
    </p:spTree>
    <p:extLst>
      <p:ext uri="{BB962C8B-B14F-4D97-AF65-F5344CB8AC3E}">
        <p14:creationId xmlns:p14="http://schemas.microsoft.com/office/powerpoint/2010/main" val="18758413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96E9ED-90B2-3B26-EB02-DF5AA418D5E4}"/>
              </a:ext>
            </a:extLst>
          </p:cNvPr>
          <p:cNvSpPr>
            <a:spLocks noGrp="1"/>
          </p:cNvSpPr>
          <p:nvPr>
            <p:ph type="title"/>
          </p:nvPr>
        </p:nvSpPr>
        <p:spPr>
          <a:xfrm>
            <a:off x="838200" y="365125"/>
            <a:ext cx="10515600" cy="735255"/>
          </a:xfrm>
          <a:solidFill>
            <a:schemeClr val="accent5">
              <a:lumMod val="20000"/>
              <a:lumOff val="80000"/>
            </a:schemeClr>
          </a:solidFill>
        </p:spPr>
        <p:txBody>
          <a:bodyPr/>
          <a:lstStyle/>
          <a:p>
            <a:pPr algn="ctr"/>
            <a:r>
              <a:rPr lang="en-US" dirty="0"/>
              <a:t>The Importance of the Resurrection</a:t>
            </a:r>
          </a:p>
        </p:txBody>
      </p:sp>
      <p:sp>
        <p:nvSpPr>
          <p:cNvPr id="3" name="Content Placeholder 2">
            <a:extLst>
              <a:ext uri="{FF2B5EF4-FFF2-40B4-BE49-F238E27FC236}">
                <a16:creationId xmlns:a16="http://schemas.microsoft.com/office/drawing/2014/main" id="{0AEAE762-83FE-B84E-C756-5F562F611B1B}"/>
              </a:ext>
            </a:extLst>
          </p:cNvPr>
          <p:cNvSpPr>
            <a:spLocks noGrp="1"/>
          </p:cNvSpPr>
          <p:nvPr>
            <p:ph idx="1"/>
          </p:nvPr>
        </p:nvSpPr>
        <p:spPr>
          <a:xfrm>
            <a:off x="838200" y="1100380"/>
            <a:ext cx="10515600" cy="5076583"/>
          </a:xfrm>
        </p:spPr>
        <p:txBody>
          <a:bodyPr>
            <a:normAutofit/>
          </a:bodyPr>
          <a:lstStyle/>
          <a:p>
            <a:pPr marL="0" indent="0">
              <a:buNone/>
            </a:pPr>
            <a:r>
              <a:rPr lang="en-US" sz="3600" b="1" dirty="0"/>
              <a:t>First</a:t>
            </a:r>
            <a:r>
              <a:rPr lang="en-US" sz="3600" dirty="0"/>
              <a:t>, Paul argues that the resurrection is the cornerstone of Christianity. He says if you take the resurrection out of Christianity, then Christianity falls. Without the resurrection, the Christian faith is useless; in fact, Paul says it’s a cruel hoax. (</a:t>
            </a:r>
            <a:r>
              <a:rPr lang="en-US" sz="3600" i="1" dirty="0"/>
              <a:t>v. 17, And if Christ has not been raised, your faith is futile </a:t>
            </a:r>
            <a:r>
              <a:rPr lang="en-US" sz="3600" dirty="0"/>
              <a:t>) But the fact is that Christ lives. In verse 20 Paul says, </a:t>
            </a:r>
            <a:r>
              <a:rPr lang="en-US" sz="3600" i="1" dirty="0"/>
              <a:t>“But Christ has indeed been raised from the dead, the first fruits of those who fall asleep in him.” </a:t>
            </a:r>
          </a:p>
        </p:txBody>
      </p:sp>
    </p:spTree>
    <p:extLst>
      <p:ext uri="{BB962C8B-B14F-4D97-AF65-F5344CB8AC3E}">
        <p14:creationId xmlns:p14="http://schemas.microsoft.com/office/powerpoint/2010/main" val="648223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7B754A-5954-1258-7BE0-BB03BF5B5772}"/>
              </a:ext>
            </a:extLst>
          </p:cNvPr>
          <p:cNvSpPr>
            <a:spLocks noGrp="1"/>
          </p:cNvSpPr>
          <p:nvPr>
            <p:ph type="title"/>
          </p:nvPr>
        </p:nvSpPr>
        <p:spPr>
          <a:xfrm>
            <a:off x="838200" y="365126"/>
            <a:ext cx="10515600" cy="797248"/>
          </a:xfrm>
          <a:solidFill>
            <a:schemeClr val="accent5">
              <a:lumMod val="20000"/>
              <a:lumOff val="80000"/>
            </a:schemeClr>
          </a:solidFill>
        </p:spPr>
        <p:txBody>
          <a:bodyPr/>
          <a:lstStyle/>
          <a:p>
            <a:pPr algn="ctr"/>
            <a:r>
              <a:rPr lang="en-US" dirty="0"/>
              <a:t>The Resurrection is Bodily</a:t>
            </a:r>
          </a:p>
        </p:txBody>
      </p:sp>
      <p:sp>
        <p:nvSpPr>
          <p:cNvPr id="3" name="Content Placeholder 2">
            <a:extLst>
              <a:ext uri="{FF2B5EF4-FFF2-40B4-BE49-F238E27FC236}">
                <a16:creationId xmlns:a16="http://schemas.microsoft.com/office/drawing/2014/main" id="{EC0803AF-6DBA-82FE-0B75-1584FCB7954C}"/>
              </a:ext>
            </a:extLst>
          </p:cNvPr>
          <p:cNvSpPr>
            <a:spLocks noGrp="1"/>
          </p:cNvSpPr>
          <p:nvPr>
            <p:ph idx="1"/>
          </p:nvPr>
        </p:nvSpPr>
        <p:spPr>
          <a:xfrm>
            <a:off x="838199" y="1162374"/>
            <a:ext cx="10785529" cy="5129938"/>
          </a:xfrm>
        </p:spPr>
        <p:txBody>
          <a:bodyPr>
            <a:normAutofit lnSpcReduction="10000"/>
          </a:bodyPr>
          <a:lstStyle/>
          <a:p>
            <a:pPr marL="0" indent="0">
              <a:buNone/>
            </a:pPr>
            <a:r>
              <a:rPr lang="en-US" b="1" dirty="0"/>
              <a:t>Secondly</a:t>
            </a:r>
            <a:r>
              <a:rPr lang="en-US" dirty="0"/>
              <a:t>, just as Christ’s body was physically resurrected, so the believer’s body will be. Paul explains what, why, and when. He says that our resurrection body will be like our present body, but different. He says it’s like a seed in a plant: a seed is like the plant, but yet it’s different, so though our resurrection body will be somewhat similar to our present body, yet different. It will probably be like Christ’s body—you could see him, he could eat. So perhaps our resurrection bodies will be like the Lord’s. Secondly, he tells us why. We’re going to have a resurrection body so we can live with God forever. Our physical body is perishable; this body that we have will last forever, but we were designed to last forever. And those of us who know Christ as Savior have the hope that one day we’re going to be with him, and we’ll live with him in heaven for all eternity. So, we’re going to receive a new resurrection body that will enable us to live with our Lord for eternity. </a:t>
            </a:r>
          </a:p>
        </p:txBody>
      </p:sp>
    </p:spTree>
    <p:extLst>
      <p:ext uri="{BB962C8B-B14F-4D97-AF65-F5344CB8AC3E}">
        <p14:creationId xmlns:p14="http://schemas.microsoft.com/office/powerpoint/2010/main" val="23432544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E6B4B3-B357-B706-20A6-C6224DA96645}"/>
              </a:ext>
            </a:extLst>
          </p:cNvPr>
          <p:cNvSpPr>
            <a:spLocks noGrp="1"/>
          </p:cNvSpPr>
          <p:nvPr>
            <p:ph type="title"/>
          </p:nvPr>
        </p:nvSpPr>
        <p:spPr>
          <a:xfrm>
            <a:off x="838200" y="365126"/>
            <a:ext cx="10515600" cy="797248"/>
          </a:xfrm>
          <a:solidFill>
            <a:schemeClr val="accent5">
              <a:lumMod val="20000"/>
              <a:lumOff val="80000"/>
            </a:schemeClr>
          </a:solidFill>
        </p:spPr>
        <p:txBody>
          <a:bodyPr/>
          <a:lstStyle/>
          <a:p>
            <a:pPr algn="ctr"/>
            <a:r>
              <a:rPr lang="en-US" dirty="0"/>
              <a:t>When we receive the new body?</a:t>
            </a:r>
          </a:p>
        </p:txBody>
      </p:sp>
      <p:sp>
        <p:nvSpPr>
          <p:cNvPr id="3" name="Content Placeholder 2">
            <a:extLst>
              <a:ext uri="{FF2B5EF4-FFF2-40B4-BE49-F238E27FC236}">
                <a16:creationId xmlns:a16="http://schemas.microsoft.com/office/drawing/2014/main" id="{1999B692-72F2-AE0E-ED1D-7E6338BFCF99}"/>
              </a:ext>
            </a:extLst>
          </p:cNvPr>
          <p:cNvSpPr>
            <a:spLocks noGrp="1"/>
          </p:cNvSpPr>
          <p:nvPr>
            <p:ph idx="1"/>
          </p:nvPr>
        </p:nvSpPr>
        <p:spPr>
          <a:xfrm>
            <a:off x="838200" y="1162374"/>
            <a:ext cx="10515600" cy="5014589"/>
          </a:xfrm>
        </p:spPr>
        <p:txBody>
          <a:bodyPr/>
          <a:lstStyle/>
          <a:p>
            <a:pPr marL="0" indent="0">
              <a:buNone/>
            </a:pPr>
            <a:r>
              <a:rPr lang="en-US" sz="4000" b="1" dirty="0"/>
              <a:t>Third</a:t>
            </a:r>
            <a:r>
              <a:rPr lang="en-US" sz="4000" dirty="0"/>
              <a:t>, Paul tells us when this will take place. He says it will be at the Second Coming of Christ. In First Corinthians 15:52, Paul says, </a:t>
            </a:r>
            <a:r>
              <a:rPr lang="en-US" sz="4000" i="1" dirty="0"/>
              <a:t>“In a flash, in the twinkling of an eye, at the last trumpet. For the trumpet will sound, the dead will be raised imperishable, and we will be changed.”</a:t>
            </a:r>
            <a:r>
              <a:rPr lang="en-US" sz="4000" dirty="0"/>
              <a:t> So, at Christ’s return, we will receive a new glorified body.</a:t>
            </a:r>
          </a:p>
          <a:p>
            <a:pPr marL="0" indent="0">
              <a:buNone/>
            </a:pPr>
            <a:endParaRPr lang="en-US" dirty="0"/>
          </a:p>
        </p:txBody>
      </p:sp>
    </p:spTree>
    <p:extLst>
      <p:ext uri="{BB962C8B-B14F-4D97-AF65-F5344CB8AC3E}">
        <p14:creationId xmlns:p14="http://schemas.microsoft.com/office/powerpoint/2010/main" val="10945860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6BC0C-73D3-1C8C-FFB6-FC05375B1DEA}"/>
              </a:ext>
            </a:extLst>
          </p:cNvPr>
          <p:cNvSpPr>
            <a:spLocks noGrp="1"/>
          </p:cNvSpPr>
          <p:nvPr>
            <p:ph type="title"/>
          </p:nvPr>
        </p:nvSpPr>
        <p:spPr>
          <a:xfrm>
            <a:off x="838200" y="365126"/>
            <a:ext cx="10515600" cy="812746"/>
          </a:xfrm>
          <a:solidFill>
            <a:schemeClr val="accent5">
              <a:lumMod val="20000"/>
              <a:lumOff val="80000"/>
            </a:schemeClr>
          </a:solidFill>
        </p:spPr>
        <p:txBody>
          <a:bodyPr/>
          <a:lstStyle/>
          <a:p>
            <a:pPr algn="ctr"/>
            <a:r>
              <a:rPr lang="en-US" dirty="0"/>
              <a:t>Implications</a:t>
            </a:r>
          </a:p>
        </p:txBody>
      </p:sp>
      <p:sp>
        <p:nvSpPr>
          <p:cNvPr id="3" name="Content Placeholder 2">
            <a:extLst>
              <a:ext uri="{FF2B5EF4-FFF2-40B4-BE49-F238E27FC236}">
                <a16:creationId xmlns:a16="http://schemas.microsoft.com/office/drawing/2014/main" id="{DFBB7CC4-8410-CB5C-88E2-1C8FDE14A991}"/>
              </a:ext>
            </a:extLst>
          </p:cNvPr>
          <p:cNvSpPr>
            <a:spLocks noGrp="1"/>
          </p:cNvSpPr>
          <p:nvPr>
            <p:ph idx="1"/>
          </p:nvPr>
        </p:nvSpPr>
        <p:spPr>
          <a:xfrm>
            <a:off x="728421" y="1177872"/>
            <a:ext cx="10895308" cy="5067945"/>
          </a:xfrm>
        </p:spPr>
        <p:txBody>
          <a:bodyPr>
            <a:noAutofit/>
          </a:bodyPr>
          <a:lstStyle/>
          <a:p>
            <a:pPr marL="0" indent="0">
              <a:buNone/>
            </a:pPr>
            <a:r>
              <a:rPr lang="en-US" sz="3400" dirty="0"/>
              <a:t>Americans spend billions on trying to preserve their bodies. However, in spite of our best efforts our bodies age and deteriorate. Anyone who has lived past the age of thirty or forty knows that their body was not made to last forever. So, if we’re going to live forever with God we need a new body, and we’ll get it at the return of Christ. There won’t be any health clubs in heaven; we won’t need them. We won’t need any miracle vitamins or any expensive cream to get rid of the wrinkles and the dryness, because we’ll have this new, wonderful, glorified body. </a:t>
            </a:r>
          </a:p>
        </p:txBody>
      </p:sp>
    </p:spTree>
    <p:extLst>
      <p:ext uri="{BB962C8B-B14F-4D97-AF65-F5344CB8AC3E}">
        <p14:creationId xmlns:p14="http://schemas.microsoft.com/office/powerpoint/2010/main" val="16536744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1C911-8854-B169-2B7F-9CEA0A8CFC6E}"/>
              </a:ext>
            </a:extLst>
          </p:cNvPr>
          <p:cNvSpPr>
            <a:spLocks noGrp="1"/>
          </p:cNvSpPr>
          <p:nvPr>
            <p:ph type="title"/>
          </p:nvPr>
        </p:nvSpPr>
        <p:spPr>
          <a:xfrm>
            <a:off x="838200" y="365126"/>
            <a:ext cx="10515600" cy="812746"/>
          </a:xfrm>
          <a:solidFill>
            <a:schemeClr val="accent5">
              <a:lumMod val="20000"/>
              <a:lumOff val="80000"/>
            </a:schemeClr>
          </a:solidFill>
        </p:spPr>
        <p:txBody>
          <a:bodyPr/>
          <a:lstStyle/>
          <a:p>
            <a:pPr algn="ctr"/>
            <a:r>
              <a:rPr lang="en-US" dirty="0"/>
              <a:t>Implications - 15: 55-58</a:t>
            </a:r>
          </a:p>
        </p:txBody>
      </p:sp>
      <p:sp>
        <p:nvSpPr>
          <p:cNvPr id="3" name="Content Placeholder 2">
            <a:extLst>
              <a:ext uri="{FF2B5EF4-FFF2-40B4-BE49-F238E27FC236}">
                <a16:creationId xmlns:a16="http://schemas.microsoft.com/office/drawing/2014/main" id="{E6F96E31-8057-4EF2-B5E1-855278462027}"/>
              </a:ext>
            </a:extLst>
          </p:cNvPr>
          <p:cNvSpPr>
            <a:spLocks noGrp="1"/>
          </p:cNvSpPr>
          <p:nvPr>
            <p:ph idx="1"/>
          </p:nvPr>
        </p:nvSpPr>
        <p:spPr>
          <a:xfrm>
            <a:off x="604434" y="1208870"/>
            <a:ext cx="10957302" cy="4959456"/>
          </a:xfrm>
        </p:spPr>
        <p:txBody>
          <a:bodyPr>
            <a:normAutofit lnSpcReduction="10000"/>
          </a:bodyPr>
          <a:lstStyle/>
          <a:p>
            <a:pPr marL="0" indent="0">
              <a:spcBef>
                <a:spcPts val="0"/>
              </a:spcBef>
              <a:buNone/>
            </a:pPr>
            <a:r>
              <a:rPr lang="en-US" sz="3800" dirty="0"/>
              <a:t>“Death is swallowed up in victory.” “O death, where is your victory? O death, where is your sting?”</a:t>
            </a:r>
          </a:p>
          <a:p>
            <a:pPr marL="0" indent="0">
              <a:buNone/>
            </a:pPr>
            <a:r>
              <a:rPr lang="en-US" sz="3800" dirty="0"/>
              <a:t>The sting of death is sin, and the power of sin is the law. But thanks be to God, who gives us the victory through our Lord Jesus Christ.</a:t>
            </a:r>
          </a:p>
          <a:p>
            <a:pPr marL="0" indent="0">
              <a:buNone/>
            </a:pPr>
            <a:r>
              <a:rPr lang="en-US" sz="3800" b="1" i="1" dirty="0"/>
              <a:t>Therefore, my beloved brothers, be steadfast, immovable, always abounding in the work of the Lord, knowing that in the Lord your labor is not in vain.</a:t>
            </a:r>
          </a:p>
          <a:p>
            <a:endParaRPr lang="en-US" dirty="0"/>
          </a:p>
        </p:txBody>
      </p:sp>
    </p:spTree>
    <p:extLst>
      <p:ext uri="{BB962C8B-B14F-4D97-AF65-F5344CB8AC3E}">
        <p14:creationId xmlns:p14="http://schemas.microsoft.com/office/powerpoint/2010/main" val="35496202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6BB574-8BFE-7FE9-772B-30CE38B286D8}"/>
              </a:ext>
            </a:extLst>
          </p:cNvPr>
          <p:cNvSpPr>
            <a:spLocks noGrp="1"/>
          </p:cNvSpPr>
          <p:nvPr>
            <p:ph type="title"/>
          </p:nvPr>
        </p:nvSpPr>
        <p:spPr>
          <a:xfrm>
            <a:off x="838200" y="365125"/>
            <a:ext cx="10515600" cy="735255"/>
          </a:xfrm>
          <a:solidFill>
            <a:schemeClr val="accent5">
              <a:lumMod val="20000"/>
              <a:lumOff val="80000"/>
            </a:schemeClr>
          </a:solidFill>
        </p:spPr>
        <p:txBody>
          <a:bodyPr/>
          <a:lstStyle/>
          <a:p>
            <a:pPr algn="ctr"/>
            <a:r>
              <a:rPr lang="en-US" dirty="0"/>
              <a:t>II Corinthians</a:t>
            </a:r>
          </a:p>
        </p:txBody>
      </p:sp>
      <p:sp>
        <p:nvSpPr>
          <p:cNvPr id="3" name="Content Placeholder 2">
            <a:extLst>
              <a:ext uri="{FF2B5EF4-FFF2-40B4-BE49-F238E27FC236}">
                <a16:creationId xmlns:a16="http://schemas.microsoft.com/office/drawing/2014/main" id="{786388FA-2FCD-0E7C-C0B3-C4D348ADC01C}"/>
              </a:ext>
            </a:extLst>
          </p:cNvPr>
          <p:cNvSpPr>
            <a:spLocks noGrp="1"/>
          </p:cNvSpPr>
          <p:nvPr>
            <p:ph idx="1"/>
          </p:nvPr>
        </p:nvSpPr>
        <p:spPr>
          <a:xfrm>
            <a:off x="816243" y="1110161"/>
            <a:ext cx="10838481" cy="5058163"/>
          </a:xfrm>
        </p:spPr>
        <p:txBody>
          <a:bodyPr>
            <a:noAutofit/>
          </a:bodyPr>
          <a:lstStyle/>
          <a:p>
            <a:pPr marL="0" indent="0">
              <a:buNone/>
            </a:pPr>
            <a:r>
              <a:rPr lang="en-US" sz="3400" dirty="0"/>
              <a:t>Second Corinthians is the second epistle that Paul wrote on his third missionary journey. Second Corinthians is the most personal of all of Paul’s epistles. As one writer said: “We see more of the man, Paul, in Second Corinthians than in any of his other epistles.” Paul had a pastor’s heart. He wrote Second Corinthians in AD 56 shortly after he had written First Corinthians, and he wrote, however, to defend his ministry and his message against false teachers who claimed that they were apostles, and they were trying to discredit Paul’s apostleship. </a:t>
            </a:r>
          </a:p>
        </p:txBody>
      </p:sp>
    </p:spTree>
    <p:extLst>
      <p:ext uri="{BB962C8B-B14F-4D97-AF65-F5344CB8AC3E}">
        <p14:creationId xmlns:p14="http://schemas.microsoft.com/office/powerpoint/2010/main" val="38869519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FBF041-6691-F0CA-2AB1-D2C38C08850B}"/>
              </a:ext>
            </a:extLst>
          </p:cNvPr>
          <p:cNvSpPr>
            <a:spLocks noGrp="1"/>
          </p:cNvSpPr>
          <p:nvPr>
            <p:ph type="title"/>
          </p:nvPr>
        </p:nvSpPr>
        <p:spPr>
          <a:xfrm>
            <a:off x="838200" y="365126"/>
            <a:ext cx="10515600" cy="797248"/>
          </a:xfrm>
          <a:solidFill>
            <a:schemeClr val="accent5">
              <a:lumMod val="20000"/>
              <a:lumOff val="80000"/>
            </a:schemeClr>
          </a:solidFill>
        </p:spPr>
        <p:txBody>
          <a:bodyPr/>
          <a:lstStyle/>
          <a:p>
            <a:pPr algn="ctr"/>
            <a:r>
              <a:rPr lang="en-US" dirty="0"/>
              <a:t>Paul’s Accusers</a:t>
            </a:r>
          </a:p>
        </p:txBody>
      </p:sp>
      <p:sp>
        <p:nvSpPr>
          <p:cNvPr id="3" name="Content Placeholder 2">
            <a:extLst>
              <a:ext uri="{FF2B5EF4-FFF2-40B4-BE49-F238E27FC236}">
                <a16:creationId xmlns:a16="http://schemas.microsoft.com/office/drawing/2014/main" id="{FF5BCFC9-D332-0E42-E46D-6F1FAFEC82C3}"/>
              </a:ext>
            </a:extLst>
          </p:cNvPr>
          <p:cNvSpPr>
            <a:spLocks noGrp="1"/>
          </p:cNvSpPr>
          <p:nvPr>
            <p:ph idx="1"/>
          </p:nvPr>
        </p:nvSpPr>
        <p:spPr>
          <a:xfrm>
            <a:off x="838200" y="1162374"/>
            <a:ext cx="10515600" cy="5160934"/>
          </a:xfrm>
        </p:spPr>
        <p:txBody>
          <a:bodyPr>
            <a:normAutofit fontScale="92500"/>
          </a:bodyPr>
          <a:lstStyle/>
          <a:p>
            <a:pPr marL="0" indent="0">
              <a:buNone/>
            </a:pPr>
            <a:r>
              <a:rPr lang="en-US" sz="3200" dirty="0"/>
              <a:t>We can't be certain who Paul’s opponents are, but </a:t>
            </a:r>
            <a:r>
              <a:rPr lang="en-US" sz="3200" b="1" u="sng" dirty="0"/>
              <a:t>three facts </a:t>
            </a:r>
            <a:r>
              <a:rPr lang="en-US" sz="3200" dirty="0"/>
              <a:t>about them are clear from II Corinthians . </a:t>
            </a:r>
            <a:r>
              <a:rPr lang="en-US" sz="3200" b="1" dirty="0"/>
              <a:t>First</a:t>
            </a:r>
            <a:r>
              <a:rPr lang="en-US" sz="3200" dirty="0"/>
              <a:t>, they were </a:t>
            </a:r>
            <a:r>
              <a:rPr lang="en-US" sz="3200" u="sng" dirty="0"/>
              <a:t>Jewish and were attempting to impose the law</a:t>
            </a:r>
            <a:r>
              <a:rPr lang="en-US" sz="3200" dirty="0"/>
              <a:t> on the new believers at Corinth. </a:t>
            </a:r>
            <a:r>
              <a:rPr lang="en-US" sz="3200" b="1" dirty="0"/>
              <a:t>Secondly</a:t>
            </a:r>
            <a:r>
              <a:rPr lang="en-US" sz="3200" dirty="0"/>
              <a:t>, </a:t>
            </a:r>
            <a:r>
              <a:rPr lang="en-US" sz="3200" u="sng" dirty="0"/>
              <a:t>they promoted themselves</a:t>
            </a:r>
            <a:r>
              <a:rPr lang="en-US" sz="3200" dirty="0"/>
              <a:t>. Paul’s opponents tried to elevate themselves by criticizing him, claiming a supernatural experience that made them seem superior. </a:t>
            </a:r>
            <a:r>
              <a:rPr lang="en-US" sz="3200" b="1" dirty="0"/>
              <a:t>Thirdly</a:t>
            </a:r>
            <a:r>
              <a:rPr lang="en-US" sz="3200" dirty="0"/>
              <a:t>, </a:t>
            </a:r>
            <a:r>
              <a:rPr lang="en-US" sz="3200" u="sng" dirty="0"/>
              <a:t>his opponents were definitely false apostles</a:t>
            </a:r>
            <a:r>
              <a:rPr lang="en-US" sz="3200" dirty="0"/>
              <a:t>. Paul exposes them as frauds in chapter 11, verse 13, he writes: “For such men are false apostles, deceitful workmen, masquerading as apostles of Christ.” </a:t>
            </a:r>
            <a:r>
              <a:rPr lang="en-US" sz="3200" b="1" dirty="0"/>
              <a:t>In summary </a:t>
            </a:r>
            <a:r>
              <a:rPr lang="en-US" sz="3200" dirty="0"/>
              <a:t>they were </a:t>
            </a:r>
            <a:r>
              <a:rPr lang="en-US" sz="3200" u="sng" dirty="0"/>
              <a:t>Jewish, legalistic, promoted themselves, tried to tear down Paul to build up themselves, and were false apostles</a:t>
            </a:r>
            <a:r>
              <a:rPr lang="en-US" sz="3200" dirty="0"/>
              <a:t>.</a:t>
            </a:r>
          </a:p>
          <a:p>
            <a:pPr marL="0" indent="0">
              <a:buNone/>
            </a:pPr>
            <a:endParaRPr lang="en-US" dirty="0"/>
          </a:p>
        </p:txBody>
      </p:sp>
    </p:spTree>
    <p:extLst>
      <p:ext uri="{BB962C8B-B14F-4D97-AF65-F5344CB8AC3E}">
        <p14:creationId xmlns:p14="http://schemas.microsoft.com/office/powerpoint/2010/main" val="346493331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CAEFFC-89CA-05D2-0728-0B694DEFEF1C}"/>
              </a:ext>
            </a:extLst>
          </p:cNvPr>
          <p:cNvSpPr>
            <a:spLocks noGrp="1"/>
          </p:cNvSpPr>
          <p:nvPr>
            <p:ph type="title"/>
          </p:nvPr>
        </p:nvSpPr>
        <p:spPr>
          <a:xfrm>
            <a:off x="838200" y="365126"/>
            <a:ext cx="10515600" cy="595770"/>
          </a:xfrm>
          <a:solidFill>
            <a:schemeClr val="accent5">
              <a:lumMod val="20000"/>
              <a:lumOff val="80000"/>
            </a:schemeClr>
          </a:solidFill>
        </p:spPr>
        <p:txBody>
          <a:bodyPr>
            <a:normAutofit fontScale="90000"/>
          </a:bodyPr>
          <a:lstStyle/>
          <a:p>
            <a:pPr algn="ctr"/>
            <a:r>
              <a:rPr lang="en-US" dirty="0"/>
              <a:t>II Corinthians outline</a:t>
            </a:r>
          </a:p>
        </p:txBody>
      </p:sp>
      <p:sp>
        <p:nvSpPr>
          <p:cNvPr id="3" name="Content Placeholder 2">
            <a:extLst>
              <a:ext uri="{FF2B5EF4-FFF2-40B4-BE49-F238E27FC236}">
                <a16:creationId xmlns:a16="http://schemas.microsoft.com/office/drawing/2014/main" id="{947396D8-A00B-F049-278D-A5FF72AA09E0}"/>
              </a:ext>
            </a:extLst>
          </p:cNvPr>
          <p:cNvSpPr>
            <a:spLocks noGrp="1"/>
          </p:cNvSpPr>
          <p:nvPr>
            <p:ph idx="1"/>
          </p:nvPr>
        </p:nvSpPr>
        <p:spPr>
          <a:xfrm>
            <a:off x="838200" y="960896"/>
            <a:ext cx="10515600" cy="5216067"/>
          </a:xfrm>
        </p:spPr>
        <p:txBody>
          <a:bodyPr>
            <a:normAutofit lnSpcReduction="10000"/>
          </a:bodyPr>
          <a:lstStyle/>
          <a:p>
            <a:pPr marL="0" indent="0">
              <a:buNone/>
            </a:pPr>
            <a:r>
              <a:rPr lang="en-US" sz="4000" dirty="0"/>
              <a:t>Second Corinthians can be divided into </a:t>
            </a:r>
            <a:r>
              <a:rPr lang="en-US" sz="4000" b="1" dirty="0"/>
              <a:t>three parts</a:t>
            </a:r>
            <a:r>
              <a:rPr lang="en-US" sz="4000" dirty="0"/>
              <a:t>: </a:t>
            </a:r>
          </a:p>
          <a:p>
            <a:pPr marL="742950" indent="-742950">
              <a:buAutoNum type="arabicPeriod"/>
            </a:pPr>
            <a:r>
              <a:rPr lang="en-US" sz="4000" dirty="0"/>
              <a:t>chapters 1 through 7 Paul describes his ministry. </a:t>
            </a:r>
          </a:p>
          <a:p>
            <a:pPr marL="742950" indent="-742950">
              <a:buAutoNum type="arabicPeriod"/>
            </a:pPr>
            <a:r>
              <a:rPr lang="en-US" sz="4000" dirty="0"/>
              <a:t>8 and 9 he talks about the grace of giving, chapters 8 and 9 give us the most extensive teaching in the N T on Christian giving.</a:t>
            </a:r>
          </a:p>
          <a:p>
            <a:pPr marL="742950" indent="-742950">
              <a:buAutoNum type="arabicPeriod"/>
            </a:pPr>
            <a:r>
              <a:rPr lang="en-US" sz="4000" dirty="0"/>
              <a:t> 10 through 13 he defends his ministry against these false teachers. </a:t>
            </a:r>
          </a:p>
        </p:txBody>
      </p:sp>
    </p:spTree>
    <p:extLst>
      <p:ext uri="{BB962C8B-B14F-4D97-AF65-F5344CB8AC3E}">
        <p14:creationId xmlns:p14="http://schemas.microsoft.com/office/powerpoint/2010/main" val="313037609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38C43-64A2-36E4-0C7D-E876F109E174}"/>
              </a:ext>
            </a:extLst>
          </p:cNvPr>
          <p:cNvSpPr>
            <a:spLocks noGrp="1"/>
          </p:cNvSpPr>
          <p:nvPr>
            <p:ph type="title"/>
          </p:nvPr>
        </p:nvSpPr>
        <p:spPr>
          <a:xfrm>
            <a:off x="838200" y="365125"/>
            <a:ext cx="10515600" cy="859241"/>
          </a:xfrm>
          <a:solidFill>
            <a:schemeClr val="accent5">
              <a:lumMod val="20000"/>
              <a:lumOff val="80000"/>
            </a:schemeClr>
          </a:solidFill>
        </p:spPr>
        <p:txBody>
          <a:bodyPr/>
          <a:lstStyle/>
          <a:p>
            <a:pPr algn="ctr"/>
            <a:r>
              <a:rPr lang="en-US" dirty="0"/>
              <a:t>Paul’s Ministry Described – his reputation</a:t>
            </a:r>
          </a:p>
        </p:txBody>
      </p:sp>
      <p:sp>
        <p:nvSpPr>
          <p:cNvPr id="3" name="Content Placeholder 2">
            <a:extLst>
              <a:ext uri="{FF2B5EF4-FFF2-40B4-BE49-F238E27FC236}">
                <a16:creationId xmlns:a16="http://schemas.microsoft.com/office/drawing/2014/main" id="{13426212-95F1-9374-2E8D-4FB63A1021B5}"/>
              </a:ext>
            </a:extLst>
          </p:cNvPr>
          <p:cNvSpPr>
            <a:spLocks noGrp="1"/>
          </p:cNvSpPr>
          <p:nvPr>
            <p:ph idx="1"/>
          </p:nvPr>
        </p:nvSpPr>
        <p:spPr>
          <a:xfrm>
            <a:off x="838199" y="1224366"/>
            <a:ext cx="10692539" cy="5129939"/>
          </a:xfrm>
        </p:spPr>
        <p:txBody>
          <a:bodyPr/>
          <a:lstStyle/>
          <a:p>
            <a:pPr marL="0" indent="0">
              <a:buNone/>
            </a:pPr>
            <a:r>
              <a:rPr lang="en-US" sz="3200" dirty="0"/>
              <a:t>In this section, he discusses concerns about his reputation with the Corinthians, as opponents claimed he didn't care about them. Paul responds in chapter 1, insisting he is deeply concerned. He shares his suffering experience, saying [v. 3-4]: “Praise be to the God and Father of our Lord Jesus Christ... comforts us in all our troubles, so we can comfort others with the comfort we received from God.” Paul uses the word for comfort—“</a:t>
            </a:r>
            <a:r>
              <a:rPr lang="en-US" sz="3200" dirty="0" err="1"/>
              <a:t>parakaleo</a:t>
            </a:r>
            <a:r>
              <a:rPr lang="en-US" sz="3200" dirty="0"/>
              <a:t>”—ten times and states that God's compassion during his suffering helped him develop the ability to comfort others in need. </a:t>
            </a:r>
          </a:p>
          <a:p>
            <a:endParaRPr lang="en-US" dirty="0"/>
          </a:p>
        </p:txBody>
      </p:sp>
    </p:spTree>
    <p:extLst>
      <p:ext uri="{BB962C8B-B14F-4D97-AF65-F5344CB8AC3E}">
        <p14:creationId xmlns:p14="http://schemas.microsoft.com/office/powerpoint/2010/main" val="29076267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01D52F-2970-B8E8-AF1E-56D492D61370}"/>
              </a:ext>
            </a:extLst>
          </p:cNvPr>
          <p:cNvSpPr>
            <a:spLocks noGrp="1"/>
          </p:cNvSpPr>
          <p:nvPr>
            <p:ph type="title"/>
          </p:nvPr>
        </p:nvSpPr>
        <p:spPr>
          <a:xfrm>
            <a:off x="838200" y="365125"/>
            <a:ext cx="10515600" cy="874739"/>
          </a:xfrm>
          <a:solidFill>
            <a:schemeClr val="accent5">
              <a:lumMod val="20000"/>
              <a:lumOff val="80000"/>
            </a:schemeClr>
          </a:solidFill>
        </p:spPr>
        <p:txBody>
          <a:bodyPr/>
          <a:lstStyle/>
          <a:p>
            <a:pPr algn="ctr"/>
            <a:r>
              <a:rPr lang="en-US" dirty="0"/>
              <a:t>Paul’s Ministry Described- his reputation</a:t>
            </a:r>
          </a:p>
        </p:txBody>
      </p:sp>
      <p:sp>
        <p:nvSpPr>
          <p:cNvPr id="3" name="Content Placeholder 2">
            <a:extLst>
              <a:ext uri="{FF2B5EF4-FFF2-40B4-BE49-F238E27FC236}">
                <a16:creationId xmlns:a16="http://schemas.microsoft.com/office/drawing/2014/main" id="{7D9D9B15-F0C6-1F19-D9DD-78689561A0D8}"/>
              </a:ext>
            </a:extLst>
          </p:cNvPr>
          <p:cNvSpPr>
            <a:spLocks noGrp="1"/>
          </p:cNvSpPr>
          <p:nvPr>
            <p:ph idx="1"/>
          </p:nvPr>
        </p:nvSpPr>
        <p:spPr>
          <a:xfrm>
            <a:off x="681925" y="1348352"/>
            <a:ext cx="11019295" cy="4928461"/>
          </a:xfrm>
        </p:spPr>
        <p:txBody>
          <a:bodyPr/>
          <a:lstStyle/>
          <a:p>
            <a:pPr marL="0" indent="0">
              <a:buNone/>
            </a:pPr>
            <a:r>
              <a:rPr lang="en-US" sz="3000" dirty="0"/>
              <a:t>He learned a second lesson from his painful experience. In verse 9 he says, “Indeed, in our hearts we felt the sentence of death. But this happened that we might not rely on ourselves but on God, who raises the dead.” The second lesson that he learned from suffering was to rely upon God. Sometimes suffering makes us realize how much we need God, and that was Paul’s experience. Through suffering he had learned to trust in the Lord more. So contrary to what his opponents said, Paul was a compassionate individual. He had learned through his own suffering how to comfort others, and through his suffering he realized how much he needed God. </a:t>
            </a:r>
          </a:p>
          <a:p>
            <a:pPr marL="0" indent="0">
              <a:buNone/>
            </a:pPr>
            <a:endParaRPr lang="en-US" dirty="0"/>
          </a:p>
        </p:txBody>
      </p:sp>
    </p:spTree>
    <p:extLst>
      <p:ext uri="{BB962C8B-B14F-4D97-AF65-F5344CB8AC3E}">
        <p14:creationId xmlns:p14="http://schemas.microsoft.com/office/powerpoint/2010/main" val="8513365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1465B-F8A8-261A-8DA0-C39529102545}"/>
              </a:ext>
            </a:extLst>
          </p:cNvPr>
          <p:cNvSpPr>
            <a:spLocks noGrp="1"/>
          </p:cNvSpPr>
          <p:nvPr>
            <p:ph type="title"/>
          </p:nvPr>
        </p:nvSpPr>
        <p:spPr>
          <a:xfrm>
            <a:off x="838200" y="365126"/>
            <a:ext cx="10515600" cy="797248"/>
          </a:xfrm>
          <a:solidFill>
            <a:schemeClr val="accent5">
              <a:lumMod val="20000"/>
              <a:lumOff val="80000"/>
            </a:schemeClr>
          </a:solidFill>
        </p:spPr>
        <p:txBody>
          <a:bodyPr/>
          <a:lstStyle/>
          <a:p>
            <a:pPr algn="ctr"/>
            <a:r>
              <a:rPr lang="en-US" dirty="0"/>
              <a:t>Paul’s Ministry Described– his reputation</a:t>
            </a:r>
          </a:p>
        </p:txBody>
      </p:sp>
      <p:sp>
        <p:nvSpPr>
          <p:cNvPr id="3" name="Content Placeholder 2">
            <a:extLst>
              <a:ext uri="{FF2B5EF4-FFF2-40B4-BE49-F238E27FC236}">
                <a16:creationId xmlns:a16="http://schemas.microsoft.com/office/drawing/2014/main" id="{EA97E782-C4CD-9659-8F5B-D5CD3C49EF91}"/>
              </a:ext>
            </a:extLst>
          </p:cNvPr>
          <p:cNvSpPr>
            <a:spLocks noGrp="1"/>
          </p:cNvSpPr>
          <p:nvPr>
            <p:ph idx="1"/>
          </p:nvPr>
        </p:nvSpPr>
        <p:spPr>
          <a:xfrm>
            <a:off x="838200" y="1162374"/>
            <a:ext cx="10515600" cy="5014589"/>
          </a:xfrm>
        </p:spPr>
        <p:txBody>
          <a:bodyPr/>
          <a:lstStyle/>
          <a:p>
            <a:pPr marL="0" indent="0">
              <a:buNone/>
            </a:pPr>
            <a:r>
              <a:rPr lang="en-US" sz="3200" dirty="0"/>
              <a:t>And then apparently because Paul had not returned to Corinth when he had indicated that he would, some said he’s unreliable, you can’t trust him. If he really cared about you, he would have come back just as he said he would.” Paul defends his trustworthiness, explaining he delayed returning not because he's unreliable, but to give the Corinthians time to respond to his instructions and correct church issues. He portrays himself as patient and sympathetic, like God, who is patient and longsuffering, wanting everyone to repent. Paul’s patience aimed to offer the Corinthians every chance to fix church problems.</a:t>
            </a:r>
          </a:p>
          <a:p>
            <a:pPr marL="0" indent="0">
              <a:buNone/>
            </a:pPr>
            <a:endParaRPr lang="en-US" dirty="0"/>
          </a:p>
        </p:txBody>
      </p:sp>
    </p:spTree>
    <p:extLst>
      <p:ext uri="{BB962C8B-B14F-4D97-AF65-F5344CB8AC3E}">
        <p14:creationId xmlns:p14="http://schemas.microsoft.com/office/powerpoint/2010/main" val="232325801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7A34E-FC30-50CF-F184-44CFC272CABE}"/>
              </a:ext>
            </a:extLst>
          </p:cNvPr>
          <p:cNvSpPr>
            <a:spLocks noGrp="1"/>
          </p:cNvSpPr>
          <p:nvPr>
            <p:ph type="title"/>
          </p:nvPr>
        </p:nvSpPr>
        <p:spPr>
          <a:xfrm>
            <a:off x="838200" y="365126"/>
            <a:ext cx="10515600" cy="828244"/>
          </a:xfrm>
          <a:solidFill>
            <a:schemeClr val="accent5">
              <a:lumMod val="20000"/>
              <a:lumOff val="80000"/>
            </a:schemeClr>
          </a:solidFill>
        </p:spPr>
        <p:txBody>
          <a:bodyPr/>
          <a:lstStyle/>
          <a:p>
            <a:pPr algn="ctr"/>
            <a:r>
              <a:rPr lang="en-US" dirty="0"/>
              <a:t>Paul’s Ministry Described – his reputation</a:t>
            </a:r>
          </a:p>
        </p:txBody>
      </p:sp>
      <p:sp>
        <p:nvSpPr>
          <p:cNvPr id="3" name="Content Placeholder 2">
            <a:extLst>
              <a:ext uri="{FF2B5EF4-FFF2-40B4-BE49-F238E27FC236}">
                <a16:creationId xmlns:a16="http://schemas.microsoft.com/office/drawing/2014/main" id="{ED0A2BFF-0C05-4A49-78BD-3D6A89293F15}"/>
              </a:ext>
            </a:extLst>
          </p:cNvPr>
          <p:cNvSpPr>
            <a:spLocks noGrp="1"/>
          </p:cNvSpPr>
          <p:nvPr>
            <p:ph idx="1"/>
          </p:nvPr>
        </p:nvSpPr>
        <p:spPr>
          <a:xfrm>
            <a:off x="838200" y="1301858"/>
            <a:ext cx="10515600" cy="4875105"/>
          </a:xfrm>
        </p:spPr>
        <p:txBody>
          <a:bodyPr>
            <a:normAutofit/>
          </a:bodyPr>
          <a:lstStyle/>
          <a:p>
            <a:pPr marL="0" indent="0">
              <a:buNone/>
            </a:pPr>
            <a:r>
              <a:rPr lang="en-US" sz="3200" dirty="0"/>
              <a:t>Now Paul turns to his credentials. Because of the possibility of fraud, itinerant speakers were often required to have letters of recommendation. So Paul says, “This is ridiculous that you would expect letters of recommendation for me! You know that I am an apostle, you might need letters of recommendation from other people, but you don’t need letters of recommendation from me.” And so Paul, then, in this section says, “You know that I am a minister of the new covenant,” and that’s the theme that he develops here in chapters 2 through 6. </a:t>
            </a:r>
          </a:p>
        </p:txBody>
      </p:sp>
    </p:spTree>
    <p:extLst>
      <p:ext uri="{BB962C8B-B14F-4D97-AF65-F5344CB8AC3E}">
        <p14:creationId xmlns:p14="http://schemas.microsoft.com/office/powerpoint/2010/main" val="48502863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E2E5D-0867-5EC6-8299-8524D0A943FB}"/>
              </a:ext>
            </a:extLst>
          </p:cNvPr>
          <p:cNvSpPr>
            <a:spLocks noGrp="1"/>
          </p:cNvSpPr>
          <p:nvPr>
            <p:ph type="title"/>
          </p:nvPr>
        </p:nvSpPr>
        <p:spPr>
          <a:xfrm>
            <a:off x="838200" y="365125"/>
            <a:ext cx="10515600" cy="874739"/>
          </a:xfrm>
          <a:solidFill>
            <a:schemeClr val="accent5">
              <a:lumMod val="20000"/>
              <a:lumOff val="80000"/>
            </a:schemeClr>
          </a:solidFill>
        </p:spPr>
        <p:txBody>
          <a:bodyPr/>
          <a:lstStyle/>
          <a:p>
            <a:pPr algn="ctr"/>
            <a:r>
              <a:rPr lang="en-US" dirty="0"/>
              <a:t>Paul’s Ministry Described– its theme</a:t>
            </a:r>
          </a:p>
        </p:txBody>
      </p:sp>
      <p:sp>
        <p:nvSpPr>
          <p:cNvPr id="3" name="Content Placeholder 2">
            <a:extLst>
              <a:ext uri="{FF2B5EF4-FFF2-40B4-BE49-F238E27FC236}">
                <a16:creationId xmlns:a16="http://schemas.microsoft.com/office/drawing/2014/main" id="{0D73A077-02D5-6FEF-067A-8848289DA6FB}"/>
              </a:ext>
            </a:extLst>
          </p:cNvPr>
          <p:cNvSpPr>
            <a:spLocks noGrp="1"/>
          </p:cNvSpPr>
          <p:nvPr>
            <p:ph idx="1"/>
          </p:nvPr>
        </p:nvSpPr>
        <p:spPr>
          <a:xfrm>
            <a:off x="604435" y="1239865"/>
            <a:ext cx="11050290" cy="5253010"/>
          </a:xfrm>
        </p:spPr>
        <p:txBody>
          <a:bodyPr>
            <a:normAutofit fontScale="77500" lnSpcReduction="20000"/>
          </a:bodyPr>
          <a:lstStyle/>
          <a:p>
            <a:pPr marL="0" indent="0">
              <a:buNone/>
            </a:pPr>
            <a:r>
              <a:rPr lang="en-US" sz="4000" dirty="0"/>
              <a:t>He states he’s a minister of the new covenant promised in Jeremiah 31 and ratified by Christ's death, which he spoke of at the Last Supper. Paul describes his role as leading a triumphal procession under Christ, always in victory, and participating in the Spirit's work to transform believers into Christ's image. The gospel is entrusted to him, offering hope of eternal glory and the privilege of reconciliation. Under the old covenant, Moses' face reflected God’s fading glory, covered by a veil. In the new covenant, believers are increasingly transformed into Christ's image, with unfading glory, as 2 Corinthians 3:18 states: 'We, with unveiled faces, reflect the Lord’s glory, being transformed into his likeness with increasing glory from the Lord, who is the Spirit.” As believers, we imitate the character of Christ, and we’re being progressively transformed into his likeness.</a:t>
            </a:r>
          </a:p>
          <a:p>
            <a:pPr marL="0" indent="0">
              <a:buNone/>
            </a:pPr>
            <a:r>
              <a:rPr lang="en-US" dirty="0"/>
              <a:t> </a:t>
            </a:r>
          </a:p>
          <a:p>
            <a:pPr marL="0" indent="0">
              <a:buNone/>
            </a:pPr>
            <a:endParaRPr lang="en-US" dirty="0"/>
          </a:p>
        </p:txBody>
      </p:sp>
    </p:spTree>
    <p:extLst>
      <p:ext uri="{BB962C8B-B14F-4D97-AF65-F5344CB8AC3E}">
        <p14:creationId xmlns:p14="http://schemas.microsoft.com/office/powerpoint/2010/main" val="36782297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B0E5F5-88BC-D37F-98A5-0BA104B3FFF4}"/>
              </a:ext>
            </a:extLst>
          </p:cNvPr>
          <p:cNvSpPr>
            <a:spLocks noGrp="1"/>
          </p:cNvSpPr>
          <p:nvPr>
            <p:ph type="title"/>
          </p:nvPr>
        </p:nvSpPr>
        <p:spPr>
          <a:xfrm>
            <a:off x="838200" y="365125"/>
            <a:ext cx="10515600" cy="673261"/>
          </a:xfrm>
          <a:solidFill>
            <a:schemeClr val="accent5">
              <a:lumMod val="20000"/>
              <a:lumOff val="80000"/>
            </a:schemeClr>
          </a:solidFill>
        </p:spPr>
        <p:txBody>
          <a:bodyPr>
            <a:normAutofit fontScale="90000"/>
          </a:bodyPr>
          <a:lstStyle/>
          <a:p>
            <a:pPr algn="ctr"/>
            <a:r>
              <a:rPr lang="en-US" dirty="0"/>
              <a:t>II Corinthians 8 and 9 - Giving</a:t>
            </a:r>
          </a:p>
        </p:txBody>
      </p:sp>
      <p:sp>
        <p:nvSpPr>
          <p:cNvPr id="3" name="Content Placeholder 2">
            <a:extLst>
              <a:ext uri="{FF2B5EF4-FFF2-40B4-BE49-F238E27FC236}">
                <a16:creationId xmlns:a16="http://schemas.microsoft.com/office/drawing/2014/main" id="{69AFAA8D-73B9-A7FB-3932-465A2A12C99E}"/>
              </a:ext>
            </a:extLst>
          </p:cNvPr>
          <p:cNvSpPr>
            <a:spLocks noGrp="1"/>
          </p:cNvSpPr>
          <p:nvPr>
            <p:ph idx="1"/>
          </p:nvPr>
        </p:nvSpPr>
        <p:spPr>
          <a:xfrm>
            <a:off x="838200" y="1038386"/>
            <a:ext cx="10515600" cy="5138577"/>
          </a:xfrm>
        </p:spPr>
        <p:txBody>
          <a:bodyPr>
            <a:normAutofit/>
          </a:bodyPr>
          <a:lstStyle/>
          <a:p>
            <a:pPr marL="0" indent="0">
              <a:buNone/>
            </a:pPr>
            <a:r>
              <a:rPr lang="en-US" sz="3300" dirty="0"/>
              <a:t>In chapters 8-9 he talks about Christian giving. This is not a digression, because apparently his opponents had raised questions about his trustworthiness in financial matters. Plus, the Corinthians had failed to follow through on their promise to give a generous gift. So, Paul defends his integrity in handling the church’s gifts and urges the Corinthians to complete what they had promised in giving. Paul calls giving a “charisma”—a grace, like a spiritual gift, since that word is used for spiritual gifts. In our time, giving is a grace, a gift from a thankful and joyful heart. </a:t>
            </a:r>
          </a:p>
        </p:txBody>
      </p:sp>
    </p:spTree>
    <p:extLst>
      <p:ext uri="{BB962C8B-B14F-4D97-AF65-F5344CB8AC3E}">
        <p14:creationId xmlns:p14="http://schemas.microsoft.com/office/powerpoint/2010/main" val="327885718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7FDB2-D403-7E07-394E-071C32B3DE49}"/>
              </a:ext>
            </a:extLst>
          </p:cNvPr>
          <p:cNvSpPr>
            <a:spLocks noGrp="1"/>
          </p:cNvSpPr>
          <p:nvPr>
            <p:ph type="title"/>
          </p:nvPr>
        </p:nvSpPr>
        <p:spPr>
          <a:xfrm>
            <a:off x="838200" y="365125"/>
            <a:ext cx="10515600" cy="859241"/>
          </a:xfrm>
          <a:solidFill>
            <a:schemeClr val="accent5">
              <a:lumMod val="20000"/>
              <a:lumOff val="80000"/>
            </a:schemeClr>
          </a:solidFill>
        </p:spPr>
        <p:txBody>
          <a:bodyPr/>
          <a:lstStyle/>
          <a:p>
            <a:pPr algn="ctr"/>
            <a:r>
              <a:rPr lang="en-US" dirty="0"/>
              <a:t>Giving</a:t>
            </a:r>
          </a:p>
        </p:txBody>
      </p:sp>
      <p:sp>
        <p:nvSpPr>
          <p:cNvPr id="3" name="Content Placeholder 2">
            <a:extLst>
              <a:ext uri="{FF2B5EF4-FFF2-40B4-BE49-F238E27FC236}">
                <a16:creationId xmlns:a16="http://schemas.microsoft.com/office/drawing/2014/main" id="{6547CF40-C4A4-9A86-AB8F-7ABB0882B0DC}"/>
              </a:ext>
            </a:extLst>
          </p:cNvPr>
          <p:cNvSpPr>
            <a:spLocks noGrp="1"/>
          </p:cNvSpPr>
          <p:nvPr>
            <p:ph idx="1"/>
          </p:nvPr>
        </p:nvSpPr>
        <p:spPr>
          <a:xfrm>
            <a:off x="838200" y="1224366"/>
            <a:ext cx="10515600" cy="4952597"/>
          </a:xfrm>
        </p:spPr>
        <p:txBody>
          <a:bodyPr>
            <a:normAutofit/>
          </a:bodyPr>
          <a:lstStyle/>
          <a:p>
            <a:pPr marL="0" indent="0">
              <a:buNone/>
            </a:pPr>
            <a:r>
              <a:rPr lang="en-US" sz="3800" dirty="0"/>
              <a:t>Paul describes three aspects of grace giving: First, it is sacrificial, as exemplified by the Macedonian churches and Christ himself, who gave selflessly so we might have life. Second, it is proportional, based on a person’s resources, meaning each should give according to their ability. Third, grace giving should be generous and cheerful, done willingly without expecting reward, reflecting God's gracious giving. </a:t>
            </a:r>
          </a:p>
        </p:txBody>
      </p:sp>
    </p:spTree>
    <p:extLst>
      <p:ext uri="{BB962C8B-B14F-4D97-AF65-F5344CB8AC3E}">
        <p14:creationId xmlns:p14="http://schemas.microsoft.com/office/powerpoint/2010/main" val="68644151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BB91F6-023F-E801-335C-BD841EB239D2}"/>
              </a:ext>
            </a:extLst>
          </p:cNvPr>
          <p:cNvSpPr>
            <a:spLocks noGrp="1"/>
          </p:cNvSpPr>
          <p:nvPr>
            <p:ph type="title"/>
          </p:nvPr>
        </p:nvSpPr>
        <p:spPr>
          <a:xfrm>
            <a:off x="838200" y="365126"/>
            <a:ext cx="10515600" cy="921234"/>
          </a:xfrm>
          <a:solidFill>
            <a:schemeClr val="accent5">
              <a:lumMod val="20000"/>
              <a:lumOff val="80000"/>
            </a:schemeClr>
          </a:solidFill>
        </p:spPr>
        <p:txBody>
          <a:bodyPr/>
          <a:lstStyle/>
          <a:p>
            <a:pPr algn="ctr"/>
            <a:r>
              <a:rPr lang="en-US" dirty="0"/>
              <a:t>Giving</a:t>
            </a:r>
          </a:p>
        </p:txBody>
      </p:sp>
      <p:sp>
        <p:nvSpPr>
          <p:cNvPr id="3" name="Content Placeholder 2">
            <a:extLst>
              <a:ext uri="{FF2B5EF4-FFF2-40B4-BE49-F238E27FC236}">
                <a16:creationId xmlns:a16="http://schemas.microsoft.com/office/drawing/2014/main" id="{9F6DD301-140B-686C-3967-9F8463A7A0A4}"/>
              </a:ext>
            </a:extLst>
          </p:cNvPr>
          <p:cNvSpPr>
            <a:spLocks noGrp="1"/>
          </p:cNvSpPr>
          <p:nvPr>
            <p:ph idx="1"/>
          </p:nvPr>
        </p:nvSpPr>
        <p:spPr>
          <a:xfrm>
            <a:off x="838200" y="1286360"/>
            <a:ext cx="10515600" cy="4890603"/>
          </a:xfrm>
        </p:spPr>
        <p:txBody>
          <a:bodyPr>
            <a:normAutofit fontScale="92500"/>
          </a:bodyPr>
          <a:lstStyle/>
          <a:p>
            <a:pPr marL="0" indent="0">
              <a:buNone/>
            </a:pPr>
            <a:r>
              <a:rPr lang="en-US" sz="4000" dirty="0"/>
              <a:t>We are to give in appreciation for what he has done for us—he closes chapter 9 with this wonderful statement—and it sort of summarizes what he says here about grace giving: </a:t>
            </a:r>
            <a:r>
              <a:rPr lang="en-US" sz="4000" b="1" i="1" dirty="0"/>
              <a:t>“Thanks be to God for his indescribable gift!”</a:t>
            </a:r>
            <a:r>
              <a:rPr lang="en-US" sz="4000" dirty="0"/>
              <a:t> And that indescribable gift is Christ, so he sort of puts a footnote on this in saying our giving should be an expression of our thanksgiving to God for his indescribable gift, which is the gift of his Son who is our Savior.</a:t>
            </a:r>
          </a:p>
          <a:p>
            <a:endParaRPr lang="en-US" dirty="0"/>
          </a:p>
        </p:txBody>
      </p:sp>
    </p:spTree>
    <p:extLst>
      <p:ext uri="{BB962C8B-B14F-4D97-AF65-F5344CB8AC3E}">
        <p14:creationId xmlns:p14="http://schemas.microsoft.com/office/powerpoint/2010/main" val="349009032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4FAA5-F12F-32D2-F2B9-5659CA63C885}"/>
              </a:ext>
            </a:extLst>
          </p:cNvPr>
          <p:cNvSpPr>
            <a:spLocks noGrp="1"/>
          </p:cNvSpPr>
          <p:nvPr>
            <p:ph type="title"/>
          </p:nvPr>
        </p:nvSpPr>
        <p:spPr>
          <a:xfrm>
            <a:off x="838200" y="365126"/>
            <a:ext cx="10515600" cy="843742"/>
          </a:xfrm>
          <a:solidFill>
            <a:schemeClr val="accent5">
              <a:lumMod val="20000"/>
              <a:lumOff val="80000"/>
            </a:schemeClr>
          </a:solidFill>
        </p:spPr>
        <p:txBody>
          <a:bodyPr/>
          <a:lstStyle/>
          <a:p>
            <a:pPr algn="ctr"/>
            <a:r>
              <a:rPr lang="en-US" dirty="0"/>
              <a:t>Paul’s Ministry Defended – Chapters 10 - 13</a:t>
            </a:r>
          </a:p>
        </p:txBody>
      </p:sp>
      <p:sp>
        <p:nvSpPr>
          <p:cNvPr id="3" name="Content Placeholder 2">
            <a:extLst>
              <a:ext uri="{FF2B5EF4-FFF2-40B4-BE49-F238E27FC236}">
                <a16:creationId xmlns:a16="http://schemas.microsoft.com/office/drawing/2014/main" id="{88D8365F-AB3B-81F3-EC11-0B0823DB0454}"/>
              </a:ext>
            </a:extLst>
          </p:cNvPr>
          <p:cNvSpPr>
            <a:spLocks noGrp="1"/>
          </p:cNvSpPr>
          <p:nvPr>
            <p:ph idx="1"/>
          </p:nvPr>
        </p:nvSpPr>
        <p:spPr>
          <a:xfrm>
            <a:off x="648346" y="1252188"/>
            <a:ext cx="10895307" cy="4714659"/>
          </a:xfrm>
        </p:spPr>
        <p:txBody>
          <a:bodyPr>
            <a:normAutofit/>
          </a:bodyPr>
          <a:lstStyle/>
          <a:p>
            <a:pPr marL="0" indent="0">
              <a:buNone/>
            </a:pPr>
            <a:r>
              <a:rPr lang="en-US" sz="3200" dirty="0"/>
              <a:t>Paul, uncomfortable boasting about himself, does so because the Corinthians admire the false teachers' bragging. He claims he can boast if that pleases them to defend himself and expose his opponents as frauds. These men weren’t true apostles—Paul sarcastically calls them super apostles—and he boasts about a spectacular experience in chapter 12. He describes a man caught up to the third heaven, hearing inexpressible things, whom he boasts about, whether in or out of the body, God knows. Now Paul, was of course talking about his own experience. </a:t>
            </a:r>
          </a:p>
        </p:txBody>
      </p:sp>
    </p:spTree>
    <p:extLst>
      <p:ext uri="{BB962C8B-B14F-4D97-AF65-F5344CB8AC3E}">
        <p14:creationId xmlns:p14="http://schemas.microsoft.com/office/powerpoint/2010/main" val="418147464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3489F-D2DA-2BED-5360-6EAB83E24735}"/>
              </a:ext>
            </a:extLst>
          </p:cNvPr>
          <p:cNvSpPr>
            <a:spLocks noGrp="1"/>
          </p:cNvSpPr>
          <p:nvPr>
            <p:ph type="title"/>
          </p:nvPr>
        </p:nvSpPr>
        <p:spPr>
          <a:xfrm>
            <a:off x="838200" y="365125"/>
            <a:ext cx="10515600" cy="936733"/>
          </a:xfrm>
          <a:solidFill>
            <a:schemeClr val="accent5">
              <a:lumMod val="20000"/>
              <a:lumOff val="80000"/>
            </a:schemeClr>
          </a:solidFill>
        </p:spPr>
        <p:txBody>
          <a:bodyPr/>
          <a:lstStyle/>
          <a:p>
            <a:pPr algn="ctr"/>
            <a:r>
              <a:rPr lang="en-US" dirty="0"/>
              <a:t>Paul’s Ministry Defended</a:t>
            </a:r>
          </a:p>
        </p:txBody>
      </p:sp>
      <p:sp>
        <p:nvSpPr>
          <p:cNvPr id="3" name="Content Placeholder 2">
            <a:extLst>
              <a:ext uri="{FF2B5EF4-FFF2-40B4-BE49-F238E27FC236}">
                <a16:creationId xmlns:a16="http://schemas.microsoft.com/office/drawing/2014/main" id="{254916E6-221F-A0DB-0465-B088BFE71825}"/>
              </a:ext>
            </a:extLst>
          </p:cNvPr>
          <p:cNvSpPr>
            <a:spLocks noGrp="1"/>
          </p:cNvSpPr>
          <p:nvPr>
            <p:ph idx="1"/>
          </p:nvPr>
        </p:nvSpPr>
        <p:spPr>
          <a:xfrm>
            <a:off x="838200" y="1301858"/>
            <a:ext cx="10515600" cy="5191017"/>
          </a:xfrm>
        </p:spPr>
        <p:txBody>
          <a:bodyPr>
            <a:normAutofit/>
          </a:bodyPr>
          <a:lstStyle/>
          <a:p>
            <a:pPr marL="0" indent="0">
              <a:buNone/>
            </a:pPr>
            <a:r>
              <a:rPr lang="en-US" dirty="0"/>
              <a:t>Now we don’t know exactly what happened to him in this particular experience, but somehow he had a supernatural experience with the Lord. Then he says to prevent him from becoming proud, he was given a thorn in the flesh, a messenger of Satan, which he pleaded with God three times to remove, but God said </a:t>
            </a:r>
            <a:r>
              <a:rPr lang="en-US" i="1" dirty="0"/>
              <a:t>'My grace is sufficient for you, for my power is made perfect in weakness.' </a:t>
            </a:r>
            <a:r>
              <a:rPr lang="en-US" dirty="0"/>
              <a:t>Paul says, </a:t>
            </a:r>
            <a:r>
              <a:rPr lang="en-US" i="1" dirty="0"/>
              <a:t>'When I am weak, then I am strong.'</a:t>
            </a:r>
            <a:r>
              <a:rPr lang="en-US" dirty="0"/>
              <a:t> </a:t>
            </a:r>
            <a:r>
              <a:rPr lang="en-US" b="1" dirty="0"/>
              <a:t>Weaknesses are assets because they make us rely on Christ, who makes us strong. </a:t>
            </a:r>
            <a:r>
              <a:rPr lang="en-US" dirty="0"/>
              <a:t>Serving God in our own strength can lead to pride, but hardships force us to rely on God, whose power strengthens us. Your weakness might be your greatest asset, reminding you to depend on God. Instead of complaining about it, thank God and ask for His help.</a:t>
            </a:r>
          </a:p>
          <a:p>
            <a:pPr marL="0" indent="0">
              <a:buNone/>
            </a:pPr>
            <a:endParaRPr lang="en-US" dirty="0"/>
          </a:p>
        </p:txBody>
      </p:sp>
    </p:spTree>
    <p:extLst>
      <p:ext uri="{BB962C8B-B14F-4D97-AF65-F5344CB8AC3E}">
        <p14:creationId xmlns:p14="http://schemas.microsoft.com/office/powerpoint/2010/main" val="415027244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4A663-06B3-20C0-D11E-1461461C9F91}"/>
              </a:ext>
            </a:extLst>
          </p:cNvPr>
          <p:cNvSpPr>
            <a:spLocks noGrp="1"/>
          </p:cNvSpPr>
          <p:nvPr>
            <p:ph type="title"/>
          </p:nvPr>
        </p:nvSpPr>
        <p:spPr>
          <a:xfrm>
            <a:off x="838200" y="365125"/>
            <a:ext cx="10515600" cy="874739"/>
          </a:xfrm>
          <a:solidFill>
            <a:schemeClr val="accent5">
              <a:lumMod val="20000"/>
              <a:lumOff val="80000"/>
            </a:schemeClr>
          </a:solidFill>
        </p:spPr>
        <p:txBody>
          <a:bodyPr/>
          <a:lstStyle/>
          <a:p>
            <a:pPr algn="ctr"/>
            <a:r>
              <a:rPr lang="en-US" dirty="0"/>
              <a:t>Romans</a:t>
            </a:r>
          </a:p>
        </p:txBody>
      </p:sp>
      <p:sp>
        <p:nvSpPr>
          <p:cNvPr id="3" name="Content Placeholder 2">
            <a:extLst>
              <a:ext uri="{FF2B5EF4-FFF2-40B4-BE49-F238E27FC236}">
                <a16:creationId xmlns:a16="http://schemas.microsoft.com/office/drawing/2014/main" id="{676B9EDD-B03E-9F34-0494-F53FBFD1024F}"/>
              </a:ext>
            </a:extLst>
          </p:cNvPr>
          <p:cNvSpPr>
            <a:spLocks noGrp="1"/>
          </p:cNvSpPr>
          <p:nvPr>
            <p:ph idx="1"/>
          </p:nvPr>
        </p:nvSpPr>
        <p:spPr>
          <a:xfrm>
            <a:off x="858863" y="1253330"/>
            <a:ext cx="10764865" cy="5069977"/>
          </a:xfrm>
        </p:spPr>
        <p:txBody>
          <a:bodyPr>
            <a:normAutofit/>
          </a:bodyPr>
          <a:lstStyle/>
          <a:p>
            <a:pPr marL="0" indent="0">
              <a:buNone/>
            </a:pPr>
            <a:r>
              <a:rPr lang="en-US" sz="3200" b="1" u="sng" dirty="0"/>
              <a:t>Romans is the last of Paul’s journey epistles, Paul wrote it from Corinth, probably about AD 58. </a:t>
            </a:r>
            <a:r>
              <a:rPr lang="en-US" sz="3200" dirty="0"/>
              <a:t>The origin of the church in Rome is a mystery. The Roman Catholic view that Peter started the church is unlikely. Peter is not mentioned in the epistle and it’s inconceivable that Paul would not mention him if he had a significant ministry in the church. Romans is the most doctrinal epistle in the New Testament. Apparently, an apostle had never taught the church at Rome so Paul wrote to provide the church with a comprehensive and systematic statement of the Christian faith. </a:t>
            </a:r>
          </a:p>
        </p:txBody>
      </p:sp>
    </p:spTree>
    <p:extLst>
      <p:ext uri="{BB962C8B-B14F-4D97-AF65-F5344CB8AC3E}">
        <p14:creationId xmlns:p14="http://schemas.microsoft.com/office/powerpoint/2010/main" val="322965788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AA4EDA-2D56-22C3-92B6-3BAF3AB12D69}"/>
              </a:ext>
            </a:extLst>
          </p:cNvPr>
          <p:cNvSpPr>
            <a:spLocks noGrp="1"/>
          </p:cNvSpPr>
          <p:nvPr>
            <p:ph type="title"/>
          </p:nvPr>
        </p:nvSpPr>
        <p:spPr>
          <a:xfrm>
            <a:off x="838200" y="365126"/>
            <a:ext cx="10515600" cy="812746"/>
          </a:xfrm>
          <a:solidFill>
            <a:schemeClr val="accent5">
              <a:lumMod val="20000"/>
              <a:lumOff val="80000"/>
            </a:schemeClr>
          </a:solidFill>
        </p:spPr>
        <p:txBody>
          <a:bodyPr/>
          <a:lstStyle/>
          <a:p>
            <a:pPr algn="ctr"/>
            <a:r>
              <a:rPr lang="en-US" dirty="0"/>
              <a:t>Romans</a:t>
            </a:r>
          </a:p>
        </p:txBody>
      </p:sp>
      <p:sp>
        <p:nvSpPr>
          <p:cNvPr id="3" name="Content Placeholder 2">
            <a:extLst>
              <a:ext uri="{FF2B5EF4-FFF2-40B4-BE49-F238E27FC236}">
                <a16:creationId xmlns:a16="http://schemas.microsoft.com/office/drawing/2014/main" id="{E07950C5-F2DE-9564-A6F2-D5A7D517ED84}"/>
              </a:ext>
            </a:extLst>
          </p:cNvPr>
          <p:cNvSpPr>
            <a:spLocks noGrp="1"/>
          </p:cNvSpPr>
          <p:nvPr>
            <p:ph idx="1"/>
          </p:nvPr>
        </p:nvSpPr>
        <p:spPr>
          <a:xfrm>
            <a:off x="838200" y="1177872"/>
            <a:ext cx="10723536" cy="5315002"/>
          </a:xfrm>
        </p:spPr>
        <p:txBody>
          <a:bodyPr>
            <a:normAutofit/>
          </a:bodyPr>
          <a:lstStyle/>
          <a:p>
            <a:pPr marL="0" indent="0">
              <a:buNone/>
            </a:pPr>
            <a:r>
              <a:rPr lang="en-US" dirty="0"/>
              <a:t>Words like condemnation, justification, sanctification, glorification tend to scare us. We’re not sure what we mean, we’re not even sure we want to know what they mean. Consequently, many Christians, often tend to neglect the doctrinal aspects of Christianity. Doctrine is for the scholars, not the average Christian. Paul explodes that myth in this epistle. Paul explains the implications of Christ’s life, death, and resurrection for all humanity. Men and women, Paul writes, are alienated from God by sin, and Paul then makes it clear that what we believe—particularly about God and Christ—can make us right in the sight of God. That in turn will influence what we think about ourselves and the world around us. As one writer puts it: “Paul weaves together logic and the Old Testament scriptures to produce the premier document of Christian theology.” </a:t>
            </a:r>
          </a:p>
          <a:p>
            <a:pPr marL="0" indent="0">
              <a:buNone/>
            </a:pPr>
            <a:endParaRPr lang="en-US" dirty="0"/>
          </a:p>
        </p:txBody>
      </p:sp>
    </p:spTree>
    <p:extLst>
      <p:ext uri="{BB962C8B-B14F-4D97-AF65-F5344CB8AC3E}">
        <p14:creationId xmlns:p14="http://schemas.microsoft.com/office/powerpoint/2010/main" val="99615172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55BE3-0018-6FEC-9D0A-86A7AF5F1220}"/>
              </a:ext>
            </a:extLst>
          </p:cNvPr>
          <p:cNvSpPr>
            <a:spLocks noGrp="1"/>
          </p:cNvSpPr>
          <p:nvPr>
            <p:ph type="title"/>
          </p:nvPr>
        </p:nvSpPr>
        <p:spPr>
          <a:xfrm>
            <a:off x="838200" y="365125"/>
            <a:ext cx="10515600" cy="750753"/>
          </a:xfrm>
          <a:solidFill>
            <a:schemeClr val="accent5">
              <a:lumMod val="20000"/>
              <a:lumOff val="80000"/>
            </a:schemeClr>
          </a:solidFill>
        </p:spPr>
        <p:txBody>
          <a:bodyPr/>
          <a:lstStyle/>
          <a:p>
            <a:pPr algn="ctr"/>
            <a:r>
              <a:rPr lang="en-US" dirty="0"/>
              <a:t>Luther on Romans</a:t>
            </a:r>
          </a:p>
        </p:txBody>
      </p:sp>
      <p:sp>
        <p:nvSpPr>
          <p:cNvPr id="3" name="Content Placeholder 2">
            <a:extLst>
              <a:ext uri="{FF2B5EF4-FFF2-40B4-BE49-F238E27FC236}">
                <a16:creationId xmlns:a16="http://schemas.microsoft.com/office/drawing/2014/main" id="{E8B87D89-12BF-EF03-48C9-39AC53557272}"/>
              </a:ext>
            </a:extLst>
          </p:cNvPr>
          <p:cNvSpPr>
            <a:spLocks noGrp="1"/>
          </p:cNvSpPr>
          <p:nvPr>
            <p:ph idx="1"/>
          </p:nvPr>
        </p:nvSpPr>
        <p:spPr>
          <a:xfrm>
            <a:off x="838200" y="1239864"/>
            <a:ext cx="10515600" cy="4937099"/>
          </a:xfrm>
        </p:spPr>
        <p:txBody>
          <a:bodyPr>
            <a:normAutofit/>
          </a:bodyPr>
          <a:lstStyle/>
          <a:p>
            <a:pPr marL="0" indent="0">
              <a:buNone/>
            </a:pPr>
            <a:r>
              <a:rPr lang="en-US" sz="3600" dirty="0"/>
              <a:t>This letter is truly the most important piece in the New Testament. It is purest Gospel. It is well worth a Christian’s while not only to memorize it word for word but also to occupy himself with it daily, as though it were the daily bread of the soul. It is impossible to read or to meditate on this letter too much or too well. The more one deals with it, the more precious it becomes and the better it tastes.</a:t>
            </a:r>
          </a:p>
        </p:txBody>
      </p:sp>
    </p:spTree>
    <p:extLst>
      <p:ext uri="{BB962C8B-B14F-4D97-AF65-F5344CB8AC3E}">
        <p14:creationId xmlns:p14="http://schemas.microsoft.com/office/powerpoint/2010/main" val="278030794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F8DEC6-5C84-0941-DC18-77EB8AD7FFEE}"/>
              </a:ext>
            </a:extLst>
          </p:cNvPr>
          <p:cNvSpPr>
            <a:spLocks noGrp="1"/>
          </p:cNvSpPr>
          <p:nvPr>
            <p:ph type="title"/>
          </p:nvPr>
        </p:nvSpPr>
        <p:spPr>
          <a:xfrm>
            <a:off x="838200" y="365125"/>
            <a:ext cx="10515600" cy="843743"/>
          </a:xfrm>
          <a:solidFill>
            <a:schemeClr val="accent5">
              <a:lumMod val="20000"/>
              <a:lumOff val="80000"/>
            </a:schemeClr>
          </a:solidFill>
        </p:spPr>
        <p:txBody>
          <a:bodyPr/>
          <a:lstStyle/>
          <a:p>
            <a:pPr algn="ctr"/>
            <a:r>
              <a:rPr lang="en-US" dirty="0"/>
              <a:t>Calvin on Romans</a:t>
            </a:r>
          </a:p>
        </p:txBody>
      </p:sp>
      <p:sp>
        <p:nvSpPr>
          <p:cNvPr id="3" name="Content Placeholder 2">
            <a:extLst>
              <a:ext uri="{FF2B5EF4-FFF2-40B4-BE49-F238E27FC236}">
                <a16:creationId xmlns:a16="http://schemas.microsoft.com/office/drawing/2014/main" id="{7DC71573-34A7-2D9E-9809-E850B5556AB5}"/>
              </a:ext>
            </a:extLst>
          </p:cNvPr>
          <p:cNvSpPr>
            <a:spLocks noGrp="1"/>
          </p:cNvSpPr>
          <p:nvPr>
            <p:ph idx="1"/>
          </p:nvPr>
        </p:nvSpPr>
        <p:spPr>
          <a:xfrm>
            <a:off x="604434" y="1208868"/>
            <a:ext cx="10988298" cy="5284007"/>
          </a:xfrm>
        </p:spPr>
        <p:txBody>
          <a:bodyPr>
            <a:normAutofit lnSpcReduction="10000"/>
          </a:bodyPr>
          <a:lstStyle/>
          <a:p>
            <a:pPr marL="0" indent="0">
              <a:buNone/>
            </a:pPr>
            <a:r>
              <a:rPr lang="en-US" sz="3200" dirty="0"/>
              <a:t>In Calvin’s essay on the theme of Romans, he makes the point that, “If we have gained an understanding of this Epistle, we have an open door to all the most profound treasures of Scripture.” According to Calvin in the Book of Romans, we really do have the key to understand the whole Bible. If we understand Paul here and grasp his main point–“that we are justified by faith”–we will be able to navigate our way through much of the Old Testament, since Paul quotes over sixty passages from the Old Testament and alludes to a number of others. We will also understand the gospel as it is preached by the apostles. In fact, he claims, “if we understand this epistle we have a passage opened to us to the understanding of the whole of Scripture.”</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316542313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4B3DB-66AC-C8AC-C813-88D1CA7EDCE5}"/>
              </a:ext>
            </a:extLst>
          </p:cNvPr>
          <p:cNvSpPr>
            <a:spLocks noGrp="1"/>
          </p:cNvSpPr>
          <p:nvPr>
            <p:ph type="title"/>
          </p:nvPr>
        </p:nvSpPr>
        <p:spPr>
          <a:xfrm>
            <a:off x="838200" y="365125"/>
            <a:ext cx="10515600" cy="952231"/>
          </a:xfrm>
          <a:solidFill>
            <a:schemeClr val="accent5">
              <a:lumMod val="20000"/>
              <a:lumOff val="80000"/>
            </a:schemeClr>
          </a:solidFill>
        </p:spPr>
        <p:txBody>
          <a:bodyPr/>
          <a:lstStyle/>
          <a:p>
            <a:pPr algn="ctr"/>
            <a:r>
              <a:rPr lang="en-US" dirty="0"/>
              <a:t>Wesley and Romans</a:t>
            </a:r>
          </a:p>
        </p:txBody>
      </p:sp>
      <p:sp>
        <p:nvSpPr>
          <p:cNvPr id="3" name="Content Placeholder 2">
            <a:extLst>
              <a:ext uri="{FF2B5EF4-FFF2-40B4-BE49-F238E27FC236}">
                <a16:creationId xmlns:a16="http://schemas.microsoft.com/office/drawing/2014/main" id="{FC4D9986-28E2-B13E-A9F0-1ADFF2DCAC69}"/>
              </a:ext>
            </a:extLst>
          </p:cNvPr>
          <p:cNvSpPr>
            <a:spLocks noGrp="1"/>
          </p:cNvSpPr>
          <p:nvPr>
            <p:ph idx="1"/>
          </p:nvPr>
        </p:nvSpPr>
        <p:spPr>
          <a:xfrm>
            <a:off x="838200" y="1317356"/>
            <a:ext cx="10515600" cy="4859607"/>
          </a:xfrm>
        </p:spPr>
        <p:txBody>
          <a:bodyPr>
            <a:noAutofit/>
          </a:bodyPr>
          <a:lstStyle/>
          <a:p>
            <a:pPr marL="0" indent="0">
              <a:buNone/>
            </a:pPr>
            <a:r>
              <a:rPr lang="en-US" sz="3200" dirty="0"/>
              <a:t>Wesley attended a Moravian service at Aldersgate Street on May 24, 1738. From his diary. “In the evening I went very unwillingly to a society in Aldersgate Street, where one was reading Luther’s preface to the Epistle to the Romans,” “About a quarter before nine, while he was describing the change which God works in the heart through faith in Christ, I felt my heart strangely warmed. I felt I did trust in Christ, Christ alone for salvation; and an assurance was given me that He had taken away my sins, even mine, and saved me from the law of sin and death.”</a:t>
            </a:r>
          </a:p>
        </p:txBody>
      </p:sp>
    </p:spTree>
    <p:extLst>
      <p:ext uri="{BB962C8B-B14F-4D97-AF65-F5344CB8AC3E}">
        <p14:creationId xmlns:p14="http://schemas.microsoft.com/office/powerpoint/2010/main" val="252594680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CFF6E-5918-7DB8-4500-523F88891E98}"/>
              </a:ext>
            </a:extLst>
          </p:cNvPr>
          <p:cNvSpPr>
            <a:spLocks noGrp="1"/>
          </p:cNvSpPr>
          <p:nvPr>
            <p:ph type="title"/>
          </p:nvPr>
        </p:nvSpPr>
        <p:spPr>
          <a:xfrm>
            <a:off x="838200" y="365126"/>
            <a:ext cx="10515600" cy="828244"/>
          </a:xfrm>
          <a:solidFill>
            <a:schemeClr val="accent5">
              <a:lumMod val="20000"/>
              <a:lumOff val="80000"/>
            </a:schemeClr>
          </a:solidFill>
        </p:spPr>
        <p:txBody>
          <a:bodyPr/>
          <a:lstStyle/>
          <a:p>
            <a:pPr algn="ctr"/>
            <a:r>
              <a:rPr lang="en-US" dirty="0"/>
              <a:t>Outline of Romans</a:t>
            </a:r>
          </a:p>
        </p:txBody>
      </p:sp>
      <p:sp>
        <p:nvSpPr>
          <p:cNvPr id="3" name="Content Placeholder 2">
            <a:extLst>
              <a:ext uri="{FF2B5EF4-FFF2-40B4-BE49-F238E27FC236}">
                <a16:creationId xmlns:a16="http://schemas.microsoft.com/office/drawing/2014/main" id="{87D25230-77D4-1968-59EE-AE86C9DE6F0D}"/>
              </a:ext>
            </a:extLst>
          </p:cNvPr>
          <p:cNvSpPr>
            <a:spLocks noGrp="1"/>
          </p:cNvSpPr>
          <p:nvPr>
            <p:ph idx="1"/>
          </p:nvPr>
        </p:nvSpPr>
        <p:spPr>
          <a:xfrm>
            <a:off x="650929" y="1193370"/>
            <a:ext cx="10988297" cy="5299504"/>
          </a:xfrm>
        </p:spPr>
        <p:txBody>
          <a:bodyPr>
            <a:normAutofit/>
          </a:bodyPr>
          <a:lstStyle/>
          <a:p>
            <a:pPr marL="514350" indent="-514350">
              <a:buAutoNum type="arabicPeriod"/>
            </a:pPr>
            <a:r>
              <a:rPr lang="en-US" b="1" dirty="0"/>
              <a:t>Condemnation</a:t>
            </a:r>
            <a:r>
              <a:rPr lang="en-US" dirty="0"/>
              <a:t>, chapters 1:1-3:20, Paul argues all are condemned.</a:t>
            </a:r>
          </a:p>
          <a:p>
            <a:pPr marL="514350" indent="-514350">
              <a:buAutoNum type="arabicPeriod"/>
            </a:pPr>
            <a:r>
              <a:rPr lang="en-US" b="1" dirty="0"/>
              <a:t>Justification</a:t>
            </a:r>
            <a:r>
              <a:rPr lang="en-US" dirty="0"/>
              <a:t>, chapter 3:20-5:21, we’re justified by faith. </a:t>
            </a:r>
          </a:p>
          <a:p>
            <a:pPr marL="514350" indent="-514350">
              <a:buAutoNum type="arabicPeriod"/>
            </a:pPr>
            <a:r>
              <a:rPr lang="en-US" b="1" dirty="0"/>
              <a:t>Sanctification</a:t>
            </a:r>
            <a:r>
              <a:rPr lang="en-US" dirty="0"/>
              <a:t>, chapters 6-8, in Christ we are dead to sin. </a:t>
            </a:r>
          </a:p>
          <a:p>
            <a:pPr marL="514350" indent="-514350">
              <a:buAutoNum type="arabicPeriod"/>
            </a:pPr>
            <a:r>
              <a:rPr lang="en-US" b="1" dirty="0"/>
              <a:t>Israel,</a:t>
            </a:r>
            <a:r>
              <a:rPr lang="en-US" dirty="0"/>
              <a:t> chapters 9-11, an explanation concerning the nation Israel. He answers the question, “has Israel’s rejection of Christ frustrated God’s plan of salvation?” </a:t>
            </a:r>
          </a:p>
          <a:p>
            <a:pPr marL="514350" indent="-514350">
              <a:buAutoNum type="arabicPeriod"/>
            </a:pPr>
            <a:r>
              <a:rPr lang="en-US" b="1" dirty="0"/>
              <a:t>Application</a:t>
            </a:r>
            <a:r>
              <a:rPr lang="en-US" dirty="0"/>
              <a:t>, chapters 12-16, the key idea is living sacrifice. </a:t>
            </a:r>
          </a:p>
          <a:p>
            <a:pPr marL="0" indent="0">
              <a:buNone/>
            </a:pPr>
            <a:r>
              <a:rPr lang="en-US" i="1" dirty="0"/>
              <a:t>So it’s condemnation—all; justification by faith; sanctification—dead to sin; explanation concerning the nation Israel and God’s wonderful plan of salvation; and then finally, application—Paul urges us to be living sacrifices.</a:t>
            </a:r>
          </a:p>
          <a:p>
            <a:pPr marL="0" indent="0">
              <a:buNone/>
            </a:pPr>
            <a:endParaRPr lang="en-US" dirty="0"/>
          </a:p>
        </p:txBody>
      </p:sp>
    </p:spTree>
    <p:extLst>
      <p:ext uri="{BB962C8B-B14F-4D97-AF65-F5344CB8AC3E}">
        <p14:creationId xmlns:p14="http://schemas.microsoft.com/office/powerpoint/2010/main" val="231511018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C46028-317D-4F9A-844C-F96A9FCD677C}"/>
              </a:ext>
            </a:extLst>
          </p:cNvPr>
          <p:cNvSpPr>
            <a:spLocks noGrp="1"/>
          </p:cNvSpPr>
          <p:nvPr>
            <p:ph type="title"/>
          </p:nvPr>
        </p:nvSpPr>
        <p:spPr>
          <a:xfrm>
            <a:off x="838200" y="365126"/>
            <a:ext cx="10515600" cy="983228"/>
          </a:xfrm>
          <a:solidFill>
            <a:schemeClr val="accent5">
              <a:lumMod val="20000"/>
              <a:lumOff val="80000"/>
            </a:schemeClr>
          </a:solidFill>
        </p:spPr>
        <p:txBody>
          <a:bodyPr/>
          <a:lstStyle/>
          <a:p>
            <a:pPr algn="ctr"/>
            <a:r>
              <a:rPr lang="en-US" dirty="0"/>
              <a:t>Condemnation 1:1 – 3:20</a:t>
            </a:r>
          </a:p>
        </p:txBody>
      </p:sp>
      <p:sp>
        <p:nvSpPr>
          <p:cNvPr id="3" name="Content Placeholder 2">
            <a:extLst>
              <a:ext uri="{FF2B5EF4-FFF2-40B4-BE49-F238E27FC236}">
                <a16:creationId xmlns:a16="http://schemas.microsoft.com/office/drawing/2014/main" id="{64E84108-DF90-52E9-9CD4-3CEC660BEB17}"/>
              </a:ext>
            </a:extLst>
          </p:cNvPr>
          <p:cNvSpPr>
            <a:spLocks noGrp="1"/>
          </p:cNvSpPr>
          <p:nvPr>
            <p:ph idx="1"/>
          </p:nvPr>
        </p:nvSpPr>
        <p:spPr>
          <a:xfrm>
            <a:off x="838200" y="1348354"/>
            <a:ext cx="10515600" cy="4828609"/>
          </a:xfrm>
        </p:spPr>
        <p:txBody>
          <a:bodyPr>
            <a:noAutofit/>
          </a:bodyPr>
          <a:lstStyle/>
          <a:p>
            <a:pPr marL="0" indent="0">
              <a:buNone/>
            </a:pPr>
            <a:r>
              <a:rPr lang="en-US" sz="3200" i="1" dirty="0"/>
              <a:t>“For in it the righteousness of God is revealed through faith for faith; as it is written, ‘The one who is righteous will live by faith.” </a:t>
            </a:r>
            <a:r>
              <a:rPr lang="en-US" sz="3200" dirty="0"/>
              <a:t>1:17.</a:t>
            </a:r>
          </a:p>
          <a:p>
            <a:pPr marL="0" indent="0">
              <a:buNone/>
            </a:pPr>
            <a:r>
              <a:rPr lang="en-US" sz="3200" dirty="0"/>
              <a:t>Paul was proud of the gospel, because it was the power of God to save people from their sins by making them righteous—that is, making sinful men and women acceptable to a holy God. And this is accomplished by faith, by believing that Jesus Christ is God’s Son who died for our sins and now lives to give us new life. </a:t>
            </a:r>
          </a:p>
        </p:txBody>
      </p:sp>
    </p:spTree>
    <p:extLst>
      <p:ext uri="{BB962C8B-B14F-4D97-AF65-F5344CB8AC3E}">
        <p14:creationId xmlns:p14="http://schemas.microsoft.com/office/powerpoint/2010/main" val="392776311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F81BD0-DC92-DD7E-7FBB-300B87659C6A}"/>
              </a:ext>
            </a:extLst>
          </p:cNvPr>
          <p:cNvSpPr>
            <a:spLocks noGrp="1"/>
          </p:cNvSpPr>
          <p:nvPr>
            <p:ph type="title"/>
          </p:nvPr>
        </p:nvSpPr>
        <p:spPr>
          <a:xfrm>
            <a:off x="838200" y="365125"/>
            <a:ext cx="10515600" cy="952231"/>
          </a:xfrm>
          <a:solidFill>
            <a:schemeClr val="accent5">
              <a:lumMod val="20000"/>
              <a:lumOff val="80000"/>
            </a:schemeClr>
          </a:solidFill>
        </p:spPr>
        <p:txBody>
          <a:bodyPr/>
          <a:lstStyle/>
          <a:p>
            <a:pPr algn="ctr"/>
            <a:r>
              <a:rPr lang="en-US" dirty="0"/>
              <a:t>Condemnation</a:t>
            </a:r>
          </a:p>
        </p:txBody>
      </p:sp>
      <p:sp>
        <p:nvSpPr>
          <p:cNvPr id="3" name="Content Placeholder 2">
            <a:extLst>
              <a:ext uri="{FF2B5EF4-FFF2-40B4-BE49-F238E27FC236}">
                <a16:creationId xmlns:a16="http://schemas.microsoft.com/office/drawing/2014/main" id="{17D98EFE-6C6F-80D6-8DED-6499384CD7EC}"/>
              </a:ext>
            </a:extLst>
          </p:cNvPr>
          <p:cNvSpPr>
            <a:spLocks noGrp="1"/>
          </p:cNvSpPr>
          <p:nvPr>
            <p:ph idx="1"/>
          </p:nvPr>
        </p:nvSpPr>
        <p:spPr>
          <a:xfrm>
            <a:off x="838199" y="1317356"/>
            <a:ext cx="10878519" cy="5175519"/>
          </a:xfrm>
        </p:spPr>
        <p:txBody>
          <a:bodyPr>
            <a:normAutofit/>
          </a:bodyPr>
          <a:lstStyle/>
          <a:p>
            <a:pPr marL="0" indent="0">
              <a:buNone/>
            </a:pPr>
            <a:r>
              <a:rPr lang="en-US" dirty="0"/>
              <a:t>Like a prosecuting attorney Paul builds his case, first against the idolatrous and the immoral, and then against the self-righteous, particularly the self-righteous Jew. Paul says you don’t have to be a rocket scientist to know that there is a God, God has made himself clearly known in creation. Yet instead of thoughtfully considering the evidence for God from what he has created, people foolishly and deliberately pervert the truth. And so, Paul says men and women choose to worship the gods that they have created rather than God the Creator, and Paul says that this is a tragic mistake, because they are without excuse. There is no justifiable reason for worshiping dumb lifeless idols rather than the Living God. </a:t>
            </a:r>
            <a:r>
              <a:rPr lang="en-US" i="1" dirty="0"/>
              <a:t>(Remember he is writing this from Ephesus, where they had a riot about idols...)</a:t>
            </a:r>
          </a:p>
        </p:txBody>
      </p:sp>
    </p:spTree>
    <p:extLst>
      <p:ext uri="{BB962C8B-B14F-4D97-AF65-F5344CB8AC3E}">
        <p14:creationId xmlns:p14="http://schemas.microsoft.com/office/powerpoint/2010/main" val="157756922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CF4440-6328-D68B-84F7-F4A854058BF9}"/>
              </a:ext>
            </a:extLst>
          </p:cNvPr>
          <p:cNvSpPr>
            <a:spLocks noGrp="1"/>
          </p:cNvSpPr>
          <p:nvPr>
            <p:ph type="title"/>
          </p:nvPr>
        </p:nvSpPr>
        <p:spPr>
          <a:xfrm>
            <a:off x="838200" y="365126"/>
            <a:ext cx="10515600" cy="905736"/>
          </a:xfrm>
          <a:solidFill>
            <a:schemeClr val="accent5">
              <a:lumMod val="20000"/>
              <a:lumOff val="80000"/>
            </a:schemeClr>
          </a:solidFill>
        </p:spPr>
        <p:txBody>
          <a:bodyPr/>
          <a:lstStyle/>
          <a:p>
            <a:pPr algn="ctr"/>
            <a:r>
              <a:rPr lang="en-US" dirty="0"/>
              <a:t>Condemnation</a:t>
            </a:r>
          </a:p>
        </p:txBody>
      </p:sp>
      <p:sp>
        <p:nvSpPr>
          <p:cNvPr id="3" name="Content Placeholder 2">
            <a:extLst>
              <a:ext uri="{FF2B5EF4-FFF2-40B4-BE49-F238E27FC236}">
                <a16:creationId xmlns:a16="http://schemas.microsoft.com/office/drawing/2014/main" id="{51DA25AC-66F1-BA0C-902D-0E752363A5FC}"/>
              </a:ext>
            </a:extLst>
          </p:cNvPr>
          <p:cNvSpPr>
            <a:spLocks noGrp="1"/>
          </p:cNvSpPr>
          <p:nvPr>
            <p:ph idx="1"/>
          </p:nvPr>
        </p:nvSpPr>
        <p:spPr>
          <a:xfrm>
            <a:off x="838200" y="1270862"/>
            <a:ext cx="10515600" cy="4906101"/>
          </a:xfrm>
        </p:spPr>
        <p:txBody>
          <a:bodyPr>
            <a:normAutofit/>
          </a:bodyPr>
          <a:lstStyle/>
          <a:p>
            <a:pPr marL="0" indent="0">
              <a:buNone/>
            </a:pPr>
            <a:r>
              <a:rPr lang="en-US" sz="3200" dirty="0"/>
              <a:t>So, Paul says </a:t>
            </a:r>
            <a:r>
              <a:rPr lang="en-US" sz="3200" b="1" dirty="0"/>
              <a:t>God abandoned them—literally “gave them over”; three times he says God gave over people to their foolish choices. </a:t>
            </a:r>
            <a:r>
              <a:rPr lang="en-US" sz="3200" dirty="0"/>
              <a:t>Men and women who reject God, then, become the victim of their depraved natures. In chapter 1, verse 24, we read these terrible words: “Therefore God gave them over in the sinful desires of their hearts to sexual impurity for the degrading of their bodies with one another. They exchanged the truth of God for a lie and worshiped and served created things rather than the Creator—who is forever praised. Amen.” </a:t>
            </a:r>
          </a:p>
        </p:txBody>
      </p:sp>
    </p:spTree>
    <p:extLst>
      <p:ext uri="{BB962C8B-B14F-4D97-AF65-F5344CB8AC3E}">
        <p14:creationId xmlns:p14="http://schemas.microsoft.com/office/powerpoint/2010/main" val="236978193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58369-AA51-7D4C-9B42-E22F5D1D40D7}"/>
              </a:ext>
            </a:extLst>
          </p:cNvPr>
          <p:cNvSpPr>
            <a:spLocks noGrp="1"/>
          </p:cNvSpPr>
          <p:nvPr>
            <p:ph type="title"/>
          </p:nvPr>
        </p:nvSpPr>
        <p:spPr>
          <a:xfrm>
            <a:off x="838200" y="365126"/>
            <a:ext cx="10515600" cy="797248"/>
          </a:xfrm>
          <a:solidFill>
            <a:schemeClr val="accent5">
              <a:lumMod val="20000"/>
              <a:lumOff val="80000"/>
            </a:schemeClr>
          </a:solidFill>
        </p:spPr>
        <p:txBody>
          <a:bodyPr/>
          <a:lstStyle/>
          <a:p>
            <a:pPr algn="ctr"/>
            <a:r>
              <a:rPr lang="en-US" dirty="0"/>
              <a:t>Condemnation</a:t>
            </a:r>
          </a:p>
        </p:txBody>
      </p:sp>
      <p:sp>
        <p:nvSpPr>
          <p:cNvPr id="3" name="Content Placeholder 2">
            <a:extLst>
              <a:ext uri="{FF2B5EF4-FFF2-40B4-BE49-F238E27FC236}">
                <a16:creationId xmlns:a16="http://schemas.microsoft.com/office/drawing/2014/main" id="{B7257489-32B3-78D1-974B-14463D9AEDFD}"/>
              </a:ext>
            </a:extLst>
          </p:cNvPr>
          <p:cNvSpPr>
            <a:spLocks noGrp="1"/>
          </p:cNvSpPr>
          <p:nvPr>
            <p:ph idx="1"/>
          </p:nvPr>
        </p:nvSpPr>
        <p:spPr>
          <a:xfrm>
            <a:off x="838200" y="1162374"/>
            <a:ext cx="10515600" cy="5014589"/>
          </a:xfrm>
        </p:spPr>
        <p:txBody>
          <a:bodyPr>
            <a:noAutofit/>
          </a:bodyPr>
          <a:lstStyle/>
          <a:p>
            <a:pPr marL="0" indent="0">
              <a:buNone/>
            </a:pPr>
            <a:r>
              <a:rPr lang="en-US" sz="3600" dirty="0"/>
              <a:t>And then again in verse 26, he says, “Because of this, God gave them over to shameful lusts.” Paul’s warning couldn’t be clearer: people who don’t believe in the Living and the True God are without excuse. </a:t>
            </a:r>
            <a:r>
              <a:rPr lang="en-US" sz="3600" b="1" dirty="0"/>
              <a:t>But secondly, Paul says we become like the god or gods we worship. If we worship God who is holy and righteous, then we will become holy and righteous. But if we worship idols fashioned like animals, then we will become animalistic in our behavior. </a:t>
            </a:r>
          </a:p>
        </p:txBody>
      </p:sp>
    </p:spTree>
    <p:extLst>
      <p:ext uri="{BB962C8B-B14F-4D97-AF65-F5344CB8AC3E}">
        <p14:creationId xmlns:p14="http://schemas.microsoft.com/office/powerpoint/2010/main" val="23545340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75C57C-4AD0-A1A5-42DE-EFA97ECC65A0}"/>
              </a:ext>
            </a:extLst>
          </p:cNvPr>
          <p:cNvSpPr>
            <a:spLocks noGrp="1"/>
          </p:cNvSpPr>
          <p:nvPr>
            <p:ph type="title"/>
          </p:nvPr>
        </p:nvSpPr>
        <p:spPr>
          <a:xfrm>
            <a:off x="838200" y="365125"/>
            <a:ext cx="10515600" cy="936733"/>
          </a:xfrm>
          <a:solidFill>
            <a:schemeClr val="accent5">
              <a:lumMod val="20000"/>
              <a:lumOff val="80000"/>
            </a:schemeClr>
          </a:solidFill>
        </p:spPr>
        <p:txBody>
          <a:bodyPr/>
          <a:lstStyle/>
          <a:p>
            <a:pPr algn="ctr"/>
            <a:r>
              <a:rPr lang="en-US" dirty="0"/>
              <a:t>Condemnation</a:t>
            </a:r>
          </a:p>
        </p:txBody>
      </p:sp>
      <p:sp>
        <p:nvSpPr>
          <p:cNvPr id="3" name="Content Placeholder 2">
            <a:extLst>
              <a:ext uri="{FF2B5EF4-FFF2-40B4-BE49-F238E27FC236}">
                <a16:creationId xmlns:a16="http://schemas.microsoft.com/office/drawing/2014/main" id="{F4349796-D0A6-1FC5-F61E-C84FB9D3CD28}"/>
              </a:ext>
            </a:extLst>
          </p:cNvPr>
          <p:cNvSpPr>
            <a:spLocks noGrp="1"/>
          </p:cNvSpPr>
          <p:nvPr>
            <p:ph idx="1"/>
          </p:nvPr>
        </p:nvSpPr>
        <p:spPr>
          <a:xfrm>
            <a:off x="619933" y="1301858"/>
            <a:ext cx="11112284" cy="5052447"/>
          </a:xfrm>
        </p:spPr>
        <p:txBody>
          <a:bodyPr>
            <a:normAutofit fontScale="92500" lnSpcReduction="10000"/>
          </a:bodyPr>
          <a:lstStyle/>
          <a:p>
            <a:pPr marL="0" indent="0">
              <a:buNone/>
            </a:pPr>
            <a:r>
              <a:rPr lang="en-US" sz="3100" b="1" dirty="0"/>
              <a:t>Secondly</a:t>
            </a:r>
            <a:r>
              <a:rPr lang="en-US" sz="3100" dirty="0"/>
              <a:t>, Paul states that sin is far worse than people think. Not just the ungodly, but also religious and moral people fall short of God's glory. God is kind, tolerant, and patient, but not soft on sinners; He holds everyone accountable to His standards of truth and righteousness, judging impartially. In chapter 2, verse 11, he says, “For God does not show favoritism.” Paul refutes the self-righteousness and moral relativism of today. Americans value individual rights and freedom, but some abandon truth and absolute standards of right and wrong. Paul explains that even religious people, like the Jews, turn their assets into liabilities by trying to justify themselves and condemn others, ultimately causing their downfall. The problem isn’t lack of faith but lack of genuine faith—the only virtue needed for true righteousness with God.</a:t>
            </a:r>
          </a:p>
          <a:p>
            <a:pPr marL="0" indent="0">
              <a:buNone/>
            </a:pPr>
            <a:endParaRPr lang="en-US" dirty="0"/>
          </a:p>
        </p:txBody>
      </p:sp>
    </p:spTree>
    <p:extLst>
      <p:ext uri="{BB962C8B-B14F-4D97-AF65-F5344CB8AC3E}">
        <p14:creationId xmlns:p14="http://schemas.microsoft.com/office/powerpoint/2010/main" val="321327673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FE7A9-16A6-27C7-750D-53F5204283D8}"/>
              </a:ext>
            </a:extLst>
          </p:cNvPr>
          <p:cNvSpPr>
            <a:spLocks noGrp="1"/>
          </p:cNvSpPr>
          <p:nvPr>
            <p:ph type="title"/>
          </p:nvPr>
        </p:nvSpPr>
        <p:spPr>
          <a:xfrm>
            <a:off x="838200" y="365125"/>
            <a:ext cx="10515600" cy="874739"/>
          </a:xfrm>
          <a:solidFill>
            <a:schemeClr val="accent5">
              <a:lumMod val="20000"/>
              <a:lumOff val="80000"/>
            </a:schemeClr>
          </a:solidFill>
        </p:spPr>
        <p:txBody>
          <a:bodyPr/>
          <a:lstStyle/>
          <a:p>
            <a:pPr algn="ctr"/>
            <a:r>
              <a:rPr lang="en-US" dirty="0"/>
              <a:t>Condemnation</a:t>
            </a:r>
          </a:p>
        </p:txBody>
      </p:sp>
      <p:sp>
        <p:nvSpPr>
          <p:cNvPr id="3" name="Content Placeholder 2">
            <a:extLst>
              <a:ext uri="{FF2B5EF4-FFF2-40B4-BE49-F238E27FC236}">
                <a16:creationId xmlns:a16="http://schemas.microsoft.com/office/drawing/2014/main" id="{E0E2A192-2CA5-4ED8-00BC-8BD0575E0F1A}"/>
              </a:ext>
            </a:extLst>
          </p:cNvPr>
          <p:cNvSpPr>
            <a:spLocks noGrp="1"/>
          </p:cNvSpPr>
          <p:nvPr>
            <p:ph idx="1"/>
          </p:nvPr>
        </p:nvSpPr>
        <p:spPr>
          <a:xfrm>
            <a:off x="542441" y="1239864"/>
            <a:ext cx="11065789" cy="4959458"/>
          </a:xfrm>
        </p:spPr>
        <p:txBody>
          <a:bodyPr>
            <a:normAutofit lnSpcReduction="10000"/>
          </a:bodyPr>
          <a:lstStyle/>
          <a:p>
            <a:pPr marL="0" indent="0">
              <a:buNone/>
            </a:pPr>
            <a:r>
              <a:rPr lang="en-US" sz="3200" dirty="0"/>
              <a:t>Paul brings his argument to a conclusion in chapter 3, saying sin is lethal, and it has affected everyone. In chapter 3:9, he says, “What shall we conclude then? Are we any better?”—speaking of himself as a Jew—“Not at all! We have already made the charge that Jews and Gentiles alike are all under sin.” All, are sinners, even the self-righteous moralistic Jews are guilty. Now, Paul saw clearly the evil of humanity and the worthlessness of self-righteousness; however, Paul also saw clearly that God had a solution for the sin problem. Though people are great sinners, Jesus Christ is a greater Savior, and Paul turns to God’s solution for mankind’s problem in the next section. </a:t>
            </a:r>
          </a:p>
          <a:p>
            <a:pPr marL="0" indent="0">
              <a:buNone/>
            </a:pPr>
            <a:endParaRPr lang="en-US" dirty="0"/>
          </a:p>
        </p:txBody>
      </p:sp>
    </p:spTree>
    <p:extLst>
      <p:ext uri="{BB962C8B-B14F-4D97-AF65-F5344CB8AC3E}">
        <p14:creationId xmlns:p14="http://schemas.microsoft.com/office/powerpoint/2010/main" val="339704558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C8C6BB-FDAA-77BD-CCA1-744CC683C2DD}"/>
              </a:ext>
            </a:extLst>
          </p:cNvPr>
          <p:cNvSpPr>
            <a:spLocks noGrp="1"/>
          </p:cNvSpPr>
          <p:nvPr>
            <p:ph type="title"/>
          </p:nvPr>
        </p:nvSpPr>
        <p:spPr>
          <a:xfrm>
            <a:off x="838200" y="365125"/>
            <a:ext cx="10515600" cy="734805"/>
          </a:xfrm>
          <a:solidFill>
            <a:schemeClr val="accent5">
              <a:lumMod val="20000"/>
              <a:lumOff val="80000"/>
            </a:schemeClr>
          </a:solidFill>
        </p:spPr>
        <p:txBody>
          <a:bodyPr/>
          <a:lstStyle/>
          <a:p>
            <a:pPr algn="ctr"/>
            <a:r>
              <a:rPr lang="en-US" dirty="0"/>
              <a:t>Justification, chapter 3:20-5:21</a:t>
            </a:r>
          </a:p>
        </p:txBody>
      </p:sp>
      <p:sp>
        <p:nvSpPr>
          <p:cNvPr id="3" name="Content Placeholder 2">
            <a:extLst>
              <a:ext uri="{FF2B5EF4-FFF2-40B4-BE49-F238E27FC236}">
                <a16:creationId xmlns:a16="http://schemas.microsoft.com/office/drawing/2014/main" id="{EC6F7437-DF30-92F3-600B-0476BB70DED4}"/>
              </a:ext>
            </a:extLst>
          </p:cNvPr>
          <p:cNvSpPr>
            <a:spLocks noGrp="1"/>
          </p:cNvSpPr>
          <p:nvPr>
            <p:ph idx="1"/>
          </p:nvPr>
        </p:nvSpPr>
        <p:spPr>
          <a:xfrm>
            <a:off x="503583" y="1099930"/>
            <a:ext cx="11078817" cy="5155095"/>
          </a:xfrm>
        </p:spPr>
        <p:txBody>
          <a:bodyPr>
            <a:normAutofit/>
          </a:bodyPr>
          <a:lstStyle/>
          <a:p>
            <a:pPr marL="0" indent="0">
              <a:buNone/>
            </a:pPr>
            <a:r>
              <a:rPr lang="en-US" sz="3600" dirty="0"/>
              <a:t>In Christ, we are offered the joyful opportunity for justification. This is what sets Christianity apart in such a beautiful way from all other religions around the world. Every other faith typically teaches salvation through works—you have to earn it, almost like a do-it-yourself project. But Paul has already shown us that self-righteousness isn’t enough. Now, he’s going to share how we can truly attain God’s righteousness—a right standing with a holy God. In this part, he highlights two key principles: </a:t>
            </a:r>
            <a:r>
              <a:rPr lang="en-US" sz="3600" b="1" dirty="0"/>
              <a:t>justification and faith</a:t>
            </a:r>
            <a:r>
              <a:rPr lang="en-US" sz="3600" dirty="0"/>
              <a:t>. </a:t>
            </a:r>
          </a:p>
        </p:txBody>
      </p:sp>
    </p:spTree>
    <p:extLst>
      <p:ext uri="{BB962C8B-B14F-4D97-AF65-F5344CB8AC3E}">
        <p14:creationId xmlns:p14="http://schemas.microsoft.com/office/powerpoint/2010/main" val="181858943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92E6F0-0930-3960-72C8-CB3980A7F9FD}"/>
              </a:ext>
            </a:extLst>
          </p:cNvPr>
          <p:cNvSpPr>
            <a:spLocks noGrp="1"/>
          </p:cNvSpPr>
          <p:nvPr>
            <p:ph type="title"/>
          </p:nvPr>
        </p:nvSpPr>
        <p:spPr>
          <a:xfrm>
            <a:off x="838200" y="365126"/>
            <a:ext cx="10515600" cy="814318"/>
          </a:xfrm>
          <a:solidFill>
            <a:schemeClr val="accent5">
              <a:lumMod val="20000"/>
              <a:lumOff val="80000"/>
            </a:schemeClr>
          </a:solidFill>
        </p:spPr>
        <p:txBody>
          <a:bodyPr/>
          <a:lstStyle/>
          <a:p>
            <a:pPr algn="ctr"/>
            <a:r>
              <a:rPr lang="en-US" dirty="0"/>
              <a:t>Justification</a:t>
            </a:r>
          </a:p>
        </p:txBody>
      </p:sp>
      <p:sp>
        <p:nvSpPr>
          <p:cNvPr id="3" name="Content Placeholder 2">
            <a:extLst>
              <a:ext uri="{FF2B5EF4-FFF2-40B4-BE49-F238E27FC236}">
                <a16:creationId xmlns:a16="http://schemas.microsoft.com/office/drawing/2014/main" id="{72C68A2B-9E65-13E1-CAF7-58BA962F5AAE}"/>
              </a:ext>
            </a:extLst>
          </p:cNvPr>
          <p:cNvSpPr>
            <a:spLocks noGrp="1"/>
          </p:cNvSpPr>
          <p:nvPr>
            <p:ph idx="1"/>
          </p:nvPr>
        </p:nvSpPr>
        <p:spPr>
          <a:xfrm>
            <a:off x="838200" y="1179444"/>
            <a:ext cx="10515600" cy="4997519"/>
          </a:xfrm>
        </p:spPr>
        <p:txBody>
          <a:bodyPr>
            <a:normAutofit fontScale="92500" lnSpcReduction="10000"/>
          </a:bodyPr>
          <a:lstStyle/>
          <a:p>
            <a:pPr marL="0" indent="0">
              <a:buNone/>
            </a:pPr>
            <a:r>
              <a:rPr lang="en-US" sz="3200" dirty="0"/>
              <a:t>Justification is a legal term that refers to God’s act of granting righteousness to sinful people. By his grace, God declares sinners righteous. Justification has two aspects: one negative and one positive. Negatively, God pardons guilty sinners by forgiving their sins and no longer holding them against them. Positively, he gives pardoned sinners the righteousness of Christ. A human judge or president may pardon a criminal, but that person still remains a pardoned criminal with a record. Human authorities can pardon, but they cannot justify. God, however, not only pardons sin but also provides righteousness. In that sense, justification is like a coin with two sides: pardon for guilt and the provision of righteousness.</a:t>
            </a:r>
          </a:p>
          <a:p>
            <a:pPr marL="0" indent="0">
              <a:buNone/>
            </a:pPr>
            <a:endParaRPr lang="en-US" dirty="0"/>
          </a:p>
        </p:txBody>
      </p:sp>
    </p:spTree>
    <p:extLst>
      <p:ext uri="{BB962C8B-B14F-4D97-AF65-F5344CB8AC3E}">
        <p14:creationId xmlns:p14="http://schemas.microsoft.com/office/powerpoint/2010/main" val="195860503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10CC88-A627-5B3F-7A05-8205DA669F57}"/>
              </a:ext>
            </a:extLst>
          </p:cNvPr>
          <p:cNvSpPr>
            <a:spLocks noGrp="1"/>
          </p:cNvSpPr>
          <p:nvPr>
            <p:ph type="title"/>
          </p:nvPr>
        </p:nvSpPr>
        <p:spPr>
          <a:xfrm>
            <a:off x="838200" y="365125"/>
            <a:ext cx="10515600" cy="840823"/>
          </a:xfrm>
          <a:solidFill>
            <a:schemeClr val="accent5">
              <a:lumMod val="20000"/>
              <a:lumOff val="80000"/>
            </a:schemeClr>
          </a:solidFill>
        </p:spPr>
        <p:txBody>
          <a:bodyPr/>
          <a:lstStyle/>
          <a:p>
            <a:pPr algn="ctr"/>
            <a:r>
              <a:rPr lang="en-US" dirty="0"/>
              <a:t>Faith</a:t>
            </a:r>
          </a:p>
        </p:txBody>
      </p:sp>
      <p:sp>
        <p:nvSpPr>
          <p:cNvPr id="3" name="Content Placeholder 2">
            <a:extLst>
              <a:ext uri="{FF2B5EF4-FFF2-40B4-BE49-F238E27FC236}">
                <a16:creationId xmlns:a16="http://schemas.microsoft.com/office/drawing/2014/main" id="{AB98D0C9-5CCC-44AC-0B83-ED36A00FED1F}"/>
              </a:ext>
            </a:extLst>
          </p:cNvPr>
          <p:cNvSpPr>
            <a:spLocks noGrp="1"/>
          </p:cNvSpPr>
          <p:nvPr>
            <p:ph idx="1"/>
          </p:nvPr>
        </p:nvSpPr>
        <p:spPr>
          <a:xfrm>
            <a:off x="596348" y="1205948"/>
            <a:ext cx="11009244" cy="4971015"/>
          </a:xfrm>
        </p:spPr>
        <p:txBody>
          <a:bodyPr>
            <a:noAutofit/>
          </a:bodyPr>
          <a:lstStyle/>
          <a:p>
            <a:pPr marL="0" indent="0">
              <a:buNone/>
            </a:pPr>
            <a:r>
              <a:rPr lang="en-US" dirty="0"/>
              <a:t>However, there's an important detail to keep in mind. The provision is open to everyone, but not everyone will receive it. This naturally leads us to wonder: who does God justify? The answer is clear—He justifies only those who trust in Christ. In chapter 3, verses 21-34, Paul highlights the word “faith” eight times. Faith is a supernatural gift. It involves the totality of your being. It unites you to Christ. In chapter 3, verse 22, Paul writes: “This righteousness from God comes through faith in Jesus Christ to all who believe.” These are the ones who are justified—the ones who respond with faith to Jesus as their Savior. When someone does this, God clears their debt, makes things right, forgives their sins, and gives them His righteousness. This happens BECAUSE they are united to Christ, or as Paul says, “in Christ.”</a:t>
            </a:r>
          </a:p>
        </p:txBody>
      </p:sp>
    </p:spTree>
    <p:extLst>
      <p:ext uri="{BB962C8B-B14F-4D97-AF65-F5344CB8AC3E}">
        <p14:creationId xmlns:p14="http://schemas.microsoft.com/office/powerpoint/2010/main" val="69422823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C1BF8-C366-CF95-D976-DE41004C45FC}"/>
              </a:ext>
            </a:extLst>
          </p:cNvPr>
          <p:cNvSpPr>
            <a:spLocks noGrp="1"/>
          </p:cNvSpPr>
          <p:nvPr>
            <p:ph type="title"/>
          </p:nvPr>
        </p:nvSpPr>
        <p:spPr>
          <a:xfrm>
            <a:off x="838200" y="365125"/>
            <a:ext cx="10515600" cy="827571"/>
          </a:xfrm>
          <a:solidFill>
            <a:schemeClr val="accent5">
              <a:lumMod val="20000"/>
              <a:lumOff val="80000"/>
            </a:schemeClr>
          </a:solidFill>
        </p:spPr>
        <p:txBody>
          <a:bodyPr/>
          <a:lstStyle/>
          <a:p>
            <a:pPr algn="ctr"/>
            <a:r>
              <a:rPr lang="en-US" dirty="0"/>
              <a:t>Imputed or Alien righteous</a:t>
            </a:r>
          </a:p>
        </p:txBody>
      </p:sp>
      <p:sp>
        <p:nvSpPr>
          <p:cNvPr id="3" name="Content Placeholder 2">
            <a:extLst>
              <a:ext uri="{FF2B5EF4-FFF2-40B4-BE49-F238E27FC236}">
                <a16:creationId xmlns:a16="http://schemas.microsoft.com/office/drawing/2014/main" id="{2FA95DF8-8FB2-0836-27A3-4D46F75C162D}"/>
              </a:ext>
            </a:extLst>
          </p:cNvPr>
          <p:cNvSpPr>
            <a:spLocks noGrp="1"/>
          </p:cNvSpPr>
          <p:nvPr>
            <p:ph idx="1"/>
          </p:nvPr>
        </p:nvSpPr>
        <p:spPr>
          <a:xfrm>
            <a:off x="516835" y="1192696"/>
            <a:ext cx="11118574" cy="5009321"/>
          </a:xfrm>
        </p:spPr>
        <p:txBody>
          <a:bodyPr>
            <a:normAutofit/>
          </a:bodyPr>
          <a:lstStyle/>
          <a:p>
            <a:pPr marL="0" indent="0">
              <a:buNone/>
            </a:pPr>
            <a:r>
              <a:rPr lang="en-US" sz="4000" dirty="0"/>
              <a:t>We are never saved by “our righteousness.” Instead, we are saved by Christ’s righteousness that becomes ours by faith. By faith we are in Christ, and thus His righteousness becomes ours, and He takes on our sin and guilt. He paid for it, PARDON FOR GUILT. His righteousness becomes ours, PROVISION FOR RIGHTEOUSNESS.</a:t>
            </a:r>
          </a:p>
        </p:txBody>
      </p:sp>
    </p:spTree>
    <p:extLst>
      <p:ext uri="{BB962C8B-B14F-4D97-AF65-F5344CB8AC3E}">
        <p14:creationId xmlns:p14="http://schemas.microsoft.com/office/powerpoint/2010/main" val="63153459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F0E21A-946B-0B71-D562-CFBCDA1A3513}"/>
              </a:ext>
            </a:extLst>
          </p:cNvPr>
          <p:cNvSpPr>
            <a:spLocks noGrp="1"/>
          </p:cNvSpPr>
          <p:nvPr>
            <p:ph type="title"/>
          </p:nvPr>
        </p:nvSpPr>
        <p:spPr>
          <a:xfrm>
            <a:off x="838200" y="365126"/>
            <a:ext cx="10515600" cy="801066"/>
          </a:xfrm>
          <a:solidFill>
            <a:schemeClr val="accent5">
              <a:lumMod val="20000"/>
              <a:lumOff val="80000"/>
            </a:schemeClr>
          </a:solidFill>
        </p:spPr>
        <p:txBody>
          <a:bodyPr/>
          <a:lstStyle/>
          <a:p>
            <a:pPr algn="ctr"/>
            <a:r>
              <a:rPr lang="en-US" dirty="0"/>
              <a:t>Sinners saved by Faith</a:t>
            </a:r>
          </a:p>
        </p:txBody>
      </p:sp>
      <p:sp>
        <p:nvSpPr>
          <p:cNvPr id="3" name="Content Placeholder 2">
            <a:extLst>
              <a:ext uri="{FF2B5EF4-FFF2-40B4-BE49-F238E27FC236}">
                <a16:creationId xmlns:a16="http://schemas.microsoft.com/office/drawing/2014/main" id="{E39C9C6D-0A20-5296-00A1-8D17FAFE36AF}"/>
              </a:ext>
            </a:extLst>
          </p:cNvPr>
          <p:cNvSpPr>
            <a:spLocks noGrp="1"/>
          </p:cNvSpPr>
          <p:nvPr>
            <p:ph idx="1"/>
          </p:nvPr>
        </p:nvSpPr>
        <p:spPr>
          <a:xfrm>
            <a:off x="503583" y="1166192"/>
            <a:ext cx="11290852" cy="5010771"/>
          </a:xfrm>
        </p:spPr>
        <p:txBody>
          <a:bodyPr>
            <a:normAutofit/>
          </a:bodyPr>
          <a:lstStyle/>
          <a:p>
            <a:pPr marL="0" indent="0">
              <a:buNone/>
            </a:pPr>
            <a:r>
              <a:rPr lang="en-US" sz="4000" i="1" dirty="0"/>
              <a:t>There are two kinds of people in the world: sinners and sinners. Some are justified by faith, and some are not.</a:t>
            </a:r>
          </a:p>
        </p:txBody>
      </p:sp>
    </p:spTree>
    <p:extLst>
      <p:ext uri="{BB962C8B-B14F-4D97-AF65-F5344CB8AC3E}">
        <p14:creationId xmlns:p14="http://schemas.microsoft.com/office/powerpoint/2010/main" val="395015418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02728-F10B-1FD6-327F-9329DDC14661}"/>
              </a:ext>
            </a:extLst>
          </p:cNvPr>
          <p:cNvSpPr>
            <a:spLocks noGrp="1"/>
          </p:cNvSpPr>
          <p:nvPr>
            <p:ph type="title"/>
          </p:nvPr>
        </p:nvSpPr>
        <p:spPr>
          <a:xfrm>
            <a:off x="838200" y="365125"/>
            <a:ext cx="10515600" cy="854075"/>
          </a:xfrm>
          <a:solidFill>
            <a:schemeClr val="accent5">
              <a:lumMod val="20000"/>
              <a:lumOff val="80000"/>
            </a:schemeClr>
          </a:solidFill>
        </p:spPr>
        <p:txBody>
          <a:bodyPr/>
          <a:lstStyle/>
          <a:p>
            <a:pPr algn="ctr"/>
            <a:r>
              <a:rPr lang="en-US" dirty="0"/>
              <a:t>New Perspective on Paul</a:t>
            </a:r>
          </a:p>
        </p:txBody>
      </p:sp>
      <p:sp>
        <p:nvSpPr>
          <p:cNvPr id="3" name="Content Placeholder 2">
            <a:extLst>
              <a:ext uri="{FF2B5EF4-FFF2-40B4-BE49-F238E27FC236}">
                <a16:creationId xmlns:a16="http://schemas.microsoft.com/office/drawing/2014/main" id="{EADC67C3-C13A-B3FD-9150-BDA84E60F6F0}"/>
              </a:ext>
            </a:extLst>
          </p:cNvPr>
          <p:cNvSpPr>
            <a:spLocks noGrp="1"/>
          </p:cNvSpPr>
          <p:nvPr>
            <p:ph idx="1"/>
          </p:nvPr>
        </p:nvSpPr>
        <p:spPr>
          <a:xfrm>
            <a:off x="838200" y="1219200"/>
            <a:ext cx="10515600" cy="4957763"/>
          </a:xfrm>
        </p:spPr>
        <p:txBody>
          <a:bodyPr>
            <a:noAutofit/>
          </a:bodyPr>
          <a:lstStyle/>
          <a:p>
            <a:pPr marL="0" indent="0">
              <a:buNone/>
            </a:pPr>
            <a:r>
              <a:rPr lang="en-US" sz="3200" dirty="0"/>
              <a:t>The New Perspective on Paul argues that the traditional-Protestant understanding of justification is mistaken; rather than opposing works-righteousness, Paul is, according to the New Perspective, opposing Jewish boundary markers in the New Testament people of God. One standard view within the New Perspective on Paul is that initial justification is by faith and recognizes covenant status (ecclesiology), while final justification is partially by works, albeit works produced by the Spirit.</a:t>
            </a:r>
          </a:p>
          <a:p>
            <a:pPr marL="0" indent="0">
              <a:buNone/>
            </a:pPr>
            <a:r>
              <a:rPr lang="en-US" sz="1600" dirty="0"/>
              <a:t>https://</a:t>
            </a:r>
            <a:r>
              <a:rPr lang="en-US" sz="1600" dirty="0" err="1"/>
              <a:t>www.thegospelcoalition.org</a:t>
            </a:r>
            <a:r>
              <a:rPr lang="en-US" sz="1600" dirty="0"/>
              <a:t>/essay/justification-new-perspective-</a:t>
            </a:r>
            <a:r>
              <a:rPr lang="en-US" sz="1600" dirty="0" err="1"/>
              <a:t>paul</a:t>
            </a:r>
            <a:r>
              <a:rPr lang="en-US" sz="1600" dirty="0"/>
              <a:t>/</a:t>
            </a:r>
          </a:p>
        </p:txBody>
      </p:sp>
    </p:spTree>
    <p:extLst>
      <p:ext uri="{BB962C8B-B14F-4D97-AF65-F5344CB8AC3E}">
        <p14:creationId xmlns:p14="http://schemas.microsoft.com/office/powerpoint/2010/main" val="218493431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ED79C2-90FD-602C-6F63-E4CD7CE3B947}"/>
              </a:ext>
            </a:extLst>
          </p:cNvPr>
          <p:cNvSpPr>
            <a:spLocks noGrp="1"/>
          </p:cNvSpPr>
          <p:nvPr>
            <p:ph type="title"/>
          </p:nvPr>
        </p:nvSpPr>
        <p:spPr>
          <a:xfrm>
            <a:off x="838200" y="365126"/>
            <a:ext cx="10515600" cy="748058"/>
          </a:xfrm>
          <a:solidFill>
            <a:schemeClr val="accent5">
              <a:lumMod val="20000"/>
              <a:lumOff val="80000"/>
            </a:schemeClr>
          </a:solidFill>
        </p:spPr>
        <p:txBody>
          <a:bodyPr/>
          <a:lstStyle/>
          <a:p>
            <a:pPr algn="ctr"/>
            <a:r>
              <a:rPr lang="en-US" dirty="0"/>
              <a:t>New Perspective</a:t>
            </a:r>
          </a:p>
        </p:txBody>
      </p:sp>
      <p:sp>
        <p:nvSpPr>
          <p:cNvPr id="3" name="Content Placeholder 2">
            <a:extLst>
              <a:ext uri="{FF2B5EF4-FFF2-40B4-BE49-F238E27FC236}">
                <a16:creationId xmlns:a16="http://schemas.microsoft.com/office/drawing/2014/main" id="{860FD3C4-D65C-1EBC-4081-F069CB57BC60}"/>
              </a:ext>
            </a:extLst>
          </p:cNvPr>
          <p:cNvSpPr>
            <a:spLocks noGrp="1"/>
          </p:cNvSpPr>
          <p:nvPr>
            <p:ph idx="1"/>
          </p:nvPr>
        </p:nvSpPr>
        <p:spPr>
          <a:xfrm>
            <a:off x="838200" y="1253330"/>
            <a:ext cx="10515600" cy="4988443"/>
          </a:xfrm>
        </p:spPr>
        <p:txBody>
          <a:bodyPr>
            <a:normAutofit/>
          </a:bodyPr>
          <a:lstStyle/>
          <a:p>
            <a:pPr marL="0" indent="0">
              <a:buNone/>
            </a:pPr>
            <a:r>
              <a:rPr lang="en-US" dirty="0"/>
              <a:t>According to them, Jewish systems of salvation were not based on works-righteousness but rather on covenantal nomism, the belief that one enters the people of God by grace and remains in it through obedience to the covenant. This means that Paul could not have been referring to works-righteousness by his phrase “works of the law”; instead, he was referring to Jewish boundary markers that made clear who was or was not within the people of God. These Jewish "boundary markers" (circumcision, dietary laws) excluded Gentiles. So, the issue was not works-righteousness, but inclusion in the covenant community. Jewish “boundary markers” were not the basis of whether or not you were in the community.</a:t>
            </a:r>
          </a:p>
          <a:p>
            <a:pPr marL="0" indent="0">
              <a:buNone/>
            </a:pPr>
            <a:r>
              <a:rPr lang="en-US" sz="1400" dirty="0"/>
              <a:t>https://</a:t>
            </a:r>
            <a:r>
              <a:rPr lang="en-US" sz="1400" dirty="0" err="1"/>
              <a:t>www.thegospelcoalition.org</a:t>
            </a:r>
            <a:r>
              <a:rPr lang="en-US" sz="1400" dirty="0"/>
              <a:t>/essay/justification-new-perspective-</a:t>
            </a:r>
            <a:r>
              <a:rPr lang="en-US" sz="1400" dirty="0" err="1"/>
              <a:t>paul</a:t>
            </a:r>
            <a:r>
              <a:rPr lang="en-US" sz="1400" dirty="0"/>
              <a:t>/</a:t>
            </a:r>
          </a:p>
        </p:txBody>
      </p:sp>
    </p:spTree>
    <p:extLst>
      <p:ext uri="{BB962C8B-B14F-4D97-AF65-F5344CB8AC3E}">
        <p14:creationId xmlns:p14="http://schemas.microsoft.com/office/powerpoint/2010/main" val="32091820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306F92-E32B-66E5-66E8-219C9D37C568}"/>
              </a:ext>
            </a:extLst>
          </p:cNvPr>
          <p:cNvSpPr>
            <a:spLocks noGrp="1"/>
          </p:cNvSpPr>
          <p:nvPr>
            <p:ph type="title"/>
          </p:nvPr>
        </p:nvSpPr>
        <p:spPr>
          <a:xfrm>
            <a:off x="838200" y="365125"/>
            <a:ext cx="10515600" cy="735255"/>
          </a:xfrm>
          <a:solidFill>
            <a:schemeClr val="accent5">
              <a:lumMod val="20000"/>
              <a:lumOff val="80000"/>
            </a:schemeClr>
          </a:solidFill>
        </p:spPr>
        <p:txBody>
          <a:bodyPr/>
          <a:lstStyle/>
          <a:p>
            <a:pPr algn="ctr"/>
            <a:r>
              <a:rPr lang="en-US" dirty="0"/>
              <a:t>N. T. Wright</a:t>
            </a:r>
          </a:p>
        </p:txBody>
      </p:sp>
      <p:sp>
        <p:nvSpPr>
          <p:cNvPr id="3" name="Content Placeholder 2">
            <a:extLst>
              <a:ext uri="{FF2B5EF4-FFF2-40B4-BE49-F238E27FC236}">
                <a16:creationId xmlns:a16="http://schemas.microsoft.com/office/drawing/2014/main" id="{87EDD495-6EBF-2A21-9F40-B9D23C62FA62}"/>
              </a:ext>
            </a:extLst>
          </p:cNvPr>
          <p:cNvSpPr>
            <a:spLocks noGrp="1"/>
          </p:cNvSpPr>
          <p:nvPr>
            <p:ph idx="1"/>
          </p:nvPr>
        </p:nvSpPr>
        <p:spPr>
          <a:xfrm>
            <a:off x="838200" y="1100380"/>
            <a:ext cx="10515600" cy="5076583"/>
          </a:xfrm>
        </p:spPr>
        <p:txBody>
          <a:bodyPr>
            <a:normAutofit fontScale="92500" lnSpcReduction="10000"/>
          </a:bodyPr>
          <a:lstStyle/>
          <a:p>
            <a:pPr marL="0" indent="0">
              <a:buNone/>
            </a:pPr>
            <a:r>
              <a:rPr lang="en-US" dirty="0"/>
              <a:t>The problem with this is how Wright defines justification. It has nothing to do with soteriology. As Wright has noted in his book, the Gospel message is strictly about the declaration that Christ is King. As a person recognizes this fact, they are included in the covenant and will remain in the covenant as long as they are faithful to the covenant and the commands of the King.</a:t>
            </a:r>
            <a:br>
              <a:rPr lang="en-US" dirty="0"/>
            </a:br>
            <a:r>
              <a:rPr lang="en-US" dirty="0"/>
              <a:t>He sees Justification as functioning like a verdict in court: by acquitting someone, it confers on that person the status “righteous.” But how are we righteous? Are we made righteous by acknowledging Christ as King? The demons know this. Are we inherently righteous? Wright certainly would not agree with this (of course he doesn´t get into the issue of sin). So how are we acquitted and given the status of being righteous? Since Wight denies imputation, then the only way that God can acquit us is that we have done something to earn that status, </a:t>
            </a:r>
            <a:r>
              <a:rPr lang="en-US" dirty="0" err="1"/>
              <a:t>ie</a:t>
            </a:r>
            <a:r>
              <a:rPr lang="en-US" dirty="0"/>
              <a:t>; covenantal faithfulness.</a:t>
            </a:r>
            <a:br>
              <a:rPr lang="en-US" dirty="0"/>
            </a:br>
            <a:endParaRPr lang="en-US" dirty="0"/>
          </a:p>
        </p:txBody>
      </p:sp>
    </p:spTree>
    <p:extLst>
      <p:ext uri="{BB962C8B-B14F-4D97-AF65-F5344CB8AC3E}">
        <p14:creationId xmlns:p14="http://schemas.microsoft.com/office/powerpoint/2010/main" val="300254363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9471A7-BD46-7E4F-82D0-BA4CB4F31AE7}"/>
              </a:ext>
            </a:extLst>
          </p:cNvPr>
          <p:cNvSpPr>
            <a:spLocks noGrp="1"/>
          </p:cNvSpPr>
          <p:nvPr>
            <p:ph type="title"/>
          </p:nvPr>
        </p:nvSpPr>
        <p:spPr>
          <a:xfrm>
            <a:off x="838200" y="365126"/>
            <a:ext cx="10515600" cy="801066"/>
          </a:xfrm>
          <a:solidFill>
            <a:schemeClr val="accent5">
              <a:lumMod val="20000"/>
              <a:lumOff val="80000"/>
            </a:schemeClr>
          </a:solidFill>
        </p:spPr>
        <p:txBody>
          <a:bodyPr/>
          <a:lstStyle/>
          <a:p>
            <a:pPr algn="ctr"/>
            <a:r>
              <a:rPr lang="en-US" dirty="0"/>
              <a:t>Comments</a:t>
            </a:r>
          </a:p>
        </p:txBody>
      </p:sp>
      <p:sp>
        <p:nvSpPr>
          <p:cNvPr id="3" name="Content Placeholder 2">
            <a:extLst>
              <a:ext uri="{FF2B5EF4-FFF2-40B4-BE49-F238E27FC236}">
                <a16:creationId xmlns:a16="http://schemas.microsoft.com/office/drawing/2014/main" id="{31A830FE-EAB9-FB03-715D-004D61E43B1A}"/>
              </a:ext>
            </a:extLst>
          </p:cNvPr>
          <p:cNvSpPr>
            <a:spLocks noGrp="1"/>
          </p:cNvSpPr>
          <p:nvPr>
            <p:ph idx="1"/>
          </p:nvPr>
        </p:nvSpPr>
        <p:spPr>
          <a:xfrm>
            <a:off x="728869" y="1166192"/>
            <a:ext cx="10933043" cy="5010771"/>
          </a:xfrm>
        </p:spPr>
        <p:txBody>
          <a:bodyPr>
            <a:normAutofit/>
          </a:bodyPr>
          <a:lstStyle/>
          <a:p>
            <a:pPr marL="0" indent="0">
              <a:buNone/>
            </a:pPr>
            <a:r>
              <a:rPr lang="en-US" sz="3200" dirty="0"/>
              <a:t>I believe they are correct in saying salvation involves connection to the body of Christ – the community. It is not as individualistic as we make it out to be.</a:t>
            </a:r>
          </a:p>
          <a:p>
            <a:pPr marL="0" indent="0">
              <a:buNone/>
            </a:pPr>
            <a:r>
              <a:rPr lang="en-US" sz="3200" dirty="0"/>
              <a:t>They are right about Paul attacking Jewish “boundary markers” as necessary conditions to be part of the community.</a:t>
            </a:r>
          </a:p>
          <a:p>
            <a:pPr marL="0" indent="0">
              <a:buNone/>
            </a:pPr>
            <a:r>
              <a:rPr lang="en-US" sz="3200" dirty="0"/>
              <a:t>They fail to address the issue of righteousness. How are we actually righteous before God? I believe this is by imputed or alien righteousness.</a:t>
            </a:r>
          </a:p>
        </p:txBody>
      </p:sp>
    </p:spTree>
    <p:extLst>
      <p:ext uri="{BB962C8B-B14F-4D97-AF65-F5344CB8AC3E}">
        <p14:creationId xmlns:p14="http://schemas.microsoft.com/office/powerpoint/2010/main" val="344795588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2B2BE2-8821-68AB-5915-1F5AE19ADD9C}"/>
              </a:ext>
            </a:extLst>
          </p:cNvPr>
          <p:cNvSpPr>
            <a:spLocks noGrp="1"/>
          </p:cNvSpPr>
          <p:nvPr>
            <p:ph type="title"/>
          </p:nvPr>
        </p:nvSpPr>
        <p:spPr>
          <a:xfrm>
            <a:off x="838200" y="365126"/>
            <a:ext cx="10515600" cy="960092"/>
          </a:xfrm>
          <a:solidFill>
            <a:schemeClr val="accent5">
              <a:lumMod val="20000"/>
              <a:lumOff val="80000"/>
            </a:schemeClr>
          </a:solidFill>
        </p:spPr>
        <p:txBody>
          <a:bodyPr/>
          <a:lstStyle/>
          <a:p>
            <a:pPr algn="ctr"/>
            <a:r>
              <a:rPr lang="en-US" dirty="0"/>
              <a:t>Key texts</a:t>
            </a:r>
          </a:p>
        </p:txBody>
      </p:sp>
      <p:sp>
        <p:nvSpPr>
          <p:cNvPr id="3" name="Content Placeholder 2">
            <a:extLst>
              <a:ext uri="{FF2B5EF4-FFF2-40B4-BE49-F238E27FC236}">
                <a16:creationId xmlns:a16="http://schemas.microsoft.com/office/drawing/2014/main" id="{2E627CC4-B4E7-6686-5F40-E8CB35263AF6}"/>
              </a:ext>
            </a:extLst>
          </p:cNvPr>
          <p:cNvSpPr>
            <a:spLocks noGrp="1"/>
          </p:cNvSpPr>
          <p:nvPr>
            <p:ph idx="1"/>
          </p:nvPr>
        </p:nvSpPr>
        <p:spPr>
          <a:xfrm>
            <a:off x="838200" y="1325218"/>
            <a:ext cx="10515600" cy="4851745"/>
          </a:xfrm>
        </p:spPr>
        <p:txBody>
          <a:bodyPr>
            <a:normAutofit/>
          </a:bodyPr>
          <a:lstStyle/>
          <a:p>
            <a:pPr marL="0" indent="0">
              <a:buNone/>
            </a:pPr>
            <a:r>
              <a:rPr lang="en-US" b="1" i="1" dirty="0"/>
              <a:t>Ephesians 2:8–10; 2 Timothy 1:8–10; Titus 3:4–7 and Works Righteousness</a:t>
            </a:r>
            <a:endParaRPr lang="en-US" b="1" dirty="0"/>
          </a:p>
          <a:p>
            <a:pPr marL="0" indent="0">
              <a:buNone/>
            </a:pPr>
            <a:r>
              <a:rPr lang="en-US" dirty="0"/>
              <a:t>On the surface, </a:t>
            </a:r>
            <a:r>
              <a:rPr lang="en-US" u="sng" dirty="0">
                <a:hlinkClick r:id="rId2"/>
              </a:rPr>
              <a:t>Ephesians 2:8–10</a:t>
            </a:r>
            <a:r>
              <a:rPr lang="en-US" dirty="0"/>
              <a:t>; </a:t>
            </a:r>
            <a:r>
              <a:rPr lang="en-US" u="sng" dirty="0">
                <a:hlinkClick r:id="rId3"/>
              </a:rPr>
              <a:t>2 Timothy 1:8–10</a:t>
            </a:r>
            <a:r>
              <a:rPr lang="en-US" dirty="0"/>
              <a:t>; and </a:t>
            </a:r>
            <a:r>
              <a:rPr lang="en-US" u="sng" dirty="0">
                <a:hlinkClick r:id="rId4"/>
              </a:rPr>
              <a:t>Titus 3:4–7</a:t>
            </a:r>
            <a:r>
              <a:rPr lang="en-US" dirty="0"/>
              <a:t> contrast a grace soteriology with a works-righteousness soteriology. However, there is not much discussion of these three texts in pro-and-con New Perspective arguments in critical/liberal scholarship. Should not these texts be part of the analysis concerning justification in Romans, Galatians, and </a:t>
            </a:r>
            <a:r>
              <a:rPr lang="en-US" u="sng" dirty="0">
                <a:hlinkClick r:id="rId5"/>
              </a:rPr>
              <a:t>Philippians 3</a:t>
            </a:r>
            <a:r>
              <a:rPr lang="en-US" dirty="0"/>
              <a:t>? Why are they not? Because in the critical/liberal world, most scholars believe Paul is </a:t>
            </a:r>
            <a:r>
              <a:rPr lang="en-US" i="1" dirty="0"/>
              <a:t>not</a:t>
            </a:r>
            <a:r>
              <a:rPr lang="en-US" dirty="0"/>
              <a:t> the author of Ephesians, 2 Timothy, and Titus.</a:t>
            </a:r>
          </a:p>
          <a:p>
            <a:pPr marL="0" indent="0">
              <a:buNone/>
            </a:pPr>
            <a:r>
              <a:rPr lang="en-US" sz="1400" dirty="0"/>
              <a:t>https://</a:t>
            </a:r>
            <a:r>
              <a:rPr lang="en-US" sz="1400" dirty="0" err="1"/>
              <a:t>www.thegospelcoalition.org</a:t>
            </a:r>
            <a:r>
              <a:rPr lang="en-US" sz="1400" dirty="0"/>
              <a:t>/essay/justification-new-perspective-</a:t>
            </a:r>
            <a:r>
              <a:rPr lang="en-US" sz="1400" dirty="0" err="1"/>
              <a:t>paul</a:t>
            </a:r>
            <a:r>
              <a:rPr lang="en-US" sz="1400" dirty="0"/>
              <a:t>/</a:t>
            </a:r>
          </a:p>
        </p:txBody>
      </p:sp>
    </p:spTree>
    <p:extLst>
      <p:ext uri="{BB962C8B-B14F-4D97-AF65-F5344CB8AC3E}">
        <p14:creationId xmlns:p14="http://schemas.microsoft.com/office/powerpoint/2010/main" val="44036637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0E2B3-3EDA-EEA8-B190-586CFD9DC25D}"/>
              </a:ext>
            </a:extLst>
          </p:cNvPr>
          <p:cNvSpPr>
            <a:spLocks noGrp="1"/>
          </p:cNvSpPr>
          <p:nvPr>
            <p:ph type="title"/>
          </p:nvPr>
        </p:nvSpPr>
        <p:spPr>
          <a:xfrm>
            <a:off x="838200" y="365125"/>
            <a:ext cx="10515600" cy="708301"/>
          </a:xfrm>
          <a:solidFill>
            <a:schemeClr val="accent5">
              <a:lumMod val="20000"/>
              <a:lumOff val="80000"/>
            </a:schemeClr>
          </a:solidFill>
        </p:spPr>
        <p:txBody>
          <a:bodyPr/>
          <a:lstStyle/>
          <a:p>
            <a:pPr algn="ctr"/>
            <a:r>
              <a:rPr lang="en-US" dirty="0"/>
              <a:t>Key Texts</a:t>
            </a:r>
          </a:p>
        </p:txBody>
      </p:sp>
      <p:sp>
        <p:nvSpPr>
          <p:cNvPr id="3" name="Content Placeholder 2">
            <a:extLst>
              <a:ext uri="{FF2B5EF4-FFF2-40B4-BE49-F238E27FC236}">
                <a16:creationId xmlns:a16="http://schemas.microsoft.com/office/drawing/2014/main" id="{6CCE7E65-962E-5EF2-18E7-1D5F7F5F20C0}"/>
              </a:ext>
            </a:extLst>
          </p:cNvPr>
          <p:cNvSpPr>
            <a:spLocks noGrp="1"/>
          </p:cNvSpPr>
          <p:nvPr>
            <p:ph idx="1"/>
          </p:nvPr>
        </p:nvSpPr>
        <p:spPr>
          <a:xfrm>
            <a:off x="609600" y="1073426"/>
            <a:ext cx="11105322" cy="5103537"/>
          </a:xfrm>
        </p:spPr>
        <p:txBody>
          <a:bodyPr>
            <a:normAutofit/>
          </a:bodyPr>
          <a:lstStyle/>
          <a:p>
            <a:pPr marL="0" indent="0">
              <a:buNone/>
            </a:pPr>
            <a:r>
              <a:rPr lang="en-US" sz="4000" dirty="0"/>
              <a:t>Even if they are right, AND I DO NOT AGREE WITH THEM, they undercut works-righteousness.</a:t>
            </a:r>
          </a:p>
        </p:txBody>
      </p:sp>
    </p:spTree>
    <p:extLst>
      <p:ext uri="{BB962C8B-B14F-4D97-AF65-F5344CB8AC3E}">
        <p14:creationId xmlns:p14="http://schemas.microsoft.com/office/powerpoint/2010/main" val="364848166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1B911C-A6D1-E0A4-4DCF-D30F598B649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2F0AB82-1650-816D-8E8F-37865993D0E5}"/>
              </a:ext>
            </a:extLst>
          </p:cNvPr>
          <p:cNvSpPr>
            <a:spLocks noGrp="1"/>
          </p:cNvSpPr>
          <p:nvPr>
            <p:ph idx="1"/>
          </p:nvPr>
        </p:nvSpPr>
        <p:spPr/>
        <p:txBody>
          <a:bodyPr>
            <a:normAutofit/>
          </a:bodyPr>
          <a:lstStyle/>
          <a:p>
            <a:pPr marL="0" indent="0">
              <a:buNone/>
            </a:pPr>
            <a:r>
              <a:rPr lang="en-US" sz="3600" dirty="0"/>
              <a:t>https://www.travelplanners4u.com/post/egypt-and-the-bible-and-early-christianity-march-2027</a:t>
            </a:r>
          </a:p>
        </p:txBody>
      </p:sp>
    </p:spTree>
    <p:extLst>
      <p:ext uri="{BB962C8B-B14F-4D97-AF65-F5344CB8AC3E}">
        <p14:creationId xmlns:p14="http://schemas.microsoft.com/office/powerpoint/2010/main" val="69974985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11095</TotalTime>
  <Words>8617</Words>
  <Application>Microsoft Macintosh PowerPoint</Application>
  <PresentationFormat>Widescreen</PresentationFormat>
  <Paragraphs>168</Paragraphs>
  <Slides>69</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69</vt:i4>
      </vt:variant>
    </vt:vector>
  </HeadingPairs>
  <TitlesOfParts>
    <vt:vector size="75" baseType="lpstr">
      <vt:lpstr>Aptos</vt:lpstr>
      <vt:lpstr>Aptos Display</vt:lpstr>
      <vt:lpstr>Arial</vt:lpstr>
      <vt:lpstr>Calibri</vt:lpstr>
      <vt:lpstr>Times New Roman</vt:lpstr>
      <vt:lpstr>Office Theme</vt:lpstr>
      <vt:lpstr>PowerPoint Presentation</vt:lpstr>
      <vt:lpstr>Six historical periods of the New Testament </vt:lpstr>
      <vt:lpstr>Six Historical Periods of the New Testament</vt:lpstr>
      <vt:lpstr>Corinth</vt:lpstr>
      <vt:lpstr>Corinth</vt:lpstr>
      <vt:lpstr>Corinth</vt:lpstr>
      <vt:lpstr>I Corinthians</vt:lpstr>
      <vt:lpstr>I Corinthians 1 - 6</vt:lpstr>
      <vt:lpstr>Divisions 1:10 – 4:21</vt:lpstr>
      <vt:lpstr>Immorality – Chapter 5</vt:lpstr>
      <vt:lpstr>Lawsuits – Chapter 6</vt:lpstr>
      <vt:lpstr>Prostitutes – Chapter 6</vt:lpstr>
      <vt:lpstr>I Corinthians 7 - 16</vt:lpstr>
      <vt:lpstr>Marriage and Singleness – Chapter 7</vt:lpstr>
      <vt:lpstr>Marriage – Chapter 7</vt:lpstr>
      <vt:lpstr>Meat offered to Idols – Chapter 8, The Issue</vt:lpstr>
      <vt:lpstr>Meat offered to Idols – Chapter 8</vt:lpstr>
      <vt:lpstr>Meat offered to Idols – Chapter 8</vt:lpstr>
      <vt:lpstr>Meat offered to Idols – Chapter 8</vt:lpstr>
      <vt:lpstr>Headcoverings – Chapter 11</vt:lpstr>
      <vt:lpstr>Lord’s Supper – Chapter 11</vt:lpstr>
      <vt:lpstr>The Church as Body – Chapters 12 - 14</vt:lpstr>
      <vt:lpstr>Three points on Gifts</vt:lpstr>
      <vt:lpstr>Three points on Gifts</vt:lpstr>
      <vt:lpstr>Three Points on Gifts</vt:lpstr>
      <vt:lpstr>A personal aside on gifts</vt:lpstr>
      <vt:lpstr>I Corinthians 15 – The Resurrection Chapter</vt:lpstr>
      <vt:lpstr>The Importance of the Resurrection</vt:lpstr>
      <vt:lpstr>The Resurrection is Bodily</vt:lpstr>
      <vt:lpstr>When we receive the new body?</vt:lpstr>
      <vt:lpstr>Implications</vt:lpstr>
      <vt:lpstr>Implications - 15: 55-58</vt:lpstr>
      <vt:lpstr>II Corinthians</vt:lpstr>
      <vt:lpstr>Paul’s Accusers</vt:lpstr>
      <vt:lpstr>II Corinthians outline</vt:lpstr>
      <vt:lpstr>Paul’s Ministry Described – his reputation</vt:lpstr>
      <vt:lpstr>Paul’s Ministry Described- his reputation</vt:lpstr>
      <vt:lpstr>Paul’s Ministry Described– his reputation</vt:lpstr>
      <vt:lpstr>Paul’s Ministry Described – his reputation</vt:lpstr>
      <vt:lpstr>Paul’s Ministry Described– its theme</vt:lpstr>
      <vt:lpstr>II Corinthians 8 and 9 - Giving</vt:lpstr>
      <vt:lpstr>Giving</vt:lpstr>
      <vt:lpstr>Giving</vt:lpstr>
      <vt:lpstr>Paul’s Ministry Defended – Chapters 10 - 13</vt:lpstr>
      <vt:lpstr>Paul’s Ministry Defended</vt:lpstr>
      <vt:lpstr>Romans</vt:lpstr>
      <vt:lpstr>Romans</vt:lpstr>
      <vt:lpstr>Luther on Romans</vt:lpstr>
      <vt:lpstr>Calvin on Romans</vt:lpstr>
      <vt:lpstr>Wesley and Romans</vt:lpstr>
      <vt:lpstr>Outline of Romans</vt:lpstr>
      <vt:lpstr>Condemnation 1:1 – 3:20</vt:lpstr>
      <vt:lpstr>Condemnation</vt:lpstr>
      <vt:lpstr>Condemnation</vt:lpstr>
      <vt:lpstr>Condemnation</vt:lpstr>
      <vt:lpstr>Condemnation</vt:lpstr>
      <vt:lpstr>Condemnation</vt:lpstr>
      <vt:lpstr>Justification, chapter 3:20-5:21</vt:lpstr>
      <vt:lpstr>Justification</vt:lpstr>
      <vt:lpstr>Faith</vt:lpstr>
      <vt:lpstr>Imputed or Alien righteous</vt:lpstr>
      <vt:lpstr>Sinners saved by Faith</vt:lpstr>
      <vt:lpstr>New Perspective on Paul</vt:lpstr>
      <vt:lpstr>New Perspective</vt:lpstr>
      <vt:lpstr>N. T. Wright</vt:lpstr>
      <vt:lpstr>Comments</vt:lpstr>
      <vt:lpstr>Key texts</vt:lpstr>
      <vt:lpstr>Key Texts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Gregg Quiggle</dc:creator>
  <cp:lastModifiedBy>J Marr Miller</cp:lastModifiedBy>
  <cp:revision>35</cp:revision>
  <dcterms:created xsi:type="dcterms:W3CDTF">2026-01-31T21:38:28Z</dcterms:created>
  <dcterms:modified xsi:type="dcterms:W3CDTF">2026-05-10T16:26:48Z</dcterms:modified>
</cp:coreProperties>
</file>