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5" r:id="rId4"/>
    <p:sldId id="261" r:id="rId5"/>
    <p:sldId id="262" r:id="rId6"/>
    <p:sldId id="259" r:id="rId7"/>
    <p:sldId id="267" r:id="rId8"/>
    <p:sldId id="263" r:id="rId9"/>
    <p:sldId id="269" r:id="rId10"/>
    <p:sldId id="268" r:id="rId11"/>
    <p:sldId id="260" r:id="rId12"/>
    <p:sldId id="266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112DB-9CF9-4EDC-AC04-C1BFE94DC1E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89973-615D-4CC1-844B-9F4029F1A7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7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789973-615D-4CC1-844B-9F4029F1A7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2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4D29A-DCA2-60C6-8F1F-9A113D567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33A44E-C24C-0810-B533-F0E6F4048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A9D90-17F4-FF9D-1672-970C05F33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2ACDB-25DF-45C5-FB4B-071D62CD8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65E3E-9A16-6CE6-4045-C46B303CE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122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26376-0C71-0CA3-F93F-61D2F0BCA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E779B-4F8A-85F7-3B5A-814B7D640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29212-CA70-3BC3-9DDE-222FCAABF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52BF9-1AE7-476E-DB6C-BBE786D21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96279-D0D6-2DF3-713E-F7AF78F52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1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55F1F-F1FF-D3EF-FC71-BC9004BA5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315198-B791-F0AB-04F9-756F2E08D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1E425-CFC9-1611-CA2C-F9BCA8EBD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78A2A-387C-05A7-0765-C1AC0F60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501F6-AFD7-F1EF-4BE6-7306E6DC5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601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3EF0-8190-8EBB-5A86-E8FBDFE23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5618D-92D3-BDCD-4AD0-C507C6C54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96B7B-1571-5855-9E4A-B1BAD0BE5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D5F34-113A-E280-64E2-5D8A0729F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7EA112-ED15-86EB-9306-82F007950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BD5BE9-A985-D0B4-79B3-D8178DDDC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8D9EC-6F5F-EF40-783C-AB3C71A55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33B117-45E8-F57A-C52D-07A85DF41B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F7396-86CB-564B-CE92-F545F491B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B4B578-2AF4-5121-4F75-621E14759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66B7B2-14AE-F250-1F4D-032F44D94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58483F-6858-D0D7-206D-F50A022A5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43AE0A-4305-8DAB-3A53-0BF7F102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CB82BB-EFA3-05E6-DB7D-EF2BCB072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57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78810-4F28-6F42-FB1B-1A41E940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C5BBE-97D0-86D4-BA1B-EF5EC234A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541EB-EF79-42B2-9745-0AEDFBB01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D770C-9CAE-1AE7-C684-4D47B9C8F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2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0C8871-F15D-C229-C067-2FAA47B23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7C5775-31F1-1C2B-C3E6-14EDF3DE7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2CCF8-322A-EBAC-121A-1E769A8D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14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72BF1-96C0-5FE3-A6B0-3F798942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526DE-23F4-55C0-7633-2CF25FDAA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E8F69-F4D4-BBCE-1CE3-5BE49DFB31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D0B64-DCAC-345D-BBF8-45860A06E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969C41-C6B1-2A1A-19F1-F99819E52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BF58E-EBB3-A655-D0CD-9D1EC505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84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9B268-0675-0B59-BC71-255A5D90F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CA2F48-C7EE-F241-16DD-D6E3C41370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F8628-51B6-B461-A2C2-880BF670B0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4FEE19-289C-E310-CCA6-407E829E4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E2CAB4-E99F-E359-DFFE-1F133EFE8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FF85B-1F10-669E-8FF3-0C90732BF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61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E94B9-2CA5-4D71-D7FC-14987BFA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AAE33B-5CD9-5511-6326-B354E59A6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C3108-4F35-E111-1FA2-327B6CA8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9CAC0-FB2E-6359-5915-833D22B3B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7D4B4-FF6A-646C-890E-16AFAA4D1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65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A71CE3-1047-352C-A01F-63BCEAFB5F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F33573-7B82-EF5D-5AAC-927BFCBA44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CB9D4-F6CB-3FB5-3AC0-FAB605D16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D83D1-87C6-A2A0-F9B4-E7F8A6A5B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16FA3-6150-124E-6EAD-0303984E7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82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062EF-B31A-CADD-AFA8-0317A9AD0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5F933-2D4F-445F-172E-E878D73532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5744B-32D6-F37E-4083-1083E2C91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985E18-1F14-4B07-BB14-96422BB058BC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0CB07-7164-AC86-1BE0-9C2EAAFD14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037F9-16FD-6C7B-69FE-04FA18B02C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C9EF84-E813-4F00-934E-DAB73F8CF4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7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C8D937-7947-FC77-ED84-E8F90D0BB2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-3584907"/>
            <a:ext cx="12191999" cy="1219199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11F79E9-3E03-EFF8-830E-B567E5E6E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2808"/>
            <a:ext cx="9144000" cy="1655762"/>
          </a:xfrm>
        </p:spPr>
        <p:txBody>
          <a:bodyPr>
            <a:normAutofit/>
          </a:bodyPr>
          <a:lstStyle/>
          <a:p>
            <a:r>
              <a:rPr lang="en-US" sz="8000" dirty="0"/>
              <a:t>Genesis 12–13</a:t>
            </a:r>
          </a:p>
        </p:txBody>
      </p:sp>
    </p:spTree>
    <p:extLst>
      <p:ext uri="{BB962C8B-B14F-4D97-AF65-F5344CB8AC3E}">
        <p14:creationId xmlns:p14="http://schemas.microsoft.com/office/powerpoint/2010/main" val="2160679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227537-D871-4A55-FED2-473DA20E8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31871" y="-3258380"/>
            <a:ext cx="6430624" cy="125299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C60795-D575-2950-A502-7C606A9089DA}"/>
              </a:ext>
            </a:extLst>
          </p:cNvPr>
          <p:cNvSpPr txBox="1"/>
          <p:nvPr/>
        </p:nvSpPr>
        <p:spPr>
          <a:xfrm>
            <a:off x="-9939" y="6221897"/>
            <a:ext cx="1219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/>
              <a:t>Ch.  1  2  3  4  5  6  7  8  9 10 11 12 13 14 15 16 17 18 19 20 21 22 23 24 25 26 27 28 29 30 31 32 33 34 35 36 37 38 39 40 41 42 43 44 45 46 47 48 49 50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F3E795-377C-E0A1-6423-DD70773FD056}"/>
              </a:ext>
            </a:extLst>
          </p:cNvPr>
          <p:cNvCxnSpPr>
            <a:cxnSpLocks/>
          </p:cNvCxnSpPr>
          <p:nvPr/>
        </p:nvCxnSpPr>
        <p:spPr>
          <a:xfrm>
            <a:off x="506896" y="1480930"/>
            <a:ext cx="0" cy="474096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79046F-7373-ED15-BBF7-0CF15D2BC3C7}"/>
              </a:ext>
            </a:extLst>
          </p:cNvPr>
          <p:cNvCxnSpPr>
            <a:cxnSpLocks/>
          </p:cNvCxnSpPr>
          <p:nvPr/>
        </p:nvCxnSpPr>
        <p:spPr>
          <a:xfrm flipH="1">
            <a:off x="2407904" y="4614041"/>
            <a:ext cx="7682027" cy="1607856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4E6FD56-7552-A77B-CABB-B79616897B1B}"/>
              </a:ext>
            </a:extLst>
          </p:cNvPr>
          <p:cNvCxnSpPr>
            <a:cxnSpLocks/>
          </p:cNvCxnSpPr>
          <p:nvPr/>
        </p:nvCxnSpPr>
        <p:spPr>
          <a:xfrm>
            <a:off x="11817625" y="5158409"/>
            <a:ext cx="0" cy="1063488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251EB01-FA8E-A581-8620-6A49634ADE90}"/>
              </a:ext>
            </a:extLst>
          </p:cNvPr>
          <p:cNvSpPr txBox="1"/>
          <p:nvPr/>
        </p:nvSpPr>
        <p:spPr>
          <a:xfrm>
            <a:off x="2183296" y="3737113"/>
            <a:ext cx="19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11 Chapters</a:t>
            </a:r>
          </a:p>
          <a:p>
            <a:r>
              <a:rPr lang="en-US" sz="2000" dirty="0"/>
              <a:t>19 Generations</a:t>
            </a:r>
          </a:p>
          <a:p>
            <a:r>
              <a:rPr lang="en-US" sz="2000" dirty="0"/>
              <a:t>2000 Years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2DF976-EE48-8C61-7A54-A13995B0E5D2}"/>
              </a:ext>
            </a:extLst>
          </p:cNvPr>
          <p:cNvSpPr txBox="1"/>
          <p:nvPr/>
        </p:nvSpPr>
        <p:spPr>
          <a:xfrm>
            <a:off x="8960961" y="5015181"/>
            <a:ext cx="18006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39 Chapters</a:t>
            </a:r>
          </a:p>
          <a:p>
            <a:r>
              <a:rPr lang="en-US" sz="2000" dirty="0"/>
              <a:t>4 Generations</a:t>
            </a:r>
          </a:p>
          <a:p>
            <a:r>
              <a:rPr lang="en-US" sz="2000" dirty="0"/>
              <a:t>300 Years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12C253-B1DB-E8F8-C59A-20A5F0A30273}"/>
              </a:ext>
            </a:extLst>
          </p:cNvPr>
          <p:cNvGrpSpPr/>
          <p:nvPr/>
        </p:nvGrpSpPr>
        <p:grpSpPr>
          <a:xfrm>
            <a:off x="2401958" y="6447042"/>
            <a:ext cx="9428923" cy="420897"/>
            <a:chOff x="2401958" y="6447042"/>
            <a:chExt cx="9428923" cy="42089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5BAF43D-4994-9B5F-AF60-585E359584A3}"/>
                </a:ext>
              </a:extLst>
            </p:cNvPr>
            <p:cNvCxnSpPr>
              <a:cxnSpLocks/>
            </p:cNvCxnSpPr>
            <p:nvPr/>
          </p:nvCxnSpPr>
          <p:spPr>
            <a:xfrm>
              <a:off x="2401958" y="6495367"/>
              <a:ext cx="0" cy="362633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6547212C-3620-4B7C-EB1E-4D16D486E67D}"/>
                </a:ext>
              </a:extLst>
            </p:cNvPr>
            <p:cNvCxnSpPr>
              <a:cxnSpLocks/>
            </p:cNvCxnSpPr>
            <p:nvPr/>
          </p:nvCxnSpPr>
          <p:spPr>
            <a:xfrm>
              <a:off x="5734879" y="6495367"/>
              <a:ext cx="0" cy="362633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014DE1B-0BC8-18FA-1281-BA02045E0175}"/>
                </a:ext>
              </a:extLst>
            </p:cNvPr>
            <p:cNvCxnSpPr>
              <a:cxnSpLocks/>
            </p:cNvCxnSpPr>
            <p:nvPr/>
          </p:nvCxnSpPr>
          <p:spPr>
            <a:xfrm>
              <a:off x="6414053" y="6495367"/>
              <a:ext cx="0" cy="362633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B263FC8-03AE-FAC7-9DDE-664745EA3B9D}"/>
                </a:ext>
              </a:extLst>
            </p:cNvPr>
            <p:cNvCxnSpPr>
              <a:cxnSpLocks/>
            </p:cNvCxnSpPr>
            <p:nvPr/>
          </p:nvCxnSpPr>
          <p:spPr>
            <a:xfrm>
              <a:off x="8275984" y="6505306"/>
              <a:ext cx="0" cy="362633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1B592F0-763B-03F2-EFA9-627C6DCDF1F9}"/>
                </a:ext>
              </a:extLst>
            </p:cNvPr>
            <p:cNvCxnSpPr>
              <a:cxnSpLocks/>
            </p:cNvCxnSpPr>
            <p:nvPr/>
          </p:nvCxnSpPr>
          <p:spPr>
            <a:xfrm>
              <a:off x="8507898" y="6495367"/>
              <a:ext cx="0" cy="362633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83E1AE-866B-53B0-4F11-CE4994A909A6}"/>
                </a:ext>
              </a:extLst>
            </p:cNvPr>
            <p:cNvSpPr txBox="1"/>
            <p:nvPr/>
          </p:nvSpPr>
          <p:spPr>
            <a:xfrm>
              <a:off x="2507966" y="6452466"/>
              <a:ext cx="29949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Abram     /        Abraham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4809FEF-AEC9-1C8E-62C0-104839686BD4}"/>
                </a:ext>
              </a:extLst>
            </p:cNvPr>
            <p:cNvSpPr txBox="1"/>
            <p:nvPr/>
          </p:nvSpPr>
          <p:spPr>
            <a:xfrm>
              <a:off x="5665304" y="6447042"/>
              <a:ext cx="8017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Isaac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1D0B51-2C52-F772-D82C-52BA6A18EAFF}"/>
                </a:ext>
              </a:extLst>
            </p:cNvPr>
            <p:cNvSpPr txBox="1"/>
            <p:nvPr/>
          </p:nvSpPr>
          <p:spPr>
            <a:xfrm>
              <a:off x="6414049" y="6447042"/>
              <a:ext cx="18619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Jacob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FC24302-1DAD-B213-155E-C3BA58247CFF}"/>
                </a:ext>
              </a:extLst>
            </p:cNvPr>
            <p:cNvSpPr txBox="1"/>
            <p:nvPr/>
          </p:nvSpPr>
          <p:spPr>
            <a:xfrm>
              <a:off x="8507892" y="6450785"/>
              <a:ext cx="32500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Joseph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671AACC-A7C2-4FA2-3A28-99833DA7BEF0}"/>
                </a:ext>
              </a:extLst>
            </p:cNvPr>
            <p:cNvCxnSpPr>
              <a:cxnSpLocks/>
            </p:cNvCxnSpPr>
            <p:nvPr/>
          </p:nvCxnSpPr>
          <p:spPr>
            <a:xfrm>
              <a:off x="11830881" y="6495367"/>
              <a:ext cx="0" cy="362633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Oval 63">
            <a:extLst>
              <a:ext uri="{FF2B5EF4-FFF2-40B4-BE49-F238E27FC236}">
                <a16:creationId xmlns:a16="http://schemas.microsoft.com/office/drawing/2014/main" id="{7C76F532-EAD8-DCC3-C190-B029A2D44E9D}"/>
              </a:ext>
            </a:extLst>
          </p:cNvPr>
          <p:cNvSpPr/>
          <p:nvPr/>
        </p:nvSpPr>
        <p:spPr>
          <a:xfrm>
            <a:off x="2481474" y="6221897"/>
            <a:ext cx="487014" cy="32316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82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r"/>
      </p:transition>
    </mc:Choice>
    <mc:Fallback xmlns="">
      <p:transition spd="slow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1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2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 uiExpand="1" build="p"/>
      <p:bldP spid="21" grpId="0"/>
      <p:bldP spid="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pen book with blank pages">
            <a:extLst>
              <a:ext uri="{FF2B5EF4-FFF2-40B4-BE49-F238E27FC236}">
                <a16:creationId xmlns:a16="http://schemas.microsoft.com/office/drawing/2014/main" id="{2F1EB15E-89FE-3CA9-1767-54B3FEB3E9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FED417-F18C-2819-C66F-B880B14BCB6D}"/>
              </a:ext>
            </a:extLst>
          </p:cNvPr>
          <p:cNvSpPr txBox="1"/>
          <p:nvPr/>
        </p:nvSpPr>
        <p:spPr>
          <a:xfrm>
            <a:off x="3937511" y="2085475"/>
            <a:ext cx="412683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/>
              <a:t>Genesis 12–13 </a:t>
            </a:r>
          </a:p>
        </p:txBody>
      </p:sp>
    </p:spTree>
    <p:extLst>
      <p:ext uri="{BB962C8B-B14F-4D97-AF65-F5344CB8AC3E}">
        <p14:creationId xmlns:p14="http://schemas.microsoft.com/office/powerpoint/2010/main" val="374286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9DF4E-FDAF-E359-0A32-9DE4C2691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2" y="2194025"/>
            <a:ext cx="10515600" cy="2454965"/>
          </a:xfrm>
        </p:spPr>
        <p:txBody>
          <a:bodyPr>
            <a:noAutofit/>
          </a:bodyPr>
          <a:lstStyle/>
          <a:p>
            <a:pPr algn="ctr"/>
            <a:r>
              <a:rPr lang="en-US" sz="14400" dirty="0">
                <a:solidFill>
                  <a:schemeClr val="accent5"/>
                </a:solidFill>
              </a:rPr>
              <a:t>Emotions</a:t>
            </a:r>
          </a:p>
        </p:txBody>
      </p:sp>
    </p:spTree>
    <p:extLst>
      <p:ext uri="{BB962C8B-B14F-4D97-AF65-F5344CB8AC3E}">
        <p14:creationId xmlns:p14="http://schemas.microsoft.com/office/powerpoint/2010/main" val="136435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2FAF3-2A2B-0985-AC30-D2EC0E991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1921-0043-3C0A-6929-6F03AA2D6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659" y="424407"/>
            <a:ext cx="10515600" cy="2454965"/>
          </a:xfrm>
        </p:spPr>
        <p:txBody>
          <a:bodyPr>
            <a:noAutofit/>
          </a:bodyPr>
          <a:lstStyle/>
          <a:p>
            <a:pPr algn="ctr"/>
            <a:r>
              <a:rPr lang="en-US" sz="14400" dirty="0">
                <a:solidFill>
                  <a:srgbClr val="00B050"/>
                </a:solidFill>
              </a:rPr>
              <a:t>Observations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A24A4D-C0D3-46E0-975E-5BAB6AB68430}"/>
              </a:ext>
            </a:extLst>
          </p:cNvPr>
          <p:cNvSpPr txBox="1"/>
          <p:nvPr/>
        </p:nvSpPr>
        <p:spPr>
          <a:xfrm>
            <a:off x="936101" y="4056791"/>
            <a:ext cx="4625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Repetitions: Words/Ideas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0F1433-9A80-5ABC-0834-67B30103969D}"/>
              </a:ext>
            </a:extLst>
          </p:cNvPr>
          <p:cNvSpPr txBox="1"/>
          <p:nvPr/>
        </p:nvSpPr>
        <p:spPr>
          <a:xfrm>
            <a:off x="5978554" y="4034477"/>
            <a:ext cx="5647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Connecting Words/Time Words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F7E1A4-4D19-68F0-C0CF-C24BD605480F}"/>
              </a:ext>
            </a:extLst>
          </p:cNvPr>
          <p:cNvSpPr txBox="1"/>
          <p:nvPr/>
        </p:nvSpPr>
        <p:spPr>
          <a:xfrm>
            <a:off x="936102" y="4938577"/>
            <a:ext cx="4625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Comparisons/Contrasts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4C8895-465F-4BB5-D93A-D7BC02628A87}"/>
              </a:ext>
            </a:extLst>
          </p:cNvPr>
          <p:cNvSpPr txBox="1"/>
          <p:nvPr/>
        </p:nvSpPr>
        <p:spPr>
          <a:xfrm>
            <a:off x="5978553" y="4938577"/>
            <a:ext cx="4777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</a:rPr>
              <a:t>Surprises/Curious Details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AFC31D-5274-0611-29D0-1002BE46DA78}"/>
              </a:ext>
            </a:extLst>
          </p:cNvPr>
          <p:cNvSpPr txBox="1"/>
          <p:nvPr/>
        </p:nvSpPr>
        <p:spPr>
          <a:xfrm>
            <a:off x="0" y="6474367"/>
            <a:ext cx="672662" cy="37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3EB3D9-4DDB-3181-3143-697E1BB78425}"/>
              </a:ext>
            </a:extLst>
          </p:cNvPr>
          <p:cNvSpPr txBox="1"/>
          <p:nvPr/>
        </p:nvSpPr>
        <p:spPr>
          <a:xfrm>
            <a:off x="3308072" y="6470259"/>
            <a:ext cx="672662" cy="37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C8A392-EF02-2953-6CD1-0CB3FEEFF801}"/>
              </a:ext>
            </a:extLst>
          </p:cNvPr>
          <p:cNvSpPr txBox="1"/>
          <p:nvPr/>
        </p:nvSpPr>
        <p:spPr>
          <a:xfrm>
            <a:off x="8211268" y="6480768"/>
            <a:ext cx="672662" cy="37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93CBFA-61FC-EA08-93C1-AAD3AE87EAE4}"/>
              </a:ext>
            </a:extLst>
          </p:cNvPr>
          <p:cNvSpPr txBox="1"/>
          <p:nvPr/>
        </p:nvSpPr>
        <p:spPr>
          <a:xfrm>
            <a:off x="11519338" y="6476082"/>
            <a:ext cx="672662" cy="377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444A26-F1CF-6E2E-CAE2-2485460963B6}"/>
              </a:ext>
            </a:extLst>
          </p:cNvPr>
          <p:cNvSpPr txBox="1"/>
          <p:nvPr/>
        </p:nvSpPr>
        <p:spPr>
          <a:xfrm>
            <a:off x="946322" y="2819371"/>
            <a:ext cx="10601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B050"/>
                </a:solidFill>
              </a:rPr>
              <a:t>Who?  What?  Where?  When?  Why?  How?</a:t>
            </a:r>
          </a:p>
        </p:txBody>
      </p:sp>
    </p:spTree>
    <p:extLst>
      <p:ext uri="{BB962C8B-B14F-4D97-AF65-F5344CB8AC3E}">
        <p14:creationId xmlns:p14="http://schemas.microsoft.com/office/powerpoint/2010/main" val="319382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5" grpId="0"/>
      <p:bldP spid="7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1DA63A-C097-2B3A-DC20-DBFB57871F1C}"/>
              </a:ext>
            </a:extLst>
          </p:cNvPr>
          <p:cNvSpPr txBox="1">
            <a:spLocks/>
          </p:cNvSpPr>
          <p:nvPr/>
        </p:nvSpPr>
        <p:spPr>
          <a:xfrm>
            <a:off x="3220278" y="396807"/>
            <a:ext cx="7424531" cy="7263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Table Assignments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BA2351-CA63-0066-412A-F070D7501B92}"/>
              </a:ext>
            </a:extLst>
          </p:cNvPr>
          <p:cNvGrpSpPr/>
          <p:nvPr/>
        </p:nvGrpSpPr>
        <p:grpSpPr>
          <a:xfrm>
            <a:off x="596348" y="1311963"/>
            <a:ext cx="1997765" cy="4721087"/>
            <a:chOff x="596348" y="1311963"/>
            <a:chExt cx="1997765" cy="47210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8CB122-4CDE-DCF5-82E3-D57DA33C3B0B}"/>
                </a:ext>
              </a:extLst>
            </p:cNvPr>
            <p:cNvSpPr txBox="1"/>
            <p:nvPr/>
          </p:nvSpPr>
          <p:spPr>
            <a:xfrm>
              <a:off x="606286" y="1461048"/>
              <a:ext cx="1987825" cy="4570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Genesis</a:t>
              </a:r>
            </a:p>
            <a:p>
              <a:pPr algn="ctr"/>
              <a:endParaRPr lang="en-US" sz="1100" dirty="0"/>
            </a:p>
            <a:p>
              <a:pPr algn="ctr"/>
              <a:r>
                <a:rPr lang="en-US" sz="2800" dirty="0"/>
                <a:t>12:1–5</a:t>
              </a:r>
            </a:p>
            <a:p>
              <a:pPr algn="ctr"/>
              <a:endParaRPr lang="en-US" sz="2800" dirty="0"/>
            </a:p>
            <a:p>
              <a:pPr algn="ctr"/>
              <a:r>
                <a:rPr lang="en-US" sz="2800" dirty="0"/>
                <a:t>12:6–9</a:t>
              </a:r>
            </a:p>
            <a:p>
              <a:pPr algn="ctr"/>
              <a:endParaRPr lang="en-US" sz="2800" dirty="0"/>
            </a:p>
            <a:p>
              <a:pPr algn="ctr"/>
              <a:r>
                <a:rPr lang="en-US" sz="2800" dirty="0"/>
                <a:t>12:10–13:4</a:t>
              </a:r>
            </a:p>
            <a:p>
              <a:pPr algn="ctr"/>
              <a:endParaRPr lang="en-US" sz="2800" dirty="0"/>
            </a:p>
            <a:p>
              <a:pPr algn="ctr"/>
              <a:r>
                <a:rPr lang="en-US" sz="2800" dirty="0"/>
                <a:t>13:5–13</a:t>
              </a:r>
            </a:p>
            <a:p>
              <a:pPr algn="ctr"/>
              <a:endParaRPr lang="en-US" sz="2800" dirty="0"/>
            </a:p>
            <a:p>
              <a:pPr algn="ctr"/>
              <a:r>
                <a:rPr lang="en-US" sz="2800" dirty="0"/>
                <a:t>13:14–18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5C73A5F-268D-1CD5-C115-7B4F64BC5063}"/>
                </a:ext>
              </a:extLst>
            </p:cNvPr>
            <p:cNvSpPr/>
            <p:nvPr/>
          </p:nvSpPr>
          <p:spPr>
            <a:xfrm>
              <a:off x="596348" y="1311963"/>
              <a:ext cx="1997765" cy="4721087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56C9B8B-768F-0F93-FC1B-0E40CCAA3BCE}"/>
              </a:ext>
            </a:extLst>
          </p:cNvPr>
          <p:cNvSpPr txBox="1"/>
          <p:nvPr/>
        </p:nvSpPr>
        <p:spPr>
          <a:xfrm>
            <a:off x="3091069" y="1550499"/>
            <a:ext cx="864704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/>
              <a:t>Who are the main characters?</a:t>
            </a:r>
            <a:endParaRPr lang="en-US" sz="1100" dirty="0"/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2400" dirty="0"/>
              <a:t>What is revealed about the main characters?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2400" dirty="0"/>
              <a:t>What is the flow of the narrative?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2400" dirty="0"/>
              <a:t>How does this episode flow from the previous episode into the next episode?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2400" dirty="0"/>
              <a:t>Is there anything surprising? Curious details? Missing details?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2400" dirty="0"/>
              <a:t>What is the author intending to communicate to his readers?</a:t>
            </a:r>
          </a:p>
          <a:p>
            <a:pPr marL="342900" indent="-342900">
              <a:buAutoNum type="arabicPeriod"/>
            </a:pPr>
            <a:endParaRPr lang="en-US" sz="1200" dirty="0"/>
          </a:p>
          <a:p>
            <a:pPr marL="342900" indent="-342900">
              <a:buAutoNum type="arabicPeriod"/>
            </a:pPr>
            <a:r>
              <a:rPr lang="en-US" sz="2400" dirty="0"/>
              <a:t>How does Christ illuminate the author’s message?</a:t>
            </a:r>
          </a:p>
        </p:txBody>
      </p:sp>
    </p:spTree>
    <p:extLst>
      <p:ext uri="{BB962C8B-B14F-4D97-AF65-F5344CB8AC3E}">
        <p14:creationId xmlns:p14="http://schemas.microsoft.com/office/powerpoint/2010/main" val="1304149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BD4EC-73EB-CAB4-7DCF-EA32E2173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4F92E-F8D8-2034-8D1B-B88550863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652" y="2194025"/>
            <a:ext cx="10515600" cy="2454965"/>
          </a:xfrm>
        </p:spPr>
        <p:txBody>
          <a:bodyPr>
            <a:noAutofit/>
          </a:bodyPr>
          <a:lstStyle/>
          <a:p>
            <a:pPr algn="ctr"/>
            <a:r>
              <a:rPr lang="en-US" sz="14400" dirty="0">
                <a:solidFill>
                  <a:srgbClr val="0070C0"/>
                </a:solidFill>
              </a:rPr>
              <a:t>Themes</a:t>
            </a:r>
          </a:p>
        </p:txBody>
      </p:sp>
    </p:spTree>
    <p:extLst>
      <p:ext uri="{BB962C8B-B14F-4D97-AF65-F5344CB8AC3E}">
        <p14:creationId xmlns:p14="http://schemas.microsoft.com/office/powerpoint/2010/main" val="27943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4215C-FD64-346E-5BFC-6EF520D7F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8694"/>
            <a:ext cx="9144000" cy="984733"/>
          </a:xfrm>
        </p:spPr>
        <p:txBody>
          <a:bodyPr/>
          <a:lstStyle/>
          <a:p>
            <a:r>
              <a:rPr lang="en-US" dirty="0"/>
              <a:t>Abram’s Journey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6E513B-C53E-B6D3-FE85-DFE9586AC223}"/>
              </a:ext>
            </a:extLst>
          </p:cNvPr>
          <p:cNvSpPr txBox="1"/>
          <p:nvPr/>
        </p:nvSpPr>
        <p:spPr>
          <a:xfrm>
            <a:off x="964096" y="1017038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Ur of the Chaldeans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98D1C4-4B3C-7974-8DFC-101D984B1515}"/>
              </a:ext>
            </a:extLst>
          </p:cNvPr>
          <p:cNvSpPr txBox="1"/>
          <p:nvPr/>
        </p:nvSpPr>
        <p:spPr>
          <a:xfrm>
            <a:off x="964096" y="1432048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88520C-C3B2-E60F-3793-7E2AC42111BE}"/>
              </a:ext>
            </a:extLst>
          </p:cNvPr>
          <p:cNvSpPr txBox="1"/>
          <p:nvPr/>
        </p:nvSpPr>
        <p:spPr>
          <a:xfrm>
            <a:off x="964095" y="1848684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Canaan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8D7E745-E424-BA92-9A25-88BB7DD577A7}"/>
              </a:ext>
            </a:extLst>
          </p:cNvPr>
          <p:cNvSpPr txBox="1"/>
          <p:nvPr/>
        </p:nvSpPr>
        <p:spPr>
          <a:xfrm>
            <a:off x="1881605" y="2265320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Shechem (great tree of Moreh)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1B141B-43EE-D638-B397-8BCADCD2CDC7}"/>
              </a:ext>
            </a:extLst>
          </p:cNvPr>
          <p:cNvSpPr txBox="1"/>
          <p:nvPr/>
        </p:nvSpPr>
        <p:spPr>
          <a:xfrm>
            <a:off x="1881604" y="2691287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between Bethel and Ai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0F2EE9-0AC1-BD26-6E9E-FAC58A02DDFF}"/>
              </a:ext>
            </a:extLst>
          </p:cNvPr>
          <p:cNvSpPr txBox="1"/>
          <p:nvPr/>
        </p:nvSpPr>
        <p:spPr>
          <a:xfrm>
            <a:off x="1881603" y="3104268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toward the Negev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525992-97FC-2E53-54C2-67593CC69518}"/>
              </a:ext>
            </a:extLst>
          </p:cNvPr>
          <p:cNvSpPr txBox="1"/>
          <p:nvPr/>
        </p:nvSpPr>
        <p:spPr>
          <a:xfrm>
            <a:off x="964095" y="3530235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Egypt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357385-4B84-06A3-469D-C8F11E2085AE}"/>
              </a:ext>
            </a:extLst>
          </p:cNvPr>
          <p:cNvSpPr txBox="1"/>
          <p:nvPr/>
        </p:nvSpPr>
        <p:spPr>
          <a:xfrm>
            <a:off x="964094" y="3950921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Canaan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7847E9-5C25-AF64-6930-29E2FEA4876A}"/>
              </a:ext>
            </a:extLst>
          </p:cNvPr>
          <p:cNvSpPr txBox="1"/>
          <p:nvPr/>
        </p:nvSpPr>
        <p:spPr>
          <a:xfrm>
            <a:off x="1881603" y="4365528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the Negev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151AD62-5BED-207B-05F0-02B756738AD0}"/>
              </a:ext>
            </a:extLst>
          </p:cNvPr>
          <p:cNvSpPr txBox="1"/>
          <p:nvPr/>
        </p:nvSpPr>
        <p:spPr>
          <a:xfrm>
            <a:off x="1881602" y="4791495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place to place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B81E9C3-83FC-E34A-C839-658336C7A351}"/>
              </a:ext>
            </a:extLst>
          </p:cNvPr>
          <p:cNvSpPr txBox="1"/>
          <p:nvPr/>
        </p:nvSpPr>
        <p:spPr>
          <a:xfrm>
            <a:off x="1881602" y="5204497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between Bethel and Ai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9515ED-3FD2-C3EC-3F0A-3DB9447DDA00}"/>
              </a:ext>
            </a:extLst>
          </p:cNvPr>
          <p:cNvSpPr txBox="1"/>
          <p:nvPr/>
        </p:nvSpPr>
        <p:spPr>
          <a:xfrm>
            <a:off x="2789854" y="5630464"/>
            <a:ext cx="331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(Lot departs)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9B10B4C-132A-9191-CE9F-F9739CCCF210}"/>
              </a:ext>
            </a:extLst>
          </p:cNvPr>
          <p:cNvSpPr txBox="1"/>
          <p:nvPr/>
        </p:nvSpPr>
        <p:spPr>
          <a:xfrm>
            <a:off x="1881601" y="6049108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Hebron (great trees of Mamre)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76263B-85CD-F227-2A6D-093580AC5166}"/>
              </a:ext>
            </a:extLst>
          </p:cNvPr>
          <p:cNvSpPr txBox="1"/>
          <p:nvPr/>
        </p:nvSpPr>
        <p:spPr>
          <a:xfrm>
            <a:off x="6207964" y="2265319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(Altar)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AACC50D-8625-E664-C5DA-075C06E7C066}"/>
              </a:ext>
            </a:extLst>
          </p:cNvPr>
          <p:cNvSpPr txBox="1"/>
          <p:nvPr/>
        </p:nvSpPr>
        <p:spPr>
          <a:xfrm>
            <a:off x="6217295" y="2686627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(Altar)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E30972C-7B7E-7524-D592-B8E103EA65A0}"/>
              </a:ext>
            </a:extLst>
          </p:cNvPr>
          <p:cNvSpPr txBox="1"/>
          <p:nvPr/>
        </p:nvSpPr>
        <p:spPr>
          <a:xfrm>
            <a:off x="6170639" y="6049107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(Altar)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D5B751A-F1D9-57FD-B947-4C81926155A2}"/>
              </a:ext>
            </a:extLst>
          </p:cNvPr>
          <p:cNvSpPr txBox="1"/>
          <p:nvPr/>
        </p:nvSpPr>
        <p:spPr>
          <a:xfrm>
            <a:off x="7249887" y="1432048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God speaks to Abram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1DF3EF4-CDA1-D4BC-D210-E43C1F7455D4}"/>
              </a:ext>
            </a:extLst>
          </p:cNvPr>
          <p:cNvSpPr txBox="1"/>
          <p:nvPr/>
        </p:nvSpPr>
        <p:spPr>
          <a:xfrm>
            <a:off x="7249888" y="2686626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Calls on the name of the Lord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9FFE7C3-0857-0CA1-0C3D-8AA4493C0A5A}"/>
              </a:ext>
            </a:extLst>
          </p:cNvPr>
          <p:cNvSpPr txBox="1"/>
          <p:nvPr/>
        </p:nvSpPr>
        <p:spPr>
          <a:xfrm>
            <a:off x="7249897" y="5206505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Calls on the name of the Lord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3A2B3A8-E6C3-FD8D-6D2B-F07CF499A2B1}"/>
              </a:ext>
            </a:extLst>
          </p:cNvPr>
          <p:cNvSpPr txBox="1"/>
          <p:nvPr/>
        </p:nvSpPr>
        <p:spPr>
          <a:xfrm>
            <a:off x="7249880" y="5628838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God speaks to Abram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3A1BBBE-1B7A-2608-8DCC-2FD721C116E1}"/>
              </a:ext>
            </a:extLst>
          </p:cNvPr>
          <p:cNvSpPr txBox="1"/>
          <p:nvPr/>
        </p:nvSpPr>
        <p:spPr>
          <a:xfrm>
            <a:off x="7254490" y="2224961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God speaks to Abram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0D3771D-367C-1FDA-8B2C-BE67BBECAD02}"/>
              </a:ext>
            </a:extLst>
          </p:cNvPr>
          <p:cNvSpPr txBox="1"/>
          <p:nvPr/>
        </p:nvSpPr>
        <p:spPr>
          <a:xfrm>
            <a:off x="6170639" y="5203458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[Altar]</a:t>
            </a:r>
          </a:p>
        </p:txBody>
      </p:sp>
    </p:spTree>
    <p:extLst>
      <p:ext uri="{BB962C8B-B14F-4D97-AF65-F5344CB8AC3E}">
        <p14:creationId xmlns:p14="http://schemas.microsoft.com/office/powerpoint/2010/main" val="269184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4" grpId="0"/>
      <p:bldP spid="16" grpId="0"/>
      <p:bldP spid="18" grpId="0"/>
      <p:bldP spid="22" grpId="0"/>
      <p:bldP spid="24" grpId="0"/>
      <p:bldP spid="26" grpId="0"/>
      <p:bldP spid="28" grpId="0"/>
      <p:bldP spid="30" grpId="0"/>
      <p:bldP spid="32" grpId="0"/>
      <p:bldP spid="34" grpId="0"/>
      <p:bldP spid="36" grpId="0"/>
      <p:bldP spid="38" grpId="0"/>
      <p:bldP spid="40" grpId="0"/>
      <p:bldP spid="48" grpId="0"/>
      <p:bldP spid="50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2C80-539F-1022-E3C8-2A50BBA63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987A1-5A0B-F774-EEAA-D080FBD221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6136"/>
            <a:ext cx="9144000" cy="2078036"/>
          </a:xfrm>
        </p:spPr>
        <p:txBody>
          <a:bodyPr>
            <a:noAutofit/>
          </a:bodyPr>
          <a:lstStyle/>
          <a:p>
            <a:r>
              <a:rPr lang="en-US" sz="14400" dirty="0">
                <a:solidFill>
                  <a:srgbClr val="FF0000"/>
                </a:solidFill>
              </a:rPr>
              <a:t>So What?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D8F2F-04A1-A7E2-1279-BD0AF5476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408" y="2812773"/>
            <a:ext cx="10734261" cy="3379305"/>
          </a:xfrm>
        </p:spPr>
        <p:txBody>
          <a:bodyPr>
            <a:noAutofit/>
          </a:bodyPr>
          <a:lstStyle/>
          <a:p>
            <a:r>
              <a:rPr lang="en-US" sz="4800" dirty="0"/>
              <a:t>What is the author’s intended message?</a:t>
            </a:r>
          </a:p>
        </p:txBody>
      </p:sp>
    </p:spTree>
    <p:extLst>
      <p:ext uri="{BB962C8B-B14F-4D97-AF65-F5344CB8AC3E}">
        <p14:creationId xmlns:p14="http://schemas.microsoft.com/office/powerpoint/2010/main" val="3932509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B993F-CE12-1C0D-3F42-54A92F990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C6679-A99D-A6A5-FB96-5E5540DE9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8694"/>
            <a:ext cx="9144000" cy="984733"/>
          </a:xfrm>
        </p:spPr>
        <p:txBody>
          <a:bodyPr/>
          <a:lstStyle/>
          <a:p>
            <a:r>
              <a:rPr lang="en-US" dirty="0"/>
              <a:t>Abram’s Journey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40DE7C-86BE-DFB6-4C58-F5F8A4DA19AC}"/>
              </a:ext>
            </a:extLst>
          </p:cNvPr>
          <p:cNvSpPr txBox="1"/>
          <p:nvPr/>
        </p:nvSpPr>
        <p:spPr>
          <a:xfrm>
            <a:off x="964096" y="1017038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Ur of the Chaldeans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1A344B-6099-11A4-EAF3-C61B97BCBBD3}"/>
              </a:ext>
            </a:extLst>
          </p:cNvPr>
          <p:cNvSpPr txBox="1"/>
          <p:nvPr/>
        </p:nvSpPr>
        <p:spPr>
          <a:xfrm>
            <a:off x="964096" y="1432048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Haran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D15A2B-F19F-FF85-8723-357B2AB52F29}"/>
              </a:ext>
            </a:extLst>
          </p:cNvPr>
          <p:cNvSpPr txBox="1"/>
          <p:nvPr/>
        </p:nvSpPr>
        <p:spPr>
          <a:xfrm>
            <a:off x="964095" y="1848684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Canaan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79E82E-6947-F731-13B2-5DAD1BFF1BF1}"/>
              </a:ext>
            </a:extLst>
          </p:cNvPr>
          <p:cNvSpPr txBox="1"/>
          <p:nvPr/>
        </p:nvSpPr>
        <p:spPr>
          <a:xfrm>
            <a:off x="1881605" y="2265320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Shechem (great tree of Moreh)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C447D8-AAC0-EFB5-0B98-1740F92A52B8}"/>
              </a:ext>
            </a:extLst>
          </p:cNvPr>
          <p:cNvSpPr txBox="1"/>
          <p:nvPr/>
        </p:nvSpPr>
        <p:spPr>
          <a:xfrm>
            <a:off x="1881604" y="2691287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between Bethel and Ai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997365-6843-9A25-0221-565FDBB182E8}"/>
              </a:ext>
            </a:extLst>
          </p:cNvPr>
          <p:cNvSpPr txBox="1"/>
          <p:nvPr/>
        </p:nvSpPr>
        <p:spPr>
          <a:xfrm>
            <a:off x="1881603" y="3104268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toward the Negev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A09811-7114-4AC3-EAB8-FDC338AE701D}"/>
              </a:ext>
            </a:extLst>
          </p:cNvPr>
          <p:cNvSpPr txBox="1"/>
          <p:nvPr/>
        </p:nvSpPr>
        <p:spPr>
          <a:xfrm>
            <a:off x="964095" y="3530235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Egypt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14B04E-9B06-A029-24F4-02BA660C1633}"/>
              </a:ext>
            </a:extLst>
          </p:cNvPr>
          <p:cNvSpPr txBox="1"/>
          <p:nvPr/>
        </p:nvSpPr>
        <p:spPr>
          <a:xfrm>
            <a:off x="964094" y="3950921"/>
            <a:ext cx="292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Canaan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49CF9A-60BC-5761-A55D-D411ECA8D0D3}"/>
              </a:ext>
            </a:extLst>
          </p:cNvPr>
          <p:cNvSpPr txBox="1"/>
          <p:nvPr/>
        </p:nvSpPr>
        <p:spPr>
          <a:xfrm>
            <a:off x="1881603" y="4365528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the Negev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E259D1-CC22-E236-A82E-D871B795C021}"/>
              </a:ext>
            </a:extLst>
          </p:cNvPr>
          <p:cNvSpPr txBox="1"/>
          <p:nvPr/>
        </p:nvSpPr>
        <p:spPr>
          <a:xfrm>
            <a:off x="1881602" y="4791495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place to place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E5B35F-A1F7-8923-1EED-53827EB39A3B}"/>
              </a:ext>
            </a:extLst>
          </p:cNvPr>
          <p:cNvSpPr txBox="1"/>
          <p:nvPr/>
        </p:nvSpPr>
        <p:spPr>
          <a:xfrm>
            <a:off x="1881602" y="5204497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between Bethel and Ai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C95AB3-0FD4-D95D-23DE-F43EF1C66A5E}"/>
              </a:ext>
            </a:extLst>
          </p:cNvPr>
          <p:cNvSpPr txBox="1"/>
          <p:nvPr/>
        </p:nvSpPr>
        <p:spPr>
          <a:xfrm>
            <a:off x="2789854" y="5630464"/>
            <a:ext cx="331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(Lot departs)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DEBD7BE-C40A-5C4F-BAA3-BAA2FA2CE485}"/>
              </a:ext>
            </a:extLst>
          </p:cNvPr>
          <p:cNvSpPr txBox="1"/>
          <p:nvPr/>
        </p:nvSpPr>
        <p:spPr>
          <a:xfrm>
            <a:off x="1881601" y="6049108"/>
            <a:ext cx="4214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Hebron (great trees of Mamre)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F1A55F-C428-53A9-A61D-9EE50C9E0AC5}"/>
              </a:ext>
            </a:extLst>
          </p:cNvPr>
          <p:cNvSpPr txBox="1"/>
          <p:nvPr/>
        </p:nvSpPr>
        <p:spPr>
          <a:xfrm>
            <a:off x="6207964" y="2265319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(Altar)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D3E7150-12F5-C2CA-9895-81AF95133993}"/>
              </a:ext>
            </a:extLst>
          </p:cNvPr>
          <p:cNvSpPr txBox="1"/>
          <p:nvPr/>
        </p:nvSpPr>
        <p:spPr>
          <a:xfrm>
            <a:off x="6217295" y="2686627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(Altar)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DB5613-ED71-7802-357F-6D6115FFF8BF}"/>
              </a:ext>
            </a:extLst>
          </p:cNvPr>
          <p:cNvSpPr txBox="1"/>
          <p:nvPr/>
        </p:nvSpPr>
        <p:spPr>
          <a:xfrm>
            <a:off x="6170639" y="6049107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(Altar)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7AD4110-EADD-CA64-CE10-2BBC9B267A88}"/>
              </a:ext>
            </a:extLst>
          </p:cNvPr>
          <p:cNvSpPr txBox="1"/>
          <p:nvPr/>
        </p:nvSpPr>
        <p:spPr>
          <a:xfrm>
            <a:off x="7249887" y="1432048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God speaks to Abram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8BBE23-70E6-179F-567B-B620EF53BFC6}"/>
              </a:ext>
            </a:extLst>
          </p:cNvPr>
          <p:cNvSpPr txBox="1"/>
          <p:nvPr/>
        </p:nvSpPr>
        <p:spPr>
          <a:xfrm>
            <a:off x="7249888" y="2686626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Calls on the name of the Lord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55EAA66-0706-FF9F-AA0C-09C04D750142}"/>
              </a:ext>
            </a:extLst>
          </p:cNvPr>
          <p:cNvSpPr txBox="1"/>
          <p:nvPr/>
        </p:nvSpPr>
        <p:spPr>
          <a:xfrm>
            <a:off x="7249897" y="5206505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Calls on the name of the Lord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515572F-D8AC-7F74-C5D5-501FC32049AD}"/>
              </a:ext>
            </a:extLst>
          </p:cNvPr>
          <p:cNvSpPr txBox="1"/>
          <p:nvPr/>
        </p:nvSpPr>
        <p:spPr>
          <a:xfrm>
            <a:off x="7249880" y="5628838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God speaks to Abram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1BB756E-7453-45F8-1F69-1C3714CC7348}"/>
              </a:ext>
            </a:extLst>
          </p:cNvPr>
          <p:cNvSpPr txBox="1"/>
          <p:nvPr/>
        </p:nvSpPr>
        <p:spPr>
          <a:xfrm>
            <a:off x="7254490" y="2224961"/>
            <a:ext cx="493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God speaks to Abram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B8133AE-D397-998D-64BD-1814E7E49539}"/>
              </a:ext>
            </a:extLst>
          </p:cNvPr>
          <p:cNvSpPr txBox="1"/>
          <p:nvPr/>
        </p:nvSpPr>
        <p:spPr>
          <a:xfrm>
            <a:off x="6170639" y="5203458"/>
            <a:ext cx="1013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[Altar]</a:t>
            </a:r>
          </a:p>
        </p:txBody>
      </p:sp>
    </p:spTree>
    <p:extLst>
      <p:ext uri="{BB962C8B-B14F-4D97-AF65-F5344CB8AC3E}">
        <p14:creationId xmlns:p14="http://schemas.microsoft.com/office/powerpoint/2010/main" val="3197681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BC758-6B9E-1ECD-9804-9C608EF64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06136"/>
            <a:ext cx="9144000" cy="2078036"/>
          </a:xfrm>
        </p:spPr>
        <p:txBody>
          <a:bodyPr>
            <a:noAutofit/>
          </a:bodyPr>
          <a:lstStyle/>
          <a:p>
            <a:r>
              <a:rPr lang="en-US" sz="14400" dirty="0">
                <a:solidFill>
                  <a:srgbClr val="FF0000"/>
                </a:solidFill>
              </a:rPr>
              <a:t>So What?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560F28-3DAD-D3AB-63A7-47545D9D8D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6408" y="2812773"/>
            <a:ext cx="10734261" cy="3379305"/>
          </a:xfrm>
        </p:spPr>
        <p:txBody>
          <a:bodyPr>
            <a:noAutofit/>
          </a:bodyPr>
          <a:lstStyle/>
          <a:p>
            <a:r>
              <a:rPr lang="en-US" sz="4800" dirty="0"/>
              <a:t>What is the author’s intended message?</a:t>
            </a:r>
          </a:p>
          <a:p>
            <a:r>
              <a:rPr lang="en-US" sz="4800" dirty="0"/>
              <a:t>How does it fit in the Bible and connect to Christ?</a:t>
            </a:r>
          </a:p>
          <a:p>
            <a:r>
              <a:rPr lang="en-US" sz="4800" dirty="0"/>
              <a:t>How will it change the way you live?</a:t>
            </a:r>
          </a:p>
        </p:txBody>
      </p:sp>
    </p:spTree>
    <p:extLst>
      <p:ext uri="{BB962C8B-B14F-4D97-AF65-F5344CB8AC3E}">
        <p14:creationId xmlns:p14="http://schemas.microsoft.com/office/powerpoint/2010/main" val="4013449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F4485-2047-1259-319B-0466D6960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FD9A17-D40E-E9F0-D2FE-05BFE94E41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-3584907"/>
            <a:ext cx="12191999" cy="1219199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DE57EAB-B9A0-A4F2-2FF0-60A036889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32808"/>
            <a:ext cx="9144000" cy="1655762"/>
          </a:xfrm>
        </p:spPr>
        <p:txBody>
          <a:bodyPr>
            <a:normAutofit/>
          </a:bodyPr>
          <a:lstStyle/>
          <a:p>
            <a:r>
              <a:rPr lang="en-US" sz="8000" dirty="0"/>
              <a:t>Genesis 12–13</a:t>
            </a:r>
          </a:p>
        </p:txBody>
      </p:sp>
    </p:spTree>
    <p:extLst>
      <p:ext uri="{BB962C8B-B14F-4D97-AF65-F5344CB8AC3E}">
        <p14:creationId xmlns:p14="http://schemas.microsoft.com/office/powerpoint/2010/main" val="2344389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57B4D-6B8E-C434-51B6-74ED3402D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F3EC-1697-F90A-8F0F-D285BD3A8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4629" y="182203"/>
            <a:ext cx="9144000" cy="883418"/>
          </a:xfrm>
        </p:spPr>
        <p:txBody>
          <a:bodyPr>
            <a:normAutofit fontScale="90000"/>
          </a:bodyPr>
          <a:lstStyle/>
          <a:p>
            <a:r>
              <a:rPr lang="en-US" dirty="0"/>
              <a:t>Interpreting Narrative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54B778-183F-4F61-C6BD-F9B681D16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7038" y="1196045"/>
            <a:ext cx="10123713" cy="5661955"/>
          </a:xfrm>
        </p:spPr>
        <p:txBody>
          <a:bodyPr>
            <a:noAutofit/>
          </a:bodyPr>
          <a:lstStyle/>
          <a:p>
            <a:pPr marL="457200" indent="-457200" algn="l">
              <a:buAutoNum type="arabicPeriod"/>
            </a:pPr>
            <a:r>
              <a:rPr lang="en-US" sz="3200" dirty="0"/>
              <a:t> Listen to and appreciate the story.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Understand the overarching story.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Understand how the episodes connect.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Recognize the context of the story.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Ask questions about the details of the story.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Observe how characters change throughout the story.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Let the narrative guide your insights and application.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What is the author’s intended message?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 How does it fit in the Bible and connect to Christ?</a:t>
            </a:r>
          </a:p>
          <a:p>
            <a:pPr marL="457200" indent="-457200" algn="l">
              <a:buAutoNum type="arabicPeriod"/>
            </a:pPr>
            <a:r>
              <a:rPr lang="en-US" sz="3200" dirty="0"/>
              <a:t>How should it affect us now?</a:t>
            </a:r>
          </a:p>
        </p:txBody>
      </p:sp>
    </p:spTree>
    <p:extLst>
      <p:ext uri="{BB962C8B-B14F-4D97-AF65-F5344CB8AC3E}">
        <p14:creationId xmlns:p14="http://schemas.microsoft.com/office/powerpoint/2010/main" val="4136510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4598</TotalTime>
  <Words>482</Words>
  <Application>Microsoft Office PowerPoint</Application>
  <PresentationFormat>Widescreen</PresentationFormat>
  <Paragraphs>115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Emotions</vt:lpstr>
      <vt:lpstr>Observations</vt:lpstr>
      <vt:lpstr>PowerPoint Presentation</vt:lpstr>
      <vt:lpstr>Themes</vt:lpstr>
      <vt:lpstr>Abram’s Journey</vt:lpstr>
      <vt:lpstr>So What?</vt:lpstr>
      <vt:lpstr>Abram’s Journey</vt:lpstr>
      <vt:lpstr>So What?</vt:lpstr>
      <vt:lpstr>PowerPoint Presentation</vt:lpstr>
      <vt:lpstr>Interpreting Narrative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Dick Albright</dc:creator>
  <cp:lastModifiedBy>Dick Albright</cp:lastModifiedBy>
  <cp:revision>13</cp:revision>
  <dcterms:created xsi:type="dcterms:W3CDTF">2026-08-12T19:37:35Z</dcterms:created>
  <dcterms:modified xsi:type="dcterms:W3CDTF">2026-08-16T13:36:19Z</dcterms:modified>
</cp:coreProperties>
</file>