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320" r:id="rId3"/>
    <p:sldId id="321" r:id="rId4"/>
    <p:sldId id="258" r:id="rId5"/>
    <p:sldId id="259" r:id="rId6"/>
    <p:sldId id="261" r:id="rId7"/>
    <p:sldId id="262" r:id="rId8"/>
    <p:sldId id="263" r:id="rId9"/>
    <p:sldId id="264" r:id="rId10"/>
    <p:sldId id="265" r:id="rId11"/>
    <p:sldId id="267" r:id="rId12"/>
    <p:sldId id="268" r:id="rId13"/>
    <p:sldId id="277" r:id="rId14"/>
    <p:sldId id="529" r:id="rId15"/>
    <p:sldId id="444" r:id="rId16"/>
    <p:sldId id="443" r:id="rId17"/>
    <p:sldId id="445" r:id="rId18"/>
    <p:sldId id="447" r:id="rId19"/>
    <p:sldId id="448" r:id="rId20"/>
    <p:sldId id="471" r:id="rId21"/>
    <p:sldId id="466" r:id="rId22"/>
    <p:sldId id="477" r:id="rId23"/>
    <p:sldId id="501" r:id="rId24"/>
    <p:sldId id="502" r:id="rId25"/>
    <p:sldId id="514" r:id="rId26"/>
    <p:sldId id="517" r:id="rId27"/>
    <p:sldId id="518" r:id="rId28"/>
    <p:sldId id="516" r:id="rId29"/>
    <p:sldId id="527" r:id="rId30"/>
    <p:sldId id="52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98"/>
    <p:restoredTop sz="94676"/>
  </p:normalViewPr>
  <p:slideViewPr>
    <p:cSldViewPr snapToGrid="0">
      <p:cViewPr varScale="1">
        <p:scale>
          <a:sx n="114" d="100"/>
          <a:sy n="114" d="100"/>
        </p:scale>
        <p:origin x="24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330008-0251-4D89-9109-285B4387AF30}" type="doc">
      <dgm:prSet loTypeId="urn:microsoft.com/office/officeart/2005/8/layout/vProcess5" loCatId="process" qsTypeId="urn:microsoft.com/office/officeart/2005/8/quickstyle/simple1#7" qsCatId="simple" csTypeId="urn:microsoft.com/office/officeart/2005/8/colors/colorful1#2" csCatId="colorful" phldr="1"/>
      <dgm:spPr/>
      <dgm:t>
        <a:bodyPr/>
        <a:lstStyle/>
        <a:p>
          <a:endParaRPr lang="en-US"/>
        </a:p>
      </dgm:t>
    </dgm:pt>
    <dgm:pt modelId="{B530C80B-2872-4A5C-A071-516E836E13F5}">
      <dgm:prSet/>
      <dgm:spPr/>
      <dgm:t>
        <a:bodyPr/>
        <a:lstStyle/>
        <a:p>
          <a:r>
            <a:rPr lang="en-US" b="1" i="0" dirty="0"/>
            <a:t>1. Matthew presents Jesus as the Jewish Messiah</a:t>
          </a:r>
          <a:r>
            <a:rPr lang="en-US" b="0" i="0" dirty="0"/>
            <a:t>, the fulfillment of Old Testament hopes.</a:t>
          </a:r>
          <a:endParaRPr lang="en-US" dirty="0"/>
        </a:p>
      </dgm:t>
    </dgm:pt>
    <dgm:pt modelId="{C540C7D5-D469-463B-ACFF-29E283D8A9B0}" type="parTrans" cxnId="{94EA9CEA-0A5B-4DD9-940E-ECA04919188A}">
      <dgm:prSet/>
      <dgm:spPr/>
      <dgm:t>
        <a:bodyPr/>
        <a:lstStyle/>
        <a:p>
          <a:endParaRPr lang="en-US"/>
        </a:p>
      </dgm:t>
    </dgm:pt>
    <dgm:pt modelId="{520502F1-FF7C-456C-AC8A-0203F58453A6}" type="sibTrans" cxnId="{94EA9CEA-0A5B-4DD9-940E-ECA04919188A}">
      <dgm:prSet/>
      <dgm:spPr/>
      <dgm:t>
        <a:bodyPr/>
        <a:lstStyle/>
        <a:p>
          <a:endParaRPr lang="en-US"/>
        </a:p>
      </dgm:t>
    </dgm:pt>
    <dgm:pt modelId="{01A79F32-FEFF-4CE1-936D-7BCEBE6637EC}">
      <dgm:prSet/>
      <dgm:spPr/>
      <dgm:t>
        <a:bodyPr/>
        <a:lstStyle/>
        <a:p>
          <a:r>
            <a:rPr lang="en-US" b="1" i="0"/>
            <a:t>2. Mark portrays him as the suffering Son of God</a:t>
          </a:r>
          <a:r>
            <a:rPr lang="en-US" b="0" i="0"/>
            <a:t>, who offers himself as a sacrifice for sins.</a:t>
          </a:r>
          <a:endParaRPr lang="en-US"/>
        </a:p>
      </dgm:t>
    </dgm:pt>
    <dgm:pt modelId="{1A1D4FC0-A55B-4D83-A663-29B41128280A}" type="parTrans" cxnId="{77BA5CD4-C0D2-4810-9E81-5E65173F904E}">
      <dgm:prSet/>
      <dgm:spPr/>
      <dgm:t>
        <a:bodyPr/>
        <a:lstStyle/>
        <a:p>
          <a:endParaRPr lang="en-US"/>
        </a:p>
      </dgm:t>
    </dgm:pt>
    <dgm:pt modelId="{798761B7-274C-42F9-BD17-49175695EFC2}" type="sibTrans" cxnId="{77BA5CD4-C0D2-4810-9E81-5E65173F904E}">
      <dgm:prSet/>
      <dgm:spPr/>
      <dgm:t>
        <a:bodyPr/>
        <a:lstStyle/>
        <a:p>
          <a:endParaRPr lang="en-US"/>
        </a:p>
      </dgm:t>
    </dgm:pt>
    <dgm:pt modelId="{A2756A90-CB55-4BAC-AD3E-5920A5213E10}">
      <dgm:prSet/>
      <dgm:spPr/>
      <dgm:t>
        <a:bodyPr/>
        <a:lstStyle/>
        <a:p>
          <a:r>
            <a:rPr lang="en-US" b="1" i="0"/>
            <a:t>3. Luke’s Jesus is the Savior for all people</a:t>
          </a:r>
          <a:r>
            <a:rPr lang="en-US" b="0" i="0"/>
            <a:t>, who brings salvation to all nations and people groups.</a:t>
          </a:r>
          <a:endParaRPr lang="en-US"/>
        </a:p>
      </dgm:t>
    </dgm:pt>
    <dgm:pt modelId="{5C7B6DBF-6A37-4014-BE77-03CB391536CE}" type="parTrans" cxnId="{2368BBD7-438C-4853-AC8D-BEB780466CD6}">
      <dgm:prSet/>
      <dgm:spPr/>
      <dgm:t>
        <a:bodyPr/>
        <a:lstStyle/>
        <a:p>
          <a:endParaRPr lang="en-US"/>
        </a:p>
      </dgm:t>
    </dgm:pt>
    <dgm:pt modelId="{05102B85-CC8B-4B9A-AB5E-178A9A458B34}" type="sibTrans" cxnId="{2368BBD7-438C-4853-AC8D-BEB780466CD6}">
      <dgm:prSet/>
      <dgm:spPr/>
      <dgm:t>
        <a:bodyPr/>
        <a:lstStyle/>
        <a:p>
          <a:endParaRPr lang="en-US"/>
        </a:p>
      </dgm:t>
    </dgm:pt>
    <dgm:pt modelId="{D04B95B3-F278-4632-95F8-573C086A6643}">
      <dgm:prSet/>
      <dgm:spPr/>
      <dgm:t>
        <a:bodyPr/>
        <a:lstStyle/>
        <a:p>
          <a:r>
            <a:rPr lang="en-US" b="1" i="0"/>
            <a:t>4. In John, Jesus is the eternal Son of God</a:t>
          </a:r>
          <a:r>
            <a:rPr lang="en-US" b="0" i="0"/>
            <a:t>, the self-revelation of God the Father.</a:t>
          </a:r>
          <a:endParaRPr lang="en-US"/>
        </a:p>
      </dgm:t>
    </dgm:pt>
    <dgm:pt modelId="{7103B068-F0F4-4EA3-A96F-2E6668E12AE5}" type="parTrans" cxnId="{1BCE46A6-9991-4B42-A4AD-957449D08572}">
      <dgm:prSet/>
      <dgm:spPr/>
      <dgm:t>
        <a:bodyPr/>
        <a:lstStyle/>
        <a:p>
          <a:endParaRPr lang="en-US"/>
        </a:p>
      </dgm:t>
    </dgm:pt>
    <dgm:pt modelId="{9B69941F-6384-4726-B282-3FDBB91547CF}" type="sibTrans" cxnId="{1BCE46A6-9991-4B42-A4AD-957449D08572}">
      <dgm:prSet/>
      <dgm:spPr/>
      <dgm:t>
        <a:bodyPr/>
        <a:lstStyle/>
        <a:p>
          <a:endParaRPr lang="en-US"/>
        </a:p>
      </dgm:t>
    </dgm:pt>
    <dgm:pt modelId="{3D147CE7-4081-4610-B03F-42C6CF470F05}">
      <dgm:prSet custT="1"/>
      <dgm:spPr/>
      <dgm:t>
        <a:bodyPr/>
        <a:lstStyle/>
        <a:p>
          <a:r>
            <a:rPr lang="en-US" sz="2300" b="0" i="0" u="sng" dirty="0"/>
            <a:t>Having four gospels gives us a deeper, more profound understanding of who Jesus is and what he did. </a:t>
          </a:r>
          <a:r>
            <a:rPr lang="en-US" sz="900" b="0" i="0" u="sng" dirty="0"/>
            <a:t>Source - https://</a:t>
          </a:r>
          <a:r>
            <a:rPr lang="en-US" sz="900" b="0" i="0" u="sng" dirty="0" err="1"/>
            <a:t>zondervanacademic.com</a:t>
          </a:r>
          <a:r>
            <a:rPr lang="en-US" sz="900" b="0" i="0" u="sng" dirty="0"/>
            <a:t>/blog/gospel-definition</a:t>
          </a:r>
          <a:endParaRPr lang="en-US" sz="2300" dirty="0"/>
        </a:p>
      </dgm:t>
    </dgm:pt>
    <dgm:pt modelId="{24CF513D-1642-4A1F-92B4-DC24A15B275F}" type="parTrans" cxnId="{6275FDC3-A48C-47F1-9742-F676822CBEF9}">
      <dgm:prSet/>
      <dgm:spPr/>
      <dgm:t>
        <a:bodyPr/>
        <a:lstStyle/>
        <a:p>
          <a:endParaRPr lang="en-US"/>
        </a:p>
      </dgm:t>
    </dgm:pt>
    <dgm:pt modelId="{10FAAEDA-84AF-4D7A-B7D2-3DA8C591E453}" type="sibTrans" cxnId="{6275FDC3-A48C-47F1-9742-F676822CBEF9}">
      <dgm:prSet/>
      <dgm:spPr/>
      <dgm:t>
        <a:bodyPr/>
        <a:lstStyle/>
        <a:p>
          <a:endParaRPr lang="en-US"/>
        </a:p>
      </dgm:t>
    </dgm:pt>
    <dgm:pt modelId="{40A15522-34C6-DA44-A4FA-7E02F94226E8}" type="pres">
      <dgm:prSet presAssocID="{24330008-0251-4D89-9109-285B4387AF30}" presName="outerComposite" presStyleCnt="0">
        <dgm:presLayoutVars>
          <dgm:chMax val="5"/>
          <dgm:dir/>
          <dgm:resizeHandles val="exact"/>
        </dgm:presLayoutVars>
      </dgm:prSet>
      <dgm:spPr/>
    </dgm:pt>
    <dgm:pt modelId="{EBAD89D8-98E3-E94E-B0ED-81A170BF35A9}" type="pres">
      <dgm:prSet presAssocID="{24330008-0251-4D89-9109-285B4387AF30}" presName="dummyMaxCanvas" presStyleCnt="0">
        <dgm:presLayoutVars/>
      </dgm:prSet>
      <dgm:spPr/>
    </dgm:pt>
    <dgm:pt modelId="{D31837A2-7B18-8B47-ADA3-898F07E3A6BC}" type="pres">
      <dgm:prSet presAssocID="{24330008-0251-4D89-9109-285B4387AF30}" presName="FiveNodes_1" presStyleLbl="node1" presStyleIdx="0" presStyleCnt="5">
        <dgm:presLayoutVars>
          <dgm:bulletEnabled val="1"/>
        </dgm:presLayoutVars>
      </dgm:prSet>
      <dgm:spPr/>
    </dgm:pt>
    <dgm:pt modelId="{E54DBDFB-76C8-4341-9D85-0D1A1C409D83}" type="pres">
      <dgm:prSet presAssocID="{24330008-0251-4D89-9109-285B4387AF30}" presName="FiveNodes_2" presStyleLbl="node1" presStyleIdx="1" presStyleCnt="5">
        <dgm:presLayoutVars>
          <dgm:bulletEnabled val="1"/>
        </dgm:presLayoutVars>
      </dgm:prSet>
      <dgm:spPr/>
    </dgm:pt>
    <dgm:pt modelId="{466262BB-0ED1-154F-9FB2-B573157C939E}" type="pres">
      <dgm:prSet presAssocID="{24330008-0251-4D89-9109-285B4387AF30}" presName="FiveNodes_3" presStyleLbl="node1" presStyleIdx="2" presStyleCnt="5">
        <dgm:presLayoutVars>
          <dgm:bulletEnabled val="1"/>
        </dgm:presLayoutVars>
      </dgm:prSet>
      <dgm:spPr/>
    </dgm:pt>
    <dgm:pt modelId="{7F5B66DC-B0F5-3C41-A6E3-F6BB85FCDA38}" type="pres">
      <dgm:prSet presAssocID="{24330008-0251-4D89-9109-285B4387AF30}" presName="FiveNodes_4" presStyleLbl="node1" presStyleIdx="3" presStyleCnt="5">
        <dgm:presLayoutVars>
          <dgm:bulletEnabled val="1"/>
        </dgm:presLayoutVars>
      </dgm:prSet>
      <dgm:spPr/>
    </dgm:pt>
    <dgm:pt modelId="{F71EA594-2A73-354D-802E-E33412DDFCFC}" type="pres">
      <dgm:prSet presAssocID="{24330008-0251-4D89-9109-285B4387AF30}" presName="FiveNodes_5" presStyleLbl="node1" presStyleIdx="4" presStyleCnt="5">
        <dgm:presLayoutVars>
          <dgm:bulletEnabled val="1"/>
        </dgm:presLayoutVars>
      </dgm:prSet>
      <dgm:spPr/>
    </dgm:pt>
    <dgm:pt modelId="{0BFC5825-F3A2-5740-A35C-C78C2156FA0E}" type="pres">
      <dgm:prSet presAssocID="{24330008-0251-4D89-9109-285B4387AF30}" presName="FiveConn_1-2" presStyleLbl="fgAccFollowNode1" presStyleIdx="0" presStyleCnt="4">
        <dgm:presLayoutVars>
          <dgm:bulletEnabled val="1"/>
        </dgm:presLayoutVars>
      </dgm:prSet>
      <dgm:spPr/>
    </dgm:pt>
    <dgm:pt modelId="{79B8E260-6ACE-A347-8C66-39C67929738E}" type="pres">
      <dgm:prSet presAssocID="{24330008-0251-4D89-9109-285B4387AF30}" presName="FiveConn_2-3" presStyleLbl="fgAccFollowNode1" presStyleIdx="1" presStyleCnt="4">
        <dgm:presLayoutVars>
          <dgm:bulletEnabled val="1"/>
        </dgm:presLayoutVars>
      </dgm:prSet>
      <dgm:spPr/>
    </dgm:pt>
    <dgm:pt modelId="{FC1BEB62-50EE-9743-8BC2-ACFA7C9B58E9}" type="pres">
      <dgm:prSet presAssocID="{24330008-0251-4D89-9109-285B4387AF30}" presName="FiveConn_3-4" presStyleLbl="fgAccFollowNode1" presStyleIdx="2" presStyleCnt="4">
        <dgm:presLayoutVars>
          <dgm:bulletEnabled val="1"/>
        </dgm:presLayoutVars>
      </dgm:prSet>
      <dgm:spPr/>
    </dgm:pt>
    <dgm:pt modelId="{99536656-3310-6C48-8604-FC8D2B19290E}" type="pres">
      <dgm:prSet presAssocID="{24330008-0251-4D89-9109-285B4387AF30}" presName="FiveConn_4-5" presStyleLbl="fgAccFollowNode1" presStyleIdx="3" presStyleCnt="4">
        <dgm:presLayoutVars>
          <dgm:bulletEnabled val="1"/>
        </dgm:presLayoutVars>
      </dgm:prSet>
      <dgm:spPr/>
    </dgm:pt>
    <dgm:pt modelId="{EF106BCC-4D70-C44F-B80B-2A2CBA1E5082}" type="pres">
      <dgm:prSet presAssocID="{24330008-0251-4D89-9109-285B4387AF30}" presName="FiveNodes_1_text" presStyleLbl="node1" presStyleIdx="4" presStyleCnt="5">
        <dgm:presLayoutVars>
          <dgm:bulletEnabled val="1"/>
        </dgm:presLayoutVars>
      </dgm:prSet>
      <dgm:spPr/>
    </dgm:pt>
    <dgm:pt modelId="{00BAD334-496E-D44F-9B2E-610F9D9A77A6}" type="pres">
      <dgm:prSet presAssocID="{24330008-0251-4D89-9109-285B4387AF30}" presName="FiveNodes_2_text" presStyleLbl="node1" presStyleIdx="4" presStyleCnt="5">
        <dgm:presLayoutVars>
          <dgm:bulletEnabled val="1"/>
        </dgm:presLayoutVars>
      </dgm:prSet>
      <dgm:spPr/>
    </dgm:pt>
    <dgm:pt modelId="{B53326A9-0FC5-734D-A71A-B728EA89A9B7}" type="pres">
      <dgm:prSet presAssocID="{24330008-0251-4D89-9109-285B4387AF30}" presName="FiveNodes_3_text" presStyleLbl="node1" presStyleIdx="4" presStyleCnt="5">
        <dgm:presLayoutVars>
          <dgm:bulletEnabled val="1"/>
        </dgm:presLayoutVars>
      </dgm:prSet>
      <dgm:spPr/>
    </dgm:pt>
    <dgm:pt modelId="{2A1B4DB5-CFD3-E042-86A3-83650A00B267}" type="pres">
      <dgm:prSet presAssocID="{24330008-0251-4D89-9109-285B4387AF30}" presName="FiveNodes_4_text" presStyleLbl="node1" presStyleIdx="4" presStyleCnt="5">
        <dgm:presLayoutVars>
          <dgm:bulletEnabled val="1"/>
        </dgm:presLayoutVars>
      </dgm:prSet>
      <dgm:spPr/>
    </dgm:pt>
    <dgm:pt modelId="{4E8402CA-5852-4749-BD07-9FF9401B47E5}" type="pres">
      <dgm:prSet presAssocID="{24330008-0251-4D89-9109-285B4387AF30}" presName="FiveNodes_5_text" presStyleLbl="node1" presStyleIdx="4" presStyleCnt="5">
        <dgm:presLayoutVars>
          <dgm:bulletEnabled val="1"/>
        </dgm:presLayoutVars>
      </dgm:prSet>
      <dgm:spPr/>
    </dgm:pt>
  </dgm:ptLst>
  <dgm:cxnLst>
    <dgm:cxn modelId="{4FBD8F0D-BD05-1E41-A439-BECD8D5A34E0}" type="presOf" srcId="{3D147CE7-4081-4610-B03F-42C6CF470F05}" destId="{4E8402CA-5852-4749-BD07-9FF9401B47E5}" srcOrd="1" destOrd="0" presId="urn:microsoft.com/office/officeart/2005/8/layout/vProcess5"/>
    <dgm:cxn modelId="{FC469029-78DA-934C-AB1C-3B9C9A1C3689}" type="presOf" srcId="{01A79F32-FEFF-4CE1-936D-7BCEBE6637EC}" destId="{E54DBDFB-76C8-4341-9D85-0D1A1C409D83}" srcOrd="0" destOrd="0" presId="urn:microsoft.com/office/officeart/2005/8/layout/vProcess5"/>
    <dgm:cxn modelId="{11511545-D8EA-DE43-8BB1-6ABD9B6D687B}" type="presOf" srcId="{05102B85-CC8B-4B9A-AB5E-178A9A458B34}" destId="{FC1BEB62-50EE-9743-8BC2-ACFA7C9B58E9}" srcOrd="0" destOrd="0" presId="urn:microsoft.com/office/officeart/2005/8/layout/vProcess5"/>
    <dgm:cxn modelId="{A78C834A-2E67-A842-B303-E32CF06076A3}" type="presOf" srcId="{24330008-0251-4D89-9109-285B4387AF30}" destId="{40A15522-34C6-DA44-A4FA-7E02F94226E8}" srcOrd="0" destOrd="0" presId="urn:microsoft.com/office/officeart/2005/8/layout/vProcess5"/>
    <dgm:cxn modelId="{BC3BD564-7ABF-1F49-9AE2-CE4C32F9047C}" type="presOf" srcId="{A2756A90-CB55-4BAC-AD3E-5920A5213E10}" destId="{466262BB-0ED1-154F-9FB2-B573157C939E}" srcOrd="0" destOrd="0" presId="urn:microsoft.com/office/officeart/2005/8/layout/vProcess5"/>
    <dgm:cxn modelId="{8E80306D-CDCC-F247-A34C-36C1C99CDFBF}" type="presOf" srcId="{B530C80B-2872-4A5C-A071-516E836E13F5}" destId="{EF106BCC-4D70-C44F-B80B-2A2CBA1E5082}" srcOrd="1" destOrd="0" presId="urn:microsoft.com/office/officeart/2005/8/layout/vProcess5"/>
    <dgm:cxn modelId="{2E439D82-3F5A-9B4A-89AB-634C4AA19503}" type="presOf" srcId="{9B69941F-6384-4726-B282-3FDBB91547CF}" destId="{99536656-3310-6C48-8604-FC8D2B19290E}" srcOrd="0" destOrd="0" presId="urn:microsoft.com/office/officeart/2005/8/layout/vProcess5"/>
    <dgm:cxn modelId="{F7802B89-D898-2A4C-BCCF-ED11C0E74194}" type="presOf" srcId="{B530C80B-2872-4A5C-A071-516E836E13F5}" destId="{D31837A2-7B18-8B47-ADA3-898F07E3A6BC}" srcOrd="0" destOrd="0" presId="urn:microsoft.com/office/officeart/2005/8/layout/vProcess5"/>
    <dgm:cxn modelId="{1BCE46A6-9991-4B42-A4AD-957449D08572}" srcId="{24330008-0251-4D89-9109-285B4387AF30}" destId="{D04B95B3-F278-4632-95F8-573C086A6643}" srcOrd="3" destOrd="0" parTransId="{7103B068-F0F4-4EA3-A96F-2E6668E12AE5}" sibTransId="{9B69941F-6384-4726-B282-3FDBB91547CF}"/>
    <dgm:cxn modelId="{D34824AC-F025-4B47-8529-4C5CE8541AEC}" type="presOf" srcId="{798761B7-274C-42F9-BD17-49175695EFC2}" destId="{79B8E260-6ACE-A347-8C66-39C67929738E}" srcOrd="0" destOrd="0" presId="urn:microsoft.com/office/officeart/2005/8/layout/vProcess5"/>
    <dgm:cxn modelId="{C01981B4-7693-934B-B53D-9FE88F84F718}" type="presOf" srcId="{D04B95B3-F278-4632-95F8-573C086A6643}" destId="{7F5B66DC-B0F5-3C41-A6E3-F6BB85FCDA38}" srcOrd="0" destOrd="0" presId="urn:microsoft.com/office/officeart/2005/8/layout/vProcess5"/>
    <dgm:cxn modelId="{2294DCC1-5B85-E749-9D1A-05698F2B8C3D}" type="presOf" srcId="{D04B95B3-F278-4632-95F8-573C086A6643}" destId="{2A1B4DB5-CFD3-E042-86A3-83650A00B267}" srcOrd="1" destOrd="0" presId="urn:microsoft.com/office/officeart/2005/8/layout/vProcess5"/>
    <dgm:cxn modelId="{6275FDC3-A48C-47F1-9742-F676822CBEF9}" srcId="{24330008-0251-4D89-9109-285B4387AF30}" destId="{3D147CE7-4081-4610-B03F-42C6CF470F05}" srcOrd="4" destOrd="0" parTransId="{24CF513D-1642-4A1F-92B4-DC24A15B275F}" sibTransId="{10FAAEDA-84AF-4D7A-B7D2-3DA8C591E453}"/>
    <dgm:cxn modelId="{77BA5CD4-C0D2-4810-9E81-5E65173F904E}" srcId="{24330008-0251-4D89-9109-285B4387AF30}" destId="{01A79F32-FEFF-4CE1-936D-7BCEBE6637EC}" srcOrd="1" destOrd="0" parTransId="{1A1D4FC0-A55B-4D83-A663-29B41128280A}" sibTransId="{798761B7-274C-42F9-BD17-49175695EFC2}"/>
    <dgm:cxn modelId="{2368BBD7-438C-4853-AC8D-BEB780466CD6}" srcId="{24330008-0251-4D89-9109-285B4387AF30}" destId="{A2756A90-CB55-4BAC-AD3E-5920A5213E10}" srcOrd="2" destOrd="0" parTransId="{5C7B6DBF-6A37-4014-BE77-03CB391536CE}" sibTransId="{05102B85-CC8B-4B9A-AB5E-178A9A458B34}"/>
    <dgm:cxn modelId="{D81D07DA-4BA5-0842-AE55-E663CC3EA3FA}" type="presOf" srcId="{A2756A90-CB55-4BAC-AD3E-5920A5213E10}" destId="{B53326A9-0FC5-734D-A71A-B728EA89A9B7}" srcOrd="1" destOrd="0" presId="urn:microsoft.com/office/officeart/2005/8/layout/vProcess5"/>
    <dgm:cxn modelId="{274FCFDB-BB71-214F-BC44-07822062A0D6}" type="presOf" srcId="{520502F1-FF7C-456C-AC8A-0203F58453A6}" destId="{0BFC5825-F3A2-5740-A35C-C78C2156FA0E}" srcOrd="0" destOrd="0" presId="urn:microsoft.com/office/officeart/2005/8/layout/vProcess5"/>
    <dgm:cxn modelId="{4F15D8E8-C689-924C-BD8C-AA8FBA08B70A}" type="presOf" srcId="{3D147CE7-4081-4610-B03F-42C6CF470F05}" destId="{F71EA594-2A73-354D-802E-E33412DDFCFC}" srcOrd="0" destOrd="0" presId="urn:microsoft.com/office/officeart/2005/8/layout/vProcess5"/>
    <dgm:cxn modelId="{94EA9CEA-0A5B-4DD9-940E-ECA04919188A}" srcId="{24330008-0251-4D89-9109-285B4387AF30}" destId="{B530C80B-2872-4A5C-A071-516E836E13F5}" srcOrd="0" destOrd="0" parTransId="{C540C7D5-D469-463B-ACFF-29E283D8A9B0}" sibTransId="{520502F1-FF7C-456C-AC8A-0203F58453A6}"/>
    <dgm:cxn modelId="{1C8BC2EC-A998-5143-937F-20264BD38E43}" type="presOf" srcId="{01A79F32-FEFF-4CE1-936D-7BCEBE6637EC}" destId="{00BAD334-496E-D44F-9B2E-610F9D9A77A6}" srcOrd="1" destOrd="0" presId="urn:microsoft.com/office/officeart/2005/8/layout/vProcess5"/>
    <dgm:cxn modelId="{A6E656B5-344D-E942-9D87-507725C9DC91}" type="presParOf" srcId="{40A15522-34C6-DA44-A4FA-7E02F94226E8}" destId="{EBAD89D8-98E3-E94E-B0ED-81A170BF35A9}" srcOrd="0" destOrd="0" presId="urn:microsoft.com/office/officeart/2005/8/layout/vProcess5"/>
    <dgm:cxn modelId="{AC9396A0-55EA-694F-9EAF-CF5FA82AF106}" type="presParOf" srcId="{40A15522-34C6-DA44-A4FA-7E02F94226E8}" destId="{D31837A2-7B18-8B47-ADA3-898F07E3A6BC}" srcOrd="1" destOrd="0" presId="urn:microsoft.com/office/officeart/2005/8/layout/vProcess5"/>
    <dgm:cxn modelId="{8A7B3069-C5CE-DF43-8739-E6FC02EF852B}" type="presParOf" srcId="{40A15522-34C6-DA44-A4FA-7E02F94226E8}" destId="{E54DBDFB-76C8-4341-9D85-0D1A1C409D83}" srcOrd="2" destOrd="0" presId="urn:microsoft.com/office/officeart/2005/8/layout/vProcess5"/>
    <dgm:cxn modelId="{C92FD175-49FF-C940-9EDE-A2F29A178048}" type="presParOf" srcId="{40A15522-34C6-DA44-A4FA-7E02F94226E8}" destId="{466262BB-0ED1-154F-9FB2-B573157C939E}" srcOrd="3" destOrd="0" presId="urn:microsoft.com/office/officeart/2005/8/layout/vProcess5"/>
    <dgm:cxn modelId="{FEE7BD80-DDAF-824A-9CB4-A3BC96CCC866}" type="presParOf" srcId="{40A15522-34C6-DA44-A4FA-7E02F94226E8}" destId="{7F5B66DC-B0F5-3C41-A6E3-F6BB85FCDA38}" srcOrd="4" destOrd="0" presId="urn:microsoft.com/office/officeart/2005/8/layout/vProcess5"/>
    <dgm:cxn modelId="{420D2667-A784-A847-BAA0-DBB63B4C3CD9}" type="presParOf" srcId="{40A15522-34C6-DA44-A4FA-7E02F94226E8}" destId="{F71EA594-2A73-354D-802E-E33412DDFCFC}" srcOrd="5" destOrd="0" presId="urn:microsoft.com/office/officeart/2005/8/layout/vProcess5"/>
    <dgm:cxn modelId="{2DDF2859-D82F-F64C-B9CB-DDC7E7D3A3A9}" type="presParOf" srcId="{40A15522-34C6-DA44-A4FA-7E02F94226E8}" destId="{0BFC5825-F3A2-5740-A35C-C78C2156FA0E}" srcOrd="6" destOrd="0" presId="urn:microsoft.com/office/officeart/2005/8/layout/vProcess5"/>
    <dgm:cxn modelId="{A1DAFC11-D7D7-8340-B392-8780847269FF}" type="presParOf" srcId="{40A15522-34C6-DA44-A4FA-7E02F94226E8}" destId="{79B8E260-6ACE-A347-8C66-39C67929738E}" srcOrd="7" destOrd="0" presId="urn:microsoft.com/office/officeart/2005/8/layout/vProcess5"/>
    <dgm:cxn modelId="{93EBE403-127A-EE4F-8263-BC9DEB04F47C}" type="presParOf" srcId="{40A15522-34C6-DA44-A4FA-7E02F94226E8}" destId="{FC1BEB62-50EE-9743-8BC2-ACFA7C9B58E9}" srcOrd="8" destOrd="0" presId="urn:microsoft.com/office/officeart/2005/8/layout/vProcess5"/>
    <dgm:cxn modelId="{6C1A655E-0550-7D4C-88FE-680B76363855}" type="presParOf" srcId="{40A15522-34C6-DA44-A4FA-7E02F94226E8}" destId="{99536656-3310-6C48-8604-FC8D2B19290E}" srcOrd="9" destOrd="0" presId="urn:microsoft.com/office/officeart/2005/8/layout/vProcess5"/>
    <dgm:cxn modelId="{19D461FA-1846-6F46-91C8-E680A39F0077}" type="presParOf" srcId="{40A15522-34C6-DA44-A4FA-7E02F94226E8}" destId="{EF106BCC-4D70-C44F-B80B-2A2CBA1E5082}" srcOrd="10" destOrd="0" presId="urn:microsoft.com/office/officeart/2005/8/layout/vProcess5"/>
    <dgm:cxn modelId="{C5E6ADF0-F0F9-EF4A-9EA6-3652352375C4}" type="presParOf" srcId="{40A15522-34C6-DA44-A4FA-7E02F94226E8}" destId="{00BAD334-496E-D44F-9B2E-610F9D9A77A6}" srcOrd="11" destOrd="0" presId="urn:microsoft.com/office/officeart/2005/8/layout/vProcess5"/>
    <dgm:cxn modelId="{D46BF992-2DC4-3444-B22D-5CF574CD6C6B}" type="presParOf" srcId="{40A15522-34C6-DA44-A4FA-7E02F94226E8}" destId="{B53326A9-0FC5-734D-A71A-B728EA89A9B7}" srcOrd="12" destOrd="0" presId="urn:microsoft.com/office/officeart/2005/8/layout/vProcess5"/>
    <dgm:cxn modelId="{690EA91B-929D-F248-BA7E-AD2EFA5D06C9}" type="presParOf" srcId="{40A15522-34C6-DA44-A4FA-7E02F94226E8}" destId="{2A1B4DB5-CFD3-E042-86A3-83650A00B267}" srcOrd="13" destOrd="0" presId="urn:microsoft.com/office/officeart/2005/8/layout/vProcess5"/>
    <dgm:cxn modelId="{25A5C1E1-65F7-274A-BA3B-886190949ECE}" type="presParOf" srcId="{40A15522-34C6-DA44-A4FA-7E02F94226E8}" destId="{4E8402CA-5852-4749-BD07-9FF9401B47E5}"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1837A2-7B18-8B47-ADA3-898F07E3A6BC}">
      <dsp:nvSpPr>
        <dsp:cNvPr id="0" name=""/>
        <dsp:cNvSpPr/>
      </dsp:nvSpPr>
      <dsp:spPr>
        <a:xfrm>
          <a:off x="0" y="0"/>
          <a:ext cx="9058692" cy="90268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0" kern="1200" dirty="0"/>
            <a:t>1. Matthew presents Jesus as the Jewish Messiah</a:t>
          </a:r>
          <a:r>
            <a:rPr lang="en-US" sz="2300" b="0" i="0" kern="1200" dirty="0"/>
            <a:t>, the fulfillment of Old Testament hopes.</a:t>
          </a:r>
          <a:endParaRPr lang="en-US" sz="2300" kern="1200" dirty="0"/>
        </a:p>
      </dsp:txBody>
      <dsp:txXfrm>
        <a:off x="26439" y="26439"/>
        <a:ext cx="7979011" cy="849806"/>
      </dsp:txXfrm>
    </dsp:sp>
    <dsp:sp modelId="{E54DBDFB-76C8-4341-9D85-0D1A1C409D83}">
      <dsp:nvSpPr>
        <dsp:cNvPr id="0" name=""/>
        <dsp:cNvSpPr/>
      </dsp:nvSpPr>
      <dsp:spPr>
        <a:xfrm>
          <a:off x="676460" y="1028056"/>
          <a:ext cx="9058692" cy="90268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0" kern="1200"/>
            <a:t>2. Mark portrays him as the suffering Son of God</a:t>
          </a:r>
          <a:r>
            <a:rPr lang="en-US" sz="2300" b="0" i="0" kern="1200"/>
            <a:t>, who offers himself as a sacrifice for sins.</a:t>
          </a:r>
          <a:endParaRPr lang="en-US" sz="2300" kern="1200"/>
        </a:p>
      </dsp:txBody>
      <dsp:txXfrm>
        <a:off x="702899" y="1054495"/>
        <a:ext cx="7742609" cy="849806"/>
      </dsp:txXfrm>
    </dsp:sp>
    <dsp:sp modelId="{466262BB-0ED1-154F-9FB2-B573157C939E}">
      <dsp:nvSpPr>
        <dsp:cNvPr id="0" name=""/>
        <dsp:cNvSpPr/>
      </dsp:nvSpPr>
      <dsp:spPr>
        <a:xfrm>
          <a:off x="1352921" y="2056113"/>
          <a:ext cx="9058692" cy="902684"/>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0" kern="1200"/>
            <a:t>3. Luke’s Jesus is the Savior for all people</a:t>
          </a:r>
          <a:r>
            <a:rPr lang="en-US" sz="2300" b="0" i="0" kern="1200"/>
            <a:t>, who brings salvation to all nations and people groups.</a:t>
          </a:r>
          <a:endParaRPr lang="en-US" sz="2300" kern="1200"/>
        </a:p>
      </dsp:txBody>
      <dsp:txXfrm>
        <a:off x="1379360" y="2082552"/>
        <a:ext cx="7742609" cy="849806"/>
      </dsp:txXfrm>
    </dsp:sp>
    <dsp:sp modelId="{7F5B66DC-B0F5-3C41-A6E3-F6BB85FCDA38}">
      <dsp:nvSpPr>
        <dsp:cNvPr id="0" name=""/>
        <dsp:cNvSpPr/>
      </dsp:nvSpPr>
      <dsp:spPr>
        <a:xfrm>
          <a:off x="2029382" y="3084170"/>
          <a:ext cx="9058692" cy="90268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i="0" kern="1200"/>
            <a:t>4. In John, Jesus is the eternal Son of God</a:t>
          </a:r>
          <a:r>
            <a:rPr lang="en-US" sz="2300" b="0" i="0" kern="1200"/>
            <a:t>, the self-revelation of God the Father.</a:t>
          </a:r>
          <a:endParaRPr lang="en-US" sz="2300" kern="1200"/>
        </a:p>
      </dsp:txBody>
      <dsp:txXfrm>
        <a:off x="2055821" y="3110609"/>
        <a:ext cx="7742609" cy="849806"/>
      </dsp:txXfrm>
    </dsp:sp>
    <dsp:sp modelId="{F71EA594-2A73-354D-802E-E33412DDFCFC}">
      <dsp:nvSpPr>
        <dsp:cNvPr id="0" name=""/>
        <dsp:cNvSpPr/>
      </dsp:nvSpPr>
      <dsp:spPr>
        <a:xfrm>
          <a:off x="2705843" y="4112227"/>
          <a:ext cx="9058692" cy="90268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u="sng" kern="1200" dirty="0"/>
            <a:t>Having four gospels gives us a deeper, more profound understanding of who Jesus is and what he did. </a:t>
          </a:r>
          <a:r>
            <a:rPr lang="en-US" sz="900" b="0" i="0" u="sng" kern="1200" dirty="0"/>
            <a:t>Source - https://</a:t>
          </a:r>
          <a:r>
            <a:rPr lang="en-US" sz="900" b="0" i="0" u="sng" kern="1200" dirty="0" err="1"/>
            <a:t>zondervanacademic.com</a:t>
          </a:r>
          <a:r>
            <a:rPr lang="en-US" sz="900" b="0" i="0" u="sng" kern="1200" dirty="0"/>
            <a:t>/blog/gospel-definition</a:t>
          </a:r>
          <a:endParaRPr lang="en-US" sz="2300" kern="1200" dirty="0"/>
        </a:p>
      </dsp:txBody>
      <dsp:txXfrm>
        <a:off x="2732282" y="4138666"/>
        <a:ext cx="7742609" cy="849806"/>
      </dsp:txXfrm>
    </dsp:sp>
    <dsp:sp modelId="{0BFC5825-F3A2-5740-A35C-C78C2156FA0E}">
      <dsp:nvSpPr>
        <dsp:cNvPr id="0" name=""/>
        <dsp:cNvSpPr/>
      </dsp:nvSpPr>
      <dsp:spPr>
        <a:xfrm>
          <a:off x="8471948" y="659460"/>
          <a:ext cx="586744" cy="586744"/>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603965" y="659460"/>
        <a:ext cx="322710" cy="441525"/>
      </dsp:txXfrm>
    </dsp:sp>
    <dsp:sp modelId="{79B8E260-6ACE-A347-8C66-39C67929738E}">
      <dsp:nvSpPr>
        <dsp:cNvPr id="0" name=""/>
        <dsp:cNvSpPr/>
      </dsp:nvSpPr>
      <dsp:spPr>
        <a:xfrm>
          <a:off x="9148408" y="1687517"/>
          <a:ext cx="586744" cy="586744"/>
        </a:xfrm>
        <a:prstGeom prst="downArrow">
          <a:avLst>
            <a:gd name="adj1" fmla="val 55000"/>
            <a:gd name="adj2" fmla="val 45000"/>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280425" y="1687517"/>
        <a:ext cx="322710" cy="441525"/>
      </dsp:txXfrm>
    </dsp:sp>
    <dsp:sp modelId="{FC1BEB62-50EE-9743-8BC2-ACFA7C9B58E9}">
      <dsp:nvSpPr>
        <dsp:cNvPr id="0" name=""/>
        <dsp:cNvSpPr/>
      </dsp:nvSpPr>
      <dsp:spPr>
        <a:xfrm>
          <a:off x="9824869" y="2700530"/>
          <a:ext cx="586744" cy="586744"/>
        </a:xfrm>
        <a:prstGeom prst="downArrow">
          <a:avLst>
            <a:gd name="adj1" fmla="val 55000"/>
            <a:gd name="adj2" fmla="val 45000"/>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956886" y="2700530"/>
        <a:ext cx="322710" cy="441525"/>
      </dsp:txXfrm>
    </dsp:sp>
    <dsp:sp modelId="{99536656-3310-6C48-8604-FC8D2B19290E}">
      <dsp:nvSpPr>
        <dsp:cNvPr id="0" name=""/>
        <dsp:cNvSpPr/>
      </dsp:nvSpPr>
      <dsp:spPr>
        <a:xfrm>
          <a:off x="10501330" y="3738616"/>
          <a:ext cx="586744" cy="586744"/>
        </a:xfrm>
        <a:prstGeom prst="downArrow">
          <a:avLst>
            <a:gd name="adj1" fmla="val 55000"/>
            <a:gd name="adj2" fmla="val 45000"/>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0633347" y="3738616"/>
        <a:ext cx="322710" cy="44152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9F0B2-D4AA-8905-DFAB-CC91734D87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8BC5096-06BA-141B-2CE2-B5F3EFDC6E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838066-898F-9F90-8D8E-EFD3CDC7BBF0}"/>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61CBF490-E47E-5BB5-F9A7-8E540526E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8E093B-C4B8-4662-DF14-DCCF42583EAF}"/>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2167966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3E7F-5F6E-D271-C3D3-4231DFE3CC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FC898F-D49C-B6D7-5A7C-794015F122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7EA154-28D3-D0FC-2C86-AF5F02B971D6}"/>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1792F6AA-E833-AA9E-6E83-46F259DDF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F4A76-581C-11BC-2347-8A20C872CF5A}"/>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2988678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62B5-8CCD-FA22-F937-7509EDCF00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FDEA99-D9FF-2424-CD21-D10D922D4C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9747C2-5263-43D7-6694-E0DF31129A3B}"/>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D2489C32-17D5-3916-BE56-803CE2F0A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DBC82A-9603-4C97-E555-7C0D39A7DE8D}"/>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1145731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2785A-6ADE-F954-C4FB-053572D847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A2342-82DF-4537-256F-08767900C2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E73B6D-1E90-F494-13F0-DB5F5D66CC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8D12E-4919-535C-DA34-515B28ECEF0F}"/>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6" name="Footer Placeholder 5">
            <a:extLst>
              <a:ext uri="{FF2B5EF4-FFF2-40B4-BE49-F238E27FC236}">
                <a16:creationId xmlns:a16="http://schemas.microsoft.com/office/drawing/2014/main" id="{EA73245A-A61E-4FAE-DAC5-CD9C86829A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C3069-D27B-A7C0-AFB7-1A2452454046}"/>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1960853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50C8-12D0-0985-1063-62F041AC07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C1B1EB-6C83-63E6-7C4B-7DA78FC7EB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E91AB7-BBB2-AB1C-D695-2E0340368E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E78107-4374-8864-CE3A-62143FE23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680E48-4D7F-8877-EF0C-163CEA86D0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34F18B-D433-0F9B-F8C3-C14F6326CF2E}"/>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8" name="Footer Placeholder 7">
            <a:extLst>
              <a:ext uri="{FF2B5EF4-FFF2-40B4-BE49-F238E27FC236}">
                <a16:creationId xmlns:a16="http://schemas.microsoft.com/office/drawing/2014/main" id="{5A1BA636-03F6-4178-5C2D-6AD6880877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5018CC-C5C3-D73A-F351-A83B8663BBDF}"/>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2595375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87B88-48E5-59A6-5A75-FC4F1FC805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9BCBB2-CCE3-2F5B-1BA1-3B4C1D9E57E7}"/>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4" name="Footer Placeholder 3">
            <a:extLst>
              <a:ext uri="{FF2B5EF4-FFF2-40B4-BE49-F238E27FC236}">
                <a16:creationId xmlns:a16="http://schemas.microsoft.com/office/drawing/2014/main" id="{444C209B-FB4B-4880-1BB3-30CAC24C30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5E46C9-57E9-6957-2313-52C83EA1414C}"/>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349503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B09E45-4930-1702-343D-29B0B8E157B0}"/>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3" name="Footer Placeholder 2">
            <a:extLst>
              <a:ext uri="{FF2B5EF4-FFF2-40B4-BE49-F238E27FC236}">
                <a16:creationId xmlns:a16="http://schemas.microsoft.com/office/drawing/2014/main" id="{4D532357-4EFB-3C89-C239-64AB431972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24D335-C63A-B7A8-2EB1-661DDE863321}"/>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264224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4E954-A0F6-925B-5366-AB8BCCE900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A960D0-E6CB-740F-8F36-9BE945A663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571762-9FA4-F6B2-71DF-4534EDA5FF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8B73AA-3FF5-5A0D-F5C5-B1C2F92953D8}"/>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6" name="Footer Placeholder 5">
            <a:extLst>
              <a:ext uri="{FF2B5EF4-FFF2-40B4-BE49-F238E27FC236}">
                <a16:creationId xmlns:a16="http://schemas.microsoft.com/office/drawing/2014/main" id="{8E11FD73-81FA-5C0C-AA6D-D359932D5B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67C82-E86E-928F-8EC5-4FF474CC94D7}"/>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2820035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D3CB7-9FBD-9AF7-CC49-E5922DD9EA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F3C75E-DD93-6057-F71F-2D5193CC10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96969A-397C-845E-C82D-3774D80DF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95A518-D30E-7B7A-2095-E5666BDE6263}"/>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6" name="Footer Placeholder 5">
            <a:extLst>
              <a:ext uri="{FF2B5EF4-FFF2-40B4-BE49-F238E27FC236}">
                <a16:creationId xmlns:a16="http://schemas.microsoft.com/office/drawing/2014/main" id="{91FE6983-F250-0BA1-2230-0EDEC58197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5677F8-6F29-1DCC-D30F-8279424774D6}"/>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3274511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11FE-A4DF-B8BF-E3BE-C6CA9AD79E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CF4817-D9B8-DE86-4B82-2625EF7C7C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EEB3E-DFFF-56D2-2FA7-5B3DA8D13935}"/>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E8FA955A-AF6C-0D2E-00B9-0ABF55447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9B2CE-EB01-2D99-E86E-16D24F968866}"/>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37565336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B3A794-CD1B-8BFB-90B0-2824AD1FC4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D856F4-EA40-2841-048C-050374792B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18A05-CE94-9EC3-F954-5FB758E31F0B}"/>
              </a:ext>
            </a:extLst>
          </p:cNvPr>
          <p:cNvSpPr>
            <a:spLocks noGrp="1"/>
          </p:cNvSpPr>
          <p:nvPr>
            <p:ph type="dt" sz="half" idx="10"/>
          </p:nvPr>
        </p:nvSpPr>
        <p:spPr/>
        <p:txBody>
          <a:body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879215FA-E6F3-0164-3522-4D56038A17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55DCDC-AC1B-A103-95FB-98FFDDAF7EC4}"/>
              </a:ext>
            </a:extLst>
          </p:cNvPr>
          <p:cNvSpPr>
            <a:spLocks noGrp="1"/>
          </p:cNvSpPr>
          <p:nvPr>
            <p:ph type="sldNum" sz="quarter" idx="12"/>
          </p:nvPr>
        </p:nvSpPr>
        <p:spPr/>
        <p:txBody>
          <a:bodyPr/>
          <a:lstStyle/>
          <a:p>
            <a:fld id="{DC3DB401-1CBC-4740-8C80-AD01D1AE65F2}" type="slidenum">
              <a:rPr lang="en-US" smtClean="0"/>
              <a:t>‹#›</a:t>
            </a:fld>
            <a:endParaRPr lang="en-US"/>
          </a:p>
        </p:txBody>
      </p:sp>
    </p:spTree>
    <p:extLst>
      <p:ext uri="{BB962C8B-B14F-4D97-AF65-F5344CB8AC3E}">
        <p14:creationId xmlns:p14="http://schemas.microsoft.com/office/powerpoint/2010/main" val="36057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AEBABE-6905-5B57-4710-378C6AE632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E2DF20-1537-4F06-2914-F7F234CF8A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1609E9-B199-5714-76B2-C00222793A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6D982B-38C4-A34D-88D4-A4F653ECEE2A}" type="datetimeFigureOut">
              <a:rPr lang="en-US" smtClean="0"/>
              <a:t>8/16/26</a:t>
            </a:fld>
            <a:endParaRPr lang="en-US"/>
          </a:p>
        </p:txBody>
      </p:sp>
      <p:sp>
        <p:nvSpPr>
          <p:cNvPr id="5" name="Footer Placeholder 4">
            <a:extLst>
              <a:ext uri="{FF2B5EF4-FFF2-40B4-BE49-F238E27FC236}">
                <a16:creationId xmlns:a16="http://schemas.microsoft.com/office/drawing/2014/main" id="{6879B1DC-8C21-717C-824A-E8A12B0D51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F2D96C-9A73-DD23-601F-0E5FA5C454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3DB401-1CBC-4740-8C80-AD01D1AE65F2}" type="slidenum">
              <a:rPr lang="en-US" smtClean="0"/>
              <a:t>‹#›</a:t>
            </a:fld>
            <a:endParaRPr lang="en-US"/>
          </a:p>
        </p:txBody>
      </p:sp>
    </p:spTree>
    <p:extLst>
      <p:ext uri="{BB962C8B-B14F-4D97-AF65-F5344CB8AC3E}">
        <p14:creationId xmlns:p14="http://schemas.microsoft.com/office/powerpoint/2010/main" val="1293761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0C974-9BFC-A3B3-83FA-AE424A4B93AE}"/>
              </a:ext>
            </a:extLst>
          </p:cNvPr>
          <p:cNvSpPr>
            <a:spLocks noGrp="1"/>
          </p:cNvSpPr>
          <p:nvPr>
            <p:ph type="title"/>
          </p:nvPr>
        </p:nvSpPr>
        <p:spPr>
          <a:solidFill>
            <a:schemeClr val="accent3">
              <a:lumMod val="40000"/>
              <a:lumOff val="60000"/>
            </a:schemeClr>
          </a:solidFill>
        </p:spPr>
        <p:txBody>
          <a:bodyPr/>
          <a:lstStyle/>
          <a:p>
            <a:r>
              <a:rPr lang="en-US" dirty="0"/>
              <a:t>Chronological Survey of the New Testament</a:t>
            </a:r>
          </a:p>
        </p:txBody>
      </p:sp>
      <p:sp>
        <p:nvSpPr>
          <p:cNvPr id="5" name="Content Placeholder 4">
            <a:extLst>
              <a:ext uri="{FF2B5EF4-FFF2-40B4-BE49-F238E27FC236}">
                <a16:creationId xmlns:a16="http://schemas.microsoft.com/office/drawing/2014/main" id="{F3B8E9C3-4013-3984-663C-21EC157741BF}"/>
              </a:ext>
            </a:extLst>
          </p:cNvPr>
          <p:cNvSpPr>
            <a:spLocks noGrp="1"/>
          </p:cNvSpPr>
          <p:nvPr>
            <p:ph idx="1"/>
          </p:nvPr>
        </p:nvSpPr>
        <p:spPr/>
        <p:txBody>
          <a:bodyPr>
            <a:normAutofit/>
          </a:bodyPr>
          <a:lstStyle/>
          <a:p>
            <a:pPr marL="0" indent="0" algn="ctr">
              <a:buNone/>
            </a:pPr>
            <a:r>
              <a:rPr lang="en-US" sz="5400" dirty="0"/>
              <a:t>A quick recap…</a:t>
            </a:r>
          </a:p>
          <a:p>
            <a:pPr marL="0" indent="0" algn="ctr">
              <a:buNone/>
            </a:pPr>
            <a:r>
              <a:rPr lang="en-US" sz="4800" dirty="0"/>
              <a:t>Just a reminder, I am indebted to Dr. Bill Marty (MBI emeritus) for the structure and some of the content</a:t>
            </a:r>
          </a:p>
        </p:txBody>
      </p:sp>
    </p:spTree>
    <p:extLst>
      <p:ext uri="{BB962C8B-B14F-4D97-AF65-F5344CB8AC3E}">
        <p14:creationId xmlns:p14="http://schemas.microsoft.com/office/powerpoint/2010/main" val="3628234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EDE26D-F300-5DCA-B725-B494C1F0D833}"/>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623276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6EB7-AD7D-28F4-FB5C-BD467E835BD6}"/>
              </a:ext>
            </a:extLst>
          </p:cNvPr>
          <p:cNvSpPr>
            <a:spLocks noGrp="1"/>
          </p:cNvSpPr>
          <p:nvPr>
            <p:ph type="title"/>
          </p:nvPr>
        </p:nvSpPr>
        <p:spPr>
          <a:ln>
            <a:solidFill>
              <a:schemeClr val="accent1"/>
            </a:solidFill>
          </a:ln>
        </p:spPr>
        <p:txBody>
          <a:bodyPr/>
          <a:lstStyle/>
          <a:p>
            <a:r>
              <a:rPr lang="en-US" dirty="0">
                <a:highlight>
                  <a:srgbClr val="00FFFF"/>
                </a:highlight>
              </a:rPr>
              <a:t>New Testament Books</a:t>
            </a:r>
          </a:p>
        </p:txBody>
      </p:sp>
      <p:sp>
        <p:nvSpPr>
          <p:cNvPr id="3" name="Content Placeholder 2">
            <a:extLst>
              <a:ext uri="{FF2B5EF4-FFF2-40B4-BE49-F238E27FC236}">
                <a16:creationId xmlns:a16="http://schemas.microsoft.com/office/drawing/2014/main" id="{0815E57B-57C2-8268-8BDD-1121CB9028F3}"/>
              </a:ext>
            </a:extLst>
          </p:cNvPr>
          <p:cNvSpPr>
            <a:spLocks noGrp="1"/>
          </p:cNvSpPr>
          <p:nvPr>
            <p:ph idx="1"/>
          </p:nvPr>
        </p:nvSpPr>
        <p:spPr>
          <a:xfrm>
            <a:off x="838200" y="1825624"/>
            <a:ext cx="10515600" cy="4575175"/>
          </a:xfrm>
        </p:spPr>
        <p:txBody>
          <a:bodyPr>
            <a:normAutofit/>
          </a:bodyPr>
          <a:lstStyle/>
          <a:p>
            <a:pPr marL="0" indent="0">
              <a:buNone/>
            </a:pPr>
            <a:r>
              <a:rPr lang="en-US" sz="2400" b="1" dirty="0"/>
              <a:t>There are 27 books divided into two broad divisions: </a:t>
            </a:r>
            <a:r>
              <a:rPr lang="en-US" sz="2400" b="1" u="sng" dirty="0"/>
              <a:t>history</a:t>
            </a:r>
            <a:r>
              <a:rPr lang="en-US" sz="2400" b="1" dirty="0"/>
              <a:t> and </a:t>
            </a:r>
            <a:r>
              <a:rPr lang="en-US" sz="2400" b="1" u="sng" dirty="0"/>
              <a:t>epistles</a:t>
            </a:r>
            <a:r>
              <a:rPr lang="en-US" sz="2400" b="1" dirty="0"/>
              <a:t>. </a:t>
            </a:r>
          </a:p>
          <a:p>
            <a:r>
              <a:rPr lang="en-US" dirty="0"/>
              <a:t>There are five books of history in the New Testament. These books give us the story line. The five books of history are the four gospels: Matthew, Mark, Luke and John. And they record the story of Jesus Christ. The fifth historical book is Acts. Acts gives the record of the birth and the growth of the church, the most important institution that was ever formed. </a:t>
            </a:r>
          </a:p>
          <a:p>
            <a:r>
              <a:rPr lang="en-US" dirty="0"/>
              <a:t>We have twenty-two epistles from Romans to Revelation. </a:t>
            </a:r>
          </a:p>
          <a:p>
            <a:pPr lvl="1"/>
            <a:r>
              <a:rPr lang="en-US" sz="2800" dirty="0"/>
              <a:t>What is an epistle? An epistle is a letter written to either a church or an individual. </a:t>
            </a:r>
          </a:p>
          <a:p>
            <a:pPr marL="0" indent="0">
              <a:buNone/>
            </a:pPr>
            <a:endParaRPr lang="en-US" dirty="0"/>
          </a:p>
        </p:txBody>
      </p:sp>
    </p:spTree>
    <p:extLst>
      <p:ext uri="{BB962C8B-B14F-4D97-AF65-F5344CB8AC3E}">
        <p14:creationId xmlns:p14="http://schemas.microsoft.com/office/powerpoint/2010/main" val="300953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66DF-3408-1F7C-22A6-47A29099C7D6}"/>
              </a:ext>
            </a:extLst>
          </p:cNvPr>
          <p:cNvSpPr>
            <a:spLocks noGrp="1"/>
          </p:cNvSpPr>
          <p:nvPr>
            <p:ph type="title"/>
          </p:nvPr>
        </p:nvSpPr>
        <p:spPr/>
        <p:txBody>
          <a:bodyPr/>
          <a:lstStyle/>
          <a:p>
            <a:r>
              <a:rPr lang="en-US" dirty="0">
                <a:highlight>
                  <a:srgbClr val="00FFFF"/>
                </a:highlight>
              </a:rPr>
              <a:t>Epistles</a:t>
            </a:r>
          </a:p>
        </p:txBody>
      </p:sp>
      <p:sp>
        <p:nvSpPr>
          <p:cNvPr id="3" name="Content Placeholder 2">
            <a:extLst>
              <a:ext uri="{FF2B5EF4-FFF2-40B4-BE49-F238E27FC236}">
                <a16:creationId xmlns:a16="http://schemas.microsoft.com/office/drawing/2014/main" id="{4F13B237-A115-83EE-92AC-59D8A1C41C1C}"/>
              </a:ext>
            </a:extLst>
          </p:cNvPr>
          <p:cNvSpPr>
            <a:spLocks noGrp="1"/>
          </p:cNvSpPr>
          <p:nvPr>
            <p:ph idx="1"/>
          </p:nvPr>
        </p:nvSpPr>
        <p:spPr>
          <a:xfrm>
            <a:off x="838200" y="1393902"/>
            <a:ext cx="10515600" cy="5185317"/>
          </a:xfrm>
        </p:spPr>
        <p:txBody>
          <a:bodyPr>
            <a:normAutofit lnSpcReduction="10000"/>
          </a:bodyPr>
          <a:lstStyle/>
          <a:p>
            <a:r>
              <a:rPr lang="en-US" dirty="0"/>
              <a:t>We can also divide the Epistles into two categories. </a:t>
            </a:r>
          </a:p>
          <a:p>
            <a:r>
              <a:rPr lang="en-US" dirty="0"/>
              <a:t>We have “</a:t>
            </a:r>
            <a:r>
              <a:rPr lang="en-US" b="1" u="sng" dirty="0"/>
              <a:t>Paul’s Epistles”</a:t>
            </a:r>
            <a:r>
              <a:rPr lang="en-US" b="1" dirty="0"/>
              <a:t> </a:t>
            </a:r>
            <a:r>
              <a:rPr lang="en-US" dirty="0"/>
              <a:t>and then what we call the “</a:t>
            </a:r>
            <a:r>
              <a:rPr lang="en-US" b="1" u="sng" dirty="0"/>
              <a:t>General Epistles</a:t>
            </a:r>
            <a:r>
              <a:rPr lang="en-US" dirty="0"/>
              <a:t>.” </a:t>
            </a:r>
          </a:p>
          <a:p>
            <a:r>
              <a:rPr lang="en-US" dirty="0"/>
              <a:t>If you take the view that Paul did not write the book of Hebrews, then there are thirteen epistles in the New Testament </a:t>
            </a:r>
            <a:r>
              <a:rPr lang="en-US" b="1" u="sng" dirty="0"/>
              <a:t>which were written by Paul</a:t>
            </a:r>
            <a:r>
              <a:rPr lang="en-US" dirty="0"/>
              <a:t>. They are Romans, First and Second Corinthians, Galatians, Ephesians, Philippians, Colossians, First and Second Thessalonians, First and Second Timothy, Titus and Philemon. </a:t>
            </a:r>
          </a:p>
          <a:p>
            <a:r>
              <a:rPr lang="en-US" dirty="0"/>
              <a:t>Then we have nine general epistles: Hebrews; James; First and Second Peter; First, Second and Third John; Jude and Revelation. These books are called “</a:t>
            </a:r>
            <a:r>
              <a:rPr lang="en-US" b="1" u="sng" dirty="0"/>
              <a:t>General Epistles” because they were written to the churches generally rather than to a specific local congregation.</a:t>
            </a:r>
          </a:p>
        </p:txBody>
      </p:sp>
    </p:spTree>
    <p:extLst>
      <p:ext uri="{BB962C8B-B14F-4D97-AF65-F5344CB8AC3E}">
        <p14:creationId xmlns:p14="http://schemas.microsoft.com/office/powerpoint/2010/main" val="2647662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98DCC-1CC2-AEA2-D341-BF38980492EF}"/>
              </a:ext>
            </a:extLst>
          </p:cNvPr>
          <p:cNvSpPr>
            <a:spLocks noGrp="1"/>
          </p:cNvSpPr>
          <p:nvPr>
            <p:ph type="title"/>
          </p:nvPr>
        </p:nvSpPr>
        <p:spPr/>
        <p:txBody>
          <a:bodyPr/>
          <a:lstStyle/>
          <a:p>
            <a:r>
              <a:rPr lang="en-US" b="0" dirty="0">
                <a:highlight>
                  <a:srgbClr val="00FFFF"/>
                </a:highlight>
              </a:rPr>
              <a:t>Pauline vs General - Illustration</a:t>
            </a:r>
          </a:p>
        </p:txBody>
      </p:sp>
      <p:sp>
        <p:nvSpPr>
          <p:cNvPr id="3" name="Content Placeholder 2">
            <a:extLst>
              <a:ext uri="{FF2B5EF4-FFF2-40B4-BE49-F238E27FC236}">
                <a16:creationId xmlns:a16="http://schemas.microsoft.com/office/drawing/2014/main" id="{E605F028-0D8A-34A9-5634-E28160CCF499}"/>
              </a:ext>
            </a:extLst>
          </p:cNvPr>
          <p:cNvSpPr>
            <a:spLocks noGrp="1"/>
          </p:cNvSpPr>
          <p:nvPr>
            <p:ph idx="1"/>
          </p:nvPr>
        </p:nvSpPr>
        <p:spPr/>
        <p:txBody>
          <a:bodyPr>
            <a:normAutofit/>
          </a:bodyPr>
          <a:lstStyle/>
          <a:p>
            <a:r>
              <a:rPr lang="en-US" sz="3200" dirty="0"/>
              <a:t>PAULINE - First Thessalonians chapter 1. Paul says, “Paul, Silas, and Timothy, to the church of the Thessalonians in God the Father and the Lord Jesus Christ.” To a specific church.</a:t>
            </a:r>
          </a:p>
          <a:p>
            <a:endParaRPr lang="en-US" sz="3200" dirty="0"/>
          </a:p>
          <a:p>
            <a:r>
              <a:rPr lang="en-US" sz="3200" dirty="0"/>
              <a:t>GENERAL - First Peter, he begins his epistle, “Peter, an apostle of Jesus Christ, to God’s elect, strangers in the world, scattered throughout Pontus, Galatia, Cappadocia, Asia, and Bithynia.” To Churches generally.</a:t>
            </a:r>
          </a:p>
        </p:txBody>
      </p:sp>
    </p:spTree>
    <p:extLst>
      <p:ext uri="{BB962C8B-B14F-4D97-AF65-F5344CB8AC3E}">
        <p14:creationId xmlns:p14="http://schemas.microsoft.com/office/powerpoint/2010/main" val="3602656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A1692-1C91-2FD9-476C-6DFAB62F4876}"/>
              </a:ext>
            </a:extLst>
          </p:cNvPr>
          <p:cNvSpPr>
            <a:spLocks noGrp="1"/>
          </p:cNvSpPr>
          <p:nvPr>
            <p:ph type="title"/>
          </p:nvPr>
        </p:nvSpPr>
        <p:spPr/>
        <p:txBody>
          <a:bodyPr/>
          <a:lstStyle/>
          <a:p>
            <a:r>
              <a:rPr lang="en-US" dirty="0">
                <a:highlight>
                  <a:srgbClr val="00FFFF"/>
                </a:highlight>
              </a:rPr>
              <a:t>Storyline of New Testament</a:t>
            </a:r>
          </a:p>
        </p:txBody>
      </p:sp>
      <p:sp>
        <p:nvSpPr>
          <p:cNvPr id="3" name="Content Placeholder 2">
            <a:extLst>
              <a:ext uri="{FF2B5EF4-FFF2-40B4-BE49-F238E27FC236}">
                <a16:creationId xmlns:a16="http://schemas.microsoft.com/office/drawing/2014/main" id="{77C04412-B5C9-31A1-A1B0-E937833CF27F}"/>
              </a:ext>
            </a:extLst>
          </p:cNvPr>
          <p:cNvSpPr>
            <a:spLocks noGrp="1"/>
          </p:cNvSpPr>
          <p:nvPr>
            <p:ph idx="1"/>
          </p:nvPr>
        </p:nvSpPr>
        <p:spPr>
          <a:xfrm>
            <a:off x="646771" y="1371600"/>
            <a:ext cx="10707029" cy="5121275"/>
          </a:xfrm>
        </p:spPr>
        <p:txBody>
          <a:bodyPr>
            <a:noAutofit/>
          </a:bodyPr>
          <a:lstStyle/>
          <a:p>
            <a:pPr marL="0" indent="0">
              <a:buNone/>
            </a:pPr>
            <a:r>
              <a:rPr lang="en-US" sz="3200" dirty="0"/>
              <a:t>In the four gospels, we read about Jesus’ birth, his wonderful life, his sacrificial death, and his amazing resurrection. Acts continues the story of the resurrected Christ. In the book of Acts, we read about the outpouring of God’s Spirit, and then the birth and the growth of the church. The Epistles tell us about our privileges and responsibilities as members of the body of Christ. Revelation, the last book in the New Testament, reveals what the future holds. God has a plan, and history is moving toward a climactic conclusion when the Lord Jesus Christ will return and establish his rule over all the universe. </a:t>
            </a:r>
          </a:p>
        </p:txBody>
      </p:sp>
    </p:spTree>
    <p:extLst>
      <p:ext uri="{BB962C8B-B14F-4D97-AF65-F5344CB8AC3E}">
        <p14:creationId xmlns:p14="http://schemas.microsoft.com/office/powerpoint/2010/main" val="359620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8E027-0E05-FA37-6E3A-E5E49AE19A81}"/>
              </a:ext>
            </a:extLst>
          </p:cNvPr>
          <p:cNvSpPr>
            <a:spLocks noGrp="1"/>
          </p:cNvSpPr>
          <p:nvPr>
            <p:ph type="title"/>
          </p:nvPr>
        </p:nvSpPr>
        <p:spPr/>
        <p:txBody>
          <a:bodyPr/>
          <a:lstStyle/>
          <a:p>
            <a:r>
              <a:rPr lang="en-US" dirty="0">
                <a:highlight>
                  <a:srgbClr val="00FFFF"/>
                </a:highlight>
              </a:rPr>
              <a:t>Chronological Approach</a:t>
            </a:r>
          </a:p>
        </p:txBody>
      </p:sp>
      <p:sp>
        <p:nvSpPr>
          <p:cNvPr id="3" name="Content Placeholder 2">
            <a:extLst>
              <a:ext uri="{FF2B5EF4-FFF2-40B4-BE49-F238E27FC236}">
                <a16:creationId xmlns:a16="http://schemas.microsoft.com/office/drawing/2014/main" id="{4AFA3C45-8693-BE85-E383-62AF3B8174C0}"/>
              </a:ext>
            </a:extLst>
          </p:cNvPr>
          <p:cNvSpPr>
            <a:spLocks noGrp="1"/>
          </p:cNvSpPr>
          <p:nvPr>
            <p:ph idx="1"/>
          </p:nvPr>
        </p:nvSpPr>
        <p:spPr>
          <a:xfrm>
            <a:off x="838200" y="1825625"/>
            <a:ext cx="10413380" cy="4667250"/>
          </a:xfrm>
        </p:spPr>
        <p:txBody>
          <a:bodyPr>
            <a:normAutofit/>
          </a:bodyPr>
          <a:lstStyle/>
          <a:p>
            <a:pPr marL="0" indent="0">
              <a:buNone/>
            </a:pPr>
            <a:r>
              <a:rPr lang="en-US" sz="4800" dirty="0"/>
              <a:t>Why?</a:t>
            </a:r>
          </a:p>
          <a:p>
            <a:r>
              <a:rPr lang="en-US" sz="4800" dirty="0"/>
              <a:t>It is helpful to place the books of the New Testament </a:t>
            </a:r>
            <a:r>
              <a:rPr lang="en-US" sz="4800" b="1" u="sng" dirty="0"/>
              <a:t>in their historical periods, and this arrangement will help us understand each book in its historical and cultural context</a:t>
            </a:r>
            <a:r>
              <a:rPr lang="en-US" sz="4800" dirty="0"/>
              <a:t>. </a:t>
            </a:r>
          </a:p>
        </p:txBody>
      </p:sp>
    </p:spTree>
    <p:extLst>
      <p:ext uri="{BB962C8B-B14F-4D97-AF65-F5344CB8AC3E}">
        <p14:creationId xmlns:p14="http://schemas.microsoft.com/office/powerpoint/2010/main" val="3876019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a:xfrm>
            <a:off x="838200" y="1825625"/>
            <a:ext cx="10515600" cy="4564024"/>
          </a:xfrm>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p>
          <a:p>
            <a:pPr marL="0" indent="0">
              <a:spcBef>
                <a:spcPts val="400"/>
              </a:spcBef>
              <a:buNone/>
            </a:pPr>
            <a:endParaRPr lang="en-US" u="sng" dirty="0"/>
          </a:p>
          <a:p>
            <a:pPr marL="0" indent="0">
              <a:spcBef>
                <a:spcPts val="400"/>
              </a:spcBef>
              <a:buNone/>
            </a:pPr>
            <a:r>
              <a:rPr lang="en-US" b="1" dirty="0"/>
              <a:t>5.</a:t>
            </a:r>
            <a:r>
              <a:rPr lang="en-US" dirty="0"/>
              <a:t>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b="1" dirty="0"/>
              <a:t>6.</a:t>
            </a:r>
            <a:r>
              <a:rPr lang="en-US" dirty="0"/>
              <a:t>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A7C3-B9AC-34FF-569C-86C38E59DBC7}"/>
              </a:ext>
            </a:extLst>
          </p:cNvPr>
          <p:cNvSpPr>
            <a:spLocks noGrp="1"/>
          </p:cNvSpPr>
          <p:nvPr>
            <p:ph type="title"/>
          </p:nvPr>
        </p:nvSpPr>
        <p:spPr/>
        <p:txBody>
          <a:bodyPr/>
          <a:lstStyle/>
          <a:p>
            <a:r>
              <a:rPr lang="en-US" dirty="0">
                <a:highlight>
                  <a:srgbClr val="00FFFF"/>
                </a:highlight>
              </a:rPr>
              <a:t>Period of Preparation</a:t>
            </a:r>
          </a:p>
        </p:txBody>
      </p:sp>
      <p:sp>
        <p:nvSpPr>
          <p:cNvPr id="3" name="Content Placeholder 2">
            <a:extLst>
              <a:ext uri="{FF2B5EF4-FFF2-40B4-BE49-F238E27FC236}">
                <a16:creationId xmlns:a16="http://schemas.microsoft.com/office/drawing/2014/main" id="{35CE6F00-5E88-1A8B-5F77-1BE510279F54}"/>
              </a:ext>
            </a:extLst>
          </p:cNvPr>
          <p:cNvSpPr>
            <a:spLocks noGrp="1"/>
          </p:cNvSpPr>
          <p:nvPr>
            <p:ph idx="1"/>
          </p:nvPr>
        </p:nvSpPr>
        <p:spPr/>
        <p:txBody>
          <a:bodyPr>
            <a:normAutofit/>
          </a:bodyPr>
          <a:lstStyle/>
          <a:p>
            <a:r>
              <a:rPr lang="en-US" sz="6000" dirty="0"/>
              <a:t>Malachi to the birth of Christ and the ministry of John the Baptist.</a:t>
            </a:r>
          </a:p>
          <a:p>
            <a:pPr marL="0" indent="0">
              <a:buNone/>
            </a:pPr>
            <a:endParaRPr lang="en-US" dirty="0"/>
          </a:p>
        </p:txBody>
      </p:sp>
    </p:spTree>
    <p:extLst>
      <p:ext uri="{BB962C8B-B14F-4D97-AF65-F5344CB8AC3E}">
        <p14:creationId xmlns:p14="http://schemas.microsoft.com/office/powerpoint/2010/main" val="2106908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9DFD-1C8D-935A-1EAB-0186DADE0B68}"/>
              </a:ext>
            </a:extLst>
          </p:cNvPr>
          <p:cNvSpPr>
            <a:spLocks noGrp="1"/>
          </p:cNvSpPr>
          <p:nvPr>
            <p:ph type="title"/>
          </p:nvPr>
        </p:nvSpPr>
        <p:spPr/>
        <p:txBody>
          <a:bodyPr/>
          <a:lstStyle/>
          <a:p>
            <a:r>
              <a:rPr lang="en-US" dirty="0">
                <a:highlight>
                  <a:srgbClr val="00FFFF"/>
                </a:highlight>
              </a:rPr>
              <a:t>Key Text John chapter 9</a:t>
            </a:r>
          </a:p>
        </p:txBody>
      </p:sp>
      <p:sp>
        <p:nvSpPr>
          <p:cNvPr id="3" name="Content Placeholder 2">
            <a:extLst>
              <a:ext uri="{FF2B5EF4-FFF2-40B4-BE49-F238E27FC236}">
                <a16:creationId xmlns:a16="http://schemas.microsoft.com/office/drawing/2014/main" id="{A695926C-D3AF-45BC-B8CC-51634150E819}"/>
              </a:ext>
            </a:extLst>
          </p:cNvPr>
          <p:cNvSpPr>
            <a:spLocks noGrp="1"/>
          </p:cNvSpPr>
          <p:nvPr>
            <p:ph idx="1"/>
          </p:nvPr>
        </p:nvSpPr>
        <p:spPr/>
        <p:txBody>
          <a:bodyPr>
            <a:normAutofit/>
          </a:bodyPr>
          <a:lstStyle/>
          <a:p>
            <a:r>
              <a:rPr lang="en-US" sz="4800" dirty="0"/>
              <a:t>Read chapter see especially verse 16. THEY ARE MORE CONCERNED WITH RITUAL THAN RELATIONSHIP. THEY ARE SPIRITUALLY BLIND.</a:t>
            </a:r>
          </a:p>
        </p:txBody>
      </p:sp>
    </p:spTree>
    <p:extLst>
      <p:ext uri="{BB962C8B-B14F-4D97-AF65-F5344CB8AC3E}">
        <p14:creationId xmlns:p14="http://schemas.microsoft.com/office/powerpoint/2010/main" val="1067622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7CBA0-FF19-BD9B-07D2-02370D71B4F9}"/>
              </a:ext>
            </a:extLst>
          </p:cNvPr>
          <p:cNvSpPr>
            <a:spLocks noGrp="1"/>
          </p:cNvSpPr>
          <p:nvPr>
            <p:ph type="title"/>
          </p:nvPr>
        </p:nvSpPr>
        <p:spPr/>
        <p:txBody>
          <a:bodyPr/>
          <a:lstStyle/>
          <a:p>
            <a:r>
              <a:rPr lang="en-US" dirty="0">
                <a:highlight>
                  <a:srgbClr val="00FFFF"/>
                </a:highlight>
              </a:rPr>
              <a:t>Conclusion</a:t>
            </a:r>
          </a:p>
        </p:txBody>
      </p:sp>
      <p:sp>
        <p:nvSpPr>
          <p:cNvPr id="3" name="Content Placeholder 2">
            <a:extLst>
              <a:ext uri="{FF2B5EF4-FFF2-40B4-BE49-F238E27FC236}">
                <a16:creationId xmlns:a16="http://schemas.microsoft.com/office/drawing/2014/main" id="{7415E4CC-BD08-9DF4-CDC9-5EA7194F7093}"/>
              </a:ext>
            </a:extLst>
          </p:cNvPr>
          <p:cNvSpPr>
            <a:spLocks noGrp="1"/>
          </p:cNvSpPr>
          <p:nvPr>
            <p:ph idx="1"/>
          </p:nvPr>
        </p:nvSpPr>
        <p:spPr>
          <a:xfrm>
            <a:off x="838200" y="1338146"/>
            <a:ext cx="10515600" cy="4838817"/>
          </a:xfrm>
        </p:spPr>
        <p:txBody>
          <a:bodyPr>
            <a:normAutofit/>
          </a:bodyPr>
          <a:lstStyle/>
          <a:p>
            <a:pPr marL="0" indent="0">
              <a:buNone/>
            </a:pPr>
            <a:r>
              <a:rPr lang="en-US" sz="3600" dirty="0"/>
              <a:t>Galatians 4:4</a:t>
            </a:r>
            <a:r>
              <a:rPr lang="en-US" sz="3600" i="1" dirty="0"/>
              <a:t>—“But when the time had fully come, God sent His Son,”</a:t>
            </a:r>
          </a:p>
          <a:p>
            <a:pPr marL="0" indent="0">
              <a:lnSpc>
                <a:spcPct val="100000"/>
              </a:lnSpc>
              <a:spcBef>
                <a:spcPts val="0"/>
              </a:spcBef>
              <a:buNone/>
            </a:pPr>
            <a:r>
              <a:rPr lang="en-US" sz="3600" dirty="0"/>
              <a:t>Paul tells us in this verse that God controls history, and even though He wasn’t speaking through a prophet in the period between the two Testaments, God was at work. He controlled nations so that at the strategic time in history, His Son came into the world as Savior. This is the period of </a:t>
            </a:r>
            <a:r>
              <a:rPr lang="en-US" sz="3600" dirty="0">
                <a:highlight>
                  <a:srgbClr val="00FFFF"/>
                </a:highlight>
              </a:rPr>
              <a:t>PREPARATION.</a:t>
            </a:r>
          </a:p>
          <a:p>
            <a:pPr marL="0" indent="0">
              <a:lnSpc>
                <a:spcPct val="100000"/>
              </a:lnSpc>
              <a:spcBef>
                <a:spcPts val="0"/>
              </a:spcBef>
              <a:buNone/>
            </a:pPr>
            <a:endParaRPr lang="en-US" sz="3200" i="1" dirty="0"/>
          </a:p>
          <a:p>
            <a:pPr marL="0" indent="0">
              <a:lnSpc>
                <a:spcPct val="100000"/>
              </a:lnSpc>
              <a:spcBef>
                <a:spcPts val="0"/>
              </a:spcBef>
              <a:buNone/>
            </a:pPr>
            <a:endParaRPr lang="en-US" sz="3600" dirty="0"/>
          </a:p>
        </p:txBody>
      </p:sp>
    </p:spTree>
    <p:extLst>
      <p:ext uri="{BB962C8B-B14F-4D97-AF65-F5344CB8AC3E}">
        <p14:creationId xmlns:p14="http://schemas.microsoft.com/office/powerpoint/2010/main" val="3146201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A3B9C-857F-FAB9-561B-94E294FEE01B}"/>
              </a:ext>
            </a:extLst>
          </p:cNvPr>
          <p:cNvSpPr>
            <a:spLocks noGrp="1"/>
          </p:cNvSpPr>
          <p:nvPr>
            <p:ph type="title"/>
          </p:nvPr>
        </p:nvSpPr>
        <p:spPr/>
        <p:txBody>
          <a:bodyPr/>
          <a:lstStyle/>
          <a:p>
            <a:r>
              <a:rPr lang="en-US" dirty="0">
                <a:highlight>
                  <a:srgbClr val="FFFF00"/>
                </a:highlight>
              </a:rPr>
              <a:t>Period of expectation </a:t>
            </a:r>
          </a:p>
        </p:txBody>
      </p:sp>
      <p:sp>
        <p:nvSpPr>
          <p:cNvPr id="3" name="Content Placeholder 2">
            <a:extLst>
              <a:ext uri="{FF2B5EF4-FFF2-40B4-BE49-F238E27FC236}">
                <a16:creationId xmlns:a16="http://schemas.microsoft.com/office/drawing/2014/main" id="{D75B06D1-0F9D-561D-E08E-C775160B5AC6}"/>
              </a:ext>
            </a:extLst>
          </p:cNvPr>
          <p:cNvSpPr>
            <a:spLocks noGrp="1"/>
          </p:cNvSpPr>
          <p:nvPr>
            <p:ph idx="1"/>
          </p:nvPr>
        </p:nvSpPr>
        <p:spPr>
          <a:xfrm>
            <a:off x="838200" y="1583473"/>
            <a:ext cx="10515600" cy="4593490"/>
          </a:xfrm>
        </p:spPr>
        <p:txBody>
          <a:bodyPr/>
          <a:lstStyle/>
          <a:p>
            <a:pPr marL="0" indent="0">
              <a:buNone/>
            </a:pPr>
            <a:r>
              <a:rPr lang="en-US" sz="5400" dirty="0"/>
              <a:t>This covers the life of Christ. The four Gospels tell us about Christ’s life and provide information about the period of expectation. </a:t>
            </a:r>
            <a:r>
              <a:rPr lang="en-US" sz="5400" i="1" u="sng" dirty="0"/>
              <a:t>Scripture is the Gospels</a:t>
            </a:r>
            <a:endParaRPr lang="en-US" sz="5400" dirty="0"/>
          </a:p>
          <a:p>
            <a:pPr marL="0" indent="0">
              <a:buNone/>
            </a:pPr>
            <a:endParaRPr lang="en-US" dirty="0"/>
          </a:p>
        </p:txBody>
      </p:sp>
    </p:spTree>
    <p:extLst>
      <p:ext uri="{BB962C8B-B14F-4D97-AF65-F5344CB8AC3E}">
        <p14:creationId xmlns:p14="http://schemas.microsoft.com/office/powerpoint/2010/main" val="70020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F44B6E14-2789-49A6-AAEE-2A0688281F45}"/>
              </a:ext>
            </a:extLst>
          </p:cNvPr>
          <p:cNvSpPr>
            <a:spLocks noGrp="1"/>
          </p:cNvSpPr>
          <p:nvPr>
            <p:ph type="title"/>
          </p:nvPr>
        </p:nvSpPr>
        <p:spPr>
          <a:xfrm>
            <a:off x="1371597" y="348865"/>
            <a:ext cx="10044023" cy="877729"/>
          </a:xfrm>
          <a:solidFill>
            <a:srgbClr val="FFFF00"/>
          </a:solidFill>
        </p:spPr>
        <p:txBody>
          <a:bodyPr vert="horz" lIns="91440" tIns="45720" rIns="91440" bIns="45720" rtlCol="0" anchor="ctr">
            <a:normAutofit/>
          </a:bodyPr>
          <a:lstStyle/>
          <a:p>
            <a:r>
              <a:rPr lang="en-US" sz="4000" kern="1200" dirty="0">
                <a:latin typeface="+mj-lt"/>
                <a:ea typeface="+mj-ea"/>
                <a:cs typeface="+mj-cs"/>
              </a:rPr>
              <a:t>Summary of each of the Gospels</a:t>
            </a:r>
          </a:p>
        </p:txBody>
      </p:sp>
      <p:graphicFrame>
        <p:nvGraphicFramePr>
          <p:cNvPr id="9" name="TextBox 4">
            <a:extLst>
              <a:ext uri="{FF2B5EF4-FFF2-40B4-BE49-F238E27FC236}">
                <a16:creationId xmlns:a16="http://schemas.microsoft.com/office/drawing/2014/main" id="{27F365C6-43E3-1AC6-E545-11EF3F24EA41}"/>
              </a:ext>
            </a:extLst>
          </p:cNvPr>
          <p:cNvGraphicFramePr/>
          <p:nvPr>
            <p:extLst>
              <p:ext uri="{D42A27DB-BD31-4B8C-83A1-F6EECF244321}">
                <p14:modId xmlns:p14="http://schemas.microsoft.com/office/powerpoint/2010/main" val="1547290992"/>
              </p:ext>
            </p:extLst>
          </p:nvPr>
        </p:nvGraphicFramePr>
        <p:xfrm>
          <a:off x="278781" y="1575459"/>
          <a:ext cx="11764536" cy="5014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560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059DA-AD2C-041A-0521-FF0022D7A8EE}"/>
              </a:ext>
            </a:extLst>
          </p:cNvPr>
          <p:cNvSpPr>
            <a:spLocks noGrp="1"/>
          </p:cNvSpPr>
          <p:nvPr>
            <p:ph type="title"/>
          </p:nvPr>
        </p:nvSpPr>
        <p:spPr>
          <a:xfrm>
            <a:off x="612648" y="345688"/>
            <a:ext cx="10653578" cy="657922"/>
          </a:xfrm>
          <a:solidFill>
            <a:srgbClr val="FFFF00"/>
          </a:solidFill>
        </p:spPr>
        <p:txBody>
          <a:bodyPr>
            <a:normAutofit/>
          </a:bodyPr>
          <a:lstStyle/>
          <a:p>
            <a:r>
              <a:rPr lang="en-US" sz="2800" dirty="0"/>
              <a:t>Summary of the Four Gospels – appeal for modern readers</a:t>
            </a:r>
          </a:p>
        </p:txBody>
      </p:sp>
      <p:sp>
        <p:nvSpPr>
          <p:cNvPr id="3" name="Content Placeholder 2">
            <a:extLst>
              <a:ext uri="{FF2B5EF4-FFF2-40B4-BE49-F238E27FC236}">
                <a16:creationId xmlns:a16="http://schemas.microsoft.com/office/drawing/2014/main" id="{35016330-49CC-8F98-8401-369F3B71ACAD}"/>
              </a:ext>
            </a:extLst>
          </p:cNvPr>
          <p:cNvSpPr>
            <a:spLocks noGrp="1"/>
          </p:cNvSpPr>
          <p:nvPr>
            <p:ph idx="1"/>
          </p:nvPr>
        </p:nvSpPr>
        <p:spPr>
          <a:xfrm>
            <a:off x="379141" y="1003611"/>
            <a:ext cx="11095464" cy="5408340"/>
          </a:xfrm>
        </p:spPr>
        <p:txBody>
          <a:bodyPr>
            <a:noAutofit/>
          </a:bodyPr>
          <a:lstStyle/>
          <a:p>
            <a:pPr marL="0" indent="0">
              <a:buNone/>
            </a:pPr>
            <a:r>
              <a:rPr lang="en-US" sz="3200" b="1" dirty="0"/>
              <a:t>The four gospels may appeal to four different modern readers</a:t>
            </a:r>
          </a:p>
          <a:p>
            <a:pPr marL="0" indent="0">
              <a:buNone/>
            </a:pPr>
            <a:r>
              <a:rPr lang="en-US" sz="3200" b="1" dirty="0"/>
              <a:t>Matthew</a:t>
            </a:r>
            <a:r>
              <a:rPr lang="en-US" sz="3200" dirty="0"/>
              <a:t> would appeal to the </a:t>
            </a:r>
            <a:r>
              <a:rPr lang="en-US" sz="3200" u="sng" dirty="0"/>
              <a:t>religious person, the religious seeker.</a:t>
            </a:r>
            <a:r>
              <a:rPr lang="en-US" sz="3200" dirty="0"/>
              <a:t> </a:t>
            </a:r>
          </a:p>
          <a:p>
            <a:pPr marL="0" indent="0">
              <a:buNone/>
            </a:pPr>
            <a:r>
              <a:rPr lang="en-US" sz="3200" b="1" dirty="0"/>
              <a:t>Mark,</a:t>
            </a:r>
            <a:r>
              <a:rPr lang="en-US" sz="3200" dirty="0"/>
              <a:t> who focuses on Jesus’ works, would appeal to </a:t>
            </a:r>
            <a:r>
              <a:rPr lang="en-US" sz="3200" u="sng" dirty="0"/>
              <a:t>the practical person, the pragmatic man or woman. </a:t>
            </a:r>
          </a:p>
          <a:p>
            <a:pPr marL="0" indent="0">
              <a:buNone/>
            </a:pPr>
            <a:r>
              <a:rPr lang="en-US" sz="3200" b="1" dirty="0"/>
              <a:t>Luke</a:t>
            </a:r>
            <a:r>
              <a:rPr lang="en-US" sz="3200" dirty="0"/>
              <a:t> presents Jesus Christ as the ideal perfect man and would appeal to </a:t>
            </a:r>
            <a:r>
              <a:rPr lang="en-US" sz="3200" u="sng" dirty="0"/>
              <a:t>the idealist who is looking for perfection </a:t>
            </a:r>
          </a:p>
          <a:p>
            <a:pPr marL="0" indent="0">
              <a:buNone/>
            </a:pPr>
            <a:r>
              <a:rPr lang="en-US" sz="3200" b="1" dirty="0"/>
              <a:t>John </a:t>
            </a:r>
            <a:r>
              <a:rPr lang="en-US" sz="3200" dirty="0"/>
              <a:t>writes about Christ in such a way that it challenged the intellect and appeals to the heart. So, if you are </a:t>
            </a:r>
            <a:r>
              <a:rPr lang="en-US" sz="3200" u="sng" dirty="0"/>
              <a:t>theological or philosophical in nature</a:t>
            </a:r>
            <a:r>
              <a:rPr lang="en-US" sz="3200" dirty="0"/>
              <a:t>, it’s a gospel that would appeal to you.</a:t>
            </a:r>
          </a:p>
        </p:txBody>
      </p:sp>
    </p:spTree>
    <p:extLst>
      <p:ext uri="{BB962C8B-B14F-4D97-AF65-F5344CB8AC3E}">
        <p14:creationId xmlns:p14="http://schemas.microsoft.com/office/powerpoint/2010/main" val="2826008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6B02-13B6-A42A-4B47-339102A8B592}"/>
              </a:ext>
            </a:extLst>
          </p:cNvPr>
          <p:cNvSpPr>
            <a:spLocks noGrp="1"/>
          </p:cNvSpPr>
          <p:nvPr>
            <p:ph type="title"/>
          </p:nvPr>
        </p:nvSpPr>
        <p:spPr>
          <a:xfrm>
            <a:off x="612648" y="548640"/>
            <a:ext cx="10653578" cy="670560"/>
          </a:xfrm>
          <a:solidFill>
            <a:srgbClr val="FFFF00"/>
          </a:solidFill>
        </p:spPr>
        <p:txBody>
          <a:bodyPr>
            <a:normAutofit fontScale="90000"/>
          </a:bodyPr>
          <a:lstStyle/>
          <a:p>
            <a:r>
              <a:rPr lang="en-US" dirty="0"/>
              <a:t>Application – Studying the Gospels</a:t>
            </a:r>
          </a:p>
        </p:txBody>
      </p:sp>
      <p:sp>
        <p:nvSpPr>
          <p:cNvPr id="3" name="Content Placeholder 2">
            <a:extLst>
              <a:ext uri="{FF2B5EF4-FFF2-40B4-BE49-F238E27FC236}">
                <a16:creationId xmlns:a16="http://schemas.microsoft.com/office/drawing/2014/main" id="{753B85E6-7F78-8D93-D98E-0817EDFF465B}"/>
              </a:ext>
            </a:extLst>
          </p:cNvPr>
          <p:cNvSpPr>
            <a:spLocks noGrp="1"/>
          </p:cNvSpPr>
          <p:nvPr>
            <p:ph idx="1"/>
          </p:nvPr>
        </p:nvSpPr>
        <p:spPr>
          <a:xfrm>
            <a:off x="612647" y="1219200"/>
            <a:ext cx="10653579" cy="5090160"/>
          </a:xfrm>
        </p:spPr>
        <p:txBody>
          <a:bodyPr>
            <a:normAutofit/>
          </a:bodyPr>
          <a:lstStyle/>
          <a:p>
            <a:pPr marL="0" indent="0">
              <a:buNone/>
            </a:pPr>
            <a:r>
              <a:rPr lang="en-US" sz="4800" dirty="0"/>
              <a:t>1. Remember the purpose and audience of the book</a:t>
            </a:r>
          </a:p>
          <a:p>
            <a:pPr marL="0" indent="0">
              <a:buNone/>
            </a:pPr>
            <a:r>
              <a:rPr lang="en-US" sz="4800" dirty="0"/>
              <a:t>2. Why did the author pick this story and how does it fit with the overall story? The INDIVIDUAL story needs to be understood in light of the OVERALL story!</a:t>
            </a:r>
          </a:p>
        </p:txBody>
      </p:sp>
    </p:spTree>
    <p:extLst>
      <p:ext uri="{BB962C8B-B14F-4D97-AF65-F5344CB8AC3E}">
        <p14:creationId xmlns:p14="http://schemas.microsoft.com/office/powerpoint/2010/main" val="1063867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54F7-D67C-192A-5D40-EC7C2C244686}"/>
              </a:ext>
            </a:extLst>
          </p:cNvPr>
          <p:cNvSpPr>
            <a:spLocks noGrp="1"/>
          </p:cNvSpPr>
          <p:nvPr>
            <p:ph type="title"/>
          </p:nvPr>
        </p:nvSpPr>
        <p:spPr>
          <a:xfrm>
            <a:off x="612648" y="548640"/>
            <a:ext cx="10653578" cy="644056"/>
          </a:xfrm>
          <a:solidFill>
            <a:srgbClr val="FFFF00"/>
          </a:solidFill>
        </p:spPr>
        <p:txBody>
          <a:bodyPr>
            <a:normAutofit fontScale="90000"/>
          </a:bodyPr>
          <a:lstStyle/>
          <a:p>
            <a:r>
              <a:rPr lang="en-US" dirty="0"/>
              <a:t>Conclusion of Unit number #2</a:t>
            </a:r>
          </a:p>
        </p:txBody>
      </p:sp>
      <p:sp>
        <p:nvSpPr>
          <p:cNvPr id="3" name="Content Placeholder 2">
            <a:extLst>
              <a:ext uri="{FF2B5EF4-FFF2-40B4-BE49-F238E27FC236}">
                <a16:creationId xmlns:a16="http://schemas.microsoft.com/office/drawing/2014/main" id="{E04A785F-971B-C48A-21D2-301932CB77E5}"/>
              </a:ext>
            </a:extLst>
          </p:cNvPr>
          <p:cNvSpPr>
            <a:spLocks noGrp="1"/>
          </p:cNvSpPr>
          <p:nvPr>
            <p:ph idx="1"/>
          </p:nvPr>
        </p:nvSpPr>
        <p:spPr>
          <a:xfrm>
            <a:off x="612647" y="1192696"/>
            <a:ext cx="10783899" cy="5386524"/>
          </a:xfrm>
          <a:noFill/>
        </p:spPr>
        <p:txBody>
          <a:bodyPr>
            <a:noAutofit/>
          </a:bodyPr>
          <a:lstStyle/>
          <a:p>
            <a:pPr marL="0" indent="0">
              <a:buNone/>
            </a:pPr>
            <a:r>
              <a:rPr lang="en-US" sz="3000" b="1" dirty="0"/>
              <a:t>In Matthew chapter 16:18, Christ made a statement that changed the course of history. </a:t>
            </a:r>
            <a:r>
              <a:rPr lang="en-US" sz="3000" u="sng" dirty="0"/>
              <a:t>“And I tell you that you are Peter, and on this rock I will build my church, and the gates of Hades will not overcome it”</a:t>
            </a:r>
          </a:p>
          <a:p>
            <a:pPr marL="0" indent="0">
              <a:buNone/>
            </a:pPr>
            <a:r>
              <a:rPr lang="en-US" sz="3000" dirty="0"/>
              <a:t>Christ said he would build his church, and hell's gates would not prevail against it. We'll explore the church's beginning—a movement so strong that even hell can't stop it. Over two thousand years, Christ’s promise proves true. Why is the church so powerful? What drives its enduring strength?</a:t>
            </a:r>
            <a:endParaRPr lang="en-US" sz="3000" u="sng" dirty="0"/>
          </a:p>
          <a:p>
            <a:pPr marL="0" indent="0">
              <a:buNone/>
            </a:pPr>
            <a:r>
              <a:rPr lang="en-US" sz="3000" b="1" dirty="0"/>
              <a:t>Unit # 3 - The “Establishment of the Church.” We will focus will be on the birth and the growth of the church in Jerusalem. </a:t>
            </a:r>
          </a:p>
        </p:txBody>
      </p:sp>
    </p:spTree>
    <p:extLst>
      <p:ext uri="{BB962C8B-B14F-4D97-AF65-F5344CB8AC3E}">
        <p14:creationId xmlns:p14="http://schemas.microsoft.com/office/powerpoint/2010/main" val="4071645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5400" b="1" dirty="0"/>
              <a:t>Unit # 3 - The “establishment of the church.” We will focus will be on the birth and the growth of the church </a:t>
            </a:r>
            <a:r>
              <a:rPr lang="en-US" sz="5400" b="1" u="sng" dirty="0"/>
              <a:t>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not really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a:xfrm>
            <a:off x="838200" y="1825624"/>
            <a:ext cx="10515600" cy="4575175"/>
          </a:xfrm>
        </p:spPr>
        <p:txBody>
          <a:bodyPr/>
          <a:lstStyle/>
          <a:p>
            <a:pPr marL="0" indent="0">
              <a:buNone/>
            </a:pPr>
            <a:r>
              <a:rPr lang="en-US" sz="4000" b="1" dirty="0"/>
              <a:t>These Chapters will show a consistent pattern</a:t>
            </a:r>
          </a:p>
          <a:p>
            <a:pPr marL="0" indent="0">
              <a:buNone/>
            </a:pPr>
            <a:r>
              <a:rPr lang="en-US" sz="3600" dirty="0"/>
              <a:t>Luke explains to us how the church </a:t>
            </a:r>
            <a:r>
              <a:rPr lang="en-US" sz="3600" b="1" dirty="0"/>
              <a:t>overcame a series of threats. The pattern for the opposition is external, internal, external, internal.</a:t>
            </a:r>
            <a:r>
              <a:rPr lang="en-US" sz="36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471783"/>
          </a:xfrm>
          <a:solidFill>
            <a:schemeClr val="accent2">
              <a:lumMod val="20000"/>
              <a:lumOff val="80000"/>
            </a:schemeClr>
          </a:solidFill>
        </p:spPr>
        <p:txBody>
          <a:bodyPr>
            <a:normAutofit fontScale="90000"/>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199" y="836908"/>
            <a:ext cx="10909515" cy="5340055"/>
          </a:xfrm>
        </p:spPr>
        <p:txBody>
          <a:bodyPr>
            <a:normAutofit/>
          </a:bodyPr>
          <a:lstStyle/>
          <a:p>
            <a:pPr marL="0" indent="0">
              <a:buNone/>
            </a:pPr>
            <a:r>
              <a:rPr lang="en-US" sz="3000" dirty="0"/>
              <a:t>The scripture references for that period are </a:t>
            </a:r>
            <a:r>
              <a:rPr lang="en-US" sz="3000" b="1" dirty="0"/>
              <a:t>Acts 6:8 through Acts 9:31</a:t>
            </a:r>
            <a:r>
              <a:rPr lang="en-US" sz="3000" dirty="0"/>
              <a:t>. In this section in the book of Acts, Luke turns his inspired spotlight on three men: </a:t>
            </a:r>
            <a:r>
              <a:rPr lang="en-US" sz="3000" b="1" dirty="0"/>
              <a:t>Stephen, Philip and Saul</a:t>
            </a:r>
            <a:r>
              <a:rPr lang="en-US" sz="3000" dirty="0"/>
              <a:t>. </a:t>
            </a:r>
            <a:r>
              <a:rPr lang="en-US" sz="3000" b="1" dirty="0"/>
              <a:t>Stephen</a:t>
            </a:r>
            <a:r>
              <a:rPr lang="en-US" sz="3000" dirty="0"/>
              <a:t> preaches a powerful sermon to his countrymen in Jerusalem. </a:t>
            </a:r>
            <a:r>
              <a:rPr lang="en-US" sz="3000" b="1" dirty="0"/>
              <a:t>Philip</a:t>
            </a:r>
            <a:r>
              <a:rPr lang="en-US" sz="3000" dirty="0"/>
              <a:t>, who was one of those seven deacons, is driven by persecution to Samaria and he preaches the gospel in Samaria, which was a very bold step for the early believers. </a:t>
            </a:r>
            <a:r>
              <a:rPr lang="en-US" sz="3000" b="1" dirty="0"/>
              <a:t>Saul</a:t>
            </a:r>
            <a:r>
              <a:rPr lang="en-US" sz="3000" dirty="0"/>
              <a:t>, who at this point is not a Christian or a follower of Christ, is miraculously converted on the road to Damascus and then he’s commissioned to take the gospel to the Gentiles. </a:t>
            </a:r>
            <a:r>
              <a:rPr lang="en-US" sz="3000"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RAPID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a:xfrm>
            <a:off x="557561" y="1690688"/>
            <a:ext cx="10796239" cy="4802187"/>
          </a:xfrm>
        </p:spPr>
        <p:txBody>
          <a:bodyPr>
            <a:normAutofit/>
          </a:bodyPr>
          <a:lstStyle/>
          <a:p>
            <a:pPr marL="0" indent="0">
              <a:buNone/>
            </a:pPr>
            <a:r>
              <a:rPr lang="en-US" sz="34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The epistles Paul wrote during the period of expansion could be called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xfrm>
            <a:off x="838200" y="365126"/>
            <a:ext cx="10515600" cy="961870"/>
          </a:xfrm>
          <a:solidFill>
            <a:schemeClr val="accent5">
              <a:lumMod val="20000"/>
              <a:lumOff val="80000"/>
            </a:schemeClr>
          </a:solidFill>
        </p:spPr>
        <p:txBody>
          <a:bodyPr/>
          <a:lstStyle/>
          <a:p>
            <a:pPr algn="ctr"/>
            <a:r>
              <a:rPr lang="en-US" dirty="0"/>
              <a:t>The Period of RAPID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a:xfrm>
            <a:off x="635620" y="1326996"/>
            <a:ext cx="10718180" cy="5006897"/>
          </a:xfrm>
        </p:spPr>
        <p:txBody>
          <a:bodyPr>
            <a:normAutofit/>
          </a:bodyPr>
          <a:lstStyle/>
          <a:p>
            <a:pPr marL="0" indent="0">
              <a:buNone/>
            </a:pPr>
            <a:r>
              <a:rPr lang="en-US" sz="3200" dirty="0"/>
              <a:t>After his </a:t>
            </a:r>
            <a:r>
              <a:rPr lang="en-US" sz="3200" b="1" dirty="0"/>
              <a:t>first journey</a:t>
            </a:r>
            <a:r>
              <a:rPr lang="en-US" sz="3200" dirty="0"/>
              <a:t>, Paul wrote </a:t>
            </a:r>
            <a:r>
              <a:rPr lang="en-US" sz="3200" b="1" dirty="0"/>
              <a:t>one epistle</a:t>
            </a:r>
            <a:r>
              <a:rPr lang="en-US" sz="3200" dirty="0"/>
              <a:t>, the epistle to the </a:t>
            </a:r>
            <a:r>
              <a:rPr lang="en-US" sz="3200" b="1" dirty="0"/>
              <a:t>Galatians</a:t>
            </a:r>
            <a:r>
              <a:rPr lang="en-US" sz="3200" dirty="0"/>
              <a:t>. On his </a:t>
            </a:r>
            <a:r>
              <a:rPr lang="en-US" sz="3200" b="1" dirty="0"/>
              <a:t>second journey</a:t>
            </a:r>
            <a:r>
              <a:rPr lang="en-US" sz="3200" dirty="0"/>
              <a:t>, he wrote </a:t>
            </a:r>
            <a:r>
              <a:rPr lang="en-US" sz="3200" b="1" dirty="0"/>
              <a:t>First and Second Thessalonians</a:t>
            </a:r>
            <a:r>
              <a:rPr lang="en-US" sz="3200" dirty="0"/>
              <a:t>. On his </a:t>
            </a:r>
            <a:r>
              <a:rPr lang="en-US" sz="3200" b="1" dirty="0"/>
              <a:t>third journey</a:t>
            </a:r>
            <a:r>
              <a:rPr lang="en-US" sz="3200" dirty="0"/>
              <a:t>, Paul wrote </a:t>
            </a:r>
            <a:r>
              <a:rPr lang="en-US" sz="3200" b="1" dirty="0"/>
              <a:t>First Corinthians, Second Corinthians, and Romans</a:t>
            </a:r>
            <a:r>
              <a:rPr lang="en-US" sz="3200" dirty="0"/>
              <a:t>. So, it’s very easy to remember the chronological order of these epistles if you relate them to Paul’s missionary journeys. </a:t>
            </a:r>
            <a:r>
              <a:rPr lang="en-US" sz="3200" b="1" u="sng" dirty="0"/>
              <a:t>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228601"/>
            <a:ext cx="12310533" cy="7315201"/>
          </a:xfrm>
          <a:prstGeom prst="rect">
            <a:avLst/>
          </a:prstGeom>
        </p:spPr>
      </p:pic>
      <p:sp>
        <p:nvSpPr>
          <p:cNvPr id="3" name="TextBox 2">
            <a:extLst>
              <a:ext uri="{FF2B5EF4-FFF2-40B4-BE49-F238E27FC236}">
                <a16:creationId xmlns:a16="http://schemas.microsoft.com/office/drawing/2014/main" id="{95BF7E20-5B4D-E07F-BF69-2F1A910E855A}"/>
              </a:ext>
            </a:extLst>
          </p:cNvPr>
          <p:cNvSpPr txBox="1"/>
          <p:nvPr/>
        </p:nvSpPr>
        <p:spPr>
          <a:xfrm>
            <a:off x="3077737" y="3244334"/>
            <a:ext cx="6155472" cy="369332"/>
          </a:xfrm>
          <a:prstGeom prst="rect">
            <a:avLst/>
          </a:prstGeom>
          <a:noFill/>
        </p:spPr>
        <p:txBody>
          <a:bodyPr wrap="square">
            <a:spAutoFit/>
          </a:bodyPr>
          <a:lstStyle/>
          <a:p>
            <a:r>
              <a:rPr lang="en-US" dirty="0"/>
              <a:t>https://</a:t>
            </a:r>
            <a:r>
              <a:rPr lang="en-US" dirty="0" err="1"/>
              <a:t>www.youtube.com</a:t>
            </a:r>
            <a:r>
              <a:rPr lang="en-US" dirty="0"/>
              <a:t>/</a:t>
            </a:r>
            <a:r>
              <a:rPr lang="en-US" dirty="0" err="1"/>
              <a:t>watch?v</a:t>
            </a:r>
            <a:r>
              <a:rPr lang="en-US" dirty="0"/>
              <a:t>=L61xmwEEIgc&amp;t=16s</a:t>
            </a:r>
          </a:p>
        </p:txBody>
      </p:sp>
    </p:spTree>
    <p:extLst>
      <p:ext uri="{BB962C8B-B14F-4D97-AF65-F5344CB8AC3E}">
        <p14:creationId xmlns:p14="http://schemas.microsoft.com/office/powerpoint/2010/main" val="728569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528B-9CB2-60F0-79F6-82C705745CF5}"/>
              </a:ext>
            </a:extLst>
          </p:cNvPr>
          <p:cNvSpPr>
            <a:spLocks noGrp="1"/>
          </p:cNvSpPr>
          <p:nvPr>
            <p:ph type="title"/>
          </p:nvPr>
        </p:nvSpPr>
        <p:spPr>
          <a:xfrm>
            <a:off x="838200" y="365125"/>
            <a:ext cx="10515600" cy="879475"/>
          </a:xfrm>
          <a:solidFill>
            <a:schemeClr val="accent5">
              <a:lumMod val="20000"/>
              <a:lumOff val="80000"/>
            </a:schemeClr>
          </a:solidFill>
        </p:spPr>
        <p:txBody>
          <a:bodyPr/>
          <a:lstStyle/>
          <a:p>
            <a:r>
              <a:rPr lang="en-US" dirty="0"/>
              <a:t>Summary of the Journeys</a:t>
            </a:r>
          </a:p>
        </p:txBody>
      </p:sp>
      <p:sp>
        <p:nvSpPr>
          <p:cNvPr id="3" name="Content Placeholder 2">
            <a:extLst>
              <a:ext uri="{FF2B5EF4-FFF2-40B4-BE49-F238E27FC236}">
                <a16:creationId xmlns:a16="http://schemas.microsoft.com/office/drawing/2014/main" id="{895B6D49-1F94-7282-33E8-8496F7FCF1B9}"/>
              </a:ext>
            </a:extLst>
          </p:cNvPr>
          <p:cNvSpPr>
            <a:spLocks noGrp="1"/>
          </p:cNvSpPr>
          <p:nvPr>
            <p:ph idx="1"/>
          </p:nvPr>
        </p:nvSpPr>
        <p:spPr>
          <a:xfrm>
            <a:off x="838200" y="1244600"/>
            <a:ext cx="10515600" cy="4932363"/>
          </a:xfrm>
        </p:spPr>
        <p:txBody>
          <a:bodyPr>
            <a:normAutofit lnSpcReduction="10000"/>
          </a:bodyPr>
          <a:lstStyle/>
          <a:p>
            <a:pPr marL="0" lvl="0" indent="0">
              <a:buNone/>
            </a:pPr>
            <a:r>
              <a:rPr lang="en-US" sz="3600" dirty="0"/>
              <a:t>Surprisingly, most converts were </a:t>
            </a:r>
            <a:r>
              <a:rPr lang="en-US" sz="3600" b="1" u="sng" dirty="0"/>
              <a:t>Gentiles, not Jews.</a:t>
            </a:r>
            <a:r>
              <a:rPr lang="en-US" sz="3600" dirty="0"/>
              <a:t> This will create major problems that threaten the Church. Specifically, how much of the First Testament ritual and practice MUST Christians continue to practice? Does following Christ mean rejecting Jewish practice? What about the Law? Must you be circumcised to be saved? What about dietary laws? </a:t>
            </a:r>
            <a:r>
              <a:rPr lang="en-US" sz="3600" b="1" dirty="0"/>
              <a:t>Remember, to Jews, Gentiles were considered unclean, idolatrous, and often morally corrupt</a:t>
            </a:r>
            <a:r>
              <a:rPr lang="en-US" sz="3600" dirty="0"/>
              <a:t> (see Deut. 7:1 — 6; Lev. 20:22 — 26).</a:t>
            </a:r>
          </a:p>
          <a:p>
            <a:pPr marL="0" lvl="0" indent="0">
              <a:buNone/>
            </a:pPr>
            <a:endParaRPr lang="en-US" dirty="0"/>
          </a:p>
          <a:p>
            <a:pPr marL="0" indent="0">
              <a:buNone/>
            </a:pPr>
            <a:endParaRPr lang="en-US" sz="3600" dirty="0"/>
          </a:p>
          <a:p>
            <a:pPr marL="0" indent="0">
              <a:buNone/>
            </a:pPr>
            <a:endParaRPr lang="en-US" dirty="0"/>
          </a:p>
        </p:txBody>
      </p:sp>
    </p:spTree>
    <p:extLst>
      <p:ext uri="{BB962C8B-B14F-4D97-AF65-F5344CB8AC3E}">
        <p14:creationId xmlns:p14="http://schemas.microsoft.com/office/powerpoint/2010/main" val="3229187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9AD79541-4258-D4FF-B276-66AE385AC61B}"/>
              </a:ext>
            </a:extLst>
          </p:cNvPr>
          <p:cNvSpPr>
            <a:spLocks noGrp="1"/>
          </p:cNvSpPr>
          <p:nvPr>
            <p:ph type="title"/>
          </p:nvPr>
        </p:nvSpPr>
        <p:spPr>
          <a:xfrm>
            <a:off x="1596338" y="583345"/>
            <a:ext cx="9444450" cy="4164820"/>
          </a:xfrm>
        </p:spPr>
        <p:txBody>
          <a:bodyPr vert="horz" lIns="91440" tIns="45720" rIns="91440" bIns="45720" rtlCol="0" anchor="t">
            <a:normAutofit fontScale="90000"/>
          </a:bodyPr>
          <a:lstStyle/>
          <a:p>
            <a:pPr algn="ctr"/>
            <a:r>
              <a:rPr lang="en-US" sz="8000" kern="1200" dirty="0">
                <a:solidFill>
                  <a:srgbClr val="FFFFFF"/>
                </a:solidFill>
                <a:latin typeface="+mj-lt"/>
                <a:ea typeface="+mj-ea"/>
                <a:cs typeface="+mj-cs"/>
              </a:rPr>
              <a:t>In our study, we have reached the last of Paul’s epistles, Romans. So, let’s return to that letter.</a:t>
            </a: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7484012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925</TotalTime>
  <Words>2469</Words>
  <Application>Microsoft Macintosh PowerPoint</Application>
  <PresentationFormat>Widescreen</PresentationFormat>
  <Paragraphs>92</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system-ui</vt:lpstr>
      <vt:lpstr>Office Theme</vt:lpstr>
      <vt:lpstr>Chronological Survey of the New Testament</vt:lpstr>
      <vt:lpstr>PowerPoint Presentation</vt:lpstr>
      <vt:lpstr>New Testament Books</vt:lpstr>
      <vt:lpstr>Epistles</vt:lpstr>
      <vt:lpstr>Pauline vs General - Illustration</vt:lpstr>
      <vt:lpstr>Storyline of New Testament</vt:lpstr>
      <vt:lpstr>Chronological Approach</vt:lpstr>
      <vt:lpstr>Six historical periods of the New Testament </vt:lpstr>
      <vt:lpstr>Six Historical Periods of the New Testament</vt:lpstr>
      <vt:lpstr>Period of Preparation</vt:lpstr>
      <vt:lpstr>Key Text John chapter 9</vt:lpstr>
      <vt:lpstr>Conclusion</vt:lpstr>
      <vt:lpstr>Period of expectation </vt:lpstr>
      <vt:lpstr>Summary of each of the Gospels</vt:lpstr>
      <vt:lpstr>Summary of the Four Gospels – appeal for modern readers</vt:lpstr>
      <vt:lpstr>Application – Studying the Gospels</vt:lpstr>
      <vt:lpstr>Conclusion of Unit number #2</vt:lpstr>
      <vt:lpstr>The Period of Establishment</vt:lpstr>
      <vt:lpstr>The Period of Establishment</vt:lpstr>
      <vt:lpstr>The Book of Acts</vt:lpstr>
      <vt:lpstr>The Pattern of Establishment</vt:lpstr>
      <vt:lpstr>The Period of EXTENSION</vt:lpstr>
      <vt:lpstr>Epistle during this period - James</vt:lpstr>
      <vt:lpstr>James – it’s goal</vt:lpstr>
      <vt:lpstr>The Period of RAPID EXPANSION</vt:lpstr>
      <vt:lpstr>PowerPoint Presentation</vt:lpstr>
      <vt:lpstr>The Period of RAPID EXPANSION </vt:lpstr>
      <vt:lpstr>PowerPoint Presentation</vt:lpstr>
      <vt:lpstr>Summary of the Journeys</vt:lpstr>
      <vt:lpstr>In our study, we have reached the last of Paul’s epistles, Romans. So, let’s return to that letter.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Gregg Quiggle</cp:lastModifiedBy>
  <cp:revision>4</cp:revision>
  <dcterms:created xsi:type="dcterms:W3CDTF">2026-08-15T21:26:33Z</dcterms:created>
  <dcterms:modified xsi:type="dcterms:W3CDTF">2026-08-16T13:32:12Z</dcterms:modified>
</cp:coreProperties>
</file>