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768" r:id="rId4"/>
    <p:sldId id="773" r:id="rId5"/>
    <p:sldId id="774" r:id="rId6"/>
    <p:sldId id="785" r:id="rId7"/>
    <p:sldId id="798" r:id="rId8"/>
    <p:sldId id="786" r:id="rId9"/>
    <p:sldId id="784" r:id="rId10"/>
    <p:sldId id="775" r:id="rId11"/>
    <p:sldId id="776" r:id="rId12"/>
    <p:sldId id="526" r:id="rId13"/>
    <p:sldId id="302" r:id="rId14"/>
    <p:sldId id="778" r:id="rId15"/>
    <p:sldId id="650" r:id="rId16"/>
    <p:sldId id="779" r:id="rId17"/>
    <p:sldId id="780" r:id="rId18"/>
    <p:sldId id="256" r:id="rId19"/>
    <p:sldId id="503" r:id="rId20"/>
    <p:sldId id="530" r:id="rId21"/>
    <p:sldId id="531" r:id="rId22"/>
    <p:sldId id="532" r:id="rId23"/>
    <p:sldId id="533" r:id="rId24"/>
    <p:sldId id="793" r:id="rId25"/>
    <p:sldId id="794" r:id="rId26"/>
    <p:sldId id="795" r:id="rId27"/>
    <p:sldId id="529" r:id="rId28"/>
    <p:sldId id="534" r:id="rId29"/>
    <p:sldId id="535" r:id="rId30"/>
    <p:sldId id="536" r:id="rId31"/>
    <p:sldId id="538" r:id="rId32"/>
    <p:sldId id="537" r:id="rId33"/>
    <p:sldId id="652" r:id="rId34"/>
    <p:sldId id="539" r:id="rId35"/>
    <p:sldId id="540" r:id="rId36"/>
    <p:sldId id="542" r:id="rId37"/>
    <p:sldId id="541" r:id="rId38"/>
    <p:sldId id="276" r:id="rId39"/>
    <p:sldId id="543" r:id="rId40"/>
    <p:sldId id="544" r:id="rId41"/>
    <p:sldId id="782" r:id="rId42"/>
    <p:sldId id="783" r:id="rId43"/>
    <p:sldId id="789" r:id="rId44"/>
    <p:sldId id="788" r:id="rId45"/>
    <p:sldId id="790" r:id="rId46"/>
    <p:sldId id="787" r:id="rId47"/>
    <p:sldId id="791" r:id="rId48"/>
    <p:sldId id="792" r:id="rId49"/>
    <p:sldId id="796" r:id="rId50"/>
    <p:sldId id="797"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Block" initials="DB" lastIdx="1" clrIdx="0">
    <p:extLst>
      <p:ext uri="{19B8F6BF-5375-455C-9EA6-DF929625EA0E}">
        <p15:presenceInfo xmlns:p15="http://schemas.microsoft.com/office/powerpoint/2012/main" userId="7b633a8777a4df5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20000"/>
    <a:srgbClr val="FFFFE1"/>
    <a:srgbClr val="220000"/>
    <a:srgbClr val="AE78D6"/>
    <a:srgbClr val="DA80D8"/>
    <a:srgbClr val="FFFF99"/>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247" autoAdjust="0"/>
  </p:normalViewPr>
  <p:slideViewPr>
    <p:cSldViewPr snapToGrid="0">
      <p:cViewPr varScale="1">
        <p:scale>
          <a:sx n="101" d="100"/>
          <a:sy n="101" d="100"/>
        </p:scale>
        <p:origin x="138" y="144"/>
      </p:cViewPr>
      <p:guideLst/>
    </p:cSldViewPr>
  </p:slideViewPr>
  <p:outlineViewPr>
    <p:cViewPr>
      <p:scale>
        <a:sx n="33" d="100"/>
        <a:sy n="33" d="100"/>
      </p:scale>
      <p:origin x="0" y="-23478"/>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F8BA6-5AD6-4E26-B21F-A6C440E5C9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26DB2-C362-4A4A-9624-D8030B7724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142B72-F233-4A3A-9AE9-17883D337DCF}"/>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584BA335-331F-407A-A720-D1982CF2A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A9DCC-C975-4BD1-B9E6-06989A0B47E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350081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3C9A-50F6-49CD-A18B-28303486CA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90C8F-7742-4407-9DE1-794293237C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E0920E-E0C1-4360-9A55-B1E3018481BE}"/>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FDE5838E-5E7D-4865-9707-5D4CB9397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8AB79-4F4C-4A3D-9953-7B3E180E9BA3}"/>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133743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C7147-D4DE-4091-8C8F-9D716809D3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351AFD-7250-4C37-AB99-D2CA81A9E0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6864A4-298A-4D81-A150-5B9B0A65D99A}"/>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5A7B58EA-C11E-4858-9836-4E512D116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A5402B-FFB7-4B02-8E02-0FEDD3A252C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936480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2989-8B72-4CF4-B5B0-59451792DE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3F05DA-887B-4262-9719-EF870D6A4C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1C0F23-1EA3-4386-BD7C-EB8B2FC23C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46CA12-38F9-4127-A6E6-A9A516839B09}"/>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6" name="Footer Placeholder 5">
            <a:extLst>
              <a:ext uri="{FF2B5EF4-FFF2-40B4-BE49-F238E27FC236}">
                <a16:creationId xmlns:a16="http://schemas.microsoft.com/office/drawing/2014/main" id="{DC61DCAF-216B-43EF-B648-E9954CC615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B641F4-8DB8-4B87-9211-4B26B73AB365}"/>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025933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98A5-4A91-4D8A-A6D5-BD6C654480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F10D46-9AC5-420D-AE16-70D191C9F5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5CB48F-D138-4419-ADF9-82A0CF69A0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8C3DCE-A017-46E9-8BC9-A990642434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04F874-5371-49D5-AECD-32EB6F5F98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CAE1D9-BB93-48D0-8F9E-0E75C6AE5668}"/>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8" name="Footer Placeholder 7">
            <a:extLst>
              <a:ext uri="{FF2B5EF4-FFF2-40B4-BE49-F238E27FC236}">
                <a16:creationId xmlns:a16="http://schemas.microsoft.com/office/drawing/2014/main" id="{E7D7C738-C607-4891-AB2E-C0D6D6808C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37EDFE-512C-47B0-93E4-EF460726133D}"/>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385411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0834C-C322-407F-80BB-FEEF3C4B2E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05228E-9FD6-4C9D-B1D8-D178AA4771AA}"/>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4" name="Footer Placeholder 3">
            <a:extLst>
              <a:ext uri="{FF2B5EF4-FFF2-40B4-BE49-F238E27FC236}">
                <a16:creationId xmlns:a16="http://schemas.microsoft.com/office/drawing/2014/main" id="{891AA25B-5294-4CC8-8B1D-F9D7404456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6FACA4-3E3D-40D2-B738-88A07ADADD27}"/>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536080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7C673A-9A01-40B7-94A3-BF58B1760568}"/>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3" name="Footer Placeholder 2">
            <a:extLst>
              <a:ext uri="{FF2B5EF4-FFF2-40B4-BE49-F238E27FC236}">
                <a16:creationId xmlns:a16="http://schemas.microsoft.com/office/drawing/2014/main" id="{6EFD8042-8B68-41DE-831C-36C8ED7097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2AE524-4707-4114-B834-8BE085320DD8}"/>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868163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3F95-2620-41E6-9866-98841BDB0A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CD8DDF-8ACD-46EE-9F79-8508248098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FECBCC-4638-4A17-B5F2-6452976735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83A9D1-7C31-4DA6-B7DC-862309FF6AD8}"/>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6" name="Footer Placeholder 5">
            <a:extLst>
              <a:ext uri="{FF2B5EF4-FFF2-40B4-BE49-F238E27FC236}">
                <a16:creationId xmlns:a16="http://schemas.microsoft.com/office/drawing/2014/main" id="{5F86AE0C-6934-449A-8E88-89FB51FADC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06C7A5-6644-42A7-8558-DD061A0642D9}"/>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401031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4F063-D665-48A2-8C46-89F3834CB8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DD1D0E-62D5-4B6F-9158-1D2039F41C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9FB997-BA28-4CB3-8E50-9B0731D11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BE1555-7A10-4FF9-8E3D-0C0E98D2ED7F}"/>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6" name="Footer Placeholder 5">
            <a:extLst>
              <a:ext uri="{FF2B5EF4-FFF2-40B4-BE49-F238E27FC236}">
                <a16:creationId xmlns:a16="http://schemas.microsoft.com/office/drawing/2014/main" id="{C4063342-A45B-4A81-9575-A7F108FF6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8E3872-FDE9-49D2-B80A-DAF62967B34C}"/>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933273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5A62-0E45-49F4-A521-DF6FB27884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A5CED8-5DBB-46F8-A85D-405F0ABC65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0B69E2-875C-4F97-B372-7B75AB2E5FC8}"/>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38B23018-C0A7-4601-9530-751E6C5B3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AF8CD8-A73D-4B09-B426-02D3B992685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913786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FBDF5F-51A6-4D46-872E-7CC1AC644A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810374-7F04-4412-8114-19626993EB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01B895-61F8-4394-9B9A-71016D742B28}"/>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9689C8FC-FBD5-43AE-AB42-F3E190E8C9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D832E4-0EF6-4259-A499-036396A2712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126477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B6DEA-A984-4BF8-92CC-FEC8AFEF62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E4657E-AF9B-4734-A2FA-C18CFDF473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65BCA4-5F89-4311-ACE7-62E1219A0DE3}"/>
              </a:ext>
            </a:extLst>
          </p:cNvPr>
          <p:cNvSpPr>
            <a:spLocks noGrp="1"/>
          </p:cNvSpPr>
          <p:nvPr>
            <p:ph type="dt" sz="half" idx="10"/>
          </p:nvPr>
        </p:nvSpPr>
        <p:spPr/>
        <p:txBody>
          <a:bodyPr/>
          <a:lstStyle/>
          <a:p>
            <a:fld id="{6775C358-7527-42C4-B2FA-DA5DC7298D3C}" type="datetimeFigureOut">
              <a:rPr lang="en-US" smtClean="0"/>
              <a:t>9/21/2026</a:t>
            </a:fld>
            <a:endParaRPr lang="en-US"/>
          </a:p>
        </p:txBody>
      </p:sp>
      <p:sp>
        <p:nvSpPr>
          <p:cNvPr id="5" name="Footer Placeholder 4">
            <a:extLst>
              <a:ext uri="{FF2B5EF4-FFF2-40B4-BE49-F238E27FC236}">
                <a16:creationId xmlns:a16="http://schemas.microsoft.com/office/drawing/2014/main" id="{55AAB987-3E66-4B5C-9650-7EB473F59C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5B4618-545C-40FC-937B-40C93CF53691}"/>
              </a:ext>
            </a:extLst>
          </p:cNvPr>
          <p:cNvSpPr>
            <a:spLocks noGrp="1"/>
          </p:cNvSpPr>
          <p:nvPr>
            <p:ph type="sldNum" sz="quarter" idx="12"/>
          </p:nvPr>
        </p:nvSpPr>
        <p:spPr/>
        <p:txBody>
          <a:bodyPr/>
          <a:lstStyle/>
          <a:p>
            <a:fld id="{89D31056-EA9E-4BD9-9A56-5F492505E864}" type="slidenum">
              <a:rPr lang="en-US" smtClean="0"/>
              <a:t>‹#›</a:t>
            </a:fld>
            <a:endParaRPr lang="en-US"/>
          </a:p>
        </p:txBody>
      </p:sp>
    </p:spTree>
    <p:extLst>
      <p:ext uri="{BB962C8B-B14F-4D97-AF65-F5344CB8AC3E}">
        <p14:creationId xmlns:p14="http://schemas.microsoft.com/office/powerpoint/2010/main" val="3920875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7A314-4182-4D2C-A819-30A17D14F3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51AAD3-0D26-4002-AC0F-C49CFF72C1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34E7A-85F8-413A-BA7E-0D086D99C111}"/>
              </a:ext>
            </a:extLst>
          </p:cNvPr>
          <p:cNvSpPr>
            <a:spLocks noGrp="1"/>
          </p:cNvSpPr>
          <p:nvPr>
            <p:ph type="dt" sz="half" idx="10"/>
          </p:nvPr>
        </p:nvSpPr>
        <p:spPr/>
        <p:txBody>
          <a:bodyPr/>
          <a:lstStyle/>
          <a:p>
            <a:fld id="{6775C358-7527-42C4-B2FA-DA5DC7298D3C}" type="datetimeFigureOut">
              <a:rPr lang="en-US" smtClean="0"/>
              <a:t>9/21/2026</a:t>
            </a:fld>
            <a:endParaRPr lang="en-US"/>
          </a:p>
        </p:txBody>
      </p:sp>
      <p:sp>
        <p:nvSpPr>
          <p:cNvPr id="5" name="Footer Placeholder 4">
            <a:extLst>
              <a:ext uri="{FF2B5EF4-FFF2-40B4-BE49-F238E27FC236}">
                <a16:creationId xmlns:a16="http://schemas.microsoft.com/office/drawing/2014/main" id="{9D7A759F-96BF-42C9-863A-3F3D30652A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B7031D-B0E9-45D4-9E50-BA4B42CF4811}"/>
              </a:ext>
            </a:extLst>
          </p:cNvPr>
          <p:cNvSpPr>
            <a:spLocks noGrp="1"/>
          </p:cNvSpPr>
          <p:nvPr>
            <p:ph type="sldNum" sz="quarter" idx="12"/>
          </p:nvPr>
        </p:nvSpPr>
        <p:spPr/>
        <p:txBody>
          <a:bodyPr/>
          <a:lstStyle/>
          <a:p>
            <a:fld id="{89D31056-EA9E-4BD9-9A56-5F492505E864}" type="slidenum">
              <a:rPr lang="en-US" smtClean="0"/>
              <a:t>‹#›</a:t>
            </a:fld>
            <a:endParaRPr lang="en-US"/>
          </a:p>
        </p:txBody>
      </p:sp>
    </p:spTree>
    <p:extLst>
      <p:ext uri="{BB962C8B-B14F-4D97-AF65-F5344CB8AC3E}">
        <p14:creationId xmlns:p14="http://schemas.microsoft.com/office/powerpoint/2010/main" val="2026349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76E3D-319A-49D0-BDD6-BA842CFD7B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C526AF-5E88-4AF0-BC8B-2E96286E07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F7EC31-51DB-46DB-BEDF-9A02E16AE603}"/>
              </a:ext>
            </a:extLst>
          </p:cNvPr>
          <p:cNvSpPr>
            <a:spLocks noGrp="1"/>
          </p:cNvSpPr>
          <p:nvPr>
            <p:ph type="dt" sz="half" idx="10"/>
          </p:nvPr>
        </p:nvSpPr>
        <p:spPr/>
        <p:txBody>
          <a:bodyPr/>
          <a:lstStyle/>
          <a:p>
            <a:fld id="{6775C358-7527-42C4-B2FA-DA5DC7298D3C}" type="datetimeFigureOut">
              <a:rPr lang="en-US" smtClean="0"/>
              <a:t>9/21/2026</a:t>
            </a:fld>
            <a:endParaRPr lang="en-US"/>
          </a:p>
        </p:txBody>
      </p:sp>
      <p:sp>
        <p:nvSpPr>
          <p:cNvPr id="5" name="Footer Placeholder 4">
            <a:extLst>
              <a:ext uri="{FF2B5EF4-FFF2-40B4-BE49-F238E27FC236}">
                <a16:creationId xmlns:a16="http://schemas.microsoft.com/office/drawing/2014/main" id="{C7A364B9-6832-4470-AB1B-F97476023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30A61-5522-4FD1-87E3-959B2DC4372E}"/>
              </a:ext>
            </a:extLst>
          </p:cNvPr>
          <p:cNvSpPr>
            <a:spLocks noGrp="1"/>
          </p:cNvSpPr>
          <p:nvPr>
            <p:ph type="sldNum" sz="quarter" idx="12"/>
          </p:nvPr>
        </p:nvSpPr>
        <p:spPr/>
        <p:txBody>
          <a:bodyPr/>
          <a:lstStyle/>
          <a:p>
            <a:fld id="{89D31056-EA9E-4BD9-9A56-5F492505E864}" type="slidenum">
              <a:rPr lang="en-US" smtClean="0"/>
              <a:t>‹#›</a:t>
            </a:fld>
            <a:endParaRPr lang="en-US"/>
          </a:p>
        </p:txBody>
      </p:sp>
    </p:spTree>
    <p:extLst>
      <p:ext uri="{BB962C8B-B14F-4D97-AF65-F5344CB8AC3E}">
        <p14:creationId xmlns:p14="http://schemas.microsoft.com/office/powerpoint/2010/main" val="820465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DF403-EBB0-45FF-94A7-BA22C81D73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8AF64-5147-4D6D-AB87-0B344CD167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F4570B-63C3-4EF2-88B7-41A5098DF4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31F5EA-3553-4AC7-97EC-2E165D7EEE1A}"/>
              </a:ext>
            </a:extLst>
          </p:cNvPr>
          <p:cNvSpPr>
            <a:spLocks noGrp="1"/>
          </p:cNvSpPr>
          <p:nvPr>
            <p:ph type="dt" sz="half" idx="10"/>
          </p:nvPr>
        </p:nvSpPr>
        <p:spPr/>
        <p:txBody>
          <a:bodyPr/>
          <a:lstStyle/>
          <a:p>
            <a:fld id="{6775C358-7527-42C4-B2FA-DA5DC7298D3C}" type="datetimeFigureOut">
              <a:rPr lang="en-US" smtClean="0"/>
              <a:t>9/21/2026</a:t>
            </a:fld>
            <a:endParaRPr lang="en-US"/>
          </a:p>
        </p:txBody>
      </p:sp>
      <p:sp>
        <p:nvSpPr>
          <p:cNvPr id="6" name="Footer Placeholder 5">
            <a:extLst>
              <a:ext uri="{FF2B5EF4-FFF2-40B4-BE49-F238E27FC236}">
                <a16:creationId xmlns:a16="http://schemas.microsoft.com/office/drawing/2014/main" id="{ACCC1E87-BA4D-46B4-891F-1D87FFB5FA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476D77-CDA8-4150-9883-1AD1DD683C44}"/>
              </a:ext>
            </a:extLst>
          </p:cNvPr>
          <p:cNvSpPr>
            <a:spLocks noGrp="1"/>
          </p:cNvSpPr>
          <p:nvPr>
            <p:ph type="sldNum" sz="quarter" idx="12"/>
          </p:nvPr>
        </p:nvSpPr>
        <p:spPr/>
        <p:txBody>
          <a:bodyPr/>
          <a:lstStyle/>
          <a:p>
            <a:fld id="{89D31056-EA9E-4BD9-9A56-5F492505E864}" type="slidenum">
              <a:rPr lang="en-US" smtClean="0"/>
              <a:t>‹#›</a:t>
            </a:fld>
            <a:endParaRPr lang="en-US"/>
          </a:p>
        </p:txBody>
      </p:sp>
    </p:spTree>
    <p:extLst>
      <p:ext uri="{BB962C8B-B14F-4D97-AF65-F5344CB8AC3E}">
        <p14:creationId xmlns:p14="http://schemas.microsoft.com/office/powerpoint/2010/main" val="3440386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F62A3-DEDC-468A-9041-D480A741AD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95C43E-BCF7-4E22-99CF-4EC6132CB2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C13A92-566F-446E-AF1B-21BEE383D3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E83667-45DC-41F9-BE10-D9C6E339F3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E51C4D-0405-4BF4-8336-3C91E3E6B2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987E1E-6F55-433C-ADA8-9064E0AD5B9D}"/>
              </a:ext>
            </a:extLst>
          </p:cNvPr>
          <p:cNvSpPr>
            <a:spLocks noGrp="1"/>
          </p:cNvSpPr>
          <p:nvPr>
            <p:ph type="dt" sz="half" idx="10"/>
          </p:nvPr>
        </p:nvSpPr>
        <p:spPr/>
        <p:txBody>
          <a:bodyPr/>
          <a:lstStyle/>
          <a:p>
            <a:fld id="{6775C358-7527-42C4-B2FA-DA5DC7298D3C}" type="datetimeFigureOut">
              <a:rPr lang="en-US" smtClean="0"/>
              <a:t>9/21/2026</a:t>
            </a:fld>
            <a:endParaRPr lang="en-US"/>
          </a:p>
        </p:txBody>
      </p:sp>
      <p:sp>
        <p:nvSpPr>
          <p:cNvPr id="8" name="Footer Placeholder 7">
            <a:extLst>
              <a:ext uri="{FF2B5EF4-FFF2-40B4-BE49-F238E27FC236}">
                <a16:creationId xmlns:a16="http://schemas.microsoft.com/office/drawing/2014/main" id="{9E5AD6FC-F981-4DA6-9BB2-76125D624F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69F2D9-31B5-4510-A68C-CCC2AE13668A}"/>
              </a:ext>
            </a:extLst>
          </p:cNvPr>
          <p:cNvSpPr>
            <a:spLocks noGrp="1"/>
          </p:cNvSpPr>
          <p:nvPr>
            <p:ph type="sldNum" sz="quarter" idx="12"/>
          </p:nvPr>
        </p:nvSpPr>
        <p:spPr/>
        <p:txBody>
          <a:bodyPr/>
          <a:lstStyle/>
          <a:p>
            <a:fld id="{89D31056-EA9E-4BD9-9A56-5F492505E864}" type="slidenum">
              <a:rPr lang="en-US" smtClean="0"/>
              <a:t>‹#›</a:t>
            </a:fld>
            <a:endParaRPr lang="en-US"/>
          </a:p>
        </p:txBody>
      </p:sp>
    </p:spTree>
    <p:extLst>
      <p:ext uri="{BB962C8B-B14F-4D97-AF65-F5344CB8AC3E}">
        <p14:creationId xmlns:p14="http://schemas.microsoft.com/office/powerpoint/2010/main" val="2913709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07617-8978-4B5D-8082-595515C48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87D593-7A73-42AF-98DC-430E711CD9E8}"/>
              </a:ext>
            </a:extLst>
          </p:cNvPr>
          <p:cNvSpPr>
            <a:spLocks noGrp="1"/>
          </p:cNvSpPr>
          <p:nvPr>
            <p:ph type="dt" sz="half" idx="10"/>
          </p:nvPr>
        </p:nvSpPr>
        <p:spPr/>
        <p:txBody>
          <a:bodyPr/>
          <a:lstStyle/>
          <a:p>
            <a:fld id="{6775C358-7527-42C4-B2FA-DA5DC7298D3C}" type="datetimeFigureOut">
              <a:rPr lang="en-US" smtClean="0"/>
              <a:t>9/21/2026</a:t>
            </a:fld>
            <a:endParaRPr lang="en-US"/>
          </a:p>
        </p:txBody>
      </p:sp>
      <p:sp>
        <p:nvSpPr>
          <p:cNvPr id="4" name="Footer Placeholder 3">
            <a:extLst>
              <a:ext uri="{FF2B5EF4-FFF2-40B4-BE49-F238E27FC236}">
                <a16:creationId xmlns:a16="http://schemas.microsoft.com/office/drawing/2014/main" id="{CBB21ABF-EAF1-4C7B-8FF3-33EBDF3EB3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128C18-B064-48F5-ADED-9115F5096630}"/>
              </a:ext>
            </a:extLst>
          </p:cNvPr>
          <p:cNvSpPr>
            <a:spLocks noGrp="1"/>
          </p:cNvSpPr>
          <p:nvPr>
            <p:ph type="sldNum" sz="quarter" idx="12"/>
          </p:nvPr>
        </p:nvSpPr>
        <p:spPr/>
        <p:txBody>
          <a:bodyPr/>
          <a:lstStyle/>
          <a:p>
            <a:fld id="{89D31056-EA9E-4BD9-9A56-5F492505E864}" type="slidenum">
              <a:rPr lang="en-US" smtClean="0"/>
              <a:t>‹#›</a:t>
            </a:fld>
            <a:endParaRPr lang="en-US"/>
          </a:p>
        </p:txBody>
      </p:sp>
    </p:spTree>
    <p:extLst>
      <p:ext uri="{BB962C8B-B14F-4D97-AF65-F5344CB8AC3E}">
        <p14:creationId xmlns:p14="http://schemas.microsoft.com/office/powerpoint/2010/main" val="16330356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4C14DA-B06E-4E1E-8B50-B1C141BCE96B}"/>
              </a:ext>
            </a:extLst>
          </p:cNvPr>
          <p:cNvSpPr>
            <a:spLocks noGrp="1"/>
          </p:cNvSpPr>
          <p:nvPr>
            <p:ph type="dt" sz="half" idx="10"/>
          </p:nvPr>
        </p:nvSpPr>
        <p:spPr/>
        <p:txBody>
          <a:bodyPr/>
          <a:lstStyle/>
          <a:p>
            <a:fld id="{6775C358-7527-42C4-B2FA-DA5DC7298D3C}" type="datetimeFigureOut">
              <a:rPr lang="en-US" smtClean="0"/>
              <a:t>9/21/2026</a:t>
            </a:fld>
            <a:endParaRPr lang="en-US"/>
          </a:p>
        </p:txBody>
      </p:sp>
      <p:sp>
        <p:nvSpPr>
          <p:cNvPr id="3" name="Footer Placeholder 2">
            <a:extLst>
              <a:ext uri="{FF2B5EF4-FFF2-40B4-BE49-F238E27FC236}">
                <a16:creationId xmlns:a16="http://schemas.microsoft.com/office/drawing/2014/main" id="{E0284628-6707-4D81-93B3-B984C51716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B02EBE-5722-40D0-8B41-EE670849F9F3}"/>
              </a:ext>
            </a:extLst>
          </p:cNvPr>
          <p:cNvSpPr>
            <a:spLocks noGrp="1"/>
          </p:cNvSpPr>
          <p:nvPr>
            <p:ph type="sldNum" sz="quarter" idx="12"/>
          </p:nvPr>
        </p:nvSpPr>
        <p:spPr/>
        <p:txBody>
          <a:bodyPr/>
          <a:lstStyle/>
          <a:p>
            <a:fld id="{89D31056-EA9E-4BD9-9A56-5F492505E864}" type="slidenum">
              <a:rPr lang="en-US" smtClean="0"/>
              <a:t>‹#›</a:t>
            </a:fld>
            <a:endParaRPr lang="en-US"/>
          </a:p>
        </p:txBody>
      </p:sp>
    </p:spTree>
    <p:extLst>
      <p:ext uri="{BB962C8B-B14F-4D97-AF65-F5344CB8AC3E}">
        <p14:creationId xmlns:p14="http://schemas.microsoft.com/office/powerpoint/2010/main" val="2136186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3239A-80D7-4257-8C85-F5C6F556F8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780E8D-B7F9-4524-ACF4-E4E3BCA677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EAB9B8-3F7B-404E-AFD6-4C84FB639A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A23A83-D4F9-433C-9275-CA19569B02C3}"/>
              </a:ext>
            </a:extLst>
          </p:cNvPr>
          <p:cNvSpPr>
            <a:spLocks noGrp="1"/>
          </p:cNvSpPr>
          <p:nvPr>
            <p:ph type="dt" sz="half" idx="10"/>
          </p:nvPr>
        </p:nvSpPr>
        <p:spPr/>
        <p:txBody>
          <a:bodyPr/>
          <a:lstStyle/>
          <a:p>
            <a:fld id="{6775C358-7527-42C4-B2FA-DA5DC7298D3C}" type="datetimeFigureOut">
              <a:rPr lang="en-US" smtClean="0"/>
              <a:t>9/21/2026</a:t>
            </a:fld>
            <a:endParaRPr lang="en-US"/>
          </a:p>
        </p:txBody>
      </p:sp>
      <p:sp>
        <p:nvSpPr>
          <p:cNvPr id="6" name="Footer Placeholder 5">
            <a:extLst>
              <a:ext uri="{FF2B5EF4-FFF2-40B4-BE49-F238E27FC236}">
                <a16:creationId xmlns:a16="http://schemas.microsoft.com/office/drawing/2014/main" id="{4148A2A1-7809-4DFC-9FB0-782BDD6B2D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8F45A0-E741-4246-BD37-FF77F4E9F66B}"/>
              </a:ext>
            </a:extLst>
          </p:cNvPr>
          <p:cNvSpPr>
            <a:spLocks noGrp="1"/>
          </p:cNvSpPr>
          <p:nvPr>
            <p:ph type="sldNum" sz="quarter" idx="12"/>
          </p:nvPr>
        </p:nvSpPr>
        <p:spPr/>
        <p:txBody>
          <a:bodyPr/>
          <a:lstStyle/>
          <a:p>
            <a:fld id="{89D31056-EA9E-4BD9-9A56-5F492505E864}" type="slidenum">
              <a:rPr lang="en-US" smtClean="0"/>
              <a:t>‹#›</a:t>
            </a:fld>
            <a:endParaRPr lang="en-US"/>
          </a:p>
        </p:txBody>
      </p:sp>
    </p:spTree>
    <p:extLst>
      <p:ext uri="{BB962C8B-B14F-4D97-AF65-F5344CB8AC3E}">
        <p14:creationId xmlns:p14="http://schemas.microsoft.com/office/powerpoint/2010/main" val="1674362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C1E4F-0B87-45D0-877B-CCF0ABB9EC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0A3932-687A-4DB9-A7BB-9DD8B1E8F5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304A4D-289B-4863-A81D-09DC2B3FD9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27F921-6AF9-4104-91B1-9D67E4A0CF06}"/>
              </a:ext>
            </a:extLst>
          </p:cNvPr>
          <p:cNvSpPr>
            <a:spLocks noGrp="1"/>
          </p:cNvSpPr>
          <p:nvPr>
            <p:ph type="dt" sz="half" idx="10"/>
          </p:nvPr>
        </p:nvSpPr>
        <p:spPr/>
        <p:txBody>
          <a:bodyPr/>
          <a:lstStyle/>
          <a:p>
            <a:fld id="{6775C358-7527-42C4-B2FA-DA5DC7298D3C}" type="datetimeFigureOut">
              <a:rPr lang="en-US" smtClean="0"/>
              <a:t>9/21/2026</a:t>
            </a:fld>
            <a:endParaRPr lang="en-US"/>
          </a:p>
        </p:txBody>
      </p:sp>
      <p:sp>
        <p:nvSpPr>
          <p:cNvPr id="6" name="Footer Placeholder 5">
            <a:extLst>
              <a:ext uri="{FF2B5EF4-FFF2-40B4-BE49-F238E27FC236}">
                <a16:creationId xmlns:a16="http://schemas.microsoft.com/office/drawing/2014/main" id="{E2CDFC55-A165-4ADA-87E9-5F5BD8A636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D7038B-6A6F-4D4A-BF14-D3DB1A326092}"/>
              </a:ext>
            </a:extLst>
          </p:cNvPr>
          <p:cNvSpPr>
            <a:spLocks noGrp="1"/>
          </p:cNvSpPr>
          <p:nvPr>
            <p:ph type="sldNum" sz="quarter" idx="12"/>
          </p:nvPr>
        </p:nvSpPr>
        <p:spPr/>
        <p:txBody>
          <a:bodyPr/>
          <a:lstStyle/>
          <a:p>
            <a:fld id="{89D31056-EA9E-4BD9-9A56-5F492505E864}" type="slidenum">
              <a:rPr lang="en-US" smtClean="0"/>
              <a:t>‹#›</a:t>
            </a:fld>
            <a:endParaRPr lang="en-US"/>
          </a:p>
        </p:txBody>
      </p:sp>
    </p:spTree>
    <p:extLst>
      <p:ext uri="{BB962C8B-B14F-4D97-AF65-F5344CB8AC3E}">
        <p14:creationId xmlns:p14="http://schemas.microsoft.com/office/powerpoint/2010/main" val="27111416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F451A-716B-40F8-93C0-053A61EF37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739B15-D312-4D1B-A695-5411D51ABF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865B2D-0137-4595-B616-968B0C6B46CA}"/>
              </a:ext>
            </a:extLst>
          </p:cNvPr>
          <p:cNvSpPr>
            <a:spLocks noGrp="1"/>
          </p:cNvSpPr>
          <p:nvPr>
            <p:ph type="dt" sz="half" idx="10"/>
          </p:nvPr>
        </p:nvSpPr>
        <p:spPr/>
        <p:txBody>
          <a:bodyPr/>
          <a:lstStyle/>
          <a:p>
            <a:fld id="{6775C358-7527-42C4-B2FA-DA5DC7298D3C}" type="datetimeFigureOut">
              <a:rPr lang="en-US" smtClean="0"/>
              <a:t>9/21/2026</a:t>
            </a:fld>
            <a:endParaRPr lang="en-US"/>
          </a:p>
        </p:txBody>
      </p:sp>
      <p:sp>
        <p:nvSpPr>
          <p:cNvPr id="5" name="Footer Placeholder 4">
            <a:extLst>
              <a:ext uri="{FF2B5EF4-FFF2-40B4-BE49-F238E27FC236}">
                <a16:creationId xmlns:a16="http://schemas.microsoft.com/office/drawing/2014/main" id="{B2A26FE6-57A2-4CA8-9D53-63D51C4060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7C7775-3A36-472E-9398-D9988A0EC267}"/>
              </a:ext>
            </a:extLst>
          </p:cNvPr>
          <p:cNvSpPr>
            <a:spLocks noGrp="1"/>
          </p:cNvSpPr>
          <p:nvPr>
            <p:ph type="sldNum" sz="quarter" idx="12"/>
          </p:nvPr>
        </p:nvSpPr>
        <p:spPr/>
        <p:txBody>
          <a:bodyPr/>
          <a:lstStyle/>
          <a:p>
            <a:fld id="{89D31056-EA9E-4BD9-9A56-5F492505E864}" type="slidenum">
              <a:rPr lang="en-US" smtClean="0"/>
              <a:t>‹#›</a:t>
            </a:fld>
            <a:endParaRPr lang="en-US"/>
          </a:p>
        </p:txBody>
      </p:sp>
    </p:spTree>
    <p:extLst>
      <p:ext uri="{BB962C8B-B14F-4D97-AF65-F5344CB8AC3E}">
        <p14:creationId xmlns:p14="http://schemas.microsoft.com/office/powerpoint/2010/main" val="22429943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C25CCF-E254-4974-9865-0B389497A1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397BED-EA38-41E4-B64F-427EEAB962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5D99B4-3D6F-4391-839F-DE401311A956}"/>
              </a:ext>
            </a:extLst>
          </p:cNvPr>
          <p:cNvSpPr>
            <a:spLocks noGrp="1"/>
          </p:cNvSpPr>
          <p:nvPr>
            <p:ph type="dt" sz="half" idx="10"/>
          </p:nvPr>
        </p:nvSpPr>
        <p:spPr/>
        <p:txBody>
          <a:bodyPr/>
          <a:lstStyle/>
          <a:p>
            <a:fld id="{6775C358-7527-42C4-B2FA-DA5DC7298D3C}" type="datetimeFigureOut">
              <a:rPr lang="en-US" smtClean="0"/>
              <a:t>9/21/2026</a:t>
            </a:fld>
            <a:endParaRPr lang="en-US"/>
          </a:p>
        </p:txBody>
      </p:sp>
      <p:sp>
        <p:nvSpPr>
          <p:cNvPr id="5" name="Footer Placeholder 4">
            <a:extLst>
              <a:ext uri="{FF2B5EF4-FFF2-40B4-BE49-F238E27FC236}">
                <a16:creationId xmlns:a16="http://schemas.microsoft.com/office/drawing/2014/main" id="{F102E10F-B00E-40AF-B756-8A08D830FD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61D7A1-391A-4DA9-BD0A-05A24D97A9DE}"/>
              </a:ext>
            </a:extLst>
          </p:cNvPr>
          <p:cNvSpPr>
            <a:spLocks noGrp="1"/>
          </p:cNvSpPr>
          <p:nvPr>
            <p:ph type="sldNum" sz="quarter" idx="12"/>
          </p:nvPr>
        </p:nvSpPr>
        <p:spPr/>
        <p:txBody>
          <a:bodyPr/>
          <a:lstStyle/>
          <a:p>
            <a:fld id="{89D31056-EA9E-4BD9-9A56-5F492505E864}" type="slidenum">
              <a:rPr lang="en-US" smtClean="0"/>
              <a:t>‹#›</a:t>
            </a:fld>
            <a:endParaRPr lang="en-US"/>
          </a:p>
        </p:txBody>
      </p:sp>
    </p:spTree>
    <p:extLst>
      <p:ext uri="{BB962C8B-B14F-4D97-AF65-F5344CB8AC3E}">
        <p14:creationId xmlns:p14="http://schemas.microsoft.com/office/powerpoint/2010/main" val="31846805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F8BA6-5AD6-4E26-B21F-A6C440E5C9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26DB2-C362-4A4A-9624-D8030B7724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142B72-F233-4A3A-9AE9-17883D337DCF}"/>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584BA335-331F-407A-A720-D1982CF2A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A9DCC-C975-4BD1-B9E6-06989A0B47E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327634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3C9A-50F6-49CD-A18B-28303486CA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90C8F-7742-4407-9DE1-794293237C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E0920E-E0C1-4360-9A55-B1E3018481BE}"/>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FDE5838E-5E7D-4865-9707-5D4CB9397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8AB79-4F4C-4A3D-9953-7B3E180E9BA3}"/>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3578464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C7147-D4DE-4091-8C8F-9D716809D3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351AFD-7250-4C37-AB99-D2CA81A9E0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6864A4-298A-4D81-A150-5B9B0A65D99A}"/>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5A7B58EA-C11E-4858-9836-4E512D116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A5402B-FFB7-4B02-8E02-0FEDD3A252C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9218486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2989-8B72-4CF4-B5B0-59451792DE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3F05DA-887B-4262-9719-EF870D6A4C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1C0F23-1EA3-4386-BD7C-EB8B2FC23C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46CA12-38F9-4127-A6E6-A9A516839B09}"/>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6" name="Footer Placeholder 5">
            <a:extLst>
              <a:ext uri="{FF2B5EF4-FFF2-40B4-BE49-F238E27FC236}">
                <a16:creationId xmlns:a16="http://schemas.microsoft.com/office/drawing/2014/main" id="{DC61DCAF-216B-43EF-B648-E9954CC615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B641F4-8DB8-4B87-9211-4B26B73AB365}"/>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56994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98A5-4A91-4D8A-A6D5-BD6C654480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F10D46-9AC5-420D-AE16-70D191C9F5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5CB48F-D138-4419-ADF9-82A0CF69A0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8C3DCE-A017-46E9-8BC9-A990642434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04F874-5371-49D5-AECD-32EB6F5F98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CAE1D9-BB93-48D0-8F9E-0E75C6AE5668}"/>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8" name="Footer Placeholder 7">
            <a:extLst>
              <a:ext uri="{FF2B5EF4-FFF2-40B4-BE49-F238E27FC236}">
                <a16:creationId xmlns:a16="http://schemas.microsoft.com/office/drawing/2014/main" id="{E7D7C738-C607-4891-AB2E-C0D6D6808C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37EDFE-512C-47B0-93E4-EF460726133D}"/>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7435567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0834C-C322-407F-80BB-FEEF3C4B2E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05228E-9FD6-4C9D-B1D8-D178AA4771AA}"/>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4" name="Footer Placeholder 3">
            <a:extLst>
              <a:ext uri="{FF2B5EF4-FFF2-40B4-BE49-F238E27FC236}">
                <a16:creationId xmlns:a16="http://schemas.microsoft.com/office/drawing/2014/main" id="{891AA25B-5294-4CC8-8B1D-F9D7404456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6FACA4-3E3D-40D2-B738-88A07ADADD27}"/>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9471936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7C673A-9A01-40B7-94A3-BF58B1760568}"/>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3" name="Footer Placeholder 2">
            <a:extLst>
              <a:ext uri="{FF2B5EF4-FFF2-40B4-BE49-F238E27FC236}">
                <a16:creationId xmlns:a16="http://schemas.microsoft.com/office/drawing/2014/main" id="{6EFD8042-8B68-41DE-831C-36C8ED7097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2AE524-4707-4114-B834-8BE085320DD8}"/>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5984639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3F95-2620-41E6-9866-98841BDB0A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CD8DDF-8ACD-46EE-9F79-8508248098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FECBCC-4638-4A17-B5F2-6452976735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83A9D1-7C31-4DA6-B7DC-862309FF6AD8}"/>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6" name="Footer Placeholder 5">
            <a:extLst>
              <a:ext uri="{FF2B5EF4-FFF2-40B4-BE49-F238E27FC236}">
                <a16:creationId xmlns:a16="http://schemas.microsoft.com/office/drawing/2014/main" id="{5F86AE0C-6934-449A-8E88-89FB51FADC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06C7A5-6644-42A7-8558-DD061A0642D9}"/>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2201284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4F063-D665-48A2-8C46-89F3834CB8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DD1D0E-62D5-4B6F-9158-1D2039F41C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9FB997-BA28-4CB3-8E50-9B0731D11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BE1555-7A10-4FF9-8E3D-0C0E98D2ED7F}"/>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6" name="Footer Placeholder 5">
            <a:extLst>
              <a:ext uri="{FF2B5EF4-FFF2-40B4-BE49-F238E27FC236}">
                <a16:creationId xmlns:a16="http://schemas.microsoft.com/office/drawing/2014/main" id="{C4063342-A45B-4A81-9575-A7F108FF6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8E3872-FDE9-49D2-B80A-DAF62967B34C}"/>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8470051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5A62-0E45-49F4-A521-DF6FB27884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A5CED8-5DBB-46F8-A85D-405F0ABC65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0B69E2-875C-4F97-B372-7B75AB2E5FC8}"/>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38B23018-C0A7-4601-9530-751E6C5B3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AF8CD8-A73D-4B09-B426-02D3B992685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631987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FBDF5F-51A6-4D46-872E-7CC1AC644A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810374-7F04-4412-8114-19626993EB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01B895-61F8-4394-9B9A-71016D742B28}"/>
              </a:ext>
            </a:extLst>
          </p:cNvPr>
          <p:cNvSpPr>
            <a:spLocks noGrp="1"/>
          </p:cNvSpPr>
          <p:nvPr>
            <p:ph type="dt" sz="half" idx="10"/>
          </p:nvPr>
        </p:nvSpPr>
        <p:spPr/>
        <p:txBody>
          <a:body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9689C8FC-FBD5-43AE-AB42-F3E190E8C9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D832E4-0EF6-4259-A499-036396A2712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088021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2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F510C-CAF5-4B6C-922D-1CF752C26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8CBAC5-E405-4B75-9245-AE5D47292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E4B68-A6E9-4E79-909D-379A266877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57E41530-A413-4DC2-9B38-917AA470B0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41BCDA-084E-4D28-A7EA-C6E58791C4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B7ECF-A24B-41F6-BAD7-8CC284505D37}" type="slidenum">
              <a:rPr lang="en-US" smtClean="0"/>
              <a:t>‹#›</a:t>
            </a:fld>
            <a:endParaRPr lang="en-US"/>
          </a:p>
        </p:txBody>
      </p:sp>
    </p:spTree>
    <p:extLst>
      <p:ext uri="{BB962C8B-B14F-4D97-AF65-F5344CB8AC3E}">
        <p14:creationId xmlns:p14="http://schemas.microsoft.com/office/powerpoint/2010/main" val="1998728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E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6F80CF-758F-4F92-8D32-CE157CFBBE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1FEE64-2196-456D-805F-C079E20CF0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A00970-E56F-4FE4-917D-7CCC99265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75C358-7527-42C4-B2FA-DA5DC7298D3C}" type="datetimeFigureOut">
              <a:rPr lang="en-US" smtClean="0"/>
              <a:t>9/21/2026</a:t>
            </a:fld>
            <a:endParaRPr lang="en-US"/>
          </a:p>
        </p:txBody>
      </p:sp>
      <p:sp>
        <p:nvSpPr>
          <p:cNvPr id="5" name="Footer Placeholder 4">
            <a:extLst>
              <a:ext uri="{FF2B5EF4-FFF2-40B4-BE49-F238E27FC236}">
                <a16:creationId xmlns:a16="http://schemas.microsoft.com/office/drawing/2014/main" id="{64283A61-972B-442E-BA41-9285A5AF23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81053C3-0D1A-41A9-A187-60350DBB79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D31056-EA9E-4BD9-9A56-5F492505E864}" type="slidenum">
              <a:rPr lang="en-US" smtClean="0"/>
              <a:t>‹#›</a:t>
            </a:fld>
            <a:endParaRPr lang="en-US"/>
          </a:p>
        </p:txBody>
      </p:sp>
    </p:spTree>
    <p:extLst>
      <p:ext uri="{BB962C8B-B14F-4D97-AF65-F5344CB8AC3E}">
        <p14:creationId xmlns:p14="http://schemas.microsoft.com/office/powerpoint/2010/main" val="5282323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2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F510C-CAF5-4B6C-922D-1CF752C26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8CBAC5-E405-4B75-9245-AE5D47292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E4B68-A6E9-4E79-909D-379A266877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304C37-D1B2-4522-80B3-25D9A530FA42}" type="datetimeFigureOut">
              <a:rPr lang="en-US" smtClean="0"/>
              <a:t>9/21/2026</a:t>
            </a:fld>
            <a:endParaRPr lang="en-US"/>
          </a:p>
        </p:txBody>
      </p:sp>
      <p:sp>
        <p:nvSpPr>
          <p:cNvPr id="5" name="Footer Placeholder 4">
            <a:extLst>
              <a:ext uri="{FF2B5EF4-FFF2-40B4-BE49-F238E27FC236}">
                <a16:creationId xmlns:a16="http://schemas.microsoft.com/office/drawing/2014/main" id="{57E41530-A413-4DC2-9B38-917AA470B0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41BCDA-084E-4D28-A7EA-C6E58791C4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B7ECF-A24B-41F6-BAD7-8CC284505D37}" type="slidenum">
              <a:rPr lang="en-US" smtClean="0"/>
              <a:t>‹#›</a:t>
            </a:fld>
            <a:endParaRPr lang="en-US"/>
          </a:p>
        </p:txBody>
      </p:sp>
    </p:spTree>
    <p:extLst>
      <p:ext uri="{BB962C8B-B14F-4D97-AF65-F5344CB8AC3E}">
        <p14:creationId xmlns:p14="http://schemas.microsoft.com/office/powerpoint/2010/main" val="28770080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2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63373" y="1131139"/>
            <a:ext cx="7410091" cy="1594808"/>
          </a:xfrm>
        </p:spPr>
        <p:txBody>
          <a:bodyPr>
            <a:normAutofit fontScale="90000"/>
          </a:bodyPr>
          <a:lstStyle/>
          <a:p>
            <a:pPr algn="ctr"/>
            <a:r>
              <a:rPr lang="en-US" b="1" dirty="0">
                <a:solidFill>
                  <a:srgbClr val="FFFFE1"/>
                </a:solidFill>
                <a:latin typeface="Aptos Black" panose="020F0502020204030204" pitchFamily="34" charset="0"/>
              </a:rPr>
              <a:t>“Dancing with David”</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The King </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after God’s Own Mind</a:t>
            </a:r>
          </a:p>
        </p:txBody>
      </p:sp>
      <p:sp>
        <p:nvSpPr>
          <p:cNvPr id="4" name="Content Placeholder 3"/>
          <p:cNvSpPr>
            <a:spLocks noGrp="1"/>
          </p:cNvSpPr>
          <p:nvPr>
            <p:ph idx="1"/>
          </p:nvPr>
        </p:nvSpPr>
        <p:spPr>
          <a:xfrm>
            <a:off x="5279366" y="3302401"/>
            <a:ext cx="5978106" cy="2950522"/>
          </a:xfrm>
        </p:spPr>
        <p:txBody>
          <a:bodyPr>
            <a:normAutofit/>
          </a:bodyPr>
          <a:lstStyle/>
          <a:p>
            <a:pPr marL="0" indent="0" algn="ctr">
              <a:buNone/>
            </a:pPr>
            <a:r>
              <a:rPr lang="en-US" sz="2700" b="1" dirty="0">
                <a:solidFill>
                  <a:srgbClr val="FFFFE1"/>
                </a:solidFill>
                <a:latin typeface="Aptos ExtraBold" panose="020F0502020204030204" pitchFamily="34" charset="0"/>
              </a:rPr>
              <a:t>Daniel I. Block</a:t>
            </a:r>
          </a:p>
          <a:p>
            <a:pPr marL="0" indent="0" algn="ctr">
              <a:buNone/>
            </a:pPr>
            <a:endParaRPr lang="en-US" sz="2700" b="1" dirty="0">
              <a:solidFill>
                <a:srgbClr val="FFFFE1"/>
              </a:solidFill>
              <a:latin typeface="Aptos ExtraBold" panose="020F0502020204030204" pitchFamily="34" charset="0"/>
            </a:endParaRPr>
          </a:p>
          <a:p>
            <a:pPr marL="0" indent="0" algn="ctr">
              <a:buNone/>
            </a:pPr>
            <a:r>
              <a:rPr lang="en-US" sz="2700" b="1" dirty="0">
                <a:solidFill>
                  <a:srgbClr val="FFFFE1"/>
                </a:solidFill>
                <a:latin typeface="Aptos ExtraBold" panose="020F0502020204030204" pitchFamily="34" charset="0"/>
              </a:rPr>
              <a:t>Veritas Community</a:t>
            </a:r>
          </a:p>
          <a:p>
            <a:pPr marL="0" indent="0" algn="ctr">
              <a:buNone/>
            </a:pPr>
            <a:r>
              <a:rPr lang="en-US" sz="2700" b="1" dirty="0">
                <a:solidFill>
                  <a:srgbClr val="FFFFE1"/>
                </a:solidFill>
                <a:latin typeface="Aptos ExtraBold" panose="020F0502020204030204" pitchFamily="34" charset="0"/>
              </a:rPr>
              <a:t>College Church</a:t>
            </a:r>
          </a:p>
          <a:p>
            <a:pPr marL="0" indent="0" algn="ctr">
              <a:buNone/>
            </a:pPr>
            <a:r>
              <a:rPr lang="en-US" sz="2700" b="1" dirty="0">
                <a:solidFill>
                  <a:srgbClr val="FFFFE1"/>
                </a:solidFill>
                <a:latin typeface="Aptos ExtraBold" panose="020F0502020204030204" pitchFamily="34" charset="0"/>
              </a:rPr>
              <a:t>September 20, 2026</a:t>
            </a:r>
            <a:endParaRPr lang="en-US" dirty="0">
              <a:latin typeface="Aptos ExtraBold" panose="020F0502020204030204" pitchFamily="34" charset="0"/>
            </a:endParaRPr>
          </a:p>
          <a:p>
            <a:pPr marL="0" indent="0" algn="ctr">
              <a:buNone/>
            </a:pPr>
            <a:endParaRPr lang="en-US" dirty="0"/>
          </a:p>
        </p:txBody>
      </p:sp>
      <p:sp>
        <p:nvSpPr>
          <p:cNvPr id="3" name="Content Placeholder 3">
            <a:extLst>
              <a:ext uri="{FF2B5EF4-FFF2-40B4-BE49-F238E27FC236}">
                <a16:creationId xmlns:a16="http://schemas.microsoft.com/office/drawing/2014/main" id="{4F7F8CB0-D9B6-7162-D2E2-489AE601F5EB}"/>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dirty="0"/>
          </a:p>
        </p:txBody>
      </p:sp>
      <p:pic>
        <p:nvPicPr>
          <p:cNvPr id="6" name="Picture 5">
            <a:extLst>
              <a:ext uri="{FF2B5EF4-FFF2-40B4-BE49-F238E27FC236}">
                <a16:creationId xmlns:a16="http://schemas.microsoft.com/office/drawing/2014/main" id="{4EE5BD55-8D33-C7EF-639A-0EC20641CEE8}"/>
              </a:ext>
            </a:extLst>
          </p:cNvPr>
          <p:cNvPicPr>
            <a:picLocks noChangeAspect="1"/>
          </p:cNvPicPr>
          <p:nvPr/>
        </p:nvPicPr>
        <p:blipFill>
          <a:blip r:embed="rId2"/>
          <a:stretch>
            <a:fillRect/>
          </a:stretch>
        </p:blipFill>
        <p:spPr>
          <a:xfrm>
            <a:off x="655607" y="357996"/>
            <a:ext cx="4094672" cy="6142008"/>
          </a:xfrm>
          <a:prstGeom prst="rect">
            <a:avLst/>
          </a:prstGeom>
        </p:spPr>
      </p:pic>
    </p:spTree>
    <p:extLst>
      <p:ext uri="{BB962C8B-B14F-4D97-AF65-F5344CB8AC3E}">
        <p14:creationId xmlns:p14="http://schemas.microsoft.com/office/powerpoint/2010/main" val="2389331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CB3B8-606D-A5BB-7498-29E6F905F3F6}"/>
              </a:ext>
            </a:extLst>
          </p:cNvPr>
          <p:cNvSpPr>
            <a:spLocks noGrp="1"/>
          </p:cNvSpPr>
          <p:nvPr>
            <p:ph type="title"/>
          </p:nvPr>
        </p:nvSpPr>
        <p:spPr>
          <a:xfrm>
            <a:off x="326259" y="387099"/>
            <a:ext cx="6773174" cy="6083801"/>
          </a:xfrm>
        </p:spPr>
        <p:txBody>
          <a:bodyPr/>
          <a:lstStyle/>
          <a:p>
            <a:pPr algn="ctr"/>
            <a:r>
              <a:rPr lang="en-US" sz="5400" dirty="0">
                <a:solidFill>
                  <a:srgbClr val="220000"/>
                </a:solidFill>
                <a:latin typeface="Aptos ExtraBold" panose="020B0004020202020204" pitchFamily="34" charset="0"/>
              </a:rPr>
              <a:t>A.  The Inspiration </a:t>
            </a:r>
            <a:br>
              <a:rPr lang="en-US" sz="5400" dirty="0">
                <a:solidFill>
                  <a:srgbClr val="220000"/>
                </a:solidFill>
                <a:latin typeface="Aptos ExtraBold" panose="020B0004020202020204" pitchFamily="34" charset="0"/>
              </a:rPr>
            </a:br>
            <a:r>
              <a:rPr lang="en-US" sz="5400" dirty="0">
                <a:solidFill>
                  <a:srgbClr val="220000"/>
                </a:solidFill>
                <a:latin typeface="Aptos ExtraBold" panose="020B0004020202020204" pitchFamily="34" charset="0"/>
              </a:rPr>
              <a:t>for the Title</a:t>
            </a:r>
            <a:br>
              <a:rPr lang="en-US" dirty="0">
                <a:solidFill>
                  <a:srgbClr val="220000"/>
                </a:solidFill>
                <a:latin typeface="Aptos ExtraBold" panose="020B0004020202020204" pitchFamily="34" charset="0"/>
              </a:rPr>
            </a:br>
            <a:br>
              <a:rPr lang="en-US" dirty="0">
                <a:solidFill>
                  <a:srgbClr val="220000"/>
                </a:solidFill>
                <a:latin typeface="Aptos ExtraBold" panose="020B0004020202020204" pitchFamily="34" charset="0"/>
              </a:rPr>
            </a:br>
            <a:r>
              <a:rPr lang="en-US" sz="3600" dirty="0">
                <a:solidFill>
                  <a:srgbClr val="220000"/>
                </a:solidFill>
                <a:latin typeface="Aptos ExtraBold" panose="020B0004020202020204" pitchFamily="34" charset="0"/>
              </a:rPr>
              <a:t>Hot </a:t>
            </a:r>
            <a:r>
              <a:rPr lang="en-US" sz="3600">
                <a:solidFill>
                  <a:srgbClr val="220000"/>
                </a:solidFill>
                <a:latin typeface="Aptos ExtraBold" panose="020B0004020202020204" pitchFamily="34" charset="0"/>
              </a:rPr>
              <a:t>Springs AR</a:t>
            </a:r>
            <a:br>
              <a:rPr lang="en-US" sz="3600" dirty="0">
                <a:solidFill>
                  <a:srgbClr val="220000"/>
                </a:solidFill>
                <a:latin typeface="Aptos ExtraBold" panose="020B0004020202020204" pitchFamily="34" charset="0"/>
              </a:rPr>
            </a:br>
            <a:r>
              <a:rPr lang="en-US" sz="3600" dirty="0">
                <a:solidFill>
                  <a:srgbClr val="220000"/>
                </a:solidFill>
                <a:latin typeface="Aptos ExtraBold" panose="020B0004020202020204" pitchFamily="34" charset="0"/>
              </a:rPr>
              <a:t>2023</a:t>
            </a:r>
            <a:endParaRPr lang="en-US" dirty="0">
              <a:solidFill>
                <a:srgbClr val="220000"/>
              </a:solidFill>
              <a:latin typeface="Aptos ExtraBold" panose="020B0004020202020204" pitchFamily="34" charset="0"/>
            </a:endParaRPr>
          </a:p>
        </p:txBody>
      </p:sp>
      <p:pic>
        <p:nvPicPr>
          <p:cNvPr id="1026" name="Picture 2" descr="Dancing with David">
            <a:extLst>
              <a:ext uri="{FF2B5EF4-FFF2-40B4-BE49-F238E27FC236}">
                <a16:creationId xmlns:a16="http://schemas.microsoft.com/office/drawing/2014/main" id="{176589E2-19B4-AE6D-6AE3-66993E7443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4622" y="738317"/>
            <a:ext cx="3748239" cy="5381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178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E1"/>
        </a:solidFill>
        <a:effectLst/>
      </p:bgPr>
    </p:bg>
    <p:spTree>
      <p:nvGrpSpPr>
        <p:cNvPr id="1" name="">
          <a:extLst>
            <a:ext uri="{FF2B5EF4-FFF2-40B4-BE49-F238E27FC236}">
              <a16:creationId xmlns:a16="http://schemas.microsoft.com/office/drawing/2014/main" id="{6816A250-95A1-5A43-201F-5165D54EED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33F427-C6EF-1427-36DE-BBF1E62D1114}"/>
              </a:ext>
            </a:extLst>
          </p:cNvPr>
          <p:cNvSpPr>
            <a:spLocks noGrp="1"/>
          </p:cNvSpPr>
          <p:nvPr>
            <p:ph type="title"/>
          </p:nvPr>
        </p:nvSpPr>
        <p:spPr>
          <a:xfrm>
            <a:off x="5505061" y="387099"/>
            <a:ext cx="6194364" cy="6083801"/>
          </a:xfrm>
        </p:spPr>
        <p:txBody>
          <a:bodyPr/>
          <a:lstStyle/>
          <a:p>
            <a:pPr algn="ctr"/>
            <a:r>
              <a:rPr lang="en-US" sz="5400" dirty="0">
                <a:solidFill>
                  <a:srgbClr val="220000"/>
                </a:solidFill>
                <a:latin typeface="Aptos ExtraBold" panose="020B0004020202020204" pitchFamily="34" charset="0"/>
              </a:rPr>
              <a:t>The Inspiration </a:t>
            </a:r>
            <a:br>
              <a:rPr lang="en-US" sz="5400" dirty="0">
                <a:solidFill>
                  <a:srgbClr val="220000"/>
                </a:solidFill>
                <a:latin typeface="Aptos ExtraBold" panose="020B0004020202020204" pitchFamily="34" charset="0"/>
              </a:rPr>
            </a:br>
            <a:r>
              <a:rPr lang="en-US" sz="5400" dirty="0">
                <a:solidFill>
                  <a:srgbClr val="220000"/>
                </a:solidFill>
                <a:latin typeface="Aptos ExtraBold" panose="020B0004020202020204" pitchFamily="34" charset="0"/>
              </a:rPr>
              <a:t>for the Title</a:t>
            </a:r>
            <a:br>
              <a:rPr lang="en-US" dirty="0">
                <a:solidFill>
                  <a:srgbClr val="220000"/>
                </a:solidFill>
                <a:latin typeface="Aptos ExtraBold" panose="020B0004020202020204" pitchFamily="34" charset="0"/>
              </a:rPr>
            </a:br>
            <a:br>
              <a:rPr lang="en-US" dirty="0">
                <a:solidFill>
                  <a:srgbClr val="220000"/>
                </a:solidFill>
                <a:latin typeface="Aptos ExtraBold" panose="020B0004020202020204" pitchFamily="34" charset="0"/>
              </a:rPr>
            </a:br>
            <a:r>
              <a:rPr lang="en-US" sz="3600" dirty="0">
                <a:solidFill>
                  <a:srgbClr val="220000"/>
                </a:solidFill>
                <a:latin typeface="Aptos ExtraBold" panose="020B0004020202020204" pitchFamily="34" charset="0"/>
              </a:rPr>
              <a:t>Hot Springs AR</a:t>
            </a:r>
            <a:br>
              <a:rPr lang="en-US" sz="3600" dirty="0">
                <a:solidFill>
                  <a:srgbClr val="220000"/>
                </a:solidFill>
                <a:latin typeface="Aptos ExtraBold" panose="020B0004020202020204" pitchFamily="34" charset="0"/>
              </a:rPr>
            </a:br>
            <a:r>
              <a:rPr lang="en-US" sz="3600" dirty="0">
                <a:solidFill>
                  <a:srgbClr val="220000"/>
                </a:solidFill>
                <a:latin typeface="Aptos ExtraBold" panose="020B0004020202020204" pitchFamily="34" charset="0"/>
              </a:rPr>
              <a:t>2023</a:t>
            </a:r>
            <a:endParaRPr lang="en-US" dirty="0">
              <a:solidFill>
                <a:srgbClr val="220000"/>
              </a:solidFill>
              <a:latin typeface="Aptos ExtraBold" panose="020B0004020202020204" pitchFamily="34" charset="0"/>
            </a:endParaRPr>
          </a:p>
        </p:txBody>
      </p:sp>
      <p:sp>
        <p:nvSpPr>
          <p:cNvPr id="3" name="Title 1">
            <a:extLst>
              <a:ext uri="{FF2B5EF4-FFF2-40B4-BE49-F238E27FC236}">
                <a16:creationId xmlns:a16="http://schemas.microsoft.com/office/drawing/2014/main" id="{D5B9F31F-4A04-C2B1-86AA-80FF043A5D98}"/>
              </a:ext>
            </a:extLst>
          </p:cNvPr>
          <p:cNvSpPr txBox="1">
            <a:spLocks/>
          </p:cNvSpPr>
          <p:nvPr/>
        </p:nvSpPr>
        <p:spPr>
          <a:xfrm>
            <a:off x="814874" y="558161"/>
            <a:ext cx="5208854" cy="56280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220000"/>
                </a:solidFill>
                <a:latin typeface="Aptos" panose="020B0004020202020204" pitchFamily="34" charset="0"/>
              </a:rPr>
              <a:t>1 Chronicles 15:29</a:t>
            </a:r>
          </a:p>
        </p:txBody>
      </p:sp>
    </p:spTree>
    <p:extLst>
      <p:ext uri="{BB962C8B-B14F-4D97-AF65-F5344CB8AC3E}">
        <p14:creationId xmlns:p14="http://schemas.microsoft.com/office/powerpoint/2010/main" val="2883196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C79F3-BD27-E3F5-D131-09CC5A105A5F}"/>
              </a:ext>
            </a:extLst>
          </p:cNvPr>
          <p:cNvSpPr>
            <a:spLocks noGrp="1"/>
          </p:cNvSpPr>
          <p:nvPr>
            <p:ph type="title"/>
          </p:nvPr>
        </p:nvSpPr>
        <p:spPr/>
        <p:txBody>
          <a:bodyPr/>
          <a:lstStyle/>
          <a:p>
            <a:r>
              <a:rPr lang="en-US" dirty="0">
                <a:solidFill>
                  <a:srgbClr val="FFFFE1"/>
                </a:solidFill>
                <a:latin typeface="Aptos ExtraBold" panose="020B0004020202020204" pitchFamily="34" charset="0"/>
              </a:rPr>
              <a:t>David danced before the Lord</a:t>
            </a:r>
          </a:p>
        </p:txBody>
      </p:sp>
      <p:sp>
        <p:nvSpPr>
          <p:cNvPr id="3" name="Content Placeholder 2">
            <a:extLst>
              <a:ext uri="{FF2B5EF4-FFF2-40B4-BE49-F238E27FC236}">
                <a16:creationId xmlns:a16="http://schemas.microsoft.com/office/drawing/2014/main" id="{4FBAE40B-A7D0-86F4-03F3-19A0495E07B9}"/>
              </a:ext>
            </a:extLst>
          </p:cNvPr>
          <p:cNvSpPr>
            <a:spLocks noGrp="1"/>
          </p:cNvSpPr>
          <p:nvPr>
            <p:ph idx="1"/>
          </p:nvPr>
        </p:nvSpPr>
        <p:spPr>
          <a:xfrm>
            <a:off x="838200" y="1690688"/>
            <a:ext cx="10515600" cy="4486275"/>
          </a:xfrm>
        </p:spPr>
        <p:txBody>
          <a:bodyPr>
            <a:normAutofit/>
          </a:bodyPr>
          <a:lstStyle/>
          <a:p>
            <a:pPr marL="0" indent="0">
              <a:lnSpc>
                <a:spcPct val="100000"/>
              </a:lnSpc>
              <a:spcBef>
                <a:spcPts val="600"/>
              </a:spcBef>
              <a:buNone/>
            </a:pPr>
            <a:r>
              <a:rPr lang="en-US" sz="3600" b="1" dirty="0">
                <a:solidFill>
                  <a:srgbClr val="FFFFE1"/>
                </a:solidFill>
                <a:latin typeface="Aptos" panose="020B0004020202020204" pitchFamily="34" charset="0"/>
              </a:rPr>
              <a:t>And as the ark of the covenant of YHWH came to the city of David, Michal the daughter of Saul looked out of the window and saw King David dancing and celebrating, and she despised him in her heart.</a:t>
            </a:r>
          </a:p>
          <a:p>
            <a:pPr marL="0" indent="0">
              <a:lnSpc>
                <a:spcPct val="100000"/>
              </a:lnSpc>
              <a:spcBef>
                <a:spcPts val="600"/>
              </a:spcBef>
              <a:buNone/>
            </a:pPr>
            <a:endParaRPr lang="en-US" sz="3600" dirty="0">
              <a:solidFill>
                <a:srgbClr val="FFFFE1"/>
              </a:solidFill>
              <a:latin typeface="Aptos ExtraBold" panose="020B0004020202020204" pitchFamily="34" charset="0"/>
            </a:endParaRPr>
          </a:p>
          <a:p>
            <a:pPr marL="0" indent="0">
              <a:lnSpc>
                <a:spcPct val="100000"/>
              </a:lnSpc>
              <a:spcBef>
                <a:spcPts val="600"/>
              </a:spcBef>
              <a:buNone/>
            </a:pPr>
            <a:r>
              <a:rPr lang="en-US" sz="3600" b="1" dirty="0">
                <a:solidFill>
                  <a:srgbClr val="FFFFE1"/>
                </a:solidFill>
                <a:latin typeface="Aptos" panose="020B0004020202020204" pitchFamily="34" charset="0"/>
              </a:rPr>
              <a:t>2 Samuel 6:13–14</a:t>
            </a:r>
          </a:p>
        </p:txBody>
      </p:sp>
    </p:spTree>
    <p:extLst>
      <p:ext uri="{BB962C8B-B14F-4D97-AF65-F5344CB8AC3E}">
        <p14:creationId xmlns:p14="http://schemas.microsoft.com/office/powerpoint/2010/main" val="380617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C4DD1-465A-B3B1-BD4F-FB9C0612354A}"/>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B549DB7-7666-FBA4-CB76-A87C1951BE19}"/>
              </a:ext>
            </a:extLst>
          </p:cNvPr>
          <p:cNvGraphicFramePr>
            <a:graphicFrameLocks noGrp="1"/>
          </p:cNvGraphicFramePr>
          <p:nvPr>
            <p:ph idx="1"/>
            <p:extLst>
              <p:ext uri="{D42A27DB-BD31-4B8C-83A1-F6EECF244321}">
                <p14:modId xmlns:p14="http://schemas.microsoft.com/office/powerpoint/2010/main" val="3314499749"/>
              </p:ext>
            </p:extLst>
          </p:nvPr>
        </p:nvGraphicFramePr>
        <p:xfrm>
          <a:off x="429208" y="531845"/>
          <a:ext cx="11336694" cy="6027575"/>
        </p:xfrm>
        <a:graphic>
          <a:graphicData uri="http://schemas.openxmlformats.org/drawingml/2006/table">
            <a:tbl>
              <a:tblPr firstRow="1" firstCol="1" bandRow="1"/>
              <a:tblGrid>
                <a:gridCol w="11336694">
                  <a:extLst>
                    <a:ext uri="{9D8B030D-6E8A-4147-A177-3AD203B41FA5}">
                      <a16:colId xmlns:a16="http://schemas.microsoft.com/office/drawing/2014/main" val="1656308143"/>
                    </a:ext>
                  </a:extLst>
                </a:gridCol>
              </a:tblGrid>
              <a:tr h="6027575">
                <a:tc>
                  <a:txBody>
                    <a:bodyPr/>
                    <a:lstStyle/>
                    <a:p>
                      <a:pPr marL="112713" marR="0" indent="0">
                        <a:buNone/>
                        <a:tabLst/>
                      </a:pPr>
                      <a:r>
                        <a:rPr lang="en-US" sz="3200" b="1" baseline="30000" dirty="0">
                          <a:solidFill>
                            <a:srgbClr val="000000"/>
                          </a:solidFill>
                          <a:effectLst/>
                          <a:latin typeface="+mn-lt"/>
                          <a:ea typeface="Calibri" panose="020F0502020204030204" pitchFamily="34" charset="0"/>
                          <a:cs typeface="Arial" panose="020B0604020202020204" pitchFamily="34" charset="0"/>
                        </a:rPr>
                        <a:t>13</a:t>
                      </a:r>
                      <a:r>
                        <a:rPr lang="en-US" sz="3200" b="1" dirty="0">
                          <a:solidFill>
                            <a:srgbClr val="000000"/>
                          </a:solidFill>
                          <a:effectLst/>
                          <a:latin typeface="+mn-lt"/>
                          <a:ea typeface="Calibri" panose="020F0502020204030204" pitchFamily="34" charset="0"/>
                          <a:cs typeface="Arial" panose="020B0604020202020204" pitchFamily="34" charset="0"/>
                        </a:rPr>
                        <a:t>When those carrying the ark of YHWH took six steps, he [David] sacrificed a bull and a fattened calf. . .</a:t>
                      </a:r>
                    </a:p>
                    <a:p>
                      <a:pPr marL="112713" marR="0" indent="0">
                        <a:buNone/>
                        <a:tabLst>
                          <a:tab pos="344488" algn="l"/>
                        </a:tabLst>
                      </a:pPr>
                      <a:r>
                        <a:rPr lang="en-US" sz="3200" b="1" dirty="0">
                          <a:solidFill>
                            <a:srgbClr val="000000"/>
                          </a:solidFill>
                          <a:effectLst/>
                          <a:latin typeface="+mn-lt"/>
                          <a:ea typeface="Calibri" panose="020F0502020204030204" pitchFamily="34" charset="0"/>
                          <a:cs typeface="Arial" panose="020B0604020202020204" pitchFamily="34" charset="0"/>
                        </a:rPr>
                        <a:t>	</a:t>
                      </a:r>
                      <a:r>
                        <a:rPr lang="en-US" sz="3200" b="1" baseline="30000" dirty="0">
                          <a:solidFill>
                            <a:srgbClr val="000000"/>
                          </a:solidFill>
                          <a:effectLst/>
                          <a:latin typeface="+mn-lt"/>
                          <a:ea typeface="Calibri" panose="020F0502020204030204" pitchFamily="34" charset="0"/>
                          <a:cs typeface="Arial" panose="020B0604020202020204" pitchFamily="34" charset="0"/>
                        </a:rPr>
                        <a:t>14</a:t>
                      </a:r>
                      <a:r>
                        <a:rPr lang="en-US" sz="3200" b="1" dirty="0">
                          <a:solidFill>
                            <a:srgbClr val="000000"/>
                          </a:solidFill>
                          <a:effectLst/>
                          <a:latin typeface="+mn-lt"/>
                          <a:ea typeface="Calibri" panose="020F0502020204030204" pitchFamily="34" charset="0"/>
                          <a:cs typeface="Arial" panose="020B0604020202020204" pitchFamily="34" charset="0"/>
                        </a:rPr>
                        <a:t>By the way </a:t>
                      </a:r>
                    </a:p>
                    <a:p>
                      <a:pPr marL="457200" marR="0" indent="0">
                        <a:buNone/>
                        <a:tabLst>
                          <a:tab pos="457200" algn="l"/>
                        </a:tabLst>
                      </a:pPr>
                      <a:r>
                        <a:rPr lang="en-US" sz="3200" b="1" dirty="0">
                          <a:solidFill>
                            <a:srgbClr val="000000"/>
                          </a:solidFill>
                          <a:effectLst/>
                          <a:latin typeface="+mn-lt"/>
                          <a:ea typeface="Calibri" panose="020F0502020204030204" pitchFamily="34" charset="0"/>
                          <a:cs typeface="Arial" panose="020B0604020202020204" pitchFamily="34" charset="0"/>
                        </a:rPr>
                        <a:t>	David was dancing with all (his) strength before YHWH. </a:t>
                      </a:r>
                    </a:p>
                    <a:p>
                      <a:pPr marL="457200" marR="0" indent="0">
                        <a:buNone/>
                        <a:tabLst>
                          <a:tab pos="457200" algn="l"/>
                        </a:tabLst>
                      </a:pPr>
                      <a:r>
                        <a:rPr lang="en-US" sz="3200" b="1" dirty="0">
                          <a:solidFill>
                            <a:srgbClr val="000000"/>
                          </a:solidFill>
                          <a:effectLst/>
                          <a:latin typeface="+mn-lt"/>
                          <a:ea typeface="Calibri" panose="020F0502020204030204" pitchFamily="34" charset="0"/>
                          <a:cs typeface="Arial" panose="020B0604020202020204" pitchFamily="34" charset="0"/>
                        </a:rPr>
                        <a:t>	David was wearing a linen ephod.</a:t>
                      </a:r>
                    </a:p>
                    <a:p>
                      <a:pPr marL="457200" marR="0" indent="0">
                        <a:buNone/>
                        <a:tabLst>
                          <a:tab pos="457200" algn="l"/>
                        </a:tabLst>
                      </a:pPr>
                      <a:r>
                        <a:rPr lang="en-US" sz="3200" b="1" dirty="0">
                          <a:solidFill>
                            <a:srgbClr val="000000"/>
                          </a:solidFill>
                          <a:effectLst/>
                          <a:latin typeface="+mn-lt"/>
                          <a:ea typeface="Calibri" panose="020F0502020204030204" pitchFamily="34" charset="0"/>
                          <a:cs typeface="Arial" panose="020B0604020202020204" pitchFamily="34" charset="0"/>
                        </a:rPr>
                        <a:t>	</a:t>
                      </a:r>
                      <a:r>
                        <a:rPr lang="en-US" sz="3200" b="1" baseline="30000" dirty="0">
                          <a:solidFill>
                            <a:srgbClr val="000000"/>
                          </a:solidFill>
                          <a:effectLst/>
                          <a:latin typeface="+mn-lt"/>
                          <a:ea typeface="Calibri" panose="020F0502020204030204" pitchFamily="34" charset="0"/>
                          <a:cs typeface="Arial" panose="020B0604020202020204" pitchFamily="34" charset="0"/>
                        </a:rPr>
                        <a:t>15</a:t>
                      </a:r>
                      <a:r>
                        <a:rPr lang="en-US" sz="3200" b="1" dirty="0">
                          <a:solidFill>
                            <a:srgbClr val="000000"/>
                          </a:solidFill>
                          <a:effectLst/>
                          <a:latin typeface="+mn-lt"/>
                          <a:ea typeface="Calibri" panose="020F0502020204030204" pitchFamily="34" charset="0"/>
                          <a:cs typeface="Arial" panose="020B0604020202020204" pitchFamily="34" charset="0"/>
                        </a:rPr>
                        <a:t>David and all the house of Israel were bringing up the ark of 	YHWH with a shout and a trumpet sound. </a:t>
                      </a:r>
                    </a:p>
                    <a:p>
                      <a:pPr marL="112713" marR="0" indent="0">
                        <a:buNone/>
                        <a:tabLst>
                          <a:tab pos="344488" algn="l"/>
                          <a:tab pos="457200" algn="l"/>
                        </a:tabLst>
                      </a:pPr>
                      <a:r>
                        <a:rPr lang="en-US" sz="3200" b="1" i="1" dirty="0">
                          <a:solidFill>
                            <a:srgbClr val="000000"/>
                          </a:solidFill>
                          <a:effectLst/>
                          <a:latin typeface="+mn-lt"/>
                          <a:ea typeface="Calibri" panose="020F0502020204030204" pitchFamily="34" charset="0"/>
                          <a:cs typeface="Arial" panose="020B0604020202020204" pitchFamily="34" charset="0"/>
                        </a:rPr>
                        <a:t>. . . </a:t>
                      </a:r>
                      <a:r>
                        <a:rPr lang="en-US" sz="3200" b="1" baseline="30000" dirty="0">
                          <a:solidFill>
                            <a:srgbClr val="000000"/>
                          </a:solidFill>
                          <a:effectLst/>
                          <a:latin typeface="+mn-lt"/>
                          <a:ea typeface="Calibri" panose="020F0502020204030204" pitchFamily="34" charset="0"/>
                          <a:cs typeface="Arial" panose="020B0604020202020204" pitchFamily="34" charset="0"/>
                        </a:rPr>
                        <a:t>16</a:t>
                      </a:r>
                      <a:r>
                        <a:rPr lang="en-US" sz="3200" b="1" i="1" dirty="0">
                          <a:solidFill>
                            <a:srgbClr val="000000"/>
                          </a:solidFill>
                          <a:effectLst/>
                          <a:latin typeface="+mn-lt"/>
                          <a:ea typeface="Calibri" panose="020F0502020204030204" pitchFamily="34" charset="0"/>
                          <a:cs typeface="Arial" panose="020B0604020202020204" pitchFamily="34" charset="0"/>
                        </a:rPr>
                        <a:t>And as the ark of YHWH was entering the city of David. . . 	</a:t>
                      </a:r>
                      <a:r>
                        <a:rPr lang="en-US" sz="3200" b="1" i="0" dirty="0">
                          <a:solidFill>
                            <a:srgbClr val="000000"/>
                          </a:solidFill>
                          <a:effectLst/>
                          <a:latin typeface="+mn-lt"/>
                          <a:ea typeface="Calibri" panose="020F0502020204030204" pitchFamily="34" charset="0"/>
                          <a:cs typeface="Arial" panose="020B0604020202020204" pitchFamily="34" charset="0"/>
                        </a:rPr>
                        <a:t>By the way </a:t>
                      </a:r>
                      <a:r>
                        <a:rPr lang="en-US" sz="3200" b="1" dirty="0">
                          <a:solidFill>
                            <a:srgbClr val="000000"/>
                          </a:solidFill>
                          <a:effectLst/>
                          <a:latin typeface="+mn-lt"/>
                          <a:ea typeface="Calibri" panose="020F0502020204030204" pitchFamily="34" charset="0"/>
                          <a:cs typeface="Arial" panose="020B0604020202020204" pitchFamily="34" charset="0"/>
                        </a:rPr>
                        <a:t>Michal, Saul’s daughter, was looking down through the window. </a:t>
                      </a:r>
                    </a:p>
                    <a:p>
                      <a:pPr marL="112713" marR="0" indent="0">
                        <a:buNone/>
                        <a:tabLst>
                          <a:tab pos="344488" algn="l"/>
                          <a:tab pos="457200" algn="l"/>
                        </a:tabLst>
                      </a:pPr>
                      <a:r>
                        <a:rPr lang="en-US" sz="3200" b="1" dirty="0">
                          <a:solidFill>
                            <a:srgbClr val="000000"/>
                          </a:solidFill>
                          <a:effectLst/>
                          <a:latin typeface="+mn-lt"/>
                          <a:ea typeface="Calibri" panose="020F0502020204030204" pitchFamily="34" charset="0"/>
                          <a:cs typeface="Arial" panose="020B0604020202020204" pitchFamily="34" charset="0"/>
                        </a:rPr>
                        <a:t>. . . she [Michal] saw the king, David, jumping and dancing </a:t>
                      </a:r>
                    </a:p>
                    <a:p>
                      <a:pPr marL="112713" marR="0" indent="0">
                        <a:buNone/>
                        <a:tabLst>
                          <a:tab pos="344488" algn="l"/>
                          <a:tab pos="457200" algn="l"/>
                        </a:tabLst>
                      </a:pPr>
                      <a:r>
                        <a:rPr lang="en-US" sz="3200" b="1" dirty="0">
                          <a:solidFill>
                            <a:srgbClr val="000000"/>
                          </a:solidFill>
                          <a:effectLst/>
                          <a:latin typeface="+mn-lt"/>
                          <a:ea typeface="Calibri" panose="020F0502020204030204" pitchFamily="34" charset="0"/>
                          <a:cs typeface="Arial" panose="020B0604020202020204" pitchFamily="34" charset="0"/>
                        </a:rPr>
                        <a:t>before YHWH, and she despised him in her heart.</a:t>
                      </a:r>
                      <a:endParaRPr lang="en-US" sz="5400" b="1" dirty="0">
                        <a:effectLst/>
                        <a:latin typeface="+mn-lt"/>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E1"/>
                    </a:solidFill>
                  </a:tcPr>
                </a:tc>
                <a:extLst>
                  <a:ext uri="{0D108BD9-81ED-4DB2-BD59-A6C34878D82A}">
                    <a16:rowId xmlns:a16="http://schemas.microsoft.com/office/drawing/2014/main" val="1123295018"/>
                  </a:ext>
                </a:extLst>
              </a:tr>
            </a:tbl>
          </a:graphicData>
        </a:graphic>
      </p:graphicFrame>
    </p:spTree>
    <p:extLst>
      <p:ext uri="{BB962C8B-B14F-4D97-AF65-F5344CB8AC3E}">
        <p14:creationId xmlns:p14="http://schemas.microsoft.com/office/powerpoint/2010/main" val="3152809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2B776-2D99-CC9C-0845-CAD48712021A}"/>
              </a:ext>
            </a:extLst>
          </p:cNvPr>
          <p:cNvSpPr>
            <a:spLocks noGrp="1"/>
          </p:cNvSpPr>
          <p:nvPr>
            <p:ph type="title"/>
          </p:nvPr>
        </p:nvSpPr>
        <p:spPr>
          <a:xfrm>
            <a:off x="838200" y="103696"/>
            <a:ext cx="10515600" cy="848412"/>
          </a:xfrm>
        </p:spPr>
        <p:txBody>
          <a:bodyPr>
            <a:normAutofit/>
          </a:bodyPr>
          <a:lstStyle/>
          <a:p>
            <a:r>
              <a:rPr lang="en-US" b="1" dirty="0">
                <a:solidFill>
                  <a:srgbClr val="FFFFE1"/>
                </a:solidFill>
                <a:latin typeface="Aptos" panose="020B0004020202020204" pitchFamily="34" charset="0"/>
              </a:rPr>
              <a:t>Dancing in the Psalms</a:t>
            </a:r>
          </a:p>
        </p:txBody>
      </p:sp>
      <p:sp>
        <p:nvSpPr>
          <p:cNvPr id="3" name="Content Placeholder 2">
            <a:extLst>
              <a:ext uri="{FF2B5EF4-FFF2-40B4-BE49-F238E27FC236}">
                <a16:creationId xmlns:a16="http://schemas.microsoft.com/office/drawing/2014/main" id="{E9979CD1-826E-37B8-ED25-AEEF7E8731E0}"/>
              </a:ext>
            </a:extLst>
          </p:cNvPr>
          <p:cNvSpPr>
            <a:spLocks noGrp="1"/>
          </p:cNvSpPr>
          <p:nvPr>
            <p:ph idx="1"/>
          </p:nvPr>
        </p:nvSpPr>
        <p:spPr>
          <a:xfrm>
            <a:off x="838200" y="886120"/>
            <a:ext cx="10515600" cy="5868184"/>
          </a:xfrm>
        </p:spPr>
        <p:txBody>
          <a:bodyPr>
            <a:normAutofit fontScale="85000" lnSpcReduction="20000"/>
          </a:bodyPr>
          <a:lstStyle/>
          <a:p>
            <a:pPr marL="0" indent="0">
              <a:lnSpc>
                <a:spcPct val="110000"/>
              </a:lnSpc>
              <a:spcBef>
                <a:spcPts val="0"/>
              </a:spcBef>
              <a:buNone/>
            </a:pPr>
            <a:r>
              <a:rPr lang="en-US" sz="3300" b="1" dirty="0">
                <a:solidFill>
                  <a:srgbClr val="FFFFE1"/>
                </a:solidFill>
              </a:rPr>
              <a:t>Psalm 30:11 (ESV)</a:t>
            </a:r>
          </a:p>
          <a:p>
            <a:pPr marL="0" indent="0">
              <a:lnSpc>
                <a:spcPct val="110000"/>
              </a:lnSpc>
              <a:spcBef>
                <a:spcPts val="0"/>
              </a:spcBef>
              <a:buNone/>
            </a:pPr>
            <a:r>
              <a:rPr lang="en-US" sz="4200" b="1" dirty="0">
                <a:solidFill>
                  <a:srgbClr val="FFFFE1"/>
                </a:solidFill>
              </a:rPr>
              <a:t>“You have turned for me my mourning into dancing;</a:t>
            </a:r>
            <a:br>
              <a:rPr lang="en-US" sz="4200" b="1" dirty="0">
                <a:solidFill>
                  <a:srgbClr val="FFFFE1"/>
                </a:solidFill>
              </a:rPr>
            </a:br>
            <a:r>
              <a:rPr lang="en-US" sz="4200" b="1" dirty="0">
                <a:solidFill>
                  <a:srgbClr val="FFFFE1"/>
                </a:solidFill>
              </a:rPr>
              <a:t>you have loosed my sackcloth</a:t>
            </a:r>
            <a:br>
              <a:rPr lang="en-US" sz="4200" b="1" dirty="0">
                <a:solidFill>
                  <a:srgbClr val="FFFFE1"/>
                </a:solidFill>
              </a:rPr>
            </a:br>
            <a:r>
              <a:rPr lang="en-US" sz="4200" b="1" dirty="0">
                <a:solidFill>
                  <a:srgbClr val="FFFFE1"/>
                </a:solidFill>
              </a:rPr>
              <a:t>and clothed me with gladness,”</a:t>
            </a:r>
            <a:endParaRPr lang="en-US" sz="4200" dirty="0">
              <a:solidFill>
                <a:srgbClr val="FFFFE1"/>
              </a:solidFill>
            </a:endParaRPr>
          </a:p>
          <a:p>
            <a:pPr marL="0" indent="0">
              <a:lnSpc>
                <a:spcPct val="110000"/>
              </a:lnSpc>
              <a:spcBef>
                <a:spcPts val="0"/>
              </a:spcBef>
              <a:buNone/>
            </a:pPr>
            <a:endParaRPr lang="en-US" sz="3900" dirty="0">
              <a:solidFill>
                <a:srgbClr val="FFFFE1"/>
              </a:solidFill>
            </a:endParaRPr>
          </a:p>
          <a:p>
            <a:pPr marL="0" indent="0">
              <a:lnSpc>
                <a:spcPct val="110000"/>
              </a:lnSpc>
              <a:spcBef>
                <a:spcPts val="0"/>
              </a:spcBef>
              <a:buNone/>
            </a:pPr>
            <a:r>
              <a:rPr lang="en-US" sz="3300" b="1" dirty="0">
                <a:solidFill>
                  <a:srgbClr val="FFFFE1"/>
                </a:solidFill>
              </a:rPr>
              <a:t>Psalm 149:3 (ESV)</a:t>
            </a:r>
          </a:p>
          <a:p>
            <a:pPr marL="0" indent="0">
              <a:lnSpc>
                <a:spcPct val="110000"/>
              </a:lnSpc>
              <a:spcBef>
                <a:spcPts val="0"/>
              </a:spcBef>
              <a:buNone/>
            </a:pPr>
            <a:r>
              <a:rPr lang="en-US" sz="4200" b="1" dirty="0">
                <a:solidFill>
                  <a:srgbClr val="FFFFE1"/>
                </a:solidFill>
              </a:rPr>
              <a:t>“Let them praise his name with dancing,</a:t>
            </a:r>
            <a:br>
              <a:rPr lang="en-US" sz="4200" b="1" dirty="0">
                <a:solidFill>
                  <a:srgbClr val="FFFFE1"/>
                </a:solidFill>
              </a:rPr>
            </a:br>
            <a:r>
              <a:rPr lang="en-US" sz="4200" b="1" dirty="0">
                <a:solidFill>
                  <a:srgbClr val="FFFFE1"/>
                </a:solidFill>
              </a:rPr>
              <a:t>making melody to him with hand drum and lyre!”</a:t>
            </a:r>
            <a:endParaRPr lang="en-US" sz="4200" dirty="0">
              <a:solidFill>
                <a:srgbClr val="FFFFE1"/>
              </a:solidFill>
            </a:endParaRPr>
          </a:p>
          <a:p>
            <a:pPr marL="0" indent="0">
              <a:lnSpc>
                <a:spcPct val="110000"/>
              </a:lnSpc>
              <a:spcBef>
                <a:spcPts val="0"/>
              </a:spcBef>
              <a:buNone/>
            </a:pPr>
            <a:endParaRPr lang="en-US" sz="3900" b="1" dirty="0">
              <a:solidFill>
                <a:srgbClr val="FFFFE1"/>
              </a:solidFill>
            </a:endParaRPr>
          </a:p>
          <a:p>
            <a:pPr marL="0" indent="0">
              <a:lnSpc>
                <a:spcPct val="110000"/>
              </a:lnSpc>
              <a:spcBef>
                <a:spcPts val="0"/>
              </a:spcBef>
              <a:buNone/>
            </a:pPr>
            <a:r>
              <a:rPr lang="en-US" sz="3300" b="1" dirty="0">
                <a:solidFill>
                  <a:srgbClr val="FFFFE1"/>
                </a:solidFill>
              </a:rPr>
              <a:t>Psalm 150:4 (ESV)</a:t>
            </a:r>
          </a:p>
          <a:p>
            <a:pPr marL="0" indent="0">
              <a:lnSpc>
                <a:spcPct val="110000"/>
              </a:lnSpc>
              <a:spcBef>
                <a:spcPts val="0"/>
              </a:spcBef>
              <a:buNone/>
            </a:pPr>
            <a:r>
              <a:rPr lang="en-US" sz="4200" b="1" dirty="0">
                <a:solidFill>
                  <a:srgbClr val="FFFFE1"/>
                </a:solidFill>
              </a:rPr>
              <a:t>“Praise him with hand drum and dance;</a:t>
            </a:r>
            <a:br>
              <a:rPr lang="en-US" sz="4200" b="1" dirty="0">
                <a:solidFill>
                  <a:srgbClr val="FFFFE1"/>
                </a:solidFill>
              </a:rPr>
            </a:br>
            <a:r>
              <a:rPr lang="en-US" sz="4200" b="1" dirty="0">
                <a:solidFill>
                  <a:srgbClr val="FFFFE1"/>
                </a:solidFill>
              </a:rPr>
              <a:t>praise him with strings and pipe!”</a:t>
            </a:r>
            <a:endParaRPr lang="en-US" sz="4200" dirty="0">
              <a:solidFill>
                <a:srgbClr val="FFFFE1"/>
              </a:solidFill>
            </a:endParaRPr>
          </a:p>
          <a:p>
            <a:endParaRPr lang="en-US" dirty="0"/>
          </a:p>
        </p:txBody>
      </p:sp>
    </p:spTree>
    <p:extLst>
      <p:ext uri="{BB962C8B-B14F-4D97-AF65-F5344CB8AC3E}">
        <p14:creationId xmlns:p14="http://schemas.microsoft.com/office/powerpoint/2010/main" val="461893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E1"/>
        </a:solidFill>
        <a:effectLst/>
      </p:bgPr>
    </p:bg>
    <p:spTree>
      <p:nvGrpSpPr>
        <p:cNvPr id="1" name="">
          <a:extLst>
            <a:ext uri="{FF2B5EF4-FFF2-40B4-BE49-F238E27FC236}">
              <a16:creationId xmlns:a16="http://schemas.microsoft.com/office/drawing/2014/main" id="{759C20B1-0DD2-41AC-D5C9-C2DF812D4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D9E20-5B19-5E9B-E7DA-1FA736892BD3}"/>
              </a:ext>
            </a:extLst>
          </p:cNvPr>
          <p:cNvSpPr>
            <a:spLocks noGrp="1"/>
          </p:cNvSpPr>
          <p:nvPr>
            <p:ph type="title"/>
          </p:nvPr>
        </p:nvSpPr>
        <p:spPr>
          <a:xfrm>
            <a:off x="5505061" y="387099"/>
            <a:ext cx="6194364" cy="6083801"/>
          </a:xfrm>
        </p:spPr>
        <p:txBody>
          <a:bodyPr/>
          <a:lstStyle/>
          <a:p>
            <a:pPr algn="ctr"/>
            <a:r>
              <a:rPr lang="en-US" sz="5400" dirty="0">
                <a:solidFill>
                  <a:srgbClr val="220000"/>
                </a:solidFill>
                <a:latin typeface="Aptos ExtraBold" panose="020B0004020202020204" pitchFamily="34" charset="0"/>
              </a:rPr>
              <a:t>The Inspiration </a:t>
            </a:r>
            <a:br>
              <a:rPr lang="en-US" sz="5400" dirty="0">
                <a:solidFill>
                  <a:srgbClr val="220000"/>
                </a:solidFill>
                <a:latin typeface="Aptos ExtraBold" panose="020B0004020202020204" pitchFamily="34" charset="0"/>
              </a:rPr>
            </a:br>
            <a:r>
              <a:rPr lang="en-US" sz="5400" dirty="0">
                <a:solidFill>
                  <a:srgbClr val="220000"/>
                </a:solidFill>
                <a:latin typeface="Aptos ExtraBold" panose="020B0004020202020204" pitchFamily="34" charset="0"/>
              </a:rPr>
              <a:t>for the Title</a:t>
            </a:r>
            <a:br>
              <a:rPr lang="en-US" dirty="0">
                <a:solidFill>
                  <a:srgbClr val="220000"/>
                </a:solidFill>
                <a:latin typeface="Aptos ExtraBold" panose="020B0004020202020204" pitchFamily="34" charset="0"/>
              </a:rPr>
            </a:br>
            <a:br>
              <a:rPr lang="en-US" dirty="0">
                <a:solidFill>
                  <a:srgbClr val="220000"/>
                </a:solidFill>
                <a:latin typeface="Aptos ExtraBold" panose="020B0004020202020204" pitchFamily="34" charset="0"/>
              </a:rPr>
            </a:br>
            <a:r>
              <a:rPr lang="en-US" sz="3600" dirty="0">
                <a:solidFill>
                  <a:srgbClr val="220000"/>
                </a:solidFill>
                <a:latin typeface="Aptos ExtraBold" panose="020B0004020202020204" pitchFamily="34" charset="0"/>
              </a:rPr>
              <a:t>Hot Springs AK</a:t>
            </a:r>
            <a:br>
              <a:rPr lang="en-US" sz="3600" dirty="0">
                <a:solidFill>
                  <a:srgbClr val="220000"/>
                </a:solidFill>
                <a:latin typeface="Aptos ExtraBold" panose="020B0004020202020204" pitchFamily="34" charset="0"/>
              </a:rPr>
            </a:br>
            <a:r>
              <a:rPr lang="en-US" sz="3600" dirty="0">
                <a:solidFill>
                  <a:srgbClr val="220000"/>
                </a:solidFill>
                <a:latin typeface="Aptos ExtraBold" panose="020B0004020202020204" pitchFamily="34" charset="0"/>
              </a:rPr>
              <a:t>2023</a:t>
            </a:r>
            <a:endParaRPr lang="en-US" dirty="0">
              <a:solidFill>
                <a:srgbClr val="220000"/>
              </a:solidFill>
              <a:latin typeface="Aptos ExtraBold" panose="020B0004020202020204" pitchFamily="34" charset="0"/>
            </a:endParaRPr>
          </a:p>
        </p:txBody>
      </p:sp>
      <p:sp>
        <p:nvSpPr>
          <p:cNvPr id="3" name="Title 1">
            <a:extLst>
              <a:ext uri="{FF2B5EF4-FFF2-40B4-BE49-F238E27FC236}">
                <a16:creationId xmlns:a16="http://schemas.microsoft.com/office/drawing/2014/main" id="{2BF1BF17-7300-92CD-162E-4B1CA3C427EB}"/>
              </a:ext>
            </a:extLst>
          </p:cNvPr>
          <p:cNvSpPr txBox="1">
            <a:spLocks/>
          </p:cNvSpPr>
          <p:nvPr/>
        </p:nvSpPr>
        <p:spPr>
          <a:xfrm>
            <a:off x="814874" y="558161"/>
            <a:ext cx="4871552" cy="56280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dirty="0">
                <a:solidFill>
                  <a:srgbClr val="220000"/>
                </a:solidFill>
                <a:latin typeface="Aptos ExtraBold" panose="020B0004020202020204" pitchFamily="34" charset="0"/>
              </a:rPr>
              <a:t>1 Samuel 13:13–14</a:t>
            </a:r>
          </a:p>
          <a:p>
            <a:pPr algn="ctr"/>
            <a:endParaRPr lang="en-US" dirty="0">
              <a:solidFill>
                <a:srgbClr val="220000"/>
              </a:solidFill>
              <a:latin typeface="Aptos ExtraBold" panose="020B0004020202020204" pitchFamily="34" charset="0"/>
            </a:endParaRPr>
          </a:p>
        </p:txBody>
      </p:sp>
    </p:spTree>
    <p:extLst>
      <p:ext uri="{BB962C8B-B14F-4D97-AF65-F5344CB8AC3E}">
        <p14:creationId xmlns:p14="http://schemas.microsoft.com/office/powerpoint/2010/main" val="3535605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CE80B-E287-85A2-1A8E-B735B065D835}"/>
              </a:ext>
            </a:extLst>
          </p:cNvPr>
          <p:cNvSpPr>
            <a:spLocks noGrp="1"/>
          </p:cNvSpPr>
          <p:nvPr>
            <p:ph type="title"/>
          </p:nvPr>
        </p:nvSpPr>
        <p:spPr>
          <a:xfrm>
            <a:off x="838200" y="365125"/>
            <a:ext cx="10515600" cy="863311"/>
          </a:xfrm>
        </p:spPr>
        <p:txBody>
          <a:bodyPr/>
          <a:lstStyle/>
          <a:p>
            <a:pPr algn="ctr"/>
            <a:r>
              <a:rPr lang="en-US" dirty="0">
                <a:solidFill>
                  <a:srgbClr val="FFFFE1"/>
                </a:solidFill>
                <a:latin typeface="Aptos ExtraBold" panose="020B0004020202020204" pitchFamily="34" charset="0"/>
              </a:rPr>
              <a:t>1 Samuel 13:13–14</a:t>
            </a:r>
          </a:p>
        </p:txBody>
      </p:sp>
      <p:sp>
        <p:nvSpPr>
          <p:cNvPr id="3" name="Content Placeholder 2">
            <a:extLst>
              <a:ext uri="{FF2B5EF4-FFF2-40B4-BE49-F238E27FC236}">
                <a16:creationId xmlns:a16="http://schemas.microsoft.com/office/drawing/2014/main" id="{BC60FE61-201C-79F6-8907-F2825D1FFDCC}"/>
              </a:ext>
            </a:extLst>
          </p:cNvPr>
          <p:cNvSpPr>
            <a:spLocks noGrp="1"/>
          </p:cNvSpPr>
          <p:nvPr>
            <p:ph idx="1"/>
          </p:nvPr>
        </p:nvSpPr>
        <p:spPr>
          <a:xfrm>
            <a:off x="838200" y="1320800"/>
            <a:ext cx="10515600" cy="5172075"/>
          </a:xfrm>
        </p:spPr>
        <p:txBody>
          <a:bodyPr>
            <a:normAutofit fontScale="85000" lnSpcReduction="10000"/>
          </a:bodyPr>
          <a:lstStyle/>
          <a:p>
            <a:pPr marL="0" indent="0">
              <a:lnSpc>
                <a:spcPct val="120000"/>
              </a:lnSpc>
              <a:spcBef>
                <a:spcPts val="0"/>
              </a:spcBef>
              <a:spcAft>
                <a:spcPts val="600"/>
              </a:spcAft>
              <a:buNone/>
            </a:pPr>
            <a:r>
              <a:rPr lang="en-GB" sz="3600" b="1" baseline="30000" dirty="0">
                <a:solidFill>
                  <a:srgbClr val="FFFFE1"/>
                </a:solidFill>
                <a:latin typeface="Aptos" panose="020B0004020202020204" pitchFamily="34" charset="0"/>
                <a:cs typeface="SBL BibLit" panose="02000000000000000000" pitchFamily="2" charset="-79"/>
              </a:rPr>
              <a:t>13</a:t>
            </a:r>
            <a:r>
              <a:rPr lang="en-GB" sz="3600" b="1" dirty="0">
                <a:solidFill>
                  <a:srgbClr val="FFFFE1"/>
                </a:solidFill>
                <a:latin typeface="Aptos" panose="020B0004020202020204" pitchFamily="34" charset="0"/>
                <a:cs typeface="SBL BibLit" panose="02000000000000000000" pitchFamily="2" charset="-79"/>
              </a:rPr>
              <a:t> Samuel said to Saul, "You have acted foolishly. You have not fulfilled (</a:t>
            </a:r>
            <a:r>
              <a:rPr lang="he-IL" sz="3600" b="1" dirty="0">
                <a:solidFill>
                  <a:srgbClr val="FFFFE1"/>
                </a:solidFill>
                <a:latin typeface="Aptos" panose="020B0004020202020204" pitchFamily="34" charset="0"/>
                <a:cs typeface="SBL BibLit" panose="02000000000000000000" pitchFamily="2" charset="-79"/>
              </a:rPr>
              <a:t>שָׁמַר</a:t>
            </a:r>
            <a:r>
              <a:rPr lang="en-GB" sz="3600" b="1" dirty="0">
                <a:solidFill>
                  <a:srgbClr val="FFFFE1"/>
                </a:solidFill>
                <a:latin typeface="Aptos" panose="020B0004020202020204" pitchFamily="34" charset="0"/>
                <a:cs typeface="SBL BibLit" panose="02000000000000000000" pitchFamily="2" charset="-79"/>
              </a:rPr>
              <a:t>) the charge of YHWH your God, which he laid on you. </a:t>
            </a:r>
            <a:r>
              <a:rPr lang="en-US" sz="3600" b="1" dirty="0">
                <a:solidFill>
                  <a:srgbClr val="FFFFE1"/>
                </a:solidFill>
                <a:latin typeface="Aptos" panose="020B0004020202020204" pitchFamily="34" charset="0"/>
                <a:cs typeface="SBL BibLit" panose="02000000000000000000" pitchFamily="2" charset="-79"/>
              </a:rPr>
              <a:t>Surely YHWH </a:t>
            </a:r>
            <a:r>
              <a:rPr lang="en-GB" sz="3600" b="1" dirty="0">
                <a:solidFill>
                  <a:srgbClr val="FFFFE1"/>
                </a:solidFill>
                <a:latin typeface="Aptos" panose="020B0004020202020204" pitchFamily="34" charset="0"/>
                <a:cs typeface="SBL BibLit" panose="02000000000000000000" pitchFamily="2" charset="-79"/>
              </a:rPr>
              <a:t>would have established (</a:t>
            </a:r>
            <a:r>
              <a:rPr lang="en-US" sz="3600" b="1" dirty="0">
                <a:solidFill>
                  <a:srgbClr val="FFFFE1"/>
                </a:solidFill>
                <a:latin typeface="Aptos" panose="020B0004020202020204" pitchFamily="34" charset="0"/>
                <a:cs typeface="SBL BibLit" panose="02000000000000000000" pitchFamily="2" charset="-79"/>
              </a:rPr>
              <a:t>ה</a:t>
            </a:r>
            <a:r>
              <a:rPr lang="he-IL" sz="3600" b="1" dirty="0">
                <a:solidFill>
                  <a:srgbClr val="FFFFE1"/>
                </a:solidFill>
                <a:latin typeface="Aptos" panose="020B0004020202020204" pitchFamily="34" charset="0"/>
                <a:cs typeface="SBL BibLit" panose="02000000000000000000" pitchFamily="2" charset="-79"/>
              </a:rPr>
              <a:t>ֵ</a:t>
            </a:r>
            <a:r>
              <a:rPr lang="en-US" sz="3600" b="1" dirty="0" err="1">
                <a:solidFill>
                  <a:srgbClr val="FFFFE1"/>
                </a:solidFill>
                <a:latin typeface="Aptos" panose="020B0004020202020204" pitchFamily="34" charset="0"/>
                <a:cs typeface="SBL BibLit" panose="02000000000000000000" pitchFamily="2" charset="-79"/>
              </a:rPr>
              <a:t>כִי</a:t>
            </a:r>
            <a:r>
              <a:rPr lang="he-IL" sz="3600" b="1" dirty="0">
                <a:solidFill>
                  <a:srgbClr val="FFFFE1"/>
                </a:solidFill>
                <a:latin typeface="Aptos" panose="020B0004020202020204" pitchFamily="34" charset="0"/>
                <a:cs typeface="SBL BibLit" panose="02000000000000000000" pitchFamily="2" charset="-79"/>
              </a:rPr>
              <a:t>ן</a:t>
            </a:r>
            <a:r>
              <a:rPr lang="en-GB" sz="3600" b="1" dirty="0">
                <a:solidFill>
                  <a:srgbClr val="FFFFE1"/>
                </a:solidFill>
                <a:latin typeface="Aptos" panose="020B0004020202020204" pitchFamily="34" charset="0"/>
                <a:cs typeface="SBL BibLit" panose="02000000000000000000" pitchFamily="2" charset="-79"/>
              </a:rPr>
              <a:t>) your kingdom over Israel forever (</a:t>
            </a:r>
            <a:r>
              <a:rPr lang="en-US" sz="3600" b="1" dirty="0">
                <a:solidFill>
                  <a:srgbClr val="FFFFE1"/>
                </a:solidFill>
                <a:latin typeface="Aptos" panose="020B0004020202020204" pitchFamily="34" charset="0"/>
                <a:cs typeface="SBL BibLit" panose="02000000000000000000" pitchFamily="2" charset="-79"/>
              </a:rPr>
              <a:t>ע</a:t>
            </a:r>
            <a:r>
              <a:rPr lang="he-IL" sz="3600" b="1" dirty="0">
                <a:solidFill>
                  <a:srgbClr val="FFFFE1"/>
                </a:solidFill>
                <a:latin typeface="Aptos" panose="020B0004020202020204" pitchFamily="34" charset="0"/>
                <a:cs typeface="SBL BibLit" panose="02000000000000000000" pitchFamily="2" charset="-79"/>
              </a:rPr>
              <a:t>ַד </a:t>
            </a:r>
            <a:r>
              <a:rPr lang="en-US" sz="3600" b="1" dirty="0">
                <a:solidFill>
                  <a:srgbClr val="FFFFE1"/>
                </a:solidFill>
                <a:latin typeface="Aptos" panose="020B0004020202020204" pitchFamily="34" charset="0"/>
                <a:cs typeface="SBL BibLit" panose="02000000000000000000" pitchFamily="2" charset="-79"/>
              </a:rPr>
              <a:t>ע</a:t>
            </a:r>
            <a:r>
              <a:rPr lang="he-IL" sz="3600" b="1" dirty="0">
                <a:solidFill>
                  <a:srgbClr val="FFFFE1"/>
                </a:solidFill>
                <a:latin typeface="Aptos" panose="020B0004020202020204" pitchFamily="34" charset="0"/>
                <a:cs typeface="SBL BibLit" panose="02000000000000000000" pitchFamily="2" charset="-79"/>
              </a:rPr>
              <a:t>וֹלָ</a:t>
            </a:r>
            <a:r>
              <a:rPr lang="en-US" sz="3600" b="1" dirty="0">
                <a:solidFill>
                  <a:srgbClr val="FFFFE1"/>
                </a:solidFill>
                <a:latin typeface="Aptos" panose="020B0004020202020204" pitchFamily="34" charset="0"/>
                <a:cs typeface="SBL BibLit" panose="02000000000000000000" pitchFamily="2" charset="-79"/>
              </a:rPr>
              <a:t>ם</a:t>
            </a:r>
            <a:r>
              <a:rPr lang="en-GB" sz="3600" b="1" dirty="0">
                <a:solidFill>
                  <a:srgbClr val="FFFFE1"/>
                </a:solidFill>
                <a:latin typeface="Aptos" panose="020B0004020202020204" pitchFamily="34" charset="0"/>
                <a:cs typeface="SBL BibLit" panose="02000000000000000000" pitchFamily="2" charset="-79"/>
              </a:rPr>
              <a:t>). </a:t>
            </a:r>
          </a:p>
          <a:p>
            <a:pPr marL="0" indent="0">
              <a:lnSpc>
                <a:spcPct val="120000"/>
              </a:lnSpc>
              <a:spcBef>
                <a:spcPts val="0"/>
              </a:spcBef>
              <a:spcAft>
                <a:spcPts val="600"/>
              </a:spcAft>
              <a:buNone/>
            </a:pPr>
            <a:r>
              <a:rPr lang="en-GB" sz="3600" b="1" baseline="30000" dirty="0">
                <a:solidFill>
                  <a:srgbClr val="FFFFE1"/>
                </a:solidFill>
                <a:latin typeface="Aptos" panose="020B0004020202020204" pitchFamily="34" charset="0"/>
                <a:cs typeface="SBL BibLit" panose="02000000000000000000" pitchFamily="2" charset="-79"/>
              </a:rPr>
              <a:t>14</a:t>
            </a:r>
            <a:r>
              <a:rPr lang="en-GB" sz="3600" b="1" dirty="0">
                <a:solidFill>
                  <a:srgbClr val="FFFFE1"/>
                </a:solidFill>
                <a:latin typeface="Aptos" panose="020B0004020202020204" pitchFamily="34" charset="0"/>
                <a:cs typeface="SBL BibLit" panose="02000000000000000000" pitchFamily="2" charset="-79"/>
              </a:rPr>
              <a:t> But now your kingdom shall not endure. YHWH has sought out (</a:t>
            </a:r>
            <a:r>
              <a:rPr lang="en-US" sz="3600" b="1" dirty="0">
                <a:solidFill>
                  <a:srgbClr val="FFFFE1"/>
                </a:solidFill>
                <a:latin typeface="Aptos" panose="020B0004020202020204" pitchFamily="34" charset="0"/>
                <a:cs typeface="SBL BibLit" panose="02000000000000000000" pitchFamily="2" charset="-79"/>
              </a:rPr>
              <a:t>בִּקּ</a:t>
            </a:r>
            <a:r>
              <a:rPr lang="he-IL" sz="3600" b="1" dirty="0">
                <a:solidFill>
                  <a:srgbClr val="FFFFE1"/>
                </a:solidFill>
                <a:latin typeface="Aptos" panose="020B0004020202020204" pitchFamily="34" charset="0"/>
                <a:cs typeface="SBL BibLit" panose="02000000000000000000" pitchFamily="2" charset="-79"/>
              </a:rPr>
              <a:t>ֵ</a:t>
            </a:r>
            <a:r>
              <a:rPr lang="en-US" sz="3600" b="1" dirty="0">
                <a:solidFill>
                  <a:srgbClr val="FFFFE1"/>
                </a:solidFill>
                <a:latin typeface="Aptos" panose="020B0004020202020204" pitchFamily="34" charset="0"/>
                <a:cs typeface="SBL BibLit" panose="02000000000000000000" pitchFamily="2" charset="-79"/>
              </a:rPr>
              <a:t>שׁ</a:t>
            </a:r>
            <a:r>
              <a:rPr lang="en-GB" sz="3600" b="1" dirty="0">
                <a:solidFill>
                  <a:srgbClr val="FFFFE1"/>
                </a:solidFill>
                <a:latin typeface="Aptos" panose="020B0004020202020204" pitchFamily="34" charset="0"/>
                <a:cs typeface="SBL BibLit" panose="02000000000000000000" pitchFamily="2" charset="-79"/>
              </a:rPr>
              <a:t>) a man after his own heart/mind (</a:t>
            </a:r>
            <a:r>
              <a:rPr lang="en-US" sz="3600" b="1" dirty="0">
                <a:solidFill>
                  <a:srgbClr val="FFFFE1"/>
                </a:solidFill>
                <a:latin typeface="Aptos" panose="020B0004020202020204" pitchFamily="34" charset="0"/>
                <a:cs typeface="SBL BibLit" panose="02000000000000000000" pitchFamily="2" charset="-79"/>
              </a:rPr>
              <a:t>כִּ</a:t>
            </a:r>
            <a:r>
              <a:rPr lang="en-US" sz="3600" b="1" dirty="0" err="1">
                <a:solidFill>
                  <a:srgbClr val="FFFFE1"/>
                </a:solidFill>
                <a:latin typeface="Aptos" panose="020B0004020202020204" pitchFamily="34" charset="0"/>
                <a:cs typeface="SBL BibLit" panose="02000000000000000000" pitchFamily="2" charset="-79"/>
              </a:rPr>
              <a:t>לְב</a:t>
            </a:r>
            <a:r>
              <a:rPr lang="he-IL" sz="3600" b="1" dirty="0">
                <a:solidFill>
                  <a:srgbClr val="FFFFE1"/>
                </a:solidFill>
                <a:latin typeface="Aptos" panose="020B0004020202020204" pitchFamily="34" charset="0"/>
                <a:cs typeface="SBL BibLit" panose="02000000000000000000" pitchFamily="2" charset="-79"/>
              </a:rPr>
              <a:t>ָ</a:t>
            </a:r>
            <a:r>
              <a:rPr lang="en-US" sz="3600" b="1" dirty="0" err="1">
                <a:solidFill>
                  <a:srgbClr val="FFFFE1"/>
                </a:solidFill>
                <a:latin typeface="Aptos" panose="020B0004020202020204" pitchFamily="34" charset="0"/>
                <a:cs typeface="SBL BibLit" panose="02000000000000000000" pitchFamily="2" charset="-79"/>
              </a:rPr>
              <a:t>בו</a:t>
            </a:r>
            <a:r>
              <a:rPr lang="en-US" sz="3600" b="1" dirty="0">
                <a:solidFill>
                  <a:srgbClr val="FFFFE1"/>
                </a:solidFill>
                <a:latin typeface="Aptos" panose="020B0004020202020204" pitchFamily="34" charset="0"/>
                <a:cs typeface="SBL BibLit" panose="02000000000000000000" pitchFamily="2" charset="-79"/>
              </a:rPr>
              <a:t>ֹ</a:t>
            </a:r>
            <a:r>
              <a:rPr lang="en-GB" sz="3600" b="1" dirty="0">
                <a:solidFill>
                  <a:srgbClr val="FFFFE1"/>
                </a:solidFill>
                <a:latin typeface="Aptos" panose="020B0004020202020204" pitchFamily="34" charset="0"/>
                <a:cs typeface="SBL BibLit" panose="02000000000000000000" pitchFamily="2" charset="-79"/>
              </a:rPr>
              <a:t>), and YHWH has charged him to be prince (</a:t>
            </a:r>
            <a:r>
              <a:rPr lang="he-IL" sz="3600" b="1" dirty="0">
                <a:solidFill>
                  <a:srgbClr val="FFFFE1"/>
                </a:solidFill>
                <a:latin typeface="Aptos" panose="020B0004020202020204" pitchFamily="34" charset="0"/>
                <a:cs typeface="SBL BibLit" panose="02000000000000000000" pitchFamily="2" charset="-79"/>
              </a:rPr>
              <a:t>נַגִיד</a:t>
            </a:r>
            <a:r>
              <a:rPr lang="en-GB" sz="3600" b="1" dirty="0">
                <a:solidFill>
                  <a:srgbClr val="FFFFE1"/>
                </a:solidFill>
                <a:latin typeface="Aptos" panose="020B0004020202020204" pitchFamily="34" charset="0"/>
                <a:cs typeface="SBL BibLit" panose="02000000000000000000" pitchFamily="2" charset="-79"/>
              </a:rPr>
              <a:t>)</a:t>
            </a:r>
            <a:r>
              <a:rPr lang="en-GB" sz="3600" b="1" baseline="30000" dirty="0">
                <a:solidFill>
                  <a:srgbClr val="FFFFE1"/>
                </a:solidFill>
                <a:latin typeface="Aptos" panose="020B0004020202020204" pitchFamily="34" charset="0"/>
                <a:cs typeface="SBL BibLit" panose="02000000000000000000" pitchFamily="2" charset="-79"/>
              </a:rPr>
              <a:t> </a:t>
            </a:r>
            <a:r>
              <a:rPr lang="en-GB" sz="3600" b="1" dirty="0">
                <a:solidFill>
                  <a:srgbClr val="FFFFE1"/>
                </a:solidFill>
                <a:latin typeface="Aptos" panose="020B0004020202020204" pitchFamily="34" charset="0"/>
                <a:cs typeface="SBL BibLit" panose="02000000000000000000" pitchFamily="2" charset="-79"/>
              </a:rPr>
              <a:t>over his people, because you have not fulfilled the charge that YHWH has laid on you.” </a:t>
            </a:r>
            <a:endParaRPr lang="en-US" sz="3600" b="1" dirty="0">
              <a:solidFill>
                <a:srgbClr val="FFFFE1"/>
              </a:solidFill>
              <a:latin typeface="Aptos" panose="020B0004020202020204" pitchFamily="34" charset="0"/>
              <a:ea typeface="MS Gothic" panose="020B0609070205080204" pitchFamily="49" charset="-128"/>
            </a:endParaRPr>
          </a:p>
          <a:p>
            <a:pPr marL="0" indent="0">
              <a:buNone/>
            </a:pPr>
            <a:endParaRPr lang="en-US" b="1" dirty="0">
              <a:solidFill>
                <a:srgbClr val="FFFF99"/>
              </a:solidFill>
              <a:ea typeface="MS Gothic" panose="020B0609070205080204" pitchFamily="49" charset="-128"/>
            </a:endParaRPr>
          </a:p>
          <a:p>
            <a:pPr marL="0" indent="0">
              <a:buNone/>
            </a:pPr>
            <a:endParaRPr lang="en-US" dirty="0"/>
          </a:p>
        </p:txBody>
      </p:sp>
    </p:spTree>
    <p:extLst>
      <p:ext uri="{BB962C8B-B14F-4D97-AF65-F5344CB8AC3E}">
        <p14:creationId xmlns:p14="http://schemas.microsoft.com/office/powerpoint/2010/main" val="2570328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C2680-0031-A15F-AE14-A7F860254B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80F3CC-6464-F89A-2CE6-82D9535B2F1A}"/>
              </a:ext>
            </a:extLst>
          </p:cNvPr>
          <p:cNvSpPr>
            <a:spLocks noGrp="1"/>
          </p:cNvSpPr>
          <p:nvPr>
            <p:ph idx="1"/>
          </p:nvPr>
        </p:nvSpPr>
        <p:spPr>
          <a:xfrm>
            <a:off x="838200" y="597159"/>
            <a:ext cx="10515600" cy="5579804"/>
          </a:xfrm>
        </p:spPr>
        <p:txBody>
          <a:bodyPr/>
          <a:lstStyle/>
          <a:p>
            <a:pPr marL="0" indent="0">
              <a:lnSpc>
                <a:spcPct val="100000"/>
              </a:lnSpc>
              <a:buNone/>
            </a:pPr>
            <a:r>
              <a:rPr lang="en-US" sz="3600" b="1" dirty="0">
                <a:solidFill>
                  <a:srgbClr val="FFFFE1"/>
                </a:solidFill>
                <a:effectLst/>
                <a:ea typeface="MS Gothic" panose="020B0609070205080204" pitchFamily="49" charset="-128"/>
              </a:rPr>
              <a:t>David was the man after God’s own heart.</a:t>
            </a:r>
          </a:p>
          <a:p>
            <a:pPr marL="0" indent="0">
              <a:lnSpc>
                <a:spcPct val="100000"/>
              </a:lnSpc>
              <a:buNone/>
            </a:pPr>
            <a:r>
              <a:rPr lang="en-US" sz="3600" b="1" dirty="0">
                <a:solidFill>
                  <a:srgbClr val="FFFFE1"/>
                </a:solidFill>
                <a:ea typeface="MS Gothic" panose="020B0609070205080204" pitchFamily="49" charset="-128"/>
              </a:rPr>
              <a:t>This did not mean primarily that he was a man with a heart like God’s [which he largely had], but </a:t>
            </a:r>
            <a:r>
              <a:rPr lang="en-US" sz="3600" b="1" dirty="0">
                <a:solidFill>
                  <a:srgbClr val="FFFFE1"/>
                </a:solidFill>
                <a:effectLst/>
                <a:ea typeface="MS Gothic" panose="020B0609070205080204" pitchFamily="49" charset="-128"/>
              </a:rPr>
              <a:t>that he was the person whom YHWH had in mind (</a:t>
            </a:r>
            <a:r>
              <a:rPr lang="he-IL" sz="3600" b="1" dirty="0">
                <a:solidFill>
                  <a:srgbClr val="FFFFE1"/>
                </a:solidFill>
                <a:effectLst/>
                <a:latin typeface="SBL BibLit" panose="02000000000000000000" pitchFamily="2" charset="-79"/>
                <a:ea typeface="SBL BibLit" panose="02000000000000000000" pitchFamily="2" charset="-79"/>
                <a:cs typeface="SBL BibLit" panose="02000000000000000000" pitchFamily="2" charset="-79"/>
              </a:rPr>
              <a:t>לֵב</a:t>
            </a:r>
            <a:r>
              <a:rPr lang="en-US" sz="3600" b="1" dirty="0">
                <a:solidFill>
                  <a:srgbClr val="FFFFE1"/>
                </a:solidFill>
                <a:effectLst/>
                <a:ea typeface="MS Gothic" panose="020B0609070205080204" pitchFamily="49" charset="-128"/>
              </a:rPr>
              <a:t>) from the beginning to be Israel’s king. </a:t>
            </a:r>
          </a:p>
          <a:p>
            <a:pPr marL="0" indent="0">
              <a:lnSpc>
                <a:spcPct val="100000"/>
              </a:lnSpc>
              <a:buNone/>
            </a:pPr>
            <a:endParaRPr lang="en-US" sz="3600" b="1" dirty="0">
              <a:solidFill>
                <a:srgbClr val="FFFFE1"/>
              </a:solidFill>
              <a:ea typeface="MS Gothic" panose="020B0609070205080204" pitchFamily="49" charset="-128"/>
            </a:endParaRPr>
          </a:p>
          <a:p>
            <a:pPr marL="0" indent="0">
              <a:lnSpc>
                <a:spcPct val="100000"/>
              </a:lnSpc>
              <a:buNone/>
            </a:pPr>
            <a:r>
              <a:rPr lang="en-US" sz="3600" b="1" dirty="0">
                <a:solidFill>
                  <a:srgbClr val="FFFFE1"/>
                </a:solidFill>
                <a:ea typeface="MS Gothic" panose="020B0609070205080204" pitchFamily="49" charset="-128"/>
              </a:rPr>
              <a:t>How do we know this?</a:t>
            </a:r>
            <a:endParaRPr lang="en-US" sz="3600" dirty="0">
              <a:solidFill>
                <a:srgbClr val="FFFFE1"/>
              </a:solidFill>
            </a:endParaRPr>
          </a:p>
          <a:p>
            <a:pPr marL="0" indent="0">
              <a:buNone/>
            </a:pPr>
            <a:endParaRPr lang="en-US" dirty="0"/>
          </a:p>
        </p:txBody>
      </p:sp>
    </p:spTree>
    <p:extLst>
      <p:ext uri="{BB962C8B-B14F-4D97-AF65-F5344CB8AC3E}">
        <p14:creationId xmlns:p14="http://schemas.microsoft.com/office/powerpoint/2010/main" val="40625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78419-808E-4F56-A388-5EDD25BEA55A}"/>
              </a:ext>
            </a:extLst>
          </p:cNvPr>
          <p:cNvSpPr>
            <a:spLocks noGrp="1"/>
          </p:cNvSpPr>
          <p:nvPr>
            <p:ph type="title"/>
          </p:nvPr>
        </p:nvSpPr>
        <p:spPr>
          <a:xfrm>
            <a:off x="480767" y="688157"/>
            <a:ext cx="11444140" cy="772998"/>
          </a:xfrm>
        </p:spPr>
        <p:txBody>
          <a:bodyPr>
            <a:normAutofit fontScale="90000"/>
          </a:bodyPr>
          <a:lstStyle/>
          <a:p>
            <a:pPr>
              <a:tabLst>
                <a:tab pos="574675" algn="l"/>
              </a:tabLst>
            </a:pPr>
            <a:r>
              <a:rPr lang="en-US" b="1" dirty="0">
                <a:solidFill>
                  <a:srgbClr val="FFFFE1"/>
                </a:solidFill>
                <a:latin typeface="+mn-lt"/>
              </a:rPr>
              <a:t>B. 	David’s Place </a:t>
            </a:r>
            <a:br>
              <a:rPr lang="en-US" b="1" dirty="0">
                <a:solidFill>
                  <a:srgbClr val="FFFFE1"/>
                </a:solidFill>
                <a:latin typeface="+mn-lt"/>
              </a:rPr>
            </a:br>
            <a:r>
              <a:rPr lang="en-US" b="1" dirty="0">
                <a:solidFill>
                  <a:srgbClr val="FFFFE1"/>
                </a:solidFill>
                <a:latin typeface="+mn-lt"/>
              </a:rPr>
              <a:t>	in God’s Grand Program of Redemption</a:t>
            </a:r>
          </a:p>
        </p:txBody>
      </p:sp>
      <p:sp>
        <p:nvSpPr>
          <p:cNvPr id="3" name="Content Placeholder 2">
            <a:extLst>
              <a:ext uri="{FF2B5EF4-FFF2-40B4-BE49-F238E27FC236}">
                <a16:creationId xmlns:a16="http://schemas.microsoft.com/office/drawing/2014/main" id="{8820A0A2-A015-487D-A100-66A7F176A94D}"/>
              </a:ext>
            </a:extLst>
          </p:cNvPr>
          <p:cNvSpPr>
            <a:spLocks noGrp="1"/>
          </p:cNvSpPr>
          <p:nvPr>
            <p:ph idx="1"/>
          </p:nvPr>
        </p:nvSpPr>
        <p:spPr>
          <a:xfrm>
            <a:off x="690465" y="2017336"/>
            <a:ext cx="10776857" cy="4551414"/>
          </a:xfrm>
        </p:spPr>
        <p:txBody>
          <a:bodyPr>
            <a:normAutofit/>
          </a:bodyPr>
          <a:lstStyle/>
          <a:p>
            <a:pPr marL="0" marR="0" indent="0">
              <a:lnSpc>
                <a:spcPct val="120000"/>
              </a:lnSpc>
              <a:spcBef>
                <a:spcPts val="0"/>
              </a:spcBef>
              <a:spcAft>
                <a:spcPts val="0"/>
              </a:spcAft>
              <a:buNone/>
            </a:pPr>
            <a:r>
              <a:rPr lang="en-US" sz="3600" b="1" dirty="0">
                <a:solidFill>
                  <a:srgbClr val="FFFFE1"/>
                </a:solidFill>
                <a:effectLst/>
                <a:ea typeface="MS Gothic" panose="020B0609070205080204" pitchFamily="49" charset="-128"/>
              </a:rPr>
              <a:t>Since the covenant involving YHWH, the land of Canaan, and Israel served as a microcosm of the covenant involving God, the cosmos, and all living things, then we could expect that God’s covenant with David would be a microcosm of his covenantal relationship with Adam. </a:t>
            </a:r>
            <a:endParaRPr lang="en-US" sz="3600" b="1" dirty="0">
              <a:solidFill>
                <a:srgbClr val="FFFFE1"/>
              </a:solidFill>
              <a:effectLst/>
              <a:ea typeface="Times New Roman" panose="02020603050405020304" pitchFamily="18" charset="0"/>
            </a:endParaRPr>
          </a:p>
        </p:txBody>
      </p:sp>
    </p:spTree>
    <p:extLst>
      <p:ext uri="{BB962C8B-B14F-4D97-AF65-F5344CB8AC3E}">
        <p14:creationId xmlns:p14="http://schemas.microsoft.com/office/powerpoint/2010/main" val="171041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2000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98F9E8-5D36-4683-BB8E-BB716ED4560D}"/>
              </a:ext>
            </a:extLst>
          </p:cNvPr>
          <p:cNvSpPr>
            <a:spLocks noGrp="1"/>
          </p:cNvSpPr>
          <p:nvPr>
            <p:ph idx="1"/>
          </p:nvPr>
        </p:nvSpPr>
        <p:spPr>
          <a:xfrm>
            <a:off x="838200" y="1825625"/>
            <a:ext cx="4249366" cy="4351338"/>
          </a:xfrm>
        </p:spPr>
        <p:txBody>
          <a:bodyPr>
            <a:normAutofit/>
          </a:bodyPr>
          <a:lstStyle/>
          <a:p>
            <a:pPr marL="0" indent="0">
              <a:buNone/>
            </a:pPr>
            <a:r>
              <a:rPr lang="en-US" sz="3600" b="1" dirty="0">
                <a:solidFill>
                  <a:srgbClr val="FFFFE1"/>
                </a:solidFill>
              </a:rPr>
              <a:t>The Relationship between the Divine Creator and His Creation</a:t>
            </a:r>
          </a:p>
        </p:txBody>
      </p:sp>
      <p:pic>
        <p:nvPicPr>
          <p:cNvPr id="5" name="Picture 4">
            <a:extLst>
              <a:ext uri="{FF2B5EF4-FFF2-40B4-BE49-F238E27FC236}">
                <a16:creationId xmlns:a16="http://schemas.microsoft.com/office/drawing/2014/main" id="{4CC20A16-5C91-4323-9B33-B9999FCA9AD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520251" y="365125"/>
            <a:ext cx="6209881" cy="6306979"/>
          </a:xfrm>
          <a:prstGeom prst="rect">
            <a:avLst/>
          </a:prstGeom>
        </p:spPr>
      </p:pic>
    </p:spTree>
    <p:extLst>
      <p:ext uri="{BB962C8B-B14F-4D97-AF65-F5344CB8AC3E}">
        <p14:creationId xmlns:p14="http://schemas.microsoft.com/office/powerpoint/2010/main" val="166478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20000"/>
        </a:solidFill>
        <a:effectLst/>
      </p:bgPr>
    </p:bg>
    <p:spTree>
      <p:nvGrpSpPr>
        <p:cNvPr id="1" name="">
          <a:extLst>
            <a:ext uri="{FF2B5EF4-FFF2-40B4-BE49-F238E27FC236}">
              <a16:creationId xmlns:a16="http://schemas.microsoft.com/office/drawing/2014/main" id="{7572372B-1B22-1D4D-5C98-561BD54564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3055AD-C8D6-CA4D-27A0-693071E09C7B}"/>
              </a:ext>
            </a:extLst>
          </p:cNvPr>
          <p:cNvSpPr>
            <a:spLocks noGrp="1"/>
          </p:cNvSpPr>
          <p:nvPr>
            <p:ph idx="1"/>
          </p:nvPr>
        </p:nvSpPr>
        <p:spPr>
          <a:xfrm>
            <a:off x="7169426" y="1858961"/>
            <a:ext cx="4249366" cy="2196204"/>
          </a:xfrm>
        </p:spPr>
        <p:txBody>
          <a:bodyPr>
            <a:normAutofit lnSpcReduction="10000"/>
          </a:bodyPr>
          <a:lstStyle/>
          <a:p>
            <a:pPr marL="0" indent="0">
              <a:lnSpc>
                <a:spcPct val="100000"/>
              </a:lnSpc>
              <a:spcBef>
                <a:spcPts val="0"/>
              </a:spcBef>
              <a:buNone/>
            </a:pPr>
            <a:r>
              <a:rPr lang="en-US" sz="3600" b="1" dirty="0">
                <a:solidFill>
                  <a:srgbClr val="FFFFE1"/>
                </a:solidFill>
              </a:rPr>
              <a:t>The Royal Link between the Divine Creator and His Creation</a:t>
            </a:r>
          </a:p>
        </p:txBody>
      </p:sp>
      <p:pic>
        <p:nvPicPr>
          <p:cNvPr id="4" name="Picture 3">
            <a:extLst>
              <a:ext uri="{FF2B5EF4-FFF2-40B4-BE49-F238E27FC236}">
                <a16:creationId xmlns:a16="http://schemas.microsoft.com/office/drawing/2014/main" id="{641AA5AD-7604-DF09-8903-A015DFD4E20F}"/>
              </a:ext>
            </a:extLst>
          </p:cNvPr>
          <p:cNvPicPr>
            <a:picLocks noChangeAspect="1"/>
          </p:cNvPicPr>
          <p:nvPr/>
        </p:nvPicPr>
        <p:blipFill>
          <a:blip r:embed="rId2"/>
          <a:stretch>
            <a:fillRect/>
          </a:stretch>
        </p:blipFill>
        <p:spPr>
          <a:xfrm>
            <a:off x="773208" y="873310"/>
            <a:ext cx="5831501" cy="5374554"/>
          </a:xfrm>
          <a:prstGeom prst="rect">
            <a:avLst/>
          </a:prstGeom>
        </p:spPr>
      </p:pic>
    </p:spTree>
    <p:extLst>
      <p:ext uri="{BB962C8B-B14F-4D97-AF65-F5344CB8AC3E}">
        <p14:creationId xmlns:p14="http://schemas.microsoft.com/office/powerpoint/2010/main" val="3013998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20A0A2-A015-487D-A100-66A7F176A94D}"/>
              </a:ext>
            </a:extLst>
          </p:cNvPr>
          <p:cNvSpPr>
            <a:spLocks noGrp="1"/>
          </p:cNvSpPr>
          <p:nvPr>
            <p:ph idx="1"/>
          </p:nvPr>
        </p:nvSpPr>
        <p:spPr>
          <a:xfrm>
            <a:off x="690465" y="1278293"/>
            <a:ext cx="10776857" cy="5290457"/>
          </a:xfrm>
        </p:spPr>
        <p:txBody>
          <a:bodyPr>
            <a:normAutofit/>
          </a:bodyPr>
          <a:lstStyle/>
          <a:p>
            <a:pPr marL="0" marR="0" indent="0">
              <a:lnSpc>
                <a:spcPct val="120000"/>
              </a:lnSpc>
              <a:spcBef>
                <a:spcPts val="0"/>
              </a:spcBef>
              <a:spcAft>
                <a:spcPts val="0"/>
              </a:spcAft>
              <a:buNone/>
            </a:pPr>
            <a:r>
              <a:rPr lang="en-US" sz="3600" b="1" dirty="0">
                <a:solidFill>
                  <a:srgbClr val="FFFFE1"/>
                </a:solidFill>
                <a:effectLst/>
                <a:ea typeface="MS Gothic" panose="020B0609070205080204" pitchFamily="49" charset="-128"/>
              </a:rPr>
              <a:t>Just as God appointed Adam/humanity to supervise and promote the smooth operation of the triangular cosmic economy, so he appointed David and his heirs as administrators of the Israelite economy. </a:t>
            </a:r>
            <a:endParaRPr lang="en-US" sz="3600" b="1" dirty="0">
              <a:solidFill>
                <a:srgbClr val="FFFFE1"/>
              </a:solidFill>
              <a:effectLst/>
              <a:ea typeface="Times New Roman" panose="02020603050405020304" pitchFamily="18" charset="0"/>
            </a:endParaRPr>
          </a:p>
        </p:txBody>
      </p:sp>
    </p:spTree>
    <p:extLst>
      <p:ext uri="{BB962C8B-B14F-4D97-AF65-F5344CB8AC3E}">
        <p14:creationId xmlns:p14="http://schemas.microsoft.com/office/powerpoint/2010/main" val="3514466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20000"/>
        </a:solidFill>
        <a:effectLst/>
      </p:bgPr>
    </p:bg>
    <p:spTree>
      <p:nvGrpSpPr>
        <p:cNvPr id="1" name="">
          <a:extLst>
            <a:ext uri="{FF2B5EF4-FFF2-40B4-BE49-F238E27FC236}">
              <a16:creationId xmlns:a16="http://schemas.microsoft.com/office/drawing/2014/main" id="{2FC27567-7A5E-5FBE-04AE-1F5D3BF42B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042F5D-38DB-E09F-220C-A2BE4F7976DB}"/>
              </a:ext>
            </a:extLst>
          </p:cNvPr>
          <p:cNvSpPr>
            <a:spLocks noGrp="1"/>
          </p:cNvSpPr>
          <p:nvPr>
            <p:ph idx="1"/>
          </p:nvPr>
        </p:nvSpPr>
        <p:spPr>
          <a:xfrm>
            <a:off x="974034" y="2365513"/>
            <a:ext cx="4113531" cy="3811450"/>
          </a:xfrm>
        </p:spPr>
        <p:txBody>
          <a:bodyPr>
            <a:normAutofit/>
          </a:bodyPr>
          <a:lstStyle/>
          <a:p>
            <a:pPr marL="0" indent="0">
              <a:buNone/>
            </a:pPr>
            <a:r>
              <a:rPr lang="en-US" sz="3600" b="1" dirty="0">
                <a:solidFill>
                  <a:srgbClr val="FFFFE1"/>
                </a:solidFill>
              </a:rPr>
              <a:t>The Relationship</a:t>
            </a:r>
          </a:p>
          <a:p>
            <a:pPr marL="0" indent="0">
              <a:buNone/>
            </a:pPr>
            <a:r>
              <a:rPr lang="en-US" sz="3600" b="1" dirty="0">
                <a:solidFill>
                  <a:srgbClr val="FFFFE1"/>
                </a:solidFill>
              </a:rPr>
              <a:t>between YHWH </a:t>
            </a:r>
          </a:p>
          <a:p>
            <a:pPr marL="0" indent="0">
              <a:buNone/>
            </a:pPr>
            <a:r>
              <a:rPr lang="en-US" sz="3600" b="1" dirty="0">
                <a:solidFill>
                  <a:srgbClr val="FFFFE1"/>
                </a:solidFill>
              </a:rPr>
              <a:t>and Israel</a:t>
            </a:r>
          </a:p>
        </p:txBody>
      </p:sp>
      <p:pic>
        <p:nvPicPr>
          <p:cNvPr id="4" name="Picture 3" descr="A diagram of a triangle&#10;&#10;AI-generated content may be incorrect.">
            <a:extLst>
              <a:ext uri="{FF2B5EF4-FFF2-40B4-BE49-F238E27FC236}">
                <a16:creationId xmlns:a16="http://schemas.microsoft.com/office/drawing/2014/main" id="{A6DCF9FE-E019-2E18-B621-01E567ADC5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3500" y="350520"/>
            <a:ext cx="6210300" cy="6156960"/>
          </a:xfrm>
          <a:prstGeom prst="rect">
            <a:avLst/>
          </a:prstGeom>
        </p:spPr>
      </p:pic>
    </p:spTree>
    <p:extLst>
      <p:ext uri="{BB962C8B-B14F-4D97-AF65-F5344CB8AC3E}">
        <p14:creationId xmlns:p14="http://schemas.microsoft.com/office/powerpoint/2010/main" val="844335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20000"/>
        </a:solidFill>
        <a:effectLst/>
      </p:bgPr>
    </p:bg>
    <p:spTree>
      <p:nvGrpSpPr>
        <p:cNvPr id="1" name="">
          <a:extLst>
            <a:ext uri="{FF2B5EF4-FFF2-40B4-BE49-F238E27FC236}">
              <a16:creationId xmlns:a16="http://schemas.microsoft.com/office/drawing/2014/main" id="{54EE33D9-1DF0-23B4-5E24-28CB2CD5EC9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AC28BD-3E95-4A5F-A18A-63D1166764E3}"/>
              </a:ext>
            </a:extLst>
          </p:cNvPr>
          <p:cNvSpPr>
            <a:spLocks noGrp="1"/>
          </p:cNvSpPr>
          <p:nvPr>
            <p:ph idx="1"/>
          </p:nvPr>
        </p:nvSpPr>
        <p:spPr>
          <a:xfrm>
            <a:off x="7169426" y="1858961"/>
            <a:ext cx="4249366" cy="2196204"/>
          </a:xfrm>
        </p:spPr>
        <p:txBody>
          <a:bodyPr>
            <a:normAutofit/>
          </a:bodyPr>
          <a:lstStyle/>
          <a:p>
            <a:pPr marL="0" indent="0">
              <a:lnSpc>
                <a:spcPct val="100000"/>
              </a:lnSpc>
              <a:spcBef>
                <a:spcPts val="0"/>
              </a:spcBef>
              <a:buNone/>
            </a:pPr>
            <a:r>
              <a:rPr lang="en-US" sz="3600" b="1" dirty="0">
                <a:solidFill>
                  <a:srgbClr val="FFFFE1"/>
                </a:solidFill>
              </a:rPr>
              <a:t>The Royal Link between YHWH </a:t>
            </a:r>
          </a:p>
          <a:p>
            <a:pPr marL="0" indent="0">
              <a:lnSpc>
                <a:spcPct val="100000"/>
              </a:lnSpc>
              <a:spcBef>
                <a:spcPts val="0"/>
              </a:spcBef>
              <a:buNone/>
            </a:pPr>
            <a:r>
              <a:rPr lang="en-US" sz="3600" b="1" dirty="0">
                <a:solidFill>
                  <a:srgbClr val="FFFFE1"/>
                </a:solidFill>
              </a:rPr>
              <a:t>and Israel</a:t>
            </a:r>
          </a:p>
        </p:txBody>
      </p:sp>
      <p:pic>
        <p:nvPicPr>
          <p:cNvPr id="5" name="Picture 4" descr="A black and white triangle with white text&#10;&#10;AI-generated content may be incorrect.">
            <a:extLst>
              <a:ext uri="{FF2B5EF4-FFF2-40B4-BE49-F238E27FC236}">
                <a16:creationId xmlns:a16="http://schemas.microsoft.com/office/drawing/2014/main" id="{97AEA5C0-723B-DFF7-979E-E70059C04D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208" y="647700"/>
            <a:ext cx="5753100" cy="5562600"/>
          </a:xfrm>
          <a:prstGeom prst="rect">
            <a:avLst/>
          </a:prstGeom>
        </p:spPr>
      </p:pic>
    </p:spTree>
    <p:extLst>
      <p:ext uri="{BB962C8B-B14F-4D97-AF65-F5344CB8AC3E}">
        <p14:creationId xmlns:p14="http://schemas.microsoft.com/office/powerpoint/2010/main" val="1851146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96CD27B-BD32-4155-B815-47A5CBA7EC12}"/>
              </a:ext>
            </a:extLst>
          </p:cNvPr>
          <p:cNvSpPr>
            <a:spLocks noGrp="1"/>
          </p:cNvSpPr>
          <p:nvPr>
            <p:ph type="title"/>
          </p:nvPr>
        </p:nvSpPr>
        <p:spPr>
          <a:xfrm>
            <a:off x="838199" y="129993"/>
            <a:ext cx="10515600" cy="1325563"/>
          </a:xfrm>
        </p:spPr>
        <p:txBody>
          <a:bodyPr/>
          <a:lstStyle/>
          <a:p>
            <a:pPr algn="ctr"/>
            <a:r>
              <a:rPr lang="en-US" b="1" dirty="0">
                <a:solidFill>
                  <a:srgbClr val="FFFFE1"/>
                </a:solidFill>
                <a:latin typeface="+mn-lt"/>
              </a:rPr>
              <a:t>Introduction</a:t>
            </a:r>
            <a:br>
              <a:rPr lang="en-US" b="1" dirty="0">
                <a:solidFill>
                  <a:srgbClr val="FFFFE1"/>
                </a:solidFill>
                <a:latin typeface="+mn-lt"/>
              </a:rPr>
            </a:br>
            <a:r>
              <a:rPr lang="en-US" b="1" dirty="0">
                <a:solidFill>
                  <a:srgbClr val="FFFFE1"/>
                </a:solidFill>
                <a:latin typeface="+mn-lt"/>
              </a:rPr>
              <a:t>David’s Place in God’s Covenantal Program</a:t>
            </a:r>
          </a:p>
        </p:txBody>
      </p:sp>
      <p:pic>
        <p:nvPicPr>
          <p:cNvPr id="11" name="Content Placeholder 10" descr="Diagram&#10;&#10;Description automatically generated">
            <a:extLst>
              <a:ext uri="{FF2B5EF4-FFF2-40B4-BE49-F238E27FC236}">
                <a16:creationId xmlns:a16="http://schemas.microsoft.com/office/drawing/2014/main" id="{111B952D-01B1-4A5E-9960-28FF8A4831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199" y="1643989"/>
            <a:ext cx="10515600" cy="4862558"/>
          </a:xfrm>
        </p:spPr>
      </p:pic>
      <p:cxnSp>
        <p:nvCxnSpPr>
          <p:cNvPr id="3" name="Straight Connector 2">
            <a:extLst>
              <a:ext uri="{FF2B5EF4-FFF2-40B4-BE49-F238E27FC236}">
                <a16:creationId xmlns:a16="http://schemas.microsoft.com/office/drawing/2014/main" id="{8E7FD997-3E30-B760-E071-A2C96EB6B5A7}"/>
              </a:ext>
            </a:extLst>
          </p:cNvPr>
          <p:cNvCxnSpPr>
            <a:cxnSpLocks/>
          </p:cNvCxnSpPr>
          <p:nvPr/>
        </p:nvCxnSpPr>
        <p:spPr>
          <a:xfrm>
            <a:off x="2397967" y="2528596"/>
            <a:ext cx="3862874" cy="811763"/>
          </a:xfrm>
          <a:prstGeom prst="line">
            <a:avLst/>
          </a:prstGeom>
          <a:ln w="38100">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82C38119-F0BF-7213-0669-107A46DD36FB}"/>
              </a:ext>
            </a:extLst>
          </p:cNvPr>
          <p:cNvCxnSpPr>
            <a:cxnSpLocks/>
          </p:cNvCxnSpPr>
          <p:nvPr/>
        </p:nvCxnSpPr>
        <p:spPr>
          <a:xfrm flipV="1">
            <a:off x="6260841" y="2554255"/>
            <a:ext cx="3533192" cy="2073729"/>
          </a:xfrm>
          <a:prstGeom prst="line">
            <a:avLst/>
          </a:prstGeom>
          <a:ln w="38100">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61213DF6-D38E-4470-AEFD-58BD707FCD2F}"/>
              </a:ext>
            </a:extLst>
          </p:cNvPr>
          <p:cNvCxnSpPr>
            <a:cxnSpLocks/>
          </p:cNvCxnSpPr>
          <p:nvPr/>
        </p:nvCxnSpPr>
        <p:spPr>
          <a:xfrm flipV="1">
            <a:off x="6708710" y="4276284"/>
            <a:ext cx="4223658" cy="937727"/>
          </a:xfrm>
          <a:prstGeom prst="line">
            <a:avLst/>
          </a:prstGeom>
          <a:ln w="38100">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C1DF1E5E-C42A-8A74-C9C1-00BC929EFC2D}"/>
              </a:ext>
            </a:extLst>
          </p:cNvPr>
          <p:cNvCxnSpPr>
            <a:cxnSpLocks/>
          </p:cNvCxnSpPr>
          <p:nvPr/>
        </p:nvCxnSpPr>
        <p:spPr>
          <a:xfrm>
            <a:off x="1259632" y="4276284"/>
            <a:ext cx="3470988" cy="1508696"/>
          </a:xfrm>
          <a:prstGeom prst="line">
            <a:avLst/>
          </a:prstGeom>
          <a:ln w="38100">
            <a:solidFill>
              <a:srgbClr val="FF0000"/>
            </a:solidFill>
            <a:prstDash val="sysDot"/>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5305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par>
                                <p:cTn id="19" presetID="2" presetClass="entr" presetSubtype="3"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C7178-9114-47E0-B832-321716E87BE2}"/>
              </a:ext>
            </a:extLst>
          </p:cNvPr>
          <p:cNvSpPr>
            <a:spLocks noGrp="1"/>
          </p:cNvSpPr>
          <p:nvPr>
            <p:ph type="title"/>
          </p:nvPr>
        </p:nvSpPr>
        <p:spPr/>
        <p:txBody>
          <a:bodyPr/>
          <a:lstStyle/>
          <a:p>
            <a:endParaRPr lang="en-US" dirty="0"/>
          </a:p>
        </p:txBody>
      </p:sp>
      <p:pic>
        <p:nvPicPr>
          <p:cNvPr id="7" name="Content Placeholder 6">
            <a:extLst>
              <a:ext uri="{FF2B5EF4-FFF2-40B4-BE49-F238E27FC236}">
                <a16:creationId xmlns:a16="http://schemas.microsoft.com/office/drawing/2014/main" id="{71A41C54-DF36-AA29-E56E-BD46942F4A81}"/>
              </a:ext>
            </a:extLst>
          </p:cNvPr>
          <p:cNvPicPr>
            <a:picLocks noGrp="1" noChangeAspect="1"/>
          </p:cNvPicPr>
          <p:nvPr>
            <p:ph idx="1"/>
          </p:nvPr>
        </p:nvPicPr>
        <p:blipFill>
          <a:blip r:embed="rId2"/>
          <a:stretch>
            <a:fillRect/>
          </a:stretch>
        </p:blipFill>
        <p:spPr>
          <a:xfrm>
            <a:off x="2254778" y="334603"/>
            <a:ext cx="7682443" cy="6158272"/>
          </a:xfrm>
          <a:prstGeom prst="rect">
            <a:avLst/>
          </a:prstGeom>
        </p:spPr>
      </p:pic>
    </p:spTree>
    <p:extLst>
      <p:ext uri="{BB962C8B-B14F-4D97-AF65-F5344CB8AC3E}">
        <p14:creationId xmlns:p14="http://schemas.microsoft.com/office/powerpoint/2010/main" val="2396888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E18D0-83C4-44BE-9040-6BBE69B92CC1}"/>
              </a:ext>
            </a:extLst>
          </p:cNvPr>
          <p:cNvSpPr>
            <a:spLocks noGrp="1"/>
          </p:cNvSpPr>
          <p:nvPr>
            <p:ph type="title"/>
          </p:nvPr>
        </p:nvSpPr>
        <p:spPr>
          <a:xfrm>
            <a:off x="311085" y="219787"/>
            <a:ext cx="11042715" cy="922499"/>
          </a:xfrm>
        </p:spPr>
        <p:txBody>
          <a:bodyPr>
            <a:normAutofit/>
          </a:bodyPr>
          <a:lstStyle/>
          <a:p>
            <a:pPr>
              <a:tabLst>
                <a:tab pos="457200" algn="l"/>
              </a:tabLst>
            </a:pPr>
            <a:r>
              <a:rPr lang="en-GB" sz="3600" b="1" dirty="0">
                <a:solidFill>
                  <a:srgbClr val="FFFFE1"/>
                </a:solidFill>
                <a:latin typeface="+mn-lt"/>
              </a:rPr>
              <a:t>B.	 Precursors to/Premonitions of the Rise of David</a:t>
            </a:r>
            <a:endParaRPr lang="en-US" sz="3600" b="1" dirty="0">
              <a:solidFill>
                <a:srgbClr val="FFFFE1"/>
              </a:solidFill>
              <a:latin typeface="+mn-lt"/>
            </a:endParaRPr>
          </a:p>
        </p:txBody>
      </p:sp>
      <p:sp>
        <p:nvSpPr>
          <p:cNvPr id="3" name="Content Placeholder 2">
            <a:extLst>
              <a:ext uri="{FF2B5EF4-FFF2-40B4-BE49-F238E27FC236}">
                <a16:creationId xmlns:a16="http://schemas.microsoft.com/office/drawing/2014/main" id="{7D4E889A-8BD1-4FD5-B418-C223B2DF97DE}"/>
              </a:ext>
            </a:extLst>
          </p:cNvPr>
          <p:cNvSpPr>
            <a:spLocks noGrp="1"/>
          </p:cNvSpPr>
          <p:nvPr>
            <p:ph idx="1"/>
          </p:nvPr>
        </p:nvSpPr>
        <p:spPr>
          <a:xfrm>
            <a:off x="838200" y="1142286"/>
            <a:ext cx="10515600" cy="5211861"/>
          </a:xfrm>
        </p:spPr>
        <p:txBody>
          <a:bodyPr>
            <a:normAutofit/>
          </a:bodyPr>
          <a:lstStyle/>
          <a:p>
            <a:pPr marL="0" indent="0">
              <a:buNone/>
              <a:tabLst>
                <a:tab pos="457200" algn="l"/>
              </a:tabLst>
            </a:pPr>
            <a:r>
              <a:rPr lang="en-GB" sz="3600" b="1" dirty="0">
                <a:solidFill>
                  <a:srgbClr val="FFFFE1"/>
                </a:solidFill>
              </a:rPr>
              <a:t>1.	In the Patriarchal Stage of the Israelite Covenant</a:t>
            </a:r>
          </a:p>
          <a:p>
            <a:pPr marL="0" indent="0">
              <a:buNone/>
              <a:tabLst>
                <a:tab pos="457200" algn="l"/>
              </a:tabLst>
            </a:pPr>
            <a:endParaRPr lang="en-GB" sz="3200" b="1" dirty="0">
              <a:solidFill>
                <a:srgbClr val="FFFFE1"/>
              </a:solidFill>
            </a:endParaRPr>
          </a:p>
          <a:p>
            <a:pPr marL="0" indent="0">
              <a:lnSpc>
                <a:spcPct val="100000"/>
              </a:lnSpc>
              <a:spcBef>
                <a:spcPts val="600"/>
              </a:spcBef>
              <a:buNone/>
              <a:tabLst>
                <a:tab pos="457200" algn="l"/>
              </a:tabLst>
            </a:pPr>
            <a:r>
              <a:rPr lang="en-GB" sz="3600" b="1" dirty="0">
                <a:solidFill>
                  <a:srgbClr val="FFFFE1"/>
                </a:solidFill>
              </a:rPr>
              <a:t>Genesis 17:6</a:t>
            </a:r>
          </a:p>
          <a:p>
            <a:pPr marL="0" indent="0">
              <a:lnSpc>
                <a:spcPct val="100000"/>
              </a:lnSpc>
              <a:spcBef>
                <a:spcPts val="600"/>
              </a:spcBef>
              <a:buNone/>
              <a:tabLst>
                <a:tab pos="457200" algn="l"/>
              </a:tabLst>
            </a:pPr>
            <a:r>
              <a:rPr lang="en-GB" sz="3600" b="1" i="0" u="none" strike="noStrike" baseline="0" dirty="0">
                <a:solidFill>
                  <a:srgbClr val="FFFFE1"/>
                </a:solidFill>
                <a:cs typeface="SBL BibLit" panose="02000000000000000000" pitchFamily="2" charset="-79"/>
              </a:rPr>
              <a:t>I will make you exceedingly prolific, and I will make you into nations </a:t>
            </a:r>
            <a:r>
              <a:rPr lang="en-GB" sz="3600" b="1" u="none" strike="noStrike" baseline="0" dirty="0">
                <a:solidFill>
                  <a:srgbClr val="FFFFE1"/>
                </a:solidFill>
                <a:cs typeface="SBL BibLit" panose="02000000000000000000" pitchFamily="2" charset="-79"/>
              </a:rPr>
              <a:t>(</a:t>
            </a:r>
            <a:r>
              <a:rPr lang="he-IL" sz="3600" b="1" dirty="0">
                <a:solidFill>
                  <a:srgbClr val="FFFFE1"/>
                </a:solidFill>
                <a:cs typeface="SBL BibLit" panose="02000000000000000000" pitchFamily="2" charset="-79"/>
              </a:rPr>
              <a:t>לְגוֹיִ</a:t>
            </a:r>
            <a:r>
              <a:rPr lang="en-US" sz="3600" b="1" dirty="0">
                <a:solidFill>
                  <a:srgbClr val="FFFFE1"/>
                </a:solidFill>
                <a:cs typeface="SBL BibLit" panose="02000000000000000000" pitchFamily="2" charset="-79"/>
              </a:rPr>
              <a:t>ם</a:t>
            </a:r>
            <a:r>
              <a:rPr lang="en-GB" sz="3600" b="1" u="none" strike="noStrike" baseline="0" dirty="0">
                <a:solidFill>
                  <a:srgbClr val="FFFFE1"/>
                </a:solidFill>
                <a:cs typeface="SBL BibLit" panose="02000000000000000000" pitchFamily="2" charset="-79"/>
              </a:rPr>
              <a:t>),</a:t>
            </a:r>
            <a:r>
              <a:rPr lang="en-GB" sz="3600" b="1" i="0" u="none" strike="noStrike" baseline="0" dirty="0">
                <a:solidFill>
                  <a:srgbClr val="FFFFE1"/>
                </a:solidFill>
                <a:cs typeface="SBL BibLit" panose="02000000000000000000" pitchFamily="2" charset="-79"/>
              </a:rPr>
              <a:t> and kings </a:t>
            </a:r>
            <a:r>
              <a:rPr lang="he-IL" sz="3600" b="1" i="0" u="none" strike="noStrike" baseline="0" dirty="0">
                <a:solidFill>
                  <a:srgbClr val="FFFFE1"/>
                </a:solidFill>
                <a:cs typeface="SBL BibLit" panose="02000000000000000000" pitchFamily="2" charset="-79"/>
              </a:rPr>
              <a:t>(מְלָכִי</a:t>
            </a:r>
            <a:r>
              <a:rPr lang="en-US" sz="3600" b="1" i="0" u="none" strike="noStrike" baseline="0" dirty="0">
                <a:solidFill>
                  <a:srgbClr val="FFFFE1"/>
                </a:solidFill>
                <a:cs typeface="SBL BibLit" panose="02000000000000000000" pitchFamily="2" charset="-79"/>
              </a:rPr>
              <a:t>ם</a:t>
            </a:r>
            <a:r>
              <a:rPr lang="he-IL" sz="3600" b="1" i="0" u="none" strike="noStrike" baseline="0" dirty="0">
                <a:solidFill>
                  <a:srgbClr val="FFFFE1"/>
                </a:solidFill>
                <a:cs typeface="SBL BibLit" panose="02000000000000000000" pitchFamily="2" charset="-79"/>
              </a:rPr>
              <a:t>)</a:t>
            </a:r>
            <a:r>
              <a:rPr lang="en-US" sz="3600" b="1" i="0" u="none" strike="noStrike" baseline="0" dirty="0">
                <a:solidFill>
                  <a:srgbClr val="FFFFE1"/>
                </a:solidFill>
                <a:cs typeface="SBL BibLit" panose="02000000000000000000" pitchFamily="2" charset="-79"/>
              </a:rPr>
              <a:t> </a:t>
            </a:r>
            <a:r>
              <a:rPr lang="en-GB" sz="3600" b="1" i="0" u="none" strike="noStrike" baseline="0" dirty="0">
                <a:solidFill>
                  <a:srgbClr val="FFFFE1"/>
                </a:solidFill>
                <a:cs typeface="SBL BibLit" panose="02000000000000000000" pitchFamily="2" charset="-79"/>
              </a:rPr>
              <a:t>shall come from you.</a:t>
            </a:r>
          </a:p>
        </p:txBody>
      </p:sp>
    </p:spTree>
    <p:extLst>
      <p:ext uri="{BB962C8B-B14F-4D97-AF65-F5344CB8AC3E}">
        <p14:creationId xmlns:p14="http://schemas.microsoft.com/office/powerpoint/2010/main" val="3303403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4E889A-8BD1-4FD5-B418-C223B2DF97DE}"/>
              </a:ext>
            </a:extLst>
          </p:cNvPr>
          <p:cNvSpPr>
            <a:spLocks noGrp="1"/>
          </p:cNvSpPr>
          <p:nvPr>
            <p:ph idx="1"/>
          </p:nvPr>
        </p:nvSpPr>
        <p:spPr>
          <a:xfrm>
            <a:off x="838200" y="396551"/>
            <a:ext cx="10515600" cy="6064898"/>
          </a:xfrm>
        </p:spPr>
        <p:txBody>
          <a:bodyPr>
            <a:normAutofit/>
          </a:bodyPr>
          <a:lstStyle/>
          <a:p>
            <a:pPr marL="0" indent="0">
              <a:buNone/>
              <a:tabLst>
                <a:tab pos="457200" algn="l"/>
              </a:tabLst>
            </a:pPr>
            <a:endParaRPr lang="en-GB" sz="3600" b="1" dirty="0">
              <a:solidFill>
                <a:srgbClr val="FFFF99"/>
              </a:solidFill>
            </a:endParaRPr>
          </a:p>
          <a:p>
            <a:pPr marL="0" indent="0">
              <a:lnSpc>
                <a:spcPct val="100000"/>
              </a:lnSpc>
              <a:spcBef>
                <a:spcPts val="0"/>
              </a:spcBef>
              <a:spcAft>
                <a:spcPts val="1200"/>
              </a:spcAft>
              <a:buNone/>
              <a:tabLst>
                <a:tab pos="457200" algn="l"/>
              </a:tabLst>
            </a:pPr>
            <a:r>
              <a:rPr lang="en-GB" sz="3200" b="1" dirty="0">
                <a:solidFill>
                  <a:srgbClr val="FFFFE1"/>
                </a:solidFill>
              </a:rPr>
              <a:t>Genesis 22:17–18</a:t>
            </a:r>
          </a:p>
          <a:p>
            <a:pPr marL="0" indent="0" algn="l" rtl="0">
              <a:lnSpc>
                <a:spcPct val="100000"/>
              </a:lnSpc>
              <a:spcBef>
                <a:spcPts val="0"/>
              </a:spcBef>
              <a:spcAft>
                <a:spcPts val="1200"/>
              </a:spcAft>
              <a:buNone/>
            </a:pPr>
            <a:r>
              <a:rPr lang="en-GB" sz="3600" b="1" i="0" u="none" strike="noStrike" baseline="30000" dirty="0">
                <a:solidFill>
                  <a:srgbClr val="FFFFE1"/>
                </a:solidFill>
                <a:cs typeface="SBL BibLit" panose="02000000000000000000" pitchFamily="2" charset="-79"/>
              </a:rPr>
              <a:t>17</a:t>
            </a:r>
            <a:r>
              <a:rPr lang="en-GB" sz="3600" b="1" i="0" u="none" strike="noStrike" baseline="0" dirty="0">
                <a:solidFill>
                  <a:srgbClr val="FFFFE1"/>
                </a:solidFill>
                <a:cs typeface="SBL BibLit" panose="02000000000000000000" pitchFamily="2" charset="-79"/>
              </a:rPr>
              <a:t> I will surely bless you, and I will surely multiply your descendants</a:t>
            </a:r>
            <a:r>
              <a:rPr lang="en-US" sz="3600" b="1" i="0" u="none" strike="noStrike" baseline="0" dirty="0">
                <a:solidFill>
                  <a:srgbClr val="FFFFE1"/>
                </a:solidFill>
                <a:cs typeface="SBL BibLit" panose="02000000000000000000" pitchFamily="2" charset="-79"/>
              </a:rPr>
              <a:t> (</a:t>
            </a:r>
            <a:r>
              <a:rPr lang="he-IL" sz="3600" b="1" i="0" u="none" strike="noStrike" baseline="0" dirty="0">
                <a:solidFill>
                  <a:srgbClr val="FFFFE1"/>
                </a:solidFill>
                <a:cs typeface="SBL BibLit" panose="02000000000000000000" pitchFamily="2" charset="-79"/>
              </a:rPr>
              <a:t>זֶרַ</a:t>
            </a:r>
            <a:r>
              <a:rPr lang="en-US" sz="3600" b="1" i="0" u="none" strike="noStrike" baseline="0" dirty="0">
                <a:solidFill>
                  <a:srgbClr val="FFFFE1"/>
                </a:solidFill>
                <a:cs typeface="SBL BibLit" panose="02000000000000000000" pitchFamily="2" charset="-79"/>
              </a:rPr>
              <a:t>ע) </a:t>
            </a:r>
            <a:r>
              <a:rPr lang="en-GB" sz="3600" b="1" i="0" u="none" strike="noStrike" baseline="0" dirty="0">
                <a:solidFill>
                  <a:srgbClr val="FFFFE1"/>
                </a:solidFill>
                <a:cs typeface="SBL BibLit" panose="02000000000000000000" pitchFamily="2" charset="-79"/>
              </a:rPr>
              <a:t>as the stars of heaven and as the sand on the seashore. </a:t>
            </a:r>
          </a:p>
          <a:p>
            <a:pPr marL="0" indent="0" algn="l" rtl="0">
              <a:lnSpc>
                <a:spcPct val="100000"/>
              </a:lnSpc>
              <a:spcBef>
                <a:spcPts val="0"/>
              </a:spcBef>
              <a:spcAft>
                <a:spcPts val="1200"/>
              </a:spcAft>
              <a:buNone/>
            </a:pPr>
            <a:r>
              <a:rPr lang="en-GB" sz="3600" b="1" i="0" u="none" strike="noStrike" baseline="0" dirty="0">
                <a:solidFill>
                  <a:srgbClr val="FFFFE1"/>
                </a:solidFill>
                <a:cs typeface="SBL BibLit" panose="02000000000000000000" pitchFamily="2" charset="-79"/>
              </a:rPr>
              <a:t>And your descendant (</a:t>
            </a:r>
            <a:r>
              <a:rPr lang="he-IL" sz="3600" b="1" i="0" u="none" strike="noStrike" baseline="0" dirty="0">
                <a:solidFill>
                  <a:srgbClr val="FFFFE1"/>
                </a:solidFill>
                <a:cs typeface="SBL BibLit" panose="02000000000000000000" pitchFamily="2" charset="-79"/>
              </a:rPr>
              <a:t>זֶרַ</a:t>
            </a:r>
            <a:r>
              <a:rPr lang="en-US" sz="3600" b="1" i="0" u="none" strike="noStrike" baseline="0" dirty="0">
                <a:solidFill>
                  <a:srgbClr val="FFFFE1"/>
                </a:solidFill>
                <a:cs typeface="SBL BibLit" panose="02000000000000000000" pitchFamily="2" charset="-79"/>
              </a:rPr>
              <a:t>ע</a:t>
            </a:r>
            <a:r>
              <a:rPr lang="en-GB" sz="3600" b="1" i="0" u="none" strike="noStrike" baseline="0" dirty="0">
                <a:solidFill>
                  <a:srgbClr val="FFFFE1"/>
                </a:solidFill>
                <a:cs typeface="SBL BibLit" panose="02000000000000000000" pitchFamily="2" charset="-79"/>
              </a:rPr>
              <a:t>) shall possess (</a:t>
            </a:r>
            <a:r>
              <a:rPr lang="he-IL" sz="3600" b="1" i="0" u="none" strike="noStrike" baseline="0" dirty="0">
                <a:solidFill>
                  <a:srgbClr val="FFFFE1"/>
                </a:solidFill>
                <a:cs typeface="SBL BibLit" panose="02000000000000000000" pitchFamily="2" charset="-79"/>
              </a:rPr>
              <a:t>וְיִרַשׁ</a:t>
            </a:r>
            <a:r>
              <a:rPr lang="en-GB" sz="3600" b="1" i="0" u="none" strike="noStrike" baseline="0" dirty="0">
                <a:solidFill>
                  <a:srgbClr val="FFFFE1"/>
                </a:solidFill>
                <a:cs typeface="SBL BibLit" panose="02000000000000000000" pitchFamily="2" charset="-79"/>
              </a:rPr>
              <a:t>) the gate of his</a:t>
            </a:r>
            <a:r>
              <a:rPr lang="en-GB" sz="3600" b="1" i="0" u="none" strike="noStrike" baseline="30000" dirty="0">
                <a:solidFill>
                  <a:srgbClr val="FFFFE1"/>
                </a:solidFill>
                <a:cs typeface="SBL BibLit" panose="02000000000000000000" pitchFamily="2" charset="-79"/>
              </a:rPr>
              <a:t> </a:t>
            </a:r>
            <a:r>
              <a:rPr lang="en-GB" sz="3600" b="1" i="0" u="none" strike="noStrike" baseline="0" dirty="0">
                <a:solidFill>
                  <a:srgbClr val="FFFFE1"/>
                </a:solidFill>
                <a:cs typeface="SBL BibLit" panose="02000000000000000000" pitchFamily="2" charset="-79"/>
              </a:rPr>
              <a:t>enemies (א</a:t>
            </a:r>
            <a:r>
              <a:rPr lang="he-IL" sz="3600" b="1" i="0" u="none" strike="noStrike" baseline="0" dirty="0">
                <a:solidFill>
                  <a:srgbClr val="FFFFE1"/>
                </a:solidFill>
                <a:cs typeface="SBL BibLit" panose="02000000000000000000" pitchFamily="2" charset="-79"/>
              </a:rPr>
              <a:t>ֹיְבָיו</a:t>
            </a:r>
            <a:r>
              <a:rPr lang="en-GB" sz="3600" b="1" i="0" u="none" strike="noStrike" baseline="0" dirty="0">
                <a:solidFill>
                  <a:srgbClr val="FFFFE1"/>
                </a:solidFill>
                <a:cs typeface="SBL BibLit" panose="02000000000000000000" pitchFamily="2" charset="-79"/>
              </a:rPr>
              <a:t>),</a:t>
            </a:r>
            <a:r>
              <a:rPr lang="he-IL" sz="3600" b="1" i="0" u="none" strike="noStrike" baseline="0" dirty="0">
                <a:solidFill>
                  <a:srgbClr val="FFFFE1"/>
                </a:solidFill>
                <a:cs typeface="SBL BibLit" panose="02000000000000000000" pitchFamily="2" charset="-79"/>
              </a:rPr>
              <a:t> </a:t>
            </a:r>
            <a:r>
              <a:rPr lang="en-GB" sz="3600" b="1" i="0" u="none" strike="noStrike" baseline="30000" dirty="0">
                <a:solidFill>
                  <a:srgbClr val="FFFFE1"/>
                </a:solidFill>
                <a:cs typeface="SBL BibLit" panose="02000000000000000000" pitchFamily="2" charset="-79"/>
              </a:rPr>
              <a:t>18</a:t>
            </a:r>
            <a:r>
              <a:rPr lang="en-GB" sz="3600" b="1" i="0" u="none" strike="noStrike" baseline="0" dirty="0">
                <a:solidFill>
                  <a:srgbClr val="FFFFE1"/>
                </a:solidFill>
                <a:cs typeface="SBL BibLit" panose="02000000000000000000" pitchFamily="2" charset="-79"/>
              </a:rPr>
              <a:t> and in your descendant (</a:t>
            </a:r>
            <a:r>
              <a:rPr lang="he-IL" sz="3600" b="1" i="0" u="none" strike="noStrike" baseline="0" dirty="0">
                <a:solidFill>
                  <a:srgbClr val="FFFFE1"/>
                </a:solidFill>
                <a:cs typeface="SBL BibLit" panose="02000000000000000000" pitchFamily="2" charset="-79"/>
              </a:rPr>
              <a:t>זֶרַ</a:t>
            </a:r>
            <a:r>
              <a:rPr lang="en-US" sz="3600" b="1" i="0" u="none" strike="noStrike" baseline="0" dirty="0">
                <a:solidFill>
                  <a:srgbClr val="FFFFE1"/>
                </a:solidFill>
                <a:cs typeface="SBL BibLit" panose="02000000000000000000" pitchFamily="2" charset="-79"/>
              </a:rPr>
              <a:t>ע</a:t>
            </a:r>
            <a:r>
              <a:rPr lang="en-GB" sz="3600" b="1" i="0" u="none" strike="noStrike" baseline="0" dirty="0">
                <a:solidFill>
                  <a:srgbClr val="FFFFE1"/>
                </a:solidFill>
                <a:cs typeface="SBL BibLit" panose="02000000000000000000" pitchFamily="2" charset="-79"/>
              </a:rPr>
              <a:t>) shall all the nations of the earth be blessed, because you have </a:t>
            </a:r>
            <a:r>
              <a:rPr lang="en-GB" sz="3600" b="1" dirty="0">
                <a:solidFill>
                  <a:srgbClr val="FFFFE1"/>
                </a:solidFill>
                <a:cs typeface="SBL BibLit" panose="02000000000000000000" pitchFamily="2" charset="-79"/>
              </a:rPr>
              <a:t>listened to </a:t>
            </a:r>
            <a:r>
              <a:rPr lang="en-GB" sz="3600" b="1" i="0" u="none" strike="noStrike" baseline="0" dirty="0">
                <a:solidFill>
                  <a:srgbClr val="FFFFE1"/>
                </a:solidFill>
                <a:cs typeface="SBL BibLit" panose="02000000000000000000" pitchFamily="2" charset="-79"/>
              </a:rPr>
              <a:t>my voice.</a:t>
            </a:r>
            <a:endParaRPr lang="en-GB" sz="5400" b="1" dirty="0">
              <a:solidFill>
                <a:srgbClr val="FFFFE1"/>
              </a:solidFill>
            </a:endParaRPr>
          </a:p>
        </p:txBody>
      </p:sp>
    </p:spTree>
    <p:extLst>
      <p:ext uri="{BB962C8B-B14F-4D97-AF65-F5344CB8AC3E}">
        <p14:creationId xmlns:p14="http://schemas.microsoft.com/office/powerpoint/2010/main" val="2565094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4E889A-8BD1-4FD5-B418-C223B2DF97DE}"/>
              </a:ext>
            </a:extLst>
          </p:cNvPr>
          <p:cNvSpPr>
            <a:spLocks noGrp="1"/>
          </p:cNvSpPr>
          <p:nvPr>
            <p:ph idx="1"/>
          </p:nvPr>
        </p:nvSpPr>
        <p:spPr>
          <a:xfrm>
            <a:off x="838200" y="763570"/>
            <a:ext cx="10515600" cy="5590577"/>
          </a:xfrm>
        </p:spPr>
        <p:txBody>
          <a:bodyPr>
            <a:normAutofit/>
          </a:bodyPr>
          <a:lstStyle/>
          <a:p>
            <a:pPr marL="0" indent="0">
              <a:lnSpc>
                <a:spcPct val="100000"/>
              </a:lnSpc>
              <a:buNone/>
              <a:tabLst>
                <a:tab pos="457200" algn="l"/>
              </a:tabLst>
            </a:pPr>
            <a:r>
              <a:rPr lang="en-GB" sz="3600" b="1" dirty="0">
                <a:solidFill>
                  <a:srgbClr val="FFFFE1"/>
                </a:solidFill>
              </a:rPr>
              <a:t>Genesis 24:60</a:t>
            </a:r>
          </a:p>
          <a:p>
            <a:pPr marL="0" indent="0">
              <a:lnSpc>
                <a:spcPct val="100000"/>
              </a:lnSpc>
              <a:buNone/>
              <a:tabLst>
                <a:tab pos="457200" algn="l"/>
              </a:tabLst>
            </a:pPr>
            <a:endParaRPr lang="en-GB" sz="3600" b="1" i="0" u="none" strike="noStrike" baseline="30000" dirty="0">
              <a:solidFill>
                <a:srgbClr val="FFFFE1"/>
              </a:solidFill>
              <a:cs typeface="SBL BibLit" panose="02000000000000000000" pitchFamily="2" charset="-79"/>
            </a:endParaRPr>
          </a:p>
          <a:p>
            <a:pPr marL="0" indent="0">
              <a:lnSpc>
                <a:spcPct val="100000"/>
              </a:lnSpc>
              <a:buNone/>
              <a:tabLst>
                <a:tab pos="457200" algn="l"/>
              </a:tabLst>
            </a:pPr>
            <a:r>
              <a:rPr lang="en-GB" sz="3600" b="1" i="0" u="none" strike="noStrike" baseline="0" dirty="0">
                <a:solidFill>
                  <a:srgbClr val="FFFFE1"/>
                </a:solidFill>
                <a:cs typeface="SBL BibLit" panose="02000000000000000000" pitchFamily="2" charset="-79"/>
              </a:rPr>
              <a:t>And [Rebekah’s family] blessed Rebekah and said to her, “Our sister, may you become thousands of ten thousands, and may your offspring </a:t>
            </a:r>
            <a:r>
              <a:rPr lang="en-US" sz="3600" b="1" i="0" u="none" strike="noStrike" baseline="0" dirty="0">
                <a:solidFill>
                  <a:srgbClr val="FFFFE1"/>
                </a:solidFill>
                <a:cs typeface="SBL BibLit" panose="02000000000000000000" pitchFamily="2" charset="-79"/>
              </a:rPr>
              <a:t>(</a:t>
            </a:r>
            <a:r>
              <a:rPr lang="he-IL" sz="3600" b="1" i="0" u="none" strike="noStrike" baseline="0" dirty="0">
                <a:solidFill>
                  <a:srgbClr val="FFFFE1"/>
                </a:solidFill>
                <a:cs typeface="SBL BibLit" panose="02000000000000000000" pitchFamily="2" charset="-79"/>
              </a:rPr>
              <a:t>זַרְ</a:t>
            </a:r>
            <a:r>
              <a:rPr lang="en-US" sz="3600" b="1" i="0" u="none" strike="noStrike" baseline="0" dirty="0">
                <a:solidFill>
                  <a:srgbClr val="FFFFE1"/>
                </a:solidFill>
                <a:cs typeface="SBL BibLit" panose="02000000000000000000" pitchFamily="2" charset="-79"/>
              </a:rPr>
              <a:t>ע</a:t>
            </a:r>
            <a:r>
              <a:rPr lang="he-IL" sz="3600" b="1" i="0" u="none" strike="noStrike" baseline="0" dirty="0">
                <a:solidFill>
                  <a:srgbClr val="FFFFE1"/>
                </a:solidFill>
                <a:cs typeface="SBL BibLit" panose="02000000000000000000" pitchFamily="2" charset="-79"/>
              </a:rPr>
              <a:t>ֵ</a:t>
            </a:r>
            <a:r>
              <a:rPr lang="en-US" sz="3600" b="1" i="0" u="none" strike="noStrike" baseline="0" dirty="0">
                <a:solidFill>
                  <a:srgbClr val="FFFFE1"/>
                </a:solidFill>
                <a:cs typeface="SBL BibLit" panose="02000000000000000000" pitchFamily="2" charset="-79"/>
              </a:rPr>
              <a:t>ך</a:t>
            </a:r>
            <a:r>
              <a:rPr lang="he-IL" sz="3600" b="1" i="0" u="none" strike="noStrike" baseline="0" dirty="0">
                <a:solidFill>
                  <a:srgbClr val="FFFFE1"/>
                </a:solidFill>
                <a:cs typeface="SBL BibLit" panose="02000000000000000000" pitchFamily="2" charset="-79"/>
              </a:rPr>
              <a:t>ְ</a:t>
            </a:r>
            <a:r>
              <a:rPr lang="en-US" sz="3600" b="1" i="0" u="none" strike="noStrike" baseline="0" dirty="0">
                <a:solidFill>
                  <a:srgbClr val="FFFFE1"/>
                </a:solidFill>
                <a:cs typeface="SBL BibLit" panose="02000000000000000000" pitchFamily="2" charset="-79"/>
              </a:rPr>
              <a:t>) </a:t>
            </a:r>
            <a:r>
              <a:rPr lang="en-GB" sz="3600" b="1" i="0" u="none" strike="noStrike" baseline="0" dirty="0">
                <a:solidFill>
                  <a:srgbClr val="FFFFE1"/>
                </a:solidFill>
                <a:cs typeface="SBL BibLit" panose="02000000000000000000" pitchFamily="2" charset="-79"/>
              </a:rPr>
              <a:t>possess (</a:t>
            </a:r>
            <a:r>
              <a:rPr lang="he-IL" sz="3600" b="1" i="0" u="none" strike="noStrike" baseline="0" dirty="0">
                <a:solidFill>
                  <a:srgbClr val="FFFFE1"/>
                </a:solidFill>
                <a:cs typeface="SBL BibLit" panose="02000000000000000000" pitchFamily="2" charset="-79"/>
              </a:rPr>
              <a:t>וְיִירַשׁ</a:t>
            </a:r>
            <a:r>
              <a:rPr lang="en-GB" sz="3600" b="1" i="0" u="none" strike="noStrike" baseline="0" dirty="0">
                <a:solidFill>
                  <a:srgbClr val="FFFFE1"/>
                </a:solidFill>
                <a:cs typeface="SBL BibLit" panose="02000000000000000000" pitchFamily="2" charset="-79"/>
              </a:rPr>
              <a:t>) the gate of those who reject him (</a:t>
            </a:r>
            <a:r>
              <a:rPr lang="he-IL" sz="3600" b="1" i="0" u="none" strike="noStrike" baseline="0" dirty="0">
                <a:solidFill>
                  <a:srgbClr val="FFFFE1"/>
                </a:solidFill>
                <a:cs typeface="SBL BibLit" panose="02000000000000000000" pitchFamily="2" charset="-79"/>
              </a:rPr>
              <a:t>שֹׂנְ</a:t>
            </a:r>
            <a:r>
              <a:rPr lang="en-US" sz="3600" b="1" i="0" u="none" strike="noStrike" baseline="0" dirty="0">
                <a:solidFill>
                  <a:srgbClr val="FFFFE1"/>
                </a:solidFill>
                <a:cs typeface="SBL BibLit" panose="02000000000000000000" pitchFamily="2" charset="-79"/>
              </a:rPr>
              <a:t>א</a:t>
            </a:r>
            <a:r>
              <a:rPr lang="he-IL" sz="3600" b="1" i="0" u="none" strike="noStrike" baseline="0" dirty="0">
                <a:solidFill>
                  <a:srgbClr val="FFFFE1"/>
                </a:solidFill>
                <a:cs typeface="SBL BibLit" panose="02000000000000000000" pitchFamily="2" charset="-79"/>
              </a:rPr>
              <a:t>ָיו</a:t>
            </a:r>
            <a:r>
              <a:rPr lang="en-GB" sz="3600" b="1" i="0" u="none" strike="noStrike" baseline="0" dirty="0">
                <a:solidFill>
                  <a:srgbClr val="FFFFE1"/>
                </a:solidFill>
                <a:cs typeface="SBL BibLit" panose="02000000000000000000" pitchFamily="2" charset="-79"/>
              </a:rPr>
              <a:t>)!”</a:t>
            </a:r>
          </a:p>
          <a:p>
            <a:pPr marL="0" indent="0">
              <a:lnSpc>
                <a:spcPct val="100000"/>
              </a:lnSpc>
              <a:buNone/>
              <a:tabLst>
                <a:tab pos="457200" algn="l"/>
              </a:tabLst>
            </a:pPr>
            <a:endParaRPr lang="en-GB" sz="3600" b="1" i="0" u="none" strike="noStrike" baseline="0" dirty="0">
              <a:solidFill>
                <a:srgbClr val="FFFFE1"/>
              </a:solidFill>
              <a:cs typeface="SBL BibLit" panose="02000000000000000000" pitchFamily="2" charset="-79"/>
            </a:endParaRPr>
          </a:p>
          <a:p>
            <a:pPr marL="0" indent="0">
              <a:lnSpc>
                <a:spcPct val="100000"/>
              </a:lnSpc>
              <a:buNone/>
              <a:tabLst>
                <a:tab pos="457200" algn="l"/>
              </a:tabLst>
            </a:pPr>
            <a:r>
              <a:rPr lang="en-GB" sz="3600" b="1" dirty="0">
                <a:solidFill>
                  <a:srgbClr val="FFFFE1"/>
                </a:solidFill>
                <a:cs typeface="SBL BibLit" panose="02000000000000000000" pitchFamily="2" charset="-79"/>
              </a:rPr>
              <a:t>Note: these are Arameans, representatives of the world out there.</a:t>
            </a:r>
          </a:p>
          <a:p>
            <a:pPr marL="0" indent="0">
              <a:buNone/>
              <a:tabLst>
                <a:tab pos="457200" algn="l"/>
              </a:tabLst>
            </a:pPr>
            <a:endParaRPr lang="en-GB" sz="3200" b="1" dirty="0">
              <a:solidFill>
                <a:srgbClr val="FFFF99"/>
              </a:solidFill>
            </a:endParaRPr>
          </a:p>
        </p:txBody>
      </p:sp>
    </p:spTree>
    <p:extLst>
      <p:ext uri="{BB962C8B-B14F-4D97-AF65-F5344CB8AC3E}">
        <p14:creationId xmlns:p14="http://schemas.microsoft.com/office/powerpoint/2010/main" val="1966544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4E889A-8BD1-4FD5-B418-C223B2DF97DE}"/>
              </a:ext>
            </a:extLst>
          </p:cNvPr>
          <p:cNvSpPr>
            <a:spLocks noGrp="1"/>
          </p:cNvSpPr>
          <p:nvPr>
            <p:ph idx="1"/>
          </p:nvPr>
        </p:nvSpPr>
        <p:spPr>
          <a:xfrm>
            <a:off x="838200" y="289250"/>
            <a:ext cx="10515600" cy="6326154"/>
          </a:xfrm>
        </p:spPr>
        <p:txBody>
          <a:bodyPr>
            <a:noAutofit/>
          </a:bodyPr>
          <a:lstStyle/>
          <a:p>
            <a:pPr marL="0" indent="0">
              <a:lnSpc>
                <a:spcPct val="100000"/>
              </a:lnSpc>
              <a:spcBef>
                <a:spcPts val="0"/>
              </a:spcBef>
              <a:spcAft>
                <a:spcPts val="1200"/>
              </a:spcAft>
              <a:buNone/>
              <a:tabLst>
                <a:tab pos="457200" algn="l"/>
              </a:tabLst>
            </a:pPr>
            <a:r>
              <a:rPr lang="en-GB" b="1" dirty="0">
                <a:solidFill>
                  <a:srgbClr val="FFFFE1"/>
                </a:solidFill>
              </a:rPr>
              <a:t>Genesis 49:8–10</a:t>
            </a:r>
          </a:p>
          <a:p>
            <a:pPr marL="457200" indent="-457200" algn="l" rtl="0">
              <a:lnSpc>
                <a:spcPct val="110000"/>
              </a:lnSpc>
              <a:spcBef>
                <a:spcPts val="0"/>
              </a:spcBef>
              <a:buNone/>
              <a:tabLst>
                <a:tab pos="457200" algn="l"/>
              </a:tabLst>
            </a:pPr>
            <a:r>
              <a:rPr lang="en-GB" b="1" i="0" u="none" strike="noStrike" baseline="0" dirty="0">
                <a:solidFill>
                  <a:srgbClr val="FFFFE1"/>
                </a:solidFill>
                <a:cs typeface="SBL BibLit" panose="02000000000000000000" pitchFamily="2" charset="-79"/>
              </a:rPr>
              <a:t> </a:t>
            </a:r>
            <a:r>
              <a:rPr lang="en-GB" b="1" i="0" u="none" strike="noStrike" baseline="30000" dirty="0">
                <a:solidFill>
                  <a:srgbClr val="FFFFE1"/>
                </a:solidFill>
                <a:cs typeface="SBL BibLit" panose="02000000000000000000" pitchFamily="2" charset="-79"/>
              </a:rPr>
              <a:t>8</a:t>
            </a:r>
            <a:r>
              <a:rPr lang="en-GB" b="1" i="0" u="none" strike="noStrike" baseline="0" dirty="0">
                <a:solidFill>
                  <a:srgbClr val="FFFFE1"/>
                </a:solidFill>
                <a:cs typeface="SBL BibLit" panose="02000000000000000000" pitchFamily="2" charset="-79"/>
              </a:rPr>
              <a:t> You are Judah</a:t>
            </a:r>
            <a:r>
              <a:rPr lang="en-GB" b="1" dirty="0">
                <a:solidFill>
                  <a:srgbClr val="FFFFE1"/>
                </a:solidFill>
                <a:cs typeface="SBL BibLit" panose="02000000000000000000" pitchFamily="2" charset="-79"/>
              </a:rPr>
              <a:t>;</a:t>
            </a:r>
          </a:p>
          <a:p>
            <a:pPr marL="457200" indent="-457200" algn="l" rtl="0">
              <a:lnSpc>
                <a:spcPct val="110000"/>
              </a:lnSpc>
              <a:spcBef>
                <a:spcPts val="0"/>
              </a:spcBef>
              <a:buNone/>
              <a:tabLst>
                <a:tab pos="457200" algn="l"/>
              </a:tabLst>
            </a:pPr>
            <a:r>
              <a:rPr lang="en-GB" b="1" i="0" u="none" strike="noStrike" baseline="0" dirty="0">
                <a:solidFill>
                  <a:srgbClr val="FFFFE1"/>
                </a:solidFill>
                <a:cs typeface="SBL BibLit" panose="02000000000000000000" pitchFamily="2" charset="-79"/>
              </a:rPr>
              <a:t>	your brothers will praise you.</a:t>
            </a:r>
          </a:p>
          <a:p>
            <a:pPr marL="457200" indent="-457200" algn="l" rtl="0">
              <a:lnSpc>
                <a:spcPct val="110000"/>
              </a:lnSpc>
              <a:spcBef>
                <a:spcPts val="0"/>
              </a:spcBef>
              <a:buNone/>
              <a:tabLst>
                <a:tab pos="457200" algn="l"/>
              </a:tabLst>
            </a:pPr>
            <a:r>
              <a:rPr lang="en-GB" b="1" i="0" u="none" strike="noStrike" baseline="0" dirty="0">
                <a:solidFill>
                  <a:srgbClr val="FFFFE1"/>
                </a:solidFill>
                <a:cs typeface="SBL BibLit" panose="02000000000000000000" pitchFamily="2" charset="-79"/>
              </a:rPr>
              <a:t>Your hand will be on the necks of your enemies; </a:t>
            </a:r>
          </a:p>
          <a:p>
            <a:pPr marL="457200" indent="-457200" algn="l" rtl="0">
              <a:lnSpc>
                <a:spcPct val="110000"/>
              </a:lnSpc>
              <a:spcBef>
                <a:spcPts val="0"/>
              </a:spcBef>
              <a:buNone/>
              <a:tabLst>
                <a:tab pos="457200" algn="l"/>
              </a:tabLst>
            </a:pPr>
            <a:r>
              <a:rPr lang="en-GB" b="1" i="0" u="none" strike="noStrike" baseline="0" dirty="0">
                <a:solidFill>
                  <a:srgbClr val="FFFFE1"/>
                </a:solidFill>
                <a:cs typeface="SBL BibLit" panose="02000000000000000000" pitchFamily="2" charset="-79"/>
              </a:rPr>
              <a:t>	your father's sons will pay homage (</a:t>
            </a:r>
            <a:r>
              <a:rPr lang="he-IL" b="1" i="0" u="none" strike="noStrike" baseline="0" dirty="0">
                <a:solidFill>
                  <a:srgbClr val="FFFFE1"/>
                </a:solidFill>
                <a:cs typeface="SBL BibLit" panose="02000000000000000000" pitchFamily="2" charset="-79"/>
              </a:rPr>
              <a:t>הִשְׁתַּחֲוָה</a:t>
            </a:r>
            <a:r>
              <a:rPr lang="en-GB" b="1" i="0" u="none" strike="noStrike" baseline="0" dirty="0">
                <a:solidFill>
                  <a:srgbClr val="FFFFE1"/>
                </a:solidFill>
                <a:cs typeface="SBL BibLit" panose="02000000000000000000" pitchFamily="2" charset="-79"/>
              </a:rPr>
              <a:t>) to you.</a:t>
            </a:r>
          </a:p>
          <a:p>
            <a:pPr marL="0" indent="0" algn="l" rtl="0">
              <a:lnSpc>
                <a:spcPct val="110000"/>
              </a:lnSpc>
              <a:spcBef>
                <a:spcPts val="0"/>
              </a:spcBef>
              <a:buNone/>
              <a:tabLst>
                <a:tab pos="457200" algn="l"/>
              </a:tabLst>
            </a:pPr>
            <a:r>
              <a:rPr lang="en-GB" b="1" i="0" u="none" strike="noStrike" baseline="30000" dirty="0">
                <a:solidFill>
                  <a:srgbClr val="FFFFE1"/>
                </a:solidFill>
                <a:cs typeface="SBL BibLit" panose="02000000000000000000" pitchFamily="2" charset="-79"/>
              </a:rPr>
              <a:t>9</a:t>
            </a:r>
            <a:r>
              <a:rPr lang="en-GB" b="1" i="0" u="none" strike="noStrike" baseline="0" dirty="0">
                <a:solidFill>
                  <a:srgbClr val="FFFFE1"/>
                </a:solidFill>
                <a:cs typeface="SBL BibLit" panose="02000000000000000000" pitchFamily="2" charset="-79"/>
              </a:rPr>
              <a:t> Judah is a lion’s cub</a:t>
            </a:r>
          </a:p>
          <a:p>
            <a:pPr marL="0" indent="0" algn="l" rtl="0">
              <a:lnSpc>
                <a:spcPct val="110000"/>
              </a:lnSpc>
              <a:spcBef>
                <a:spcPts val="0"/>
              </a:spcBef>
              <a:buNone/>
              <a:tabLst>
                <a:tab pos="457200" algn="l"/>
              </a:tabLst>
            </a:pPr>
            <a:r>
              <a:rPr lang="en-GB" b="1" dirty="0">
                <a:solidFill>
                  <a:srgbClr val="FFFFE1"/>
                </a:solidFill>
                <a:cs typeface="SBL BibLit" panose="02000000000000000000" pitchFamily="2" charset="-79"/>
              </a:rPr>
              <a:t>	—</a:t>
            </a:r>
            <a:r>
              <a:rPr lang="en-GB" b="1" i="0" u="none" strike="noStrike" baseline="0" dirty="0">
                <a:solidFill>
                  <a:srgbClr val="FFFFE1"/>
                </a:solidFill>
                <a:cs typeface="SBL BibLit" panose="02000000000000000000" pitchFamily="2" charset="-79"/>
              </a:rPr>
              <a:t>my son, you have gone up (ע</a:t>
            </a:r>
            <a:r>
              <a:rPr lang="he-IL" b="1" i="0" u="none" strike="noStrike" baseline="0" dirty="0">
                <a:solidFill>
                  <a:srgbClr val="FFFFE1"/>
                </a:solidFill>
                <a:cs typeface="SBL BibLit" panose="02000000000000000000" pitchFamily="2" charset="-79"/>
              </a:rPr>
              <a:t>ָלָה</a:t>
            </a:r>
            <a:r>
              <a:rPr lang="en-GB" b="1" i="0" u="none" strike="noStrike" baseline="0" dirty="0">
                <a:solidFill>
                  <a:srgbClr val="FFFFE1"/>
                </a:solidFill>
                <a:cs typeface="SBL BibLit" panose="02000000000000000000" pitchFamily="2" charset="-79"/>
              </a:rPr>
              <a:t>)—</a:t>
            </a:r>
          </a:p>
          <a:p>
            <a:pPr marL="0" indent="0" algn="l" rtl="0">
              <a:lnSpc>
                <a:spcPct val="110000"/>
              </a:lnSpc>
              <a:spcBef>
                <a:spcPts val="0"/>
              </a:spcBef>
              <a:buNone/>
              <a:tabLst>
                <a:tab pos="457200" algn="l"/>
              </a:tabLst>
            </a:pPr>
            <a:r>
              <a:rPr lang="en-GB" b="1" dirty="0">
                <a:solidFill>
                  <a:srgbClr val="FFFFE1"/>
                </a:solidFill>
                <a:cs typeface="SBL BibLit" panose="02000000000000000000" pitchFamily="2" charset="-79"/>
              </a:rPr>
              <a:t>h</a:t>
            </a:r>
            <a:r>
              <a:rPr lang="en-GB" b="1" i="0" u="none" strike="noStrike" baseline="0" dirty="0">
                <a:solidFill>
                  <a:srgbClr val="FFFFE1"/>
                </a:solidFill>
                <a:cs typeface="SBL BibLit" panose="02000000000000000000" pitchFamily="2" charset="-79"/>
              </a:rPr>
              <a:t>e crouches; he lies down like a feline—</a:t>
            </a:r>
          </a:p>
          <a:p>
            <a:pPr marL="0" indent="0" algn="l" rtl="0">
              <a:lnSpc>
                <a:spcPct val="110000"/>
              </a:lnSpc>
              <a:spcBef>
                <a:spcPts val="0"/>
              </a:spcBef>
              <a:buNone/>
              <a:tabLst>
                <a:tab pos="457200" algn="l"/>
              </a:tabLst>
            </a:pPr>
            <a:r>
              <a:rPr lang="en-GB" b="1" dirty="0">
                <a:solidFill>
                  <a:srgbClr val="FFFFE1"/>
                </a:solidFill>
                <a:cs typeface="SBL BibLit" panose="02000000000000000000" pitchFamily="2" charset="-79"/>
              </a:rPr>
              <a:t>	</a:t>
            </a:r>
            <a:r>
              <a:rPr lang="en-GB" b="1" i="0" u="none" strike="noStrike" baseline="0" dirty="0">
                <a:solidFill>
                  <a:srgbClr val="FFFFE1"/>
                </a:solidFill>
                <a:cs typeface="SBL BibLit" panose="02000000000000000000" pitchFamily="2" charset="-79"/>
              </a:rPr>
              <a:t>like a lioness—who</a:t>
            </a:r>
            <a:r>
              <a:rPr lang="he-IL" b="1" i="0" u="none" strike="noStrike" baseline="0" dirty="0">
                <a:solidFill>
                  <a:srgbClr val="FFFFE1"/>
                </a:solidFill>
                <a:cs typeface="SBL BibLit" panose="02000000000000000000" pitchFamily="2" charset="-79"/>
              </a:rPr>
              <a:t> </a:t>
            </a:r>
            <a:r>
              <a:rPr lang="en-GB" b="1" i="0" u="none" strike="noStrike" baseline="0" dirty="0">
                <a:solidFill>
                  <a:srgbClr val="FFFFE1"/>
                </a:solidFill>
                <a:cs typeface="SBL BibLit" panose="02000000000000000000" pitchFamily="2" charset="-79"/>
              </a:rPr>
              <a:t>dares rouse him?</a:t>
            </a:r>
          </a:p>
          <a:p>
            <a:pPr marL="0" indent="0" algn="l" rtl="0">
              <a:lnSpc>
                <a:spcPct val="110000"/>
              </a:lnSpc>
              <a:spcBef>
                <a:spcPts val="0"/>
              </a:spcBef>
              <a:buNone/>
              <a:tabLst>
                <a:tab pos="457200" algn="l"/>
              </a:tabLst>
            </a:pPr>
            <a:r>
              <a:rPr lang="en-GB" b="1" i="0" u="none" strike="noStrike" baseline="30000" dirty="0">
                <a:solidFill>
                  <a:srgbClr val="FFFFE1"/>
                </a:solidFill>
                <a:cs typeface="SBL BibLit" panose="02000000000000000000" pitchFamily="2" charset="-79"/>
              </a:rPr>
              <a:t>10</a:t>
            </a:r>
            <a:r>
              <a:rPr lang="en-GB" b="1" i="0" u="none" strike="noStrike" baseline="0" dirty="0">
                <a:solidFill>
                  <a:srgbClr val="FFFFE1"/>
                </a:solidFill>
                <a:cs typeface="SBL BibLit" panose="02000000000000000000" pitchFamily="2" charset="-79"/>
              </a:rPr>
              <a:t> The sceptre will not depart from Judah, </a:t>
            </a:r>
          </a:p>
          <a:p>
            <a:pPr marL="0" indent="0" algn="l" rtl="0">
              <a:lnSpc>
                <a:spcPct val="110000"/>
              </a:lnSpc>
              <a:spcBef>
                <a:spcPts val="0"/>
              </a:spcBef>
              <a:buNone/>
              <a:tabLst>
                <a:tab pos="457200" algn="l"/>
              </a:tabLst>
            </a:pPr>
            <a:r>
              <a:rPr lang="en-GB" b="1" dirty="0">
                <a:solidFill>
                  <a:srgbClr val="FFFFE1"/>
                </a:solidFill>
                <a:cs typeface="SBL BibLit" panose="02000000000000000000" pitchFamily="2" charset="-79"/>
              </a:rPr>
              <a:t>	</a:t>
            </a:r>
            <a:r>
              <a:rPr lang="en-GB" b="1" i="0" u="none" strike="noStrike" baseline="0" dirty="0">
                <a:solidFill>
                  <a:srgbClr val="FFFFE1"/>
                </a:solidFill>
                <a:cs typeface="SBL BibLit" panose="02000000000000000000" pitchFamily="2" charset="-79"/>
              </a:rPr>
              <a:t> the staff from between his feet, </a:t>
            </a:r>
          </a:p>
          <a:p>
            <a:pPr marL="0" indent="0" algn="l" rtl="0">
              <a:lnSpc>
                <a:spcPct val="110000"/>
              </a:lnSpc>
              <a:spcBef>
                <a:spcPts val="0"/>
              </a:spcBef>
              <a:buNone/>
              <a:tabLst>
                <a:tab pos="457200" algn="l"/>
              </a:tabLst>
            </a:pPr>
            <a:r>
              <a:rPr lang="en-GB" b="1" i="0" u="none" strike="noStrike" baseline="0" dirty="0">
                <a:solidFill>
                  <a:srgbClr val="FFFFE1"/>
                </a:solidFill>
                <a:cs typeface="SBL BibLit" panose="02000000000000000000" pitchFamily="2" charset="-79"/>
              </a:rPr>
              <a:t>until the one comes whose [royal] charge it is</a:t>
            </a:r>
            <a:r>
              <a:rPr lang="he-IL" b="1" i="0" u="none" strike="noStrike" baseline="0" dirty="0">
                <a:solidFill>
                  <a:srgbClr val="FFFFE1"/>
                </a:solidFill>
                <a:cs typeface="SBL BibLit" panose="02000000000000000000" pitchFamily="2" charset="-79"/>
              </a:rPr>
              <a:t>,</a:t>
            </a:r>
            <a:r>
              <a:rPr lang="en-GB" b="1" i="0" u="none" strike="noStrike" baseline="0" dirty="0">
                <a:solidFill>
                  <a:srgbClr val="FFFFE1"/>
                </a:solidFill>
                <a:cs typeface="SBL BibLit" panose="02000000000000000000" pitchFamily="2" charset="-79"/>
              </a:rPr>
              <a:t>*</a:t>
            </a:r>
          </a:p>
          <a:p>
            <a:pPr marL="0" indent="0" algn="l" rtl="0">
              <a:lnSpc>
                <a:spcPct val="110000"/>
              </a:lnSpc>
              <a:spcBef>
                <a:spcPts val="0"/>
              </a:spcBef>
              <a:buNone/>
              <a:tabLst>
                <a:tab pos="457200" algn="l"/>
              </a:tabLst>
            </a:pPr>
            <a:r>
              <a:rPr lang="en-GB" b="1" dirty="0">
                <a:solidFill>
                  <a:srgbClr val="FFFFE1"/>
                </a:solidFill>
                <a:cs typeface="SBL BibLit" panose="02000000000000000000" pitchFamily="2" charset="-79"/>
              </a:rPr>
              <a:t>	and to whom the </a:t>
            </a:r>
            <a:r>
              <a:rPr lang="en-GB" b="1" dirty="0" err="1">
                <a:solidFill>
                  <a:srgbClr val="FFFFE1"/>
                </a:solidFill>
                <a:cs typeface="SBL BibLit" panose="02000000000000000000" pitchFamily="2" charset="-79"/>
              </a:rPr>
              <a:t>the</a:t>
            </a:r>
            <a:r>
              <a:rPr lang="en-GB" b="1" dirty="0">
                <a:solidFill>
                  <a:srgbClr val="FFFFE1"/>
                </a:solidFill>
                <a:cs typeface="SBL BibLit" panose="02000000000000000000" pitchFamily="2" charset="-79"/>
              </a:rPr>
              <a:t> peoples submit</a:t>
            </a:r>
            <a:r>
              <a:rPr lang="en-GB" b="1" i="0" u="none" strike="noStrike" baseline="0" dirty="0">
                <a:solidFill>
                  <a:srgbClr val="FFFFE1"/>
                </a:solidFill>
                <a:cs typeface="SBL BibLit" panose="02000000000000000000" pitchFamily="2" charset="-79"/>
              </a:rPr>
              <a:t> </a:t>
            </a:r>
            <a:r>
              <a:rPr lang="en-GB" sz="1600" b="1" i="0" u="none" strike="noStrike" baseline="0" dirty="0">
                <a:solidFill>
                  <a:srgbClr val="FFFFE1"/>
                </a:solidFill>
                <a:cs typeface="SBL BibLit" panose="02000000000000000000" pitchFamily="2" charset="-79"/>
              </a:rPr>
              <a:t>(</a:t>
            </a:r>
            <a:r>
              <a:rPr lang="he-IL" sz="1600" b="1" i="0" u="none" strike="noStrike" baseline="0" dirty="0">
                <a:solidFill>
                  <a:srgbClr val="FFFFE1"/>
                </a:solidFill>
                <a:cs typeface="SBL BibLit" panose="02000000000000000000" pitchFamily="2" charset="-79"/>
              </a:rPr>
              <a:t>יִקְהָה</a:t>
            </a:r>
            <a:r>
              <a:rPr lang="en-GB" sz="1600" b="1" i="0" u="none" strike="noStrike" baseline="0" dirty="0">
                <a:solidFill>
                  <a:srgbClr val="FFFFE1"/>
                </a:solidFill>
                <a:cs typeface="SBL BibLit" panose="02000000000000000000" pitchFamily="2" charset="-79"/>
              </a:rPr>
              <a:t>, hapax, “obedience?) </a:t>
            </a:r>
            <a:endParaRPr lang="en-GB" b="1" i="0" u="none" strike="noStrike" baseline="0" dirty="0">
              <a:solidFill>
                <a:srgbClr val="FFFFE1"/>
              </a:solidFill>
              <a:cs typeface="SBL BibLit" panose="02000000000000000000" pitchFamily="2" charset="-79"/>
            </a:endParaRPr>
          </a:p>
        </p:txBody>
      </p:sp>
      <p:sp>
        <p:nvSpPr>
          <p:cNvPr id="2" name="TextBox 1">
            <a:extLst>
              <a:ext uri="{FF2B5EF4-FFF2-40B4-BE49-F238E27FC236}">
                <a16:creationId xmlns:a16="http://schemas.microsoft.com/office/drawing/2014/main" id="{A5A82A8F-BCD3-4F25-95F8-8362386DFA50}"/>
              </a:ext>
            </a:extLst>
          </p:cNvPr>
          <p:cNvSpPr txBox="1"/>
          <p:nvPr/>
        </p:nvSpPr>
        <p:spPr>
          <a:xfrm>
            <a:off x="9349274" y="5206482"/>
            <a:ext cx="2771192" cy="584775"/>
          </a:xfrm>
          <a:prstGeom prst="rect">
            <a:avLst/>
          </a:prstGeom>
          <a:noFill/>
        </p:spPr>
        <p:txBody>
          <a:bodyPr wrap="square" rtlCol="0">
            <a:spAutoFit/>
          </a:bodyPr>
          <a:lstStyle/>
          <a:p>
            <a:r>
              <a:rPr lang="en-GB" sz="1600" b="1" dirty="0">
                <a:solidFill>
                  <a:srgbClr val="FFFFE1"/>
                </a:solidFill>
                <a:cs typeface="SBL BibLit" panose="02000000000000000000" pitchFamily="2" charset="-79"/>
              </a:rPr>
              <a:t>*C</a:t>
            </a:r>
            <a:r>
              <a:rPr lang="en-GB" sz="1600" b="1" i="0" u="none" strike="noStrike" baseline="0" dirty="0">
                <a:solidFill>
                  <a:srgbClr val="FFFFE1"/>
                </a:solidFill>
                <a:cs typeface="SBL BibLit" panose="02000000000000000000" pitchFamily="2" charset="-79"/>
              </a:rPr>
              <a:t>f. </a:t>
            </a:r>
            <a:r>
              <a:rPr lang="he-IL" sz="1600" b="1" i="0" u="none" strike="noStrike" baseline="0" dirty="0">
                <a:solidFill>
                  <a:srgbClr val="FFFFE1"/>
                </a:solidFill>
                <a:cs typeface="SBL BibLit" panose="02000000000000000000" pitchFamily="2" charset="-79"/>
              </a:rPr>
              <a:t>מִשְׁפָּט</a:t>
            </a:r>
            <a:r>
              <a:rPr lang="en-GB" sz="1600" b="1" i="0" u="none" strike="noStrike" baseline="0" dirty="0">
                <a:solidFill>
                  <a:srgbClr val="FFFFE1"/>
                </a:solidFill>
                <a:cs typeface="SBL BibLit" panose="02000000000000000000" pitchFamily="2" charset="-79"/>
              </a:rPr>
              <a:t>, </a:t>
            </a:r>
            <a:r>
              <a:rPr lang="en-GB" sz="1600" b="1" i="0" u="none" strike="noStrike" baseline="0" dirty="0" err="1">
                <a:solidFill>
                  <a:srgbClr val="FFFFE1"/>
                </a:solidFill>
                <a:cs typeface="SBL BibLit" panose="02000000000000000000" pitchFamily="2" charset="-79"/>
              </a:rPr>
              <a:t>Ezek</a:t>
            </a:r>
            <a:r>
              <a:rPr lang="en-GB" sz="1600" b="1" i="0" u="none" strike="noStrike" baseline="0" dirty="0">
                <a:solidFill>
                  <a:srgbClr val="FFFFE1"/>
                </a:solidFill>
                <a:cs typeface="SBL BibLit" panose="02000000000000000000" pitchFamily="2" charset="-79"/>
              </a:rPr>
              <a:t> 21:37[32]; </a:t>
            </a:r>
          </a:p>
          <a:p>
            <a:r>
              <a:rPr lang="en-GB" sz="1600" b="1" i="0" u="none" strike="noStrike" baseline="0" dirty="0">
                <a:solidFill>
                  <a:srgbClr val="FFFFE1"/>
                </a:solidFill>
                <a:cs typeface="SBL BibLit" panose="02000000000000000000" pitchFamily="2" charset="-79"/>
              </a:rPr>
              <a:t>also 1 Sam 8:10, </a:t>
            </a:r>
            <a:r>
              <a:rPr lang="he-IL" sz="1600" b="1" dirty="0">
                <a:solidFill>
                  <a:srgbClr val="FFFFE1"/>
                </a:solidFill>
                <a:cs typeface="SBL BibLit" panose="02000000000000000000" pitchFamily="2" charset="-79"/>
              </a:rPr>
              <a:t>מִשְׁפַּט </a:t>
            </a:r>
            <a:r>
              <a:rPr lang="he-IL" sz="1400" b="1" dirty="0">
                <a:solidFill>
                  <a:srgbClr val="FFFFE1"/>
                </a:solidFill>
                <a:cs typeface="SBL BibLit" panose="02000000000000000000" pitchFamily="2" charset="-79"/>
              </a:rPr>
              <a:t>הַמ</a:t>
            </a:r>
            <a:r>
              <a:rPr lang="hbo-Hebr-IL" sz="1400" b="1" dirty="0">
                <a:solidFill>
                  <a:srgbClr val="FFFFE1"/>
                </a:solidFill>
                <a:cs typeface="SBL BibLit" panose="02000000000000000000" pitchFamily="2" charset="-79"/>
              </a:rPr>
              <a:t>ֵּ</a:t>
            </a:r>
            <a:r>
              <a:rPr lang="he-IL" sz="1400" b="1" dirty="0">
                <a:solidFill>
                  <a:srgbClr val="FFFFE1"/>
                </a:solidFill>
                <a:cs typeface="SBL BibLit" panose="02000000000000000000" pitchFamily="2" charset="-79"/>
              </a:rPr>
              <a:t>לֶ</a:t>
            </a:r>
            <a:r>
              <a:rPr lang="en-US" sz="1400" b="1" dirty="0">
                <a:solidFill>
                  <a:srgbClr val="FFFFE1"/>
                </a:solidFill>
                <a:cs typeface="SBL BibLit" panose="02000000000000000000" pitchFamily="2" charset="-79"/>
              </a:rPr>
              <a:t>ך</a:t>
            </a:r>
            <a:r>
              <a:rPr lang="he-IL" sz="1400" b="1" dirty="0">
                <a:solidFill>
                  <a:srgbClr val="FFFF99"/>
                </a:solidFill>
                <a:cs typeface="SBL BibLit" panose="02000000000000000000" pitchFamily="2" charset="-79"/>
              </a:rPr>
              <a:t>ְ</a:t>
            </a:r>
            <a:r>
              <a:rPr lang="en-GB" sz="1400" b="1" dirty="0">
                <a:solidFill>
                  <a:srgbClr val="FFFFE1"/>
                </a:solidFill>
                <a:cs typeface="SBL BibLit" panose="02000000000000000000" pitchFamily="2" charset="-79"/>
              </a:rPr>
              <a:t>).</a:t>
            </a:r>
            <a:endParaRPr lang="en-GB" sz="1400" b="1" dirty="0">
              <a:solidFill>
                <a:srgbClr val="FFFFE1"/>
              </a:solidFill>
            </a:endParaRPr>
          </a:p>
        </p:txBody>
      </p:sp>
    </p:spTree>
    <p:extLst>
      <p:ext uri="{BB962C8B-B14F-4D97-AF65-F5344CB8AC3E}">
        <p14:creationId xmlns:p14="http://schemas.microsoft.com/office/powerpoint/2010/main" val="1250765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98C88-D4E0-D06B-E15C-CC8D7B2434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EE21C5-DE9E-6334-B424-6E847E06D1D5}"/>
              </a:ext>
            </a:extLst>
          </p:cNvPr>
          <p:cNvSpPr>
            <a:spLocks noGrp="1"/>
          </p:cNvSpPr>
          <p:nvPr>
            <p:ph idx="1"/>
          </p:nvPr>
        </p:nvSpPr>
        <p:spPr>
          <a:xfrm>
            <a:off x="205273" y="233266"/>
            <a:ext cx="11747241" cy="6475444"/>
          </a:xfrm>
        </p:spPr>
        <p:txBody>
          <a:bodyPr>
            <a:normAutofit/>
          </a:bodyPr>
          <a:lstStyle/>
          <a:p>
            <a:pPr marL="0" indent="0">
              <a:lnSpc>
                <a:spcPct val="100000"/>
              </a:lnSpc>
              <a:buNone/>
              <a:tabLst>
                <a:tab pos="457200" algn="l"/>
              </a:tabLst>
            </a:pPr>
            <a:r>
              <a:rPr lang="en-US" sz="3200" b="1" dirty="0">
                <a:solidFill>
                  <a:srgbClr val="FFFFE1"/>
                </a:solidFill>
                <a:ea typeface="MS Gothic" panose="020B0609070205080204" pitchFamily="49" charset="-128"/>
              </a:rPr>
              <a:t>2.	The Exodus-Sinai Stage of the Israelite Covenant</a:t>
            </a:r>
          </a:p>
          <a:p>
            <a:pPr marL="0" indent="0">
              <a:lnSpc>
                <a:spcPct val="110000"/>
              </a:lnSpc>
              <a:spcBef>
                <a:spcPts val="0"/>
              </a:spcBef>
              <a:spcAft>
                <a:spcPts val="1200"/>
              </a:spcAft>
              <a:buNone/>
              <a:tabLst>
                <a:tab pos="457200" algn="l"/>
              </a:tabLst>
            </a:pPr>
            <a:r>
              <a:rPr lang="en-US" sz="3200" b="1" dirty="0">
                <a:solidFill>
                  <a:srgbClr val="FFFFE1"/>
                </a:solidFill>
                <a:ea typeface="MS Gothic" panose="020B0609070205080204" pitchFamily="49" charset="-128"/>
              </a:rPr>
              <a:t>	Numbers 24:7–9</a:t>
            </a:r>
          </a:p>
          <a:p>
            <a:pPr marL="457200" marR="0" indent="0">
              <a:lnSpc>
                <a:spcPct val="110000"/>
              </a:lnSpc>
              <a:spcBef>
                <a:spcPts val="0"/>
              </a:spcBef>
              <a:spcAft>
                <a:spcPts val="0"/>
              </a:spcAft>
              <a:buNone/>
            </a:pPr>
            <a:r>
              <a:rPr lang="en-US" sz="3200" b="1" baseline="30000" dirty="0">
                <a:solidFill>
                  <a:srgbClr val="FFFFE1"/>
                </a:solidFill>
                <a:effectLst/>
                <a:ea typeface="MS Mincho" panose="02020609040205080304" pitchFamily="49" charset="-128"/>
                <a:cs typeface="Arial" panose="020B0604020202020204" pitchFamily="34" charset="0"/>
              </a:rPr>
              <a:t>7 </a:t>
            </a:r>
            <a:r>
              <a:rPr lang="en-US" sz="3200" b="1" dirty="0">
                <a:solidFill>
                  <a:srgbClr val="FFFFE1"/>
                </a:solidFill>
                <a:effectLst/>
                <a:ea typeface="MS Mincho" panose="02020609040205080304" pitchFamily="49" charset="-128"/>
                <a:cs typeface="Arial" panose="020B0604020202020204" pitchFamily="34" charset="0"/>
              </a:rPr>
              <a:t>His (Israel’s/Jacob’s) king will be greater than Agag, </a:t>
            </a:r>
            <a:endParaRPr lang="en-US" sz="3200" b="1" dirty="0">
              <a:solidFill>
                <a:srgbClr val="FFFFE1"/>
              </a:solidFill>
              <a:effectLst/>
              <a:ea typeface="Calibri" panose="020F0502020204030204" pitchFamily="34" charset="0"/>
              <a:cs typeface="Arial" panose="020B0604020202020204" pitchFamily="34" charset="0"/>
            </a:endParaRPr>
          </a:p>
          <a:p>
            <a:pPr marL="457200" marR="0" indent="0">
              <a:lnSpc>
                <a:spcPct val="110000"/>
              </a:lnSpc>
              <a:spcBef>
                <a:spcPts val="0"/>
              </a:spcBef>
              <a:spcAft>
                <a:spcPts val="0"/>
              </a:spcAft>
              <a:buNone/>
            </a:pPr>
            <a:r>
              <a:rPr lang="en-US" sz="3200" b="1" dirty="0">
                <a:solidFill>
                  <a:srgbClr val="FFFFE1"/>
                </a:solidFill>
                <a:effectLst/>
                <a:ea typeface="MS Mincho" panose="02020609040205080304" pitchFamily="49" charset="-128"/>
                <a:cs typeface="Arial" panose="020B0604020202020204" pitchFamily="34" charset="0"/>
              </a:rPr>
              <a:t>and his kingdom will be exalted.</a:t>
            </a:r>
            <a:endParaRPr lang="en-US" sz="3200" b="1" dirty="0">
              <a:solidFill>
                <a:srgbClr val="FFFFE1"/>
              </a:solidFill>
              <a:effectLst/>
              <a:ea typeface="Calibri" panose="020F0502020204030204" pitchFamily="34" charset="0"/>
              <a:cs typeface="Arial" panose="020B0604020202020204" pitchFamily="34" charset="0"/>
            </a:endParaRPr>
          </a:p>
          <a:p>
            <a:pPr marL="457200" marR="0" indent="0">
              <a:lnSpc>
                <a:spcPct val="110000"/>
              </a:lnSpc>
              <a:spcBef>
                <a:spcPts val="0"/>
              </a:spcBef>
              <a:spcAft>
                <a:spcPts val="0"/>
              </a:spcAft>
              <a:buNone/>
            </a:pPr>
            <a:r>
              <a:rPr lang="en-US" sz="3200" b="1" baseline="30000" dirty="0">
                <a:solidFill>
                  <a:srgbClr val="FFFFE1"/>
                </a:solidFill>
                <a:effectLst/>
                <a:ea typeface="MS Mincho" panose="02020609040205080304" pitchFamily="49" charset="-128"/>
                <a:cs typeface="Arial" panose="020B0604020202020204" pitchFamily="34" charset="0"/>
              </a:rPr>
              <a:t>8</a:t>
            </a:r>
            <a:r>
              <a:rPr lang="en-US" sz="3200" b="1" dirty="0">
                <a:solidFill>
                  <a:srgbClr val="FFFFE1"/>
                </a:solidFill>
                <a:effectLst/>
                <a:ea typeface="MS Mincho" panose="02020609040205080304" pitchFamily="49" charset="-128"/>
                <a:cs typeface="Arial" panose="020B0604020202020204" pitchFamily="34" charset="0"/>
              </a:rPr>
              <a:t> God brought him out of Egypt; </a:t>
            </a:r>
            <a:endParaRPr lang="en-US" sz="3200" b="1" dirty="0">
              <a:solidFill>
                <a:srgbClr val="FFFFE1"/>
              </a:solidFill>
              <a:effectLst/>
              <a:ea typeface="Calibri" panose="020F0502020204030204" pitchFamily="34" charset="0"/>
              <a:cs typeface="Arial" panose="020B0604020202020204" pitchFamily="34" charset="0"/>
            </a:endParaRPr>
          </a:p>
          <a:p>
            <a:pPr marL="457200" marR="0" indent="0">
              <a:lnSpc>
                <a:spcPct val="110000"/>
              </a:lnSpc>
              <a:spcBef>
                <a:spcPts val="0"/>
              </a:spcBef>
              <a:spcAft>
                <a:spcPts val="0"/>
              </a:spcAft>
              <a:buNone/>
            </a:pPr>
            <a:r>
              <a:rPr lang="en-US" sz="3200" b="1" dirty="0">
                <a:solidFill>
                  <a:srgbClr val="FFFFE1"/>
                </a:solidFill>
                <a:effectLst/>
                <a:ea typeface="MS Mincho" panose="02020609040205080304" pitchFamily="49" charset="-128"/>
                <a:cs typeface="Arial" panose="020B0604020202020204" pitchFamily="34" charset="0"/>
              </a:rPr>
              <a:t>he is like the horns of an aurochs for them. </a:t>
            </a:r>
            <a:endParaRPr lang="en-US" sz="3200" b="1" dirty="0">
              <a:solidFill>
                <a:srgbClr val="FFFFE1"/>
              </a:solidFill>
              <a:effectLst/>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083106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D1C2FC-466B-7A07-13A6-F59AAC10EE41}"/>
              </a:ext>
            </a:extLst>
          </p:cNvPr>
          <p:cNvSpPr>
            <a:spLocks noGrp="1"/>
          </p:cNvSpPr>
          <p:nvPr>
            <p:ph idx="1"/>
          </p:nvPr>
        </p:nvSpPr>
        <p:spPr>
          <a:xfrm>
            <a:off x="419878" y="581340"/>
            <a:ext cx="3718985" cy="5595623"/>
          </a:xfrm>
        </p:spPr>
        <p:txBody>
          <a:bodyPr/>
          <a:lstStyle/>
          <a:p>
            <a:pPr marL="0" indent="0">
              <a:buNone/>
            </a:pPr>
            <a:endParaRPr lang="en-US" dirty="0">
              <a:solidFill>
                <a:srgbClr val="FFFFCC"/>
              </a:solidFill>
            </a:endParaRPr>
          </a:p>
          <a:p>
            <a:pPr marL="0" indent="0">
              <a:buNone/>
            </a:pPr>
            <a:endParaRPr lang="en-US" dirty="0">
              <a:solidFill>
                <a:srgbClr val="FFFFCC"/>
              </a:solidFill>
            </a:endParaRPr>
          </a:p>
          <a:p>
            <a:pPr marL="0" indent="0">
              <a:buNone/>
            </a:pPr>
            <a:r>
              <a:rPr lang="en-US" sz="3600" b="1" dirty="0">
                <a:solidFill>
                  <a:srgbClr val="FFFFCC"/>
                </a:solidFill>
              </a:rPr>
              <a:t>Artistic rendering </a:t>
            </a:r>
          </a:p>
          <a:p>
            <a:pPr marL="0" indent="0">
              <a:buNone/>
            </a:pPr>
            <a:r>
              <a:rPr lang="en-US" sz="3600" b="1" dirty="0">
                <a:solidFill>
                  <a:srgbClr val="FFFFCC"/>
                </a:solidFill>
              </a:rPr>
              <a:t>of an Aurochs</a:t>
            </a:r>
          </a:p>
          <a:p>
            <a:pPr marL="0" indent="0">
              <a:buNone/>
            </a:pPr>
            <a:r>
              <a:rPr lang="en-US" sz="3600" b="1" dirty="0">
                <a:solidFill>
                  <a:srgbClr val="FFFFCC"/>
                </a:solidFill>
              </a:rPr>
              <a:t>Domesticated </a:t>
            </a:r>
          </a:p>
          <a:p>
            <a:pPr marL="0" indent="0">
              <a:buNone/>
            </a:pPr>
            <a:r>
              <a:rPr lang="en-US" sz="3600" b="1" dirty="0">
                <a:solidFill>
                  <a:srgbClr val="FFFFCC"/>
                </a:solidFill>
              </a:rPr>
              <a:t>in Asia</a:t>
            </a:r>
          </a:p>
          <a:p>
            <a:pPr marL="0" indent="0">
              <a:buNone/>
            </a:pPr>
            <a:r>
              <a:rPr lang="en-US" b="1" dirty="0">
                <a:solidFill>
                  <a:srgbClr val="FFFFCC"/>
                </a:solidFill>
              </a:rPr>
              <a:t>(extinct 1637)</a:t>
            </a:r>
          </a:p>
          <a:p>
            <a:pPr marL="0" indent="0">
              <a:buNone/>
            </a:pPr>
            <a:endParaRPr lang="en-US" b="1" dirty="0">
              <a:solidFill>
                <a:srgbClr val="FFFFCC"/>
              </a:solidFill>
            </a:endParaRPr>
          </a:p>
          <a:p>
            <a:pPr marL="0" indent="0">
              <a:buNone/>
            </a:pPr>
            <a:endParaRPr lang="en-US" b="1" dirty="0">
              <a:solidFill>
                <a:srgbClr val="FFFFE6"/>
              </a:solidFill>
            </a:endParaRPr>
          </a:p>
        </p:txBody>
      </p:sp>
      <p:pic>
        <p:nvPicPr>
          <p:cNvPr id="1028" name="Picture 4">
            <a:extLst>
              <a:ext uri="{FF2B5EF4-FFF2-40B4-BE49-F238E27FC236}">
                <a16:creationId xmlns:a16="http://schemas.microsoft.com/office/drawing/2014/main" id="{64CA8AE4-8B14-EB14-6C44-FFDFA37285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863" y="834672"/>
            <a:ext cx="7700828" cy="550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397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126B6-EB95-4055-A33F-2B564C6B0067}"/>
              </a:ext>
            </a:extLst>
          </p:cNvPr>
          <p:cNvSpPr>
            <a:spLocks noGrp="1"/>
          </p:cNvSpPr>
          <p:nvPr>
            <p:ph type="title"/>
          </p:nvPr>
        </p:nvSpPr>
        <p:spPr>
          <a:xfrm>
            <a:off x="838200" y="365126"/>
            <a:ext cx="10515600" cy="530486"/>
          </a:xfrm>
        </p:spPr>
        <p:txBody>
          <a:bodyPr>
            <a:normAutofit fontScale="90000"/>
          </a:bodyPr>
          <a:lstStyle/>
          <a:p>
            <a:pPr algn="ctr"/>
            <a:r>
              <a:rPr lang="en-US" b="1" dirty="0">
                <a:solidFill>
                  <a:srgbClr val="FFFFCC"/>
                </a:solidFill>
                <a:latin typeface="+mn-lt"/>
              </a:rPr>
              <a:t>The Return of the Aurochs</a:t>
            </a:r>
          </a:p>
        </p:txBody>
      </p:sp>
      <p:sp>
        <p:nvSpPr>
          <p:cNvPr id="3" name="Content Placeholder 2">
            <a:extLst>
              <a:ext uri="{FF2B5EF4-FFF2-40B4-BE49-F238E27FC236}">
                <a16:creationId xmlns:a16="http://schemas.microsoft.com/office/drawing/2014/main" id="{DC7671F2-B532-E3B4-AF68-30306BE63FBA}"/>
              </a:ext>
            </a:extLst>
          </p:cNvPr>
          <p:cNvSpPr>
            <a:spLocks noGrp="1"/>
          </p:cNvSpPr>
          <p:nvPr>
            <p:ph idx="1"/>
          </p:nvPr>
        </p:nvSpPr>
        <p:spPr>
          <a:xfrm>
            <a:off x="375449" y="1825625"/>
            <a:ext cx="3233705" cy="4351338"/>
          </a:xfrm>
        </p:spPr>
        <p:txBody>
          <a:bodyPr>
            <a:normAutofit/>
          </a:bodyPr>
          <a:lstStyle/>
          <a:p>
            <a:pPr marL="0" indent="0">
              <a:buNone/>
            </a:pPr>
            <a:r>
              <a:rPr lang="en-US" sz="5400" b="1" i="0" dirty="0">
                <a:solidFill>
                  <a:srgbClr val="FFFFCC"/>
                </a:solidFill>
                <a:effectLst/>
              </a:rPr>
              <a:t>Thando, </a:t>
            </a:r>
          </a:p>
          <a:p>
            <a:pPr marL="0" indent="0">
              <a:buNone/>
            </a:pPr>
            <a:r>
              <a:rPr lang="en-US" sz="5400" b="1" i="0" dirty="0">
                <a:solidFill>
                  <a:srgbClr val="FFFFCC"/>
                </a:solidFill>
                <a:effectLst/>
              </a:rPr>
              <a:t>a pure Watusi breeding bull</a:t>
            </a:r>
            <a:endParaRPr lang="en-US" sz="5400" b="1" dirty="0">
              <a:solidFill>
                <a:srgbClr val="FFFFCC"/>
              </a:solidFill>
            </a:endParaRPr>
          </a:p>
        </p:txBody>
      </p:sp>
      <p:pic>
        <p:nvPicPr>
          <p:cNvPr id="3074" name="Picture 2" descr="Thando, a pure Watusi breeding bull. ">
            <a:extLst>
              <a:ext uri="{FF2B5EF4-FFF2-40B4-BE49-F238E27FC236}">
                <a16:creationId xmlns:a16="http://schemas.microsoft.com/office/drawing/2014/main" id="{EF23800F-0DDC-980A-3D94-5D54F70B57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0980" y="1008345"/>
            <a:ext cx="8190221" cy="5624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181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09598-7A5F-4787-97E5-9640FE5011B2}"/>
              </a:ext>
            </a:extLst>
          </p:cNvPr>
          <p:cNvSpPr>
            <a:spLocks noGrp="1"/>
          </p:cNvSpPr>
          <p:nvPr>
            <p:ph idx="1"/>
          </p:nvPr>
        </p:nvSpPr>
        <p:spPr>
          <a:xfrm>
            <a:off x="205273" y="905068"/>
            <a:ext cx="11747241" cy="5803641"/>
          </a:xfrm>
        </p:spPr>
        <p:txBody>
          <a:bodyPr>
            <a:normAutofit/>
          </a:bodyPr>
          <a:lstStyle/>
          <a:p>
            <a:pPr marL="457200" marR="0" indent="0">
              <a:lnSpc>
                <a:spcPct val="110000"/>
              </a:lnSpc>
              <a:spcBef>
                <a:spcPts val="0"/>
              </a:spcBef>
              <a:spcAft>
                <a:spcPts val="0"/>
              </a:spcAft>
              <a:buNone/>
            </a:pPr>
            <a:r>
              <a:rPr lang="en-US" sz="3200" b="1" baseline="30000" dirty="0">
                <a:solidFill>
                  <a:srgbClr val="FFFFE1"/>
                </a:solidFill>
                <a:effectLst/>
                <a:ea typeface="MS Mincho" panose="02020609040205080304" pitchFamily="49" charset="-128"/>
                <a:cs typeface="Arial" panose="020B0604020202020204" pitchFamily="34" charset="0"/>
              </a:rPr>
              <a:t>8</a:t>
            </a:r>
            <a:r>
              <a:rPr lang="en-US" sz="3200" b="1" dirty="0">
                <a:solidFill>
                  <a:srgbClr val="FFFFE1"/>
                </a:solidFill>
                <a:effectLst/>
                <a:ea typeface="MS Mincho" panose="02020609040205080304" pitchFamily="49" charset="-128"/>
                <a:cs typeface="Arial" panose="020B0604020202020204" pitchFamily="34" charset="0"/>
              </a:rPr>
              <a:t> God brought him out of Egypt; </a:t>
            </a:r>
            <a:endParaRPr lang="en-US" sz="3200" b="1" dirty="0">
              <a:solidFill>
                <a:srgbClr val="FFFFE1"/>
              </a:solidFill>
              <a:effectLst/>
              <a:ea typeface="Calibri" panose="020F0502020204030204" pitchFamily="34" charset="0"/>
              <a:cs typeface="Arial" panose="020B0604020202020204" pitchFamily="34" charset="0"/>
            </a:endParaRPr>
          </a:p>
          <a:p>
            <a:pPr marL="457200" marR="0" indent="0">
              <a:lnSpc>
                <a:spcPct val="110000"/>
              </a:lnSpc>
              <a:spcBef>
                <a:spcPts val="0"/>
              </a:spcBef>
              <a:spcAft>
                <a:spcPts val="0"/>
              </a:spcAft>
              <a:buNone/>
            </a:pPr>
            <a:r>
              <a:rPr lang="en-US" sz="3200" b="1" dirty="0">
                <a:solidFill>
                  <a:srgbClr val="FFFFE1"/>
                </a:solidFill>
                <a:effectLst/>
                <a:ea typeface="MS Mincho" panose="02020609040205080304" pitchFamily="49" charset="-128"/>
                <a:cs typeface="Arial" panose="020B0604020202020204" pitchFamily="34" charset="0"/>
              </a:rPr>
              <a:t>he is like the horns of an aurochs for them. </a:t>
            </a:r>
            <a:endParaRPr lang="en-US" sz="3200" b="1" dirty="0">
              <a:solidFill>
                <a:srgbClr val="FFFFE1"/>
              </a:solidFill>
              <a:effectLst/>
              <a:ea typeface="Calibri" panose="020F0502020204030204" pitchFamily="34" charset="0"/>
              <a:cs typeface="Arial" panose="020B0604020202020204" pitchFamily="34" charset="0"/>
            </a:endParaRPr>
          </a:p>
          <a:p>
            <a:pPr marL="457200" marR="0" indent="0">
              <a:lnSpc>
                <a:spcPct val="110000"/>
              </a:lnSpc>
              <a:spcBef>
                <a:spcPts val="0"/>
              </a:spcBef>
              <a:spcAft>
                <a:spcPts val="0"/>
              </a:spcAft>
              <a:buNone/>
            </a:pPr>
            <a:r>
              <a:rPr lang="en-US" sz="3200" b="1" dirty="0">
                <a:solidFill>
                  <a:srgbClr val="FFFFE1"/>
                </a:solidFill>
                <a:effectLst/>
                <a:ea typeface="MS Mincho" panose="02020609040205080304" pitchFamily="49" charset="-128"/>
                <a:cs typeface="Arial" panose="020B0604020202020204" pitchFamily="34" charset="0"/>
              </a:rPr>
              <a:t>He will feed on enemy nations and gnaw their bones; </a:t>
            </a:r>
            <a:endParaRPr lang="en-US" sz="3200" b="1" dirty="0">
              <a:solidFill>
                <a:srgbClr val="FFFFE1"/>
              </a:solidFill>
              <a:effectLst/>
              <a:ea typeface="Calibri" panose="020F0502020204030204" pitchFamily="34" charset="0"/>
              <a:cs typeface="Arial" panose="020B0604020202020204" pitchFamily="34" charset="0"/>
            </a:endParaRPr>
          </a:p>
          <a:p>
            <a:pPr marL="457200" marR="0" indent="0">
              <a:lnSpc>
                <a:spcPct val="110000"/>
              </a:lnSpc>
              <a:spcBef>
                <a:spcPts val="0"/>
              </a:spcBef>
              <a:spcAft>
                <a:spcPts val="0"/>
              </a:spcAft>
              <a:buNone/>
            </a:pPr>
            <a:r>
              <a:rPr lang="en-US" sz="3200" b="1" dirty="0">
                <a:solidFill>
                  <a:srgbClr val="FFFFE1"/>
                </a:solidFill>
                <a:effectLst/>
                <a:ea typeface="MS Mincho" panose="02020609040205080304" pitchFamily="49" charset="-128"/>
                <a:cs typeface="Arial" panose="020B0604020202020204" pitchFamily="34" charset="0"/>
              </a:rPr>
              <a:t>he will strike them with his arrows.</a:t>
            </a:r>
            <a:endParaRPr lang="en-US" sz="3200" b="1" dirty="0">
              <a:solidFill>
                <a:srgbClr val="FFFFE1"/>
              </a:solidFill>
              <a:effectLst/>
              <a:ea typeface="Calibri" panose="020F0502020204030204" pitchFamily="34" charset="0"/>
              <a:cs typeface="Arial" panose="020B0604020202020204" pitchFamily="34" charset="0"/>
            </a:endParaRPr>
          </a:p>
          <a:p>
            <a:pPr marL="457200" marR="0" indent="0">
              <a:lnSpc>
                <a:spcPct val="110000"/>
              </a:lnSpc>
              <a:spcBef>
                <a:spcPts val="0"/>
              </a:spcBef>
              <a:spcAft>
                <a:spcPts val="0"/>
              </a:spcAft>
              <a:buNone/>
              <a:tabLst>
                <a:tab pos="457200" algn="l"/>
              </a:tabLst>
            </a:pPr>
            <a:r>
              <a:rPr lang="en-US" sz="3200" b="1" baseline="30000" dirty="0">
                <a:solidFill>
                  <a:srgbClr val="FFFFE1"/>
                </a:solidFill>
                <a:effectLst/>
                <a:ea typeface="MS Mincho" panose="02020609040205080304" pitchFamily="49" charset="-128"/>
                <a:cs typeface="Arial" panose="020B0604020202020204" pitchFamily="34" charset="0"/>
              </a:rPr>
              <a:t>9</a:t>
            </a:r>
            <a:r>
              <a:rPr lang="en-US" sz="3200" b="1" dirty="0">
                <a:solidFill>
                  <a:srgbClr val="FFFFE1"/>
                </a:solidFill>
                <a:effectLst/>
                <a:ea typeface="MS Mincho" panose="02020609040205080304" pitchFamily="49" charset="-128"/>
                <a:cs typeface="Arial" panose="020B0604020202020204" pitchFamily="34" charset="0"/>
              </a:rPr>
              <a:t> He crouches, </a:t>
            </a:r>
            <a:endParaRPr lang="en-US" sz="3200" b="1" dirty="0">
              <a:solidFill>
                <a:srgbClr val="FFFFE1"/>
              </a:solidFill>
              <a:effectLst/>
              <a:ea typeface="Calibri" panose="020F0502020204030204" pitchFamily="34" charset="0"/>
              <a:cs typeface="Arial" panose="020B0604020202020204" pitchFamily="34" charset="0"/>
            </a:endParaRPr>
          </a:p>
          <a:p>
            <a:pPr marL="457200" marR="0" indent="0">
              <a:lnSpc>
                <a:spcPct val="110000"/>
              </a:lnSpc>
              <a:spcBef>
                <a:spcPts val="0"/>
              </a:spcBef>
              <a:spcAft>
                <a:spcPts val="0"/>
              </a:spcAft>
              <a:buNone/>
              <a:tabLst>
                <a:tab pos="457200" algn="l"/>
              </a:tabLst>
            </a:pPr>
            <a:r>
              <a:rPr lang="en-US" sz="3200" b="1" dirty="0">
                <a:solidFill>
                  <a:srgbClr val="FFFFE1"/>
                </a:solidFill>
                <a:effectLst/>
                <a:ea typeface="MS Mincho" panose="02020609040205080304" pitchFamily="49" charset="-128"/>
                <a:cs typeface="Arial" panose="020B0604020202020204" pitchFamily="34" charset="0"/>
              </a:rPr>
              <a:t>he lies down like a lion or a lioness—</a:t>
            </a:r>
            <a:endParaRPr lang="en-US" sz="3200" b="1" dirty="0">
              <a:solidFill>
                <a:srgbClr val="FFFFE1"/>
              </a:solidFill>
              <a:effectLst/>
              <a:ea typeface="Calibri" panose="020F0502020204030204" pitchFamily="34" charset="0"/>
              <a:cs typeface="Arial" panose="020B0604020202020204" pitchFamily="34" charset="0"/>
            </a:endParaRPr>
          </a:p>
          <a:p>
            <a:pPr marL="457200" marR="0" indent="0">
              <a:lnSpc>
                <a:spcPct val="110000"/>
              </a:lnSpc>
              <a:spcBef>
                <a:spcPts val="0"/>
              </a:spcBef>
              <a:spcAft>
                <a:spcPts val="0"/>
              </a:spcAft>
              <a:buNone/>
              <a:tabLst>
                <a:tab pos="457200" algn="l"/>
              </a:tabLst>
            </a:pPr>
            <a:r>
              <a:rPr lang="en-US" sz="3200" b="1" dirty="0">
                <a:solidFill>
                  <a:srgbClr val="FFFFE1"/>
                </a:solidFill>
                <a:effectLst/>
                <a:ea typeface="MS Mincho" panose="02020609040205080304" pitchFamily="49" charset="-128"/>
                <a:cs typeface="Arial" panose="020B0604020202020204" pitchFamily="34" charset="0"/>
              </a:rPr>
              <a:t>who dares to rouse him? </a:t>
            </a:r>
            <a:endParaRPr lang="en-US" sz="3200" b="1" dirty="0">
              <a:solidFill>
                <a:srgbClr val="FFFFE1"/>
              </a:solidFill>
              <a:effectLst/>
              <a:ea typeface="Calibri" panose="020F0502020204030204" pitchFamily="34" charset="0"/>
              <a:cs typeface="Arial" panose="020B0604020202020204" pitchFamily="34" charset="0"/>
            </a:endParaRPr>
          </a:p>
          <a:p>
            <a:pPr marL="457200" marR="0" indent="0">
              <a:lnSpc>
                <a:spcPct val="110000"/>
              </a:lnSpc>
              <a:spcBef>
                <a:spcPts val="0"/>
              </a:spcBef>
              <a:spcAft>
                <a:spcPts val="0"/>
              </a:spcAft>
              <a:buNone/>
              <a:tabLst>
                <a:tab pos="457200" algn="l"/>
              </a:tabLst>
            </a:pPr>
            <a:r>
              <a:rPr lang="en-US" sz="3200" b="1" dirty="0">
                <a:solidFill>
                  <a:srgbClr val="FFFFE1"/>
                </a:solidFill>
                <a:effectLst/>
                <a:ea typeface="MS Mincho" panose="02020609040205080304" pitchFamily="49" charset="-128"/>
                <a:cs typeface="Arial" panose="020B0604020202020204" pitchFamily="34" charset="0"/>
              </a:rPr>
              <a:t>Those who bless you will be blessed, </a:t>
            </a:r>
            <a:endParaRPr lang="en-US" sz="3200" b="1" dirty="0">
              <a:solidFill>
                <a:srgbClr val="FFFFE1"/>
              </a:solidFill>
              <a:effectLst/>
              <a:ea typeface="Calibri" panose="020F0502020204030204" pitchFamily="34" charset="0"/>
              <a:cs typeface="Arial" panose="020B0604020202020204" pitchFamily="34" charset="0"/>
            </a:endParaRPr>
          </a:p>
          <a:p>
            <a:pPr marL="457200" marR="0" indent="0">
              <a:lnSpc>
                <a:spcPct val="115000"/>
              </a:lnSpc>
              <a:spcBef>
                <a:spcPts val="0"/>
              </a:spcBef>
              <a:spcAft>
                <a:spcPts val="0"/>
              </a:spcAft>
              <a:buNone/>
              <a:tabLst>
                <a:tab pos="457200" algn="l"/>
              </a:tabLst>
            </a:pPr>
            <a:r>
              <a:rPr lang="en-US" sz="3200" b="1" dirty="0">
                <a:solidFill>
                  <a:srgbClr val="FFFFE1"/>
                </a:solidFill>
                <a:effectLst/>
                <a:ea typeface="MS Mincho" panose="02020609040205080304" pitchFamily="49" charset="-128"/>
                <a:cs typeface="Arial" panose="020B0604020202020204" pitchFamily="34" charset="0"/>
              </a:rPr>
              <a:t>and those who curse you will be cursed (Num 24:7–9).</a:t>
            </a:r>
            <a:endParaRPr lang="en-US" sz="3200" b="1" dirty="0">
              <a:solidFill>
                <a:srgbClr val="FFFFE1"/>
              </a:solidFill>
              <a:effectLst/>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877819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09598-7A5F-4787-97E5-9640FE5011B2}"/>
              </a:ext>
            </a:extLst>
          </p:cNvPr>
          <p:cNvSpPr>
            <a:spLocks noGrp="1"/>
          </p:cNvSpPr>
          <p:nvPr>
            <p:ph idx="1"/>
          </p:nvPr>
        </p:nvSpPr>
        <p:spPr>
          <a:xfrm>
            <a:off x="838200" y="233266"/>
            <a:ext cx="10515600" cy="6475444"/>
          </a:xfrm>
        </p:spPr>
        <p:txBody>
          <a:bodyPr>
            <a:normAutofit/>
          </a:bodyPr>
          <a:lstStyle/>
          <a:p>
            <a:pPr marL="0" indent="0">
              <a:lnSpc>
                <a:spcPct val="100000"/>
              </a:lnSpc>
              <a:buNone/>
              <a:tabLst>
                <a:tab pos="457200" algn="l"/>
              </a:tabLst>
            </a:pPr>
            <a:endParaRPr lang="en-US" sz="3200" b="1" dirty="0">
              <a:solidFill>
                <a:srgbClr val="FFFF99"/>
              </a:solidFill>
              <a:ea typeface="MS Gothic" panose="020B0609070205080204" pitchFamily="49" charset="-128"/>
            </a:endParaRPr>
          </a:p>
          <a:p>
            <a:pPr marL="0" indent="0">
              <a:lnSpc>
                <a:spcPct val="110000"/>
              </a:lnSpc>
              <a:spcBef>
                <a:spcPts val="0"/>
              </a:spcBef>
              <a:spcAft>
                <a:spcPts val="1200"/>
              </a:spcAft>
              <a:buNone/>
              <a:tabLst>
                <a:tab pos="457200" algn="l"/>
              </a:tabLst>
            </a:pPr>
            <a:r>
              <a:rPr lang="en-US" sz="3600" b="1" dirty="0">
                <a:solidFill>
                  <a:srgbClr val="FFFFE1"/>
                </a:solidFill>
                <a:ea typeface="MS Gothic" panose="020B0609070205080204" pitchFamily="49" charset="-128"/>
              </a:rPr>
              <a:t>	Numbers 24:17</a:t>
            </a:r>
          </a:p>
          <a:p>
            <a:pPr marL="914400" indent="0">
              <a:buNone/>
            </a:pPr>
            <a:r>
              <a:rPr lang="en-GB" sz="3600" b="1" i="0" u="none" strike="noStrike" baseline="0" dirty="0">
                <a:solidFill>
                  <a:srgbClr val="FFFFE1"/>
                </a:solidFill>
                <a:cs typeface="SBL BibLit" panose="02000000000000000000" pitchFamily="2" charset="-79"/>
              </a:rPr>
              <a:t>I see him,</a:t>
            </a:r>
            <a:r>
              <a:rPr lang="en-GB" sz="3600" b="1" i="0" u="none" strike="noStrike" baseline="30000" dirty="0">
                <a:solidFill>
                  <a:srgbClr val="FFFFE1"/>
                </a:solidFill>
                <a:cs typeface="SBL BibLit" panose="02000000000000000000" pitchFamily="2" charset="-79"/>
              </a:rPr>
              <a:t> </a:t>
            </a:r>
            <a:r>
              <a:rPr lang="en-GB" sz="3600" b="1" i="0" u="none" strike="noStrike" baseline="0" dirty="0">
                <a:solidFill>
                  <a:srgbClr val="FFFFE1"/>
                </a:solidFill>
                <a:cs typeface="SBL BibLit" panose="02000000000000000000" pitchFamily="2" charset="-79"/>
              </a:rPr>
              <a:t>but not now; </a:t>
            </a:r>
          </a:p>
          <a:p>
            <a:pPr marL="914400" indent="0">
              <a:buNone/>
            </a:pPr>
            <a:r>
              <a:rPr lang="en-GB" sz="3600" b="1" i="0" u="none" strike="noStrike" baseline="0" dirty="0">
                <a:solidFill>
                  <a:srgbClr val="FFFFE1"/>
                </a:solidFill>
                <a:cs typeface="SBL BibLit" panose="02000000000000000000" pitchFamily="2" charset="-79"/>
              </a:rPr>
              <a:t>I perceive him,</a:t>
            </a:r>
            <a:r>
              <a:rPr lang="en-GB" sz="3600" b="1" i="0" u="none" strike="noStrike" baseline="30000" dirty="0">
                <a:solidFill>
                  <a:srgbClr val="FFFFE1"/>
                </a:solidFill>
                <a:cs typeface="SBL BibLit" panose="02000000000000000000" pitchFamily="2" charset="-79"/>
              </a:rPr>
              <a:t> </a:t>
            </a:r>
            <a:r>
              <a:rPr lang="en-GB" sz="3600" b="1" i="0" u="none" strike="noStrike" baseline="0" dirty="0">
                <a:solidFill>
                  <a:srgbClr val="FFFFE1"/>
                </a:solidFill>
                <a:cs typeface="SBL BibLit" panose="02000000000000000000" pitchFamily="2" charset="-79"/>
              </a:rPr>
              <a:t>but not near. </a:t>
            </a:r>
          </a:p>
          <a:p>
            <a:pPr marL="914400" indent="0">
              <a:buNone/>
            </a:pPr>
            <a:r>
              <a:rPr lang="en-GB" sz="3600" b="1" i="0" u="none" strike="noStrike" baseline="0" dirty="0">
                <a:solidFill>
                  <a:srgbClr val="FFFFE1"/>
                </a:solidFill>
                <a:cs typeface="SBL BibLit" panose="02000000000000000000" pitchFamily="2" charset="-79"/>
              </a:rPr>
              <a:t>A star will come from Jacob, </a:t>
            </a:r>
          </a:p>
          <a:p>
            <a:pPr marL="914400" indent="0">
              <a:buNone/>
            </a:pPr>
            <a:r>
              <a:rPr lang="en-GB" sz="3600" b="1" i="0" u="none" strike="noStrike" baseline="0" dirty="0">
                <a:solidFill>
                  <a:srgbClr val="FFFFE1"/>
                </a:solidFill>
                <a:cs typeface="SBL BibLit" panose="02000000000000000000" pitchFamily="2" charset="-79"/>
              </a:rPr>
              <a:t>and a sceptre will emerge from Israel.</a:t>
            </a:r>
          </a:p>
          <a:p>
            <a:pPr marL="914400" indent="0">
              <a:buNone/>
            </a:pPr>
            <a:r>
              <a:rPr lang="en-GB" sz="3600" b="1" i="0" u="none" strike="noStrike" baseline="0" dirty="0">
                <a:solidFill>
                  <a:srgbClr val="FFFFE1"/>
                </a:solidFill>
                <a:cs typeface="SBL BibLit" panose="02000000000000000000" pitchFamily="2" charset="-79"/>
              </a:rPr>
              <a:t>He will smash the forehead</a:t>
            </a:r>
            <a:r>
              <a:rPr lang="en-GB" sz="3600" b="1" i="0" u="none" strike="noStrike" baseline="30000" dirty="0">
                <a:solidFill>
                  <a:srgbClr val="FFFFE1"/>
                </a:solidFill>
                <a:cs typeface="SBL BibLit" panose="02000000000000000000" pitchFamily="2" charset="-79"/>
              </a:rPr>
              <a:t> </a:t>
            </a:r>
            <a:r>
              <a:rPr lang="en-GB" sz="3600" b="1" i="0" u="none" strike="noStrike" baseline="0" dirty="0">
                <a:solidFill>
                  <a:srgbClr val="FFFFE1"/>
                </a:solidFill>
                <a:cs typeface="SBL BibLit" panose="02000000000000000000" pitchFamily="2" charset="-79"/>
              </a:rPr>
              <a:t>of Moab </a:t>
            </a:r>
          </a:p>
          <a:p>
            <a:pPr marL="914400" indent="0">
              <a:buNone/>
            </a:pPr>
            <a:r>
              <a:rPr lang="en-GB" sz="3600" b="1" i="0" u="none" strike="noStrike" baseline="0" dirty="0">
                <a:solidFill>
                  <a:srgbClr val="FFFFE1"/>
                </a:solidFill>
                <a:cs typeface="SBL BibLit" panose="02000000000000000000" pitchFamily="2" charset="-79"/>
              </a:rPr>
              <a:t>and strike down</a:t>
            </a:r>
            <a:r>
              <a:rPr lang="en-GB" sz="3600" b="1" i="0" u="none" strike="noStrike" baseline="30000" dirty="0">
                <a:solidFill>
                  <a:srgbClr val="FFFFE1"/>
                </a:solidFill>
                <a:cs typeface="SBL BibLit" panose="02000000000000000000" pitchFamily="2" charset="-79"/>
              </a:rPr>
              <a:t> </a:t>
            </a:r>
            <a:r>
              <a:rPr lang="en-GB" sz="3600" b="1" i="0" u="none" strike="noStrike" baseline="0" dirty="0">
                <a:solidFill>
                  <a:srgbClr val="FFFFE1"/>
                </a:solidFill>
                <a:cs typeface="SBL BibLit" panose="02000000000000000000" pitchFamily="2" charset="-79"/>
              </a:rPr>
              <a:t>all the descendants of </a:t>
            </a:r>
            <a:r>
              <a:rPr lang="en-GB" sz="3600" b="1" i="0" u="none" strike="noStrike" baseline="0" dirty="0" err="1">
                <a:solidFill>
                  <a:srgbClr val="FFFFE1"/>
                </a:solidFill>
                <a:cs typeface="SBL BibLit" panose="02000000000000000000" pitchFamily="2" charset="-79"/>
              </a:rPr>
              <a:t>Sheth</a:t>
            </a:r>
            <a:r>
              <a:rPr lang="en-GB" sz="3600" b="1" i="0" u="none" strike="noStrike" baseline="0" dirty="0">
                <a:solidFill>
                  <a:srgbClr val="FFFFE1"/>
                </a:solidFill>
                <a:cs typeface="SBL BibLit" panose="02000000000000000000" pitchFamily="2" charset="-79"/>
              </a:rPr>
              <a:t>. </a:t>
            </a:r>
            <a:endParaRPr lang="en-US" sz="4800" b="1" dirty="0">
              <a:solidFill>
                <a:srgbClr val="FFFFE1"/>
              </a:solidFill>
            </a:endParaRPr>
          </a:p>
        </p:txBody>
      </p:sp>
    </p:spTree>
    <p:extLst>
      <p:ext uri="{BB962C8B-B14F-4D97-AF65-F5344CB8AC3E}">
        <p14:creationId xmlns:p14="http://schemas.microsoft.com/office/powerpoint/2010/main" val="4284053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09598-7A5F-4787-97E5-9640FE5011B2}"/>
              </a:ext>
            </a:extLst>
          </p:cNvPr>
          <p:cNvSpPr>
            <a:spLocks noGrp="1"/>
          </p:cNvSpPr>
          <p:nvPr>
            <p:ph idx="1"/>
          </p:nvPr>
        </p:nvSpPr>
        <p:spPr>
          <a:xfrm>
            <a:off x="838200" y="970384"/>
            <a:ext cx="10515600" cy="5738326"/>
          </a:xfrm>
        </p:spPr>
        <p:txBody>
          <a:bodyPr>
            <a:normAutofit/>
          </a:bodyPr>
          <a:lstStyle/>
          <a:p>
            <a:pPr marL="0" indent="0">
              <a:lnSpc>
                <a:spcPct val="100000"/>
              </a:lnSpc>
              <a:spcBef>
                <a:spcPts val="0"/>
              </a:spcBef>
              <a:buNone/>
              <a:tabLst>
                <a:tab pos="457200" algn="l"/>
              </a:tabLst>
            </a:pPr>
            <a:r>
              <a:rPr lang="en-US" sz="3600" b="1" dirty="0">
                <a:solidFill>
                  <a:srgbClr val="FFFFE1"/>
                </a:solidFill>
                <a:ea typeface="MS Gothic" panose="020B0609070205080204" pitchFamily="49" charset="-128"/>
              </a:rPr>
              <a:t>3.	 In Conquest and Settlement Stage of the Israelite 	Covenant</a:t>
            </a:r>
          </a:p>
          <a:p>
            <a:pPr marL="0" indent="0">
              <a:lnSpc>
                <a:spcPct val="100000"/>
              </a:lnSpc>
              <a:spcBef>
                <a:spcPts val="0"/>
              </a:spcBef>
              <a:buNone/>
              <a:tabLst>
                <a:tab pos="457200" algn="l"/>
              </a:tabLst>
            </a:pPr>
            <a:endParaRPr lang="en-US" sz="3600" b="1" dirty="0">
              <a:solidFill>
                <a:srgbClr val="FFFFE1"/>
              </a:solidFill>
              <a:ea typeface="MS Gothic" panose="020B0609070205080204" pitchFamily="49" charset="-128"/>
            </a:endParaRPr>
          </a:p>
          <a:p>
            <a:pPr marL="457200" indent="0">
              <a:lnSpc>
                <a:spcPct val="100000"/>
              </a:lnSpc>
              <a:spcBef>
                <a:spcPts val="0"/>
              </a:spcBef>
              <a:buNone/>
              <a:tabLst>
                <a:tab pos="457200" algn="l"/>
              </a:tabLst>
            </a:pPr>
            <a:r>
              <a:rPr lang="en-US" sz="3600" b="1" dirty="0">
                <a:solidFill>
                  <a:srgbClr val="FFFFE1"/>
                </a:solidFill>
                <a:effectLst/>
                <a:ea typeface="Times New Roman" panose="02020603050405020304" pitchFamily="18" charset="0"/>
              </a:rPr>
              <a:t>In Deuteronomy 28:36, at the heart of his litany of covenant curses, Moses warned that should the Israelites persist in their rebellion against YHWH, he would send “you and the king whom you have installed over yourselves” (</a:t>
            </a:r>
            <a:r>
              <a:rPr lang="hbo-Hebr-IL" sz="3600" b="1" dirty="0">
                <a:solidFill>
                  <a:srgbClr val="FFFFE1"/>
                </a:solidFill>
                <a:effectLst/>
                <a:latin typeface="SBL BibLit" panose="02000000000000000000" pitchFamily="2" charset="-79"/>
                <a:ea typeface="SBL BibLit" panose="02000000000000000000" pitchFamily="2" charset="-79"/>
                <a:cs typeface="SBL BibLit" panose="02000000000000000000" pitchFamily="2" charset="-79"/>
              </a:rPr>
              <a:t>מַלְכְךָ </a:t>
            </a:r>
            <a:r>
              <a:rPr lang="he-IL" sz="3600" dirty="0">
                <a:solidFill>
                  <a:srgbClr val="FFFFE1"/>
                </a:solidFill>
                <a:latin typeface="SBL BibLit" panose="02000000000000000000" pitchFamily="2" charset="-79"/>
                <a:ea typeface="SBL BibLit" panose="02000000000000000000" pitchFamily="2" charset="-79"/>
                <a:cs typeface="SBL BibLit" panose="02000000000000000000" pitchFamily="2" charset="-79"/>
              </a:rPr>
              <a:t>אֲשֶׁ֣ר</a:t>
            </a:r>
            <a:r>
              <a:rPr lang="hbo-Hebr-IL" sz="3600" dirty="0">
                <a:solidFill>
                  <a:srgbClr val="FFFFE1"/>
                </a:solidFill>
                <a:latin typeface="SBL BibLit" panose="02000000000000000000" pitchFamily="2" charset="-79"/>
                <a:ea typeface="SBL BibLit" panose="02000000000000000000" pitchFamily="2" charset="-79"/>
                <a:cs typeface="SBL BibLit" panose="02000000000000000000" pitchFamily="2" charset="-79"/>
              </a:rPr>
              <a:t> תָּקִים עָלֶיךָ</a:t>
            </a:r>
            <a:r>
              <a:rPr lang="en-US" sz="3600" dirty="0">
                <a:solidFill>
                  <a:srgbClr val="FFFFE1"/>
                </a:solidFill>
                <a:latin typeface="SBL BibLit" panose="02000000000000000000" pitchFamily="2" charset="-79"/>
                <a:ea typeface="SBL BibLit" panose="02000000000000000000" pitchFamily="2" charset="-79"/>
                <a:cs typeface="SBL BibLit" panose="02000000000000000000" pitchFamily="2" charset="-79"/>
              </a:rPr>
              <a:t> </a:t>
            </a:r>
            <a:r>
              <a:rPr lang="en-US" sz="3600" b="1" dirty="0">
                <a:solidFill>
                  <a:srgbClr val="FFFFE1"/>
                </a:solidFill>
                <a:effectLst/>
                <a:ea typeface="Times New Roman" panose="02020603050405020304" pitchFamily="18" charset="0"/>
              </a:rPr>
              <a:t>) off into exile among the nations. </a:t>
            </a:r>
            <a:endParaRPr lang="en-US" sz="3600" b="1" dirty="0">
              <a:solidFill>
                <a:srgbClr val="FFFFE1"/>
              </a:solidFill>
            </a:endParaRPr>
          </a:p>
        </p:txBody>
      </p:sp>
    </p:spTree>
    <p:extLst>
      <p:ext uri="{BB962C8B-B14F-4D97-AF65-F5344CB8AC3E}">
        <p14:creationId xmlns:p14="http://schemas.microsoft.com/office/powerpoint/2010/main" val="1901769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09598-7A5F-4787-97E5-9640FE5011B2}"/>
              </a:ext>
            </a:extLst>
          </p:cNvPr>
          <p:cNvSpPr>
            <a:spLocks noGrp="1"/>
          </p:cNvSpPr>
          <p:nvPr>
            <p:ph idx="1"/>
          </p:nvPr>
        </p:nvSpPr>
        <p:spPr>
          <a:xfrm>
            <a:off x="838200" y="339634"/>
            <a:ext cx="10515600" cy="6453052"/>
          </a:xfrm>
        </p:spPr>
        <p:txBody>
          <a:bodyPr>
            <a:normAutofit/>
          </a:bodyPr>
          <a:lstStyle/>
          <a:p>
            <a:pPr marL="0" indent="0">
              <a:lnSpc>
                <a:spcPct val="100000"/>
              </a:lnSpc>
              <a:spcBef>
                <a:spcPts val="1200"/>
              </a:spcBef>
              <a:buNone/>
              <a:tabLst>
                <a:tab pos="457200" algn="l"/>
              </a:tabLst>
            </a:pPr>
            <a:r>
              <a:rPr lang="en-US" sz="3200" b="1" dirty="0">
                <a:solidFill>
                  <a:srgbClr val="FFFFE1"/>
                </a:solidFill>
                <a:ea typeface="MS Gothic" panose="020B0609070205080204" pitchFamily="49" charset="-128"/>
              </a:rPr>
              <a:t>Deuteronomy 17:14–20</a:t>
            </a:r>
          </a:p>
          <a:p>
            <a:pPr marL="457200" indent="0" algn="l" rtl="0">
              <a:lnSpc>
                <a:spcPct val="100000"/>
              </a:lnSpc>
              <a:buNone/>
            </a:pPr>
            <a:r>
              <a:rPr lang="en-GB" sz="3600" b="1" i="0" u="none" strike="noStrike" baseline="30000" dirty="0">
                <a:solidFill>
                  <a:srgbClr val="FFFFE1"/>
                </a:solidFill>
                <a:cs typeface="SBL BibLit" panose="02000000000000000000" pitchFamily="2" charset="-79"/>
              </a:rPr>
              <a:t>14</a:t>
            </a:r>
            <a:r>
              <a:rPr lang="en-GB" sz="3600" b="1" i="0" u="none" strike="noStrike" baseline="0" dirty="0">
                <a:solidFill>
                  <a:srgbClr val="FFFFE1"/>
                </a:solidFill>
                <a:cs typeface="SBL BibLit" panose="02000000000000000000" pitchFamily="2" charset="-79"/>
              </a:rPr>
              <a:t> When you enter the land that YHWH your God is giving you, take possession of it, live in it, and say, “I would like to appoint a king over us like all the nations around us,”</a:t>
            </a:r>
          </a:p>
          <a:p>
            <a:pPr marL="457200" indent="0" algn="l" rtl="0">
              <a:lnSpc>
                <a:spcPct val="100000"/>
              </a:lnSpc>
              <a:buNone/>
            </a:pPr>
            <a:r>
              <a:rPr lang="en-GB" sz="3600" b="1" i="0" u="none" strike="noStrike" baseline="30000" dirty="0">
                <a:solidFill>
                  <a:srgbClr val="FFFFE1"/>
                </a:solidFill>
                <a:cs typeface="SBL BibLit" panose="02000000000000000000" pitchFamily="2" charset="-79"/>
              </a:rPr>
              <a:t>15</a:t>
            </a:r>
            <a:r>
              <a:rPr lang="en-GB" sz="3600" b="1" i="0" u="none" strike="noStrike" baseline="0" dirty="0">
                <a:solidFill>
                  <a:srgbClr val="FFFFE1"/>
                </a:solidFill>
                <a:cs typeface="SBL BibLit" panose="02000000000000000000" pitchFamily="2" charset="-79"/>
              </a:rPr>
              <a:t> then you must appoint over yourselves the king </a:t>
            </a:r>
            <a:r>
              <a:rPr lang="en-GB" sz="3600" b="1" i="0" u="sng" strike="noStrike" baseline="0" dirty="0">
                <a:solidFill>
                  <a:srgbClr val="FFFFE1"/>
                </a:solidFill>
                <a:cs typeface="SBL BibLit" panose="02000000000000000000" pitchFamily="2" charset="-79"/>
              </a:rPr>
              <a:t>whom YHWH your God chooses</a:t>
            </a:r>
            <a:r>
              <a:rPr lang="en-GB" sz="3600" b="1" i="0" u="none" strike="noStrike" baseline="0" dirty="0">
                <a:solidFill>
                  <a:srgbClr val="FFFFE1"/>
                </a:solidFill>
                <a:cs typeface="SBL BibLit" panose="02000000000000000000" pitchFamily="2" charset="-79"/>
              </a:rPr>
              <a:t>.</a:t>
            </a:r>
            <a:r>
              <a:rPr lang="en-GB" sz="3600" b="1" i="0" u="none" strike="noStrike" baseline="30000" dirty="0">
                <a:solidFill>
                  <a:srgbClr val="FFFFE1"/>
                </a:solidFill>
                <a:cs typeface="SBL BibLit" panose="02000000000000000000" pitchFamily="2" charset="-79"/>
              </a:rPr>
              <a:t> </a:t>
            </a:r>
            <a:r>
              <a:rPr lang="en-GB" sz="3600" b="1" dirty="0">
                <a:solidFill>
                  <a:srgbClr val="FFFFE1"/>
                </a:solidFill>
                <a:cs typeface="SBL BibLit" panose="02000000000000000000" pitchFamily="2" charset="-79"/>
              </a:rPr>
              <a:t>You must a</a:t>
            </a:r>
            <a:r>
              <a:rPr lang="en-GB" sz="3600" b="1" i="0" u="none" strike="noStrike" baseline="0" dirty="0">
                <a:solidFill>
                  <a:srgbClr val="FFFFE1"/>
                </a:solidFill>
                <a:cs typeface="SBL BibLit" panose="02000000000000000000" pitchFamily="2" charset="-79"/>
              </a:rPr>
              <a:t>ppoint a king from your fellow Israelites (“brothers”). You may not set a foreigner over yourselves, or someone who is not of your people.</a:t>
            </a:r>
          </a:p>
        </p:txBody>
      </p:sp>
    </p:spTree>
    <p:extLst>
      <p:ext uri="{BB962C8B-B14F-4D97-AF65-F5344CB8AC3E}">
        <p14:creationId xmlns:p14="http://schemas.microsoft.com/office/powerpoint/2010/main" val="2164398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09598-7A5F-4787-97E5-9640FE5011B2}"/>
              </a:ext>
            </a:extLst>
          </p:cNvPr>
          <p:cNvSpPr>
            <a:spLocks noGrp="1"/>
          </p:cNvSpPr>
          <p:nvPr>
            <p:ph idx="1"/>
          </p:nvPr>
        </p:nvSpPr>
        <p:spPr>
          <a:xfrm>
            <a:off x="838200" y="829559"/>
            <a:ext cx="10515600" cy="4572865"/>
          </a:xfrm>
        </p:spPr>
        <p:txBody>
          <a:bodyPr>
            <a:normAutofit/>
          </a:bodyPr>
          <a:lstStyle/>
          <a:p>
            <a:pPr marL="0" indent="0" algn="l" rtl="0">
              <a:lnSpc>
                <a:spcPct val="110000"/>
              </a:lnSpc>
              <a:buNone/>
            </a:pPr>
            <a:r>
              <a:rPr lang="en-GB" sz="3600" b="1" i="0" u="none" strike="noStrike" baseline="30000" dirty="0">
                <a:solidFill>
                  <a:srgbClr val="FFFFE1"/>
                </a:solidFill>
                <a:cs typeface="SBL BibLit" panose="02000000000000000000" pitchFamily="2" charset="-79"/>
              </a:rPr>
              <a:t>16</a:t>
            </a:r>
            <a:r>
              <a:rPr lang="en-GB" sz="3600" b="1" i="0" u="none" strike="noStrike" baseline="0" dirty="0">
                <a:solidFill>
                  <a:srgbClr val="FFFFE1"/>
                </a:solidFill>
                <a:cs typeface="SBL BibLit" panose="02000000000000000000" pitchFamily="2" charset="-79"/>
              </a:rPr>
              <a:t> However, he must not acquire many horses for himself or send the people back to Egypt to acquire many horses, for YHWH has told you, “You must never go back that way again.’</a:t>
            </a:r>
            <a:r>
              <a:rPr lang="en-GB" sz="3600" b="1" baseline="30000" dirty="0">
                <a:solidFill>
                  <a:srgbClr val="FFFFE1"/>
                </a:solidFill>
                <a:cs typeface="SBL BibLit" panose="02000000000000000000" pitchFamily="2" charset="-79"/>
              </a:rPr>
              <a:t> </a:t>
            </a:r>
            <a:r>
              <a:rPr lang="en-GB" sz="3600" b="1" i="0" u="none" strike="noStrike" baseline="30000" dirty="0">
                <a:solidFill>
                  <a:srgbClr val="FFFFE1"/>
                </a:solidFill>
                <a:cs typeface="SBL BibLit" panose="02000000000000000000" pitchFamily="2" charset="-79"/>
              </a:rPr>
              <a:t>17</a:t>
            </a:r>
            <a:r>
              <a:rPr lang="en-GB" sz="3600" b="1" i="0" u="none" strike="noStrike" baseline="0" dirty="0">
                <a:solidFill>
                  <a:srgbClr val="FFFFE1"/>
                </a:solidFill>
                <a:cs typeface="SBL BibLit" panose="02000000000000000000" pitchFamily="2" charset="-79"/>
              </a:rPr>
              <a:t> He must not acquire many women for himself; this will prevent his heart from going astray. He must not acquire very large amounts of silver and gold for himself.</a:t>
            </a:r>
            <a:endParaRPr lang="en-US" sz="5400" b="1" dirty="0">
              <a:solidFill>
                <a:srgbClr val="FFFFE1"/>
              </a:solidFill>
              <a:ea typeface="MS Gothic" panose="020B0609070205080204" pitchFamily="49" charset="-128"/>
            </a:endParaRPr>
          </a:p>
        </p:txBody>
      </p:sp>
    </p:spTree>
    <p:extLst>
      <p:ext uri="{BB962C8B-B14F-4D97-AF65-F5344CB8AC3E}">
        <p14:creationId xmlns:p14="http://schemas.microsoft.com/office/powerpoint/2010/main" val="788200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09598-7A5F-4787-97E5-9640FE5011B2}"/>
              </a:ext>
            </a:extLst>
          </p:cNvPr>
          <p:cNvSpPr>
            <a:spLocks noGrp="1"/>
          </p:cNvSpPr>
          <p:nvPr>
            <p:ph idx="1"/>
          </p:nvPr>
        </p:nvSpPr>
        <p:spPr>
          <a:xfrm>
            <a:off x="838200" y="541176"/>
            <a:ext cx="10515600" cy="6022909"/>
          </a:xfrm>
        </p:spPr>
        <p:txBody>
          <a:bodyPr>
            <a:normAutofit/>
          </a:bodyPr>
          <a:lstStyle/>
          <a:p>
            <a:pPr marL="457200" indent="0">
              <a:lnSpc>
                <a:spcPct val="110000"/>
              </a:lnSpc>
              <a:spcBef>
                <a:spcPts val="0"/>
              </a:spcBef>
              <a:spcAft>
                <a:spcPts val="1200"/>
              </a:spcAft>
              <a:buNone/>
              <a:tabLst>
                <a:tab pos="457200" algn="l"/>
              </a:tabLst>
            </a:pPr>
            <a:r>
              <a:rPr lang="en-GB" sz="3600" b="1" i="0" u="none" strike="noStrike" baseline="30000" dirty="0">
                <a:solidFill>
                  <a:srgbClr val="FFFFE1"/>
                </a:solidFill>
                <a:cs typeface="SBL BibLit" panose="02000000000000000000" pitchFamily="2" charset="-79"/>
              </a:rPr>
              <a:t>18</a:t>
            </a:r>
            <a:r>
              <a:rPr lang="en-GB" sz="3600" b="1" i="0" u="none" strike="noStrike" baseline="0" dirty="0">
                <a:solidFill>
                  <a:srgbClr val="FFFFE1"/>
                </a:solidFill>
                <a:cs typeface="SBL BibLit" panose="02000000000000000000" pitchFamily="2" charset="-79"/>
              </a:rPr>
              <a:t> When he is seated on his royal throne, for himself he must write a copy of this Covenant Teaching (Torah) on a scroll in the presence of the Levitical priests.</a:t>
            </a:r>
          </a:p>
          <a:p>
            <a:pPr marL="457200" indent="0" algn="l" rtl="0">
              <a:lnSpc>
                <a:spcPct val="110000"/>
              </a:lnSpc>
              <a:spcBef>
                <a:spcPts val="0"/>
              </a:spcBef>
              <a:spcAft>
                <a:spcPts val="1200"/>
              </a:spcAft>
              <a:buNone/>
            </a:pPr>
            <a:r>
              <a:rPr lang="en-GB" sz="3600" b="1" i="0" u="none" strike="noStrike" baseline="30000" dirty="0">
                <a:solidFill>
                  <a:srgbClr val="FFFFE1"/>
                </a:solidFill>
                <a:cs typeface="SBL BibLit" panose="02000000000000000000" pitchFamily="2" charset="-79"/>
              </a:rPr>
              <a:t>19</a:t>
            </a:r>
            <a:r>
              <a:rPr lang="en-GB" sz="3600" b="1" i="0" u="none" strike="noStrike" baseline="0" dirty="0">
                <a:solidFill>
                  <a:srgbClr val="FFFFE1"/>
                </a:solidFill>
                <a:cs typeface="SBL BibLit" panose="02000000000000000000" pitchFamily="2" charset="-79"/>
              </a:rPr>
              <a:t> It must remain with him, and he must read from it all the days of his life, so that he may learn to demonstrate fear for YHWH his God by observing all the words of this Covenant Teaching (Torah), and by putting into practice all the ordinances.</a:t>
            </a:r>
          </a:p>
        </p:txBody>
      </p:sp>
    </p:spTree>
    <p:extLst>
      <p:ext uri="{BB962C8B-B14F-4D97-AF65-F5344CB8AC3E}">
        <p14:creationId xmlns:p14="http://schemas.microsoft.com/office/powerpoint/2010/main" val="62794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09598-7A5F-4787-97E5-9640FE5011B2}"/>
              </a:ext>
            </a:extLst>
          </p:cNvPr>
          <p:cNvSpPr>
            <a:spLocks noGrp="1"/>
          </p:cNvSpPr>
          <p:nvPr>
            <p:ph idx="1"/>
          </p:nvPr>
        </p:nvSpPr>
        <p:spPr>
          <a:xfrm>
            <a:off x="838200" y="810705"/>
            <a:ext cx="10515600" cy="5753380"/>
          </a:xfrm>
        </p:spPr>
        <p:txBody>
          <a:bodyPr>
            <a:normAutofit/>
          </a:bodyPr>
          <a:lstStyle/>
          <a:p>
            <a:pPr marL="457200" indent="0" algn="l" rtl="0">
              <a:lnSpc>
                <a:spcPct val="100000"/>
              </a:lnSpc>
              <a:spcBef>
                <a:spcPts val="0"/>
              </a:spcBef>
              <a:spcAft>
                <a:spcPts val="1200"/>
              </a:spcAft>
              <a:buNone/>
            </a:pPr>
            <a:r>
              <a:rPr lang="en-GB" sz="3600" b="1" i="0" u="none" strike="noStrike" baseline="30000" dirty="0">
                <a:solidFill>
                  <a:srgbClr val="FFFFE1"/>
                </a:solidFill>
                <a:cs typeface="SBL BibLit" panose="02000000000000000000" pitchFamily="2" charset="-79"/>
              </a:rPr>
              <a:t>20</a:t>
            </a:r>
            <a:r>
              <a:rPr lang="en-GB" sz="3600" b="1" i="0" u="none" strike="noStrike" baseline="0" dirty="0">
                <a:solidFill>
                  <a:srgbClr val="FFFFE1"/>
                </a:solidFill>
                <a:cs typeface="SBL BibLit" panose="02000000000000000000" pitchFamily="2" charset="-79"/>
              </a:rPr>
              <a:t> This will prevent his heart from being elevated above his countrymen and will keep him from going off course from this command, either to the right or the left, and will ensure that he and his sons will reign over Israel for a long time.</a:t>
            </a:r>
          </a:p>
        </p:txBody>
      </p:sp>
    </p:spTree>
    <p:extLst>
      <p:ext uri="{BB962C8B-B14F-4D97-AF65-F5344CB8AC3E}">
        <p14:creationId xmlns:p14="http://schemas.microsoft.com/office/powerpoint/2010/main" val="3627163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09598-7A5F-4787-97E5-9640FE5011B2}"/>
              </a:ext>
            </a:extLst>
          </p:cNvPr>
          <p:cNvSpPr>
            <a:spLocks noGrp="1"/>
          </p:cNvSpPr>
          <p:nvPr>
            <p:ph idx="1"/>
          </p:nvPr>
        </p:nvSpPr>
        <p:spPr>
          <a:xfrm>
            <a:off x="838200" y="531845"/>
            <a:ext cx="10515600" cy="6032240"/>
          </a:xfrm>
        </p:spPr>
        <p:txBody>
          <a:bodyPr>
            <a:normAutofit/>
          </a:bodyPr>
          <a:lstStyle/>
          <a:p>
            <a:pPr marL="0" indent="0">
              <a:lnSpc>
                <a:spcPct val="100000"/>
              </a:lnSpc>
              <a:spcAft>
                <a:spcPts val="1200"/>
              </a:spcAft>
              <a:buNone/>
              <a:tabLst>
                <a:tab pos="457200" algn="l"/>
              </a:tabLst>
            </a:pPr>
            <a:r>
              <a:rPr lang="en-US" sz="3600" b="1" dirty="0">
                <a:solidFill>
                  <a:srgbClr val="FFFFE1"/>
                </a:solidFill>
                <a:ea typeface="MS Gothic" panose="020B0609070205080204" pitchFamily="49" charset="-128"/>
              </a:rPr>
              <a:t>In Hannah’s “Magnificat”</a:t>
            </a:r>
          </a:p>
          <a:p>
            <a:pPr marL="0" indent="0">
              <a:lnSpc>
                <a:spcPct val="100000"/>
              </a:lnSpc>
              <a:spcAft>
                <a:spcPts val="1200"/>
              </a:spcAft>
              <a:buNone/>
              <a:tabLst>
                <a:tab pos="457200" algn="l"/>
              </a:tabLst>
            </a:pPr>
            <a:r>
              <a:rPr lang="en-US" sz="3600" b="1" dirty="0">
                <a:solidFill>
                  <a:srgbClr val="FFFFE1"/>
                </a:solidFill>
                <a:ea typeface="MS Gothic" panose="020B0609070205080204" pitchFamily="49" charset="-128"/>
              </a:rPr>
              <a:t>	 1 Samuel 2:</a:t>
            </a:r>
          </a:p>
          <a:p>
            <a:pPr marL="914400" indent="0" algn="l" rtl="0">
              <a:buNone/>
            </a:pPr>
            <a:r>
              <a:rPr lang="en-GB" sz="3600" b="1" i="0" u="none" strike="noStrike" baseline="30000" dirty="0">
                <a:solidFill>
                  <a:srgbClr val="FFFFE1"/>
                </a:solidFill>
                <a:cs typeface="SBL BibLit" panose="02000000000000000000" pitchFamily="2" charset="-79"/>
              </a:rPr>
              <a:t>8</a:t>
            </a:r>
            <a:r>
              <a:rPr lang="en-GB" sz="3600" b="1" i="0" u="none" strike="noStrike" baseline="0" dirty="0">
                <a:solidFill>
                  <a:srgbClr val="FFFFE1"/>
                </a:solidFill>
                <a:cs typeface="SBL BibLit" panose="02000000000000000000" pitchFamily="2" charset="-79"/>
              </a:rPr>
              <a:t> He raises up the poor from the dust; </a:t>
            </a:r>
          </a:p>
          <a:p>
            <a:pPr marL="914400" indent="0" algn="l" rtl="0">
              <a:buNone/>
            </a:pPr>
            <a:r>
              <a:rPr lang="en-GB" sz="3600" b="1" i="0" u="none" strike="noStrike" baseline="0" dirty="0">
                <a:solidFill>
                  <a:srgbClr val="FFFFE1"/>
                </a:solidFill>
                <a:cs typeface="SBL BibLit" panose="02000000000000000000" pitchFamily="2" charset="-79"/>
              </a:rPr>
              <a:t>he lifts the needy from the ash heap </a:t>
            </a:r>
          </a:p>
          <a:p>
            <a:pPr marL="914400" indent="0" algn="l" rtl="0">
              <a:buNone/>
            </a:pPr>
            <a:r>
              <a:rPr lang="en-GB" sz="3600" b="1" dirty="0">
                <a:solidFill>
                  <a:srgbClr val="FFFFE1"/>
                </a:solidFill>
                <a:cs typeface="SBL BibLit" panose="02000000000000000000" pitchFamily="2" charset="-79"/>
              </a:rPr>
              <a:t>	</a:t>
            </a:r>
            <a:r>
              <a:rPr lang="en-GB" sz="3600" b="1" i="0" u="none" strike="noStrike" baseline="0" dirty="0">
                <a:solidFill>
                  <a:srgbClr val="FFFFE1"/>
                </a:solidFill>
                <a:cs typeface="SBL BibLit" panose="02000000000000000000" pitchFamily="2" charset="-79"/>
              </a:rPr>
              <a:t>to make them sit with princes </a:t>
            </a:r>
          </a:p>
          <a:p>
            <a:pPr marL="914400" indent="0" algn="l" rtl="0">
              <a:buNone/>
            </a:pPr>
            <a:r>
              <a:rPr lang="en-GB" sz="3600" b="1" dirty="0">
                <a:solidFill>
                  <a:srgbClr val="FFFFE1"/>
                </a:solidFill>
                <a:cs typeface="SBL BibLit" panose="02000000000000000000" pitchFamily="2" charset="-79"/>
              </a:rPr>
              <a:t>	</a:t>
            </a:r>
            <a:r>
              <a:rPr lang="en-GB" sz="3600" b="1" i="0" u="none" strike="noStrike" baseline="0" dirty="0">
                <a:solidFill>
                  <a:srgbClr val="FFFFE1"/>
                </a:solidFill>
                <a:cs typeface="SBL BibLit" panose="02000000000000000000" pitchFamily="2" charset="-79"/>
              </a:rPr>
              <a:t>and inherit a seat of </a:t>
            </a:r>
            <a:r>
              <a:rPr lang="en-GB" sz="3600" b="1" i="0" u="none" strike="noStrike" baseline="0" dirty="0" err="1">
                <a:solidFill>
                  <a:srgbClr val="FFFFE1"/>
                </a:solidFill>
                <a:cs typeface="SBL BibLit" panose="02000000000000000000" pitchFamily="2" charset="-79"/>
              </a:rPr>
              <a:t>honor</a:t>
            </a:r>
            <a:r>
              <a:rPr lang="en-GB" sz="3600" b="1" i="0" u="none" strike="noStrike" baseline="0" dirty="0">
                <a:solidFill>
                  <a:srgbClr val="FFFFE1"/>
                </a:solidFill>
                <a:cs typeface="SBL BibLit" panose="02000000000000000000" pitchFamily="2" charset="-79"/>
              </a:rPr>
              <a:t>. </a:t>
            </a:r>
          </a:p>
          <a:p>
            <a:pPr marL="914400" indent="0" algn="l" rtl="0">
              <a:buNone/>
            </a:pPr>
            <a:r>
              <a:rPr lang="en-GB" sz="3600" b="1" i="0" u="none" strike="noStrike" baseline="0" dirty="0">
                <a:solidFill>
                  <a:srgbClr val="FFFFE1"/>
                </a:solidFill>
                <a:cs typeface="SBL BibLit" panose="02000000000000000000" pitchFamily="2" charset="-79"/>
              </a:rPr>
              <a:t>For the pillars of the earth are YHWH’s, </a:t>
            </a:r>
          </a:p>
          <a:p>
            <a:pPr marL="914400" indent="0" algn="l" rtl="0">
              <a:buNone/>
            </a:pPr>
            <a:r>
              <a:rPr lang="en-GB" sz="3600" b="1" i="0" u="none" strike="noStrike" baseline="0" dirty="0">
                <a:solidFill>
                  <a:srgbClr val="FFFFE1"/>
                </a:solidFill>
                <a:cs typeface="SBL BibLit" panose="02000000000000000000" pitchFamily="2" charset="-79"/>
              </a:rPr>
              <a:t>	and on them he has set the world.</a:t>
            </a:r>
          </a:p>
        </p:txBody>
      </p:sp>
    </p:spTree>
    <p:extLst>
      <p:ext uri="{BB962C8B-B14F-4D97-AF65-F5344CB8AC3E}">
        <p14:creationId xmlns:p14="http://schemas.microsoft.com/office/powerpoint/2010/main" val="410012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09598-7A5F-4787-97E5-9640FE5011B2}"/>
              </a:ext>
            </a:extLst>
          </p:cNvPr>
          <p:cNvSpPr>
            <a:spLocks noGrp="1"/>
          </p:cNvSpPr>
          <p:nvPr>
            <p:ph idx="1"/>
          </p:nvPr>
        </p:nvSpPr>
        <p:spPr>
          <a:xfrm>
            <a:off x="838200" y="531845"/>
            <a:ext cx="10515600" cy="6032240"/>
          </a:xfrm>
        </p:spPr>
        <p:txBody>
          <a:bodyPr>
            <a:normAutofit lnSpcReduction="10000"/>
          </a:bodyPr>
          <a:lstStyle/>
          <a:p>
            <a:pPr marL="914400" indent="0" algn="l" rtl="0">
              <a:buNone/>
            </a:pPr>
            <a:r>
              <a:rPr lang="en-GB" sz="3200" b="1" i="0" u="none" strike="noStrike" baseline="30000" dirty="0">
                <a:solidFill>
                  <a:srgbClr val="FFFFE1"/>
                </a:solidFill>
                <a:cs typeface="SBL BibLit" panose="02000000000000000000" pitchFamily="2" charset="-79"/>
              </a:rPr>
              <a:t>9</a:t>
            </a:r>
            <a:r>
              <a:rPr lang="en-GB" sz="3200" b="1" i="0" u="none" strike="noStrike" baseline="0" dirty="0">
                <a:solidFill>
                  <a:srgbClr val="FFFFE1"/>
                </a:solidFill>
                <a:cs typeface="SBL BibLit" panose="02000000000000000000" pitchFamily="2" charset="-79"/>
              </a:rPr>
              <a:t> He will guard the feet of his faithful ones, </a:t>
            </a:r>
          </a:p>
          <a:p>
            <a:pPr marL="914400" indent="0" algn="l" rtl="0">
              <a:buNone/>
            </a:pPr>
            <a:r>
              <a:rPr lang="en-GB" sz="3200" b="1" i="0" u="none" strike="noStrike" baseline="0" dirty="0">
                <a:solidFill>
                  <a:srgbClr val="FFFFE1"/>
                </a:solidFill>
                <a:cs typeface="SBL BibLit" panose="02000000000000000000" pitchFamily="2" charset="-79"/>
              </a:rPr>
              <a:t>	but the wicked shall be cut off in darkness, </a:t>
            </a:r>
          </a:p>
          <a:p>
            <a:pPr marL="914400" indent="0" algn="l" rtl="0">
              <a:buNone/>
            </a:pPr>
            <a:r>
              <a:rPr lang="en-GB" sz="3200" b="1" dirty="0">
                <a:solidFill>
                  <a:srgbClr val="FFFFE1"/>
                </a:solidFill>
                <a:cs typeface="SBL BibLit" panose="02000000000000000000" pitchFamily="2" charset="-79"/>
              </a:rPr>
              <a:t>		</a:t>
            </a:r>
            <a:r>
              <a:rPr lang="en-GB" sz="3200" b="1" i="0" u="none" strike="noStrike" baseline="0" dirty="0">
                <a:solidFill>
                  <a:srgbClr val="FFFFE1"/>
                </a:solidFill>
                <a:cs typeface="SBL BibLit" panose="02000000000000000000" pitchFamily="2" charset="-79"/>
              </a:rPr>
              <a:t>for not by might shall a man prevail.</a:t>
            </a:r>
          </a:p>
          <a:p>
            <a:pPr marL="914400" indent="0" algn="l" rtl="0">
              <a:buNone/>
            </a:pPr>
            <a:r>
              <a:rPr lang="en-GB" sz="3200" b="1" i="0" u="none" strike="noStrike" baseline="30000" dirty="0">
                <a:solidFill>
                  <a:srgbClr val="FFFFE1"/>
                </a:solidFill>
                <a:cs typeface="SBL BibLit" panose="02000000000000000000" pitchFamily="2" charset="-79"/>
              </a:rPr>
              <a:t>10</a:t>
            </a:r>
            <a:r>
              <a:rPr lang="en-GB" sz="3200" b="1" i="0" u="none" strike="noStrike" baseline="0" dirty="0">
                <a:solidFill>
                  <a:srgbClr val="FFFFE1"/>
                </a:solidFill>
                <a:cs typeface="SBL BibLit" panose="02000000000000000000" pitchFamily="2" charset="-79"/>
              </a:rPr>
              <a:t> The adversaries of YHWH shall be broken to pieces; </a:t>
            </a:r>
          </a:p>
          <a:p>
            <a:pPr marL="914400" indent="0" algn="l" rtl="0">
              <a:buNone/>
            </a:pPr>
            <a:r>
              <a:rPr lang="en-GB" sz="3200" b="1" dirty="0">
                <a:solidFill>
                  <a:srgbClr val="FFFFE1"/>
                </a:solidFill>
                <a:cs typeface="SBL BibLit" panose="02000000000000000000" pitchFamily="2" charset="-79"/>
              </a:rPr>
              <a:t>	</a:t>
            </a:r>
            <a:r>
              <a:rPr lang="en-GB" sz="3200" b="1" i="0" u="none" strike="noStrike" baseline="0" dirty="0">
                <a:solidFill>
                  <a:srgbClr val="FFFFE1"/>
                </a:solidFill>
                <a:cs typeface="SBL BibLit" panose="02000000000000000000" pitchFamily="2" charset="-79"/>
              </a:rPr>
              <a:t>against them he will thunder in heaven. </a:t>
            </a:r>
          </a:p>
          <a:p>
            <a:pPr marL="914400" indent="0" algn="l" rtl="0">
              <a:buNone/>
            </a:pPr>
            <a:r>
              <a:rPr lang="en-GB" sz="3200" b="1" i="0" u="none" strike="noStrike" baseline="0" dirty="0">
                <a:solidFill>
                  <a:srgbClr val="FFFFE1"/>
                </a:solidFill>
                <a:cs typeface="SBL BibLit" panose="02000000000000000000" pitchFamily="2" charset="-79"/>
              </a:rPr>
              <a:t>YHWH will judge the ends of the earth; </a:t>
            </a:r>
          </a:p>
          <a:p>
            <a:pPr marL="914400" indent="0" algn="l" rtl="0">
              <a:buNone/>
            </a:pPr>
            <a:r>
              <a:rPr lang="en-GB" sz="3200" b="1" i="0" u="none" strike="noStrike" baseline="0" dirty="0">
                <a:solidFill>
                  <a:srgbClr val="FFFFE1"/>
                </a:solidFill>
                <a:cs typeface="SBL BibLit" panose="02000000000000000000" pitchFamily="2" charset="-79"/>
              </a:rPr>
              <a:t>	he will give strength to his king </a:t>
            </a:r>
          </a:p>
          <a:p>
            <a:pPr marL="914400" indent="0" algn="l" rtl="0">
              <a:buNone/>
            </a:pPr>
            <a:r>
              <a:rPr lang="en-GB" sz="3200" b="1" i="0" u="none" strike="noStrike" baseline="0" dirty="0">
                <a:solidFill>
                  <a:srgbClr val="FFFFE1"/>
                </a:solidFill>
                <a:cs typeface="SBL BibLit" panose="02000000000000000000" pitchFamily="2" charset="-79"/>
              </a:rPr>
              <a:t>		and exalt the horn of his anointed (</a:t>
            </a:r>
            <a:r>
              <a:rPr lang="he-IL" sz="3200" b="1" i="0" u="none" strike="noStrike" baseline="0" dirty="0">
                <a:solidFill>
                  <a:srgbClr val="FFFFE1"/>
                </a:solidFill>
                <a:cs typeface="SBL BibLit" panose="02000000000000000000" pitchFamily="2" charset="-79"/>
              </a:rPr>
              <a:t>מָשִׁיחַ</a:t>
            </a:r>
            <a:r>
              <a:rPr lang="en-GB" sz="3200" b="1" i="0" u="none" strike="noStrike" baseline="0" dirty="0">
                <a:solidFill>
                  <a:srgbClr val="FFFFE1"/>
                </a:solidFill>
                <a:cs typeface="SBL BibLit" panose="02000000000000000000" pitchFamily="2" charset="-79"/>
              </a:rPr>
              <a:t>)</a:t>
            </a:r>
            <a:endParaRPr lang="en-GB" sz="3200" b="1" dirty="0">
              <a:solidFill>
                <a:srgbClr val="FFFFE1"/>
              </a:solidFill>
              <a:cs typeface="SBL BibLit" panose="02000000000000000000" pitchFamily="2" charset="-79"/>
            </a:endParaRPr>
          </a:p>
          <a:p>
            <a:pPr marL="457200" indent="0" algn="l" rtl="0">
              <a:buNone/>
            </a:pPr>
            <a:endParaRPr lang="en-GB" sz="3200" b="1" dirty="0">
              <a:solidFill>
                <a:srgbClr val="FFFFE1"/>
              </a:solidFill>
              <a:cs typeface="SBL BibLit" panose="02000000000000000000" pitchFamily="2" charset="-79"/>
            </a:endParaRPr>
          </a:p>
          <a:p>
            <a:pPr marL="457200" indent="0" algn="l" rtl="0">
              <a:lnSpc>
                <a:spcPct val="110000"/>
              </a:lnSpc>
              <a:buNone/>
            </a:pPr>
            <a:r>
              <a:rPr lang="en-GB" sz="3200" b="1" dirty="0">
                <a:solidFill>
                  <a:srgbClr val="FFFFE1"/>
                </a:solidFill>
                <a:cs typeface="SBL BibLit" panose="02000000000000000000" pitchFamily="2" charset="-79"/>
              </a:rPr>
              <a:t>The rest of “1 David” is concerned with answering the riddle posed by the last line: Who is YHWH’s anointed? </a:t>
            </a:r>
          </a:p>
        </p:txBody>
      </p:sp>
    </p:spTree>
    <p:extLst>
      <p:ext uri="{BB962C8B-B14F-4D97-AF65-F5344CB8AC3E}">
        <p14:creationId xmlns:p14="http://schemas.microsoft.com/office/powerpoint/2010/main" val="16282716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09598-7A5F-4787-97E5-9640FE5011B2}"/>
              </a:ext>
            </a:extLst>
          </p:cNvPr>
          <p:cNvSpPr>
            <a:spLocks noGrp="1"/>
          </p:cNvSpPr>
          <p:nvPr>
            <p:ph idx="1"/>
          </p:nvPr>
        </p:nvSpPr>
        <p:spPr>
          <a:xfrm>
            <a:off x="838200" y="531845"/>
            <a:ext cx="10515600" cy="6032240"/>
          </a:xfrm>
        </p:spPr>
        <p:txBody>
          <a:bodyPr>
            <a:normAutofit/>
          </a:bodyPr>
          <a:lstStyle/>
          <a:p>
            <a:pPr marL="0" indent="0">
              <a:lnSpc>
                <a:spcPct val="100000"/>
              </a:lnSpc>
              <a:buNone/>
              <a:tabLst>
                <a:tab pos="457200" algn="l"/>
              </a:tabLst>
            </a:pPr>
            <a:r>
              <a:rPr lang="en-US" sz="3600" b="1" dirty="0">
                <a:solidFill>
                  <a:srgbClr val="FFFFE1"/>
                </a:solidFill>
                <a:ea typeface="MS Gothic" panose="020B0609070205080204" pitchFamily="49" charset="-128"/>
              </a:rPr>
              <a:t>4.	 In t</a:t>
            </a:r>
            <a:r>
              <a:rPr lang="en-GB" sz="3600" b="1" dirty="0">
                <a:solidFill>
                  <a:srgbClr val="FFFFE1"/>
                </a:solidFill>
                <a:ea typeface="MS Gothic" panose="020B0609070205080204" pitchFamily="49" charset="-128"/>
              </a:rPr>
              <a:t>he mind of the author of the Book of </a:t>
            </a:r>
            <a:r>
              <a:rPr lang="en-GB" sz="3600" b="1" i="1" dirty="0">
                <a:solidFill>
                  <a:srgbClr val="FFFFE1"/>
                </a:solidFill>
                <a:ea typeface="MS Gothic" panose="020B0609070205080204" pitchFamily="49" charset="-128"/>
              </a:rPr>
              <a:t>Ruth</a:t>
            </a:r>
          </a:p>
          <a:p>
            <a:pPr marL="0" indent="0">
              <a:lnSpc>
                <a:spcPct val="100000"/>
              </a:lnSpc>
              <a:buNone/>
              <a:tabLst>
                <a:tab pos="457200" algn="l"/>
              </a:tabLst>
            </a:pPr>
            <a:endParaRPr lang="en-GB" sz="3600" b="1" dirty="0">
              <a:solidFill>
                <a:srgbClr val="FFFFE1"/>
              </a:solidFill>
              <a:ea typeface="MS Gothic" panose="020B0609070205080204" pitchFamily="49" charset="-128"/>
            </a:endParaRPr>
          </a:p>
          <a:p>
            <a:pPr marL="0" marR="0" indent="0">
              <a:lnSpc>
                <a:spcPct val="100000"/>
              </a:lnSpc>
              <a:spcBef>
                <a:spcPts val="0"/>
              </a:spcBef>
              <a:spcAft>
                <a:spcPts val="1200"/>
              </a:spcAft>
              <a:buNone/>
            </a:pPr>
            <a:r>
              <a:rPr lang="en-US" sz="3600" b="1" i="0" u="none" strike="noStrike" spc="0" baseline="30000" dirty="0">
                <a:solidFill>
                  <a:srgbClr val="FFFFE1"/>
                </a:solidFill>
                <a:effectLst/>
                <a:ea typeface="Times New Roman" panose="02020603050405020304" pitchFamily="18" charset="0"/>
                <a:cs typeface="Times New Roman" panose="02020603050405020304" pitchFamily="18" charset="0"/>
              </a:rPr>
              <a:t>16 </a:t>
            </a:r>
            <a:r>
              <a:rPr lang="en-US" sz="3600" b="1" i="0" u="none" strike="noStrike" spc="0" dirty="0">
                <a:solidFill>
                  <a:srgbClr val="FFFFE1"/>
                </a:solidFill>
                <a:effectLst/>
                <a:ea typeface="Times New Roman" panose="02020603050405020304" pitchFamily="18" charset="0"/>
                <a:cs typeface="Times New Roman" panose="02020603050405020304" pitchFamily="18" charset="0"/>
              </a:rPr>
              <a:t>Then Naomi took the child, and placed him on her bosom, and she became his foster-mother. </a:t>
            </a:r>
            <a:r>
              <a:rPr lang="en-US" sz="3600" b="1" i="0" u="none" strike="noStrike" spc="0" baseline="30000" dirty="0">
                <a:solidFill>
                  <a:srgbClr val="FFFFE1"/>
                </a:solidFill>
                <a:effectLst/>
                <a:ea typeface="Times New Roman" panose="02020603050405020304" pitchFamily="18" charset="0"/>
                <a:cs typeface="Times New Roman" panose="02020603050405020304" pitchFamily="18" charset="0"/>
              </a:rPr>
              <a:t>17</a:t>
            </a:r>
            <a:r>
              <a:rPr lang="en-US" sz="3600" b="1" i="0" u="none" strike="noStrike" spc="0" dirty="0">
                <a:solidFill>
                  <a:srgbClr val="FFFFE1"/>
                </a:solidFill>
                <a:effectLst/>
                <a:ea typeface="Times New Roman" panose="02020603050405020304" pitchFamily="18" charset="0"/>
                <a:cs typeface="Times New Roman" panose="02020603050405020304" pitchFamily="18" charset="0"/>
              </a:rPr>
              <a:t>And the neighborhood women gave him a name, saying, “A son has been born to Naomi!” </a:t>
            </a:r>
          </a:p>
          <a:p>
            <a:pPr marL="0" marR="0" indent="0">
              <a:lnSpc>
                <a:spcPct val="100000"/>
              </a:lnSpc>
              <a:spcBef>
                <a:spcPts val="0"/>
              </a:spcBef>
              <a:spcAft>
                <a:spcPts val="1200"/>
              </a:spcAft>
              <a:buNone/>
            </a:pPr>
            <a:r>
              <a:rPr lang="en-US" sz="3600" b="1" i="0" u="none" strike="noStrike" spc="0" dirty="0">
                <a:solidFill>
                  <a:srgbClr val="FFFFE1"/>
                </a:solidFill>
                <a:effectLst/>
                <a:ea typeface="Times New Roman" panose="02020603050405020304" pitchFamily="18" charset="0"/>
                <a:cs typeface="Times New Roman" panose="02020603050405020304" pitchFamily="18" charset="0"/>
              </a:rPr>
              <a:t>So they named him Obed. He is the father of Jesse, the father of David.</a:t>
            </a:r>
            <a:endParaRPr lang="en-US" sz="3600" b="1" dirty="0">
              <a:solidFill>
                <a:srgbClr val="FFFFE1"/>
              </a:solidFill>
              <a:effectLst/>
              <a:ea typeface="Times New Roman" panose="02020603050405020304" pitchFamily="18" charset="0"/>
            </a:endParaRPr>
          </a:p>
        </p:txBody>
      </p:sp>
    </p:spTree>
    <p:extLst>
      <p:ext uri="{BB962C8B-B14F-4D97-AF65-F5344CB8AC3E}">
        <p14:creationId xmlns:p14="http://schemas.microsoft.com/office/powerpoint/2010/main" val="920353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009598-7A5F-4787-97E5-9640FE5011B2}"/>
              </a:ext>
            </a:extLst>
          </p:cNvPr>
          <p:cNvSpPr>
            <a:spLocks noGrp="1"/>
          </p:cNvSpPr>
          <p:nvPr>
            <p:ph idx="1"/>
          </p:nvPr>
        </p:nvSpPr>
        <p:spPr>
          <a:xfrm>
            <a:off x="838200" y="531845"/>
            <a:ext cx="10515600" cy="6032240"/>
          </a:xfrm>
        </p:spPr>
        <p:txBody>
          <a:bodyPr>
            <a:normAutofit/>
          </a:bodyPr>
          <a:lstStyle/>
          <a:p>
            <a:pPr marL="0" indent="0">
              <a:lnSpc>
                <a:spcPct val="100000"/>
              </a:lnSpc>
              <a:buNone/>
              <a:tabLst>
                <a:tab pos="457200" algn="l"/>
              </a:tabLst>
            </a:pPr>
            <a:r>
              <a:rPr lang="en-US" sz="2400" b="1" i="0" u="none" strike="noStrike" spc="0" dirty="0">
                <a:solidFill>
                  <a:srgbClr val="FFFFE1"/>
                </a:solidFill>
                <a:effectLst/>
                <a:ea typeface="Times New Roman" panose="02020603050405020304" pitchFamily="18" charset="0"/>
                <a:cs typeface="Times New Roman" panose="02020603050405020304" pitchFamily="18" charset="0"/>
              </a:rPr>
              <a:t>Now these are the descendants of Perez: </a:t>
            </a:r>
          </a:p>
          <a:p>
            <a:pPr marL="0" indent="0">
              <a:lnSpc>
                <a:spcPct val="100000"/>
              </a:lnSpc>
              <a:buNone/>
              <a:tabLst>
                <a:tab pos="457200" algn="l"/>
                <a:tab pos="1371600" algn="l"/>
                <a:tab pos="2286000" algn="l"/>
                <a:tab pos="3200400" algn="l"/>
                <a:tab pos="4114800" algn="l"/>
                <a:tab pos="5029200" algn="l"/>
                <a:tab pos="5943600" algn="l"/>
                <a:tab pos="6400800" algn="l"/>
                <a:tab pos="6858000" algn="l"/>
              </a:tabLst>
            </a:pPr>
            <a:r>
              <a:rPr lang="en-US" sz="2400" b="1" i="0" u="none" strike="noStrike" spc="0" dirty="0">
                <a:solidFill>
                  <a:srgbClr val="FFFFE1"/>
                </a:solidFill>
                <a:effectLst/>
                <a:ea typeface="Times New Roman" panose="02020603050405020304" pitchFamily="18" charset="0"/>
                <a:cs typeface="Times New Roman" panose="02020603050405020304" pitchFamily="18" charset="0"/>
              </a:rPr>
              <a:t>Perez fathered Hezron; </a:t>
            </a:r>
          </a:p>
          <a:p>
            <a:pPr marL="0" indent="0">
              <a:lnSpc>
                <a:spcPct val="100000"/>
              </a:lnSpc>
              <a:buNone/>
              <a:tabLst>
                <a:tab pos="457200" algn="l"/>
                <a:tab pos="1371600" algn="l"/>
                <a:tab pos="2286000" algn="l"/>
                <a:tab pos="3200400" algn="l"/>
                <a:tab pos="4114800" algn="l"/>
                <a:tab pos="5029200" algn="l"/>
                <a:tab pos="5943600" algn="l"/>
                <a:tab pos="6400800" algn="l"/>
                <a:tab pos="6858000" algn="l"/>
              </a:tabLst>
            </a:pPr>
            <a:r>
              <a:rPr lang="en-US" sz="2400" b="1" baseline="30000" dirty="0">
                <a:solidFill>
                  <a:srgbClr val="FFFFE1"/>
                </a:solidFill>
                <a:ea typeface="Times New Roman" panose="02020603050405020304" pitchFamily="18" charset="0"/>
                <a:cs typeface="Times New Roman" panose="02020603050405020304" pitchFamily="18" charset="0"/>
              </a:rPr>
              <a:t>	</a:t>
            </a:r>
            <a:r>
              <a:rPr lang="en-US" sz="2400" b="1" i="0" u="none" strike="noStrike" spc="0" dirty="0">
                <a:solidFill>
                  <a:srgbClr val="FFFFE1"/>
                </a:solidFill>
                <a:effectLst/>
                <a:ea typeface="Times New Roman" panose="02020603050405020304" pitchFamily="18" charset="0"/>
                <a:cs typeface="Times New Roman" panose="02020603050405020304" pitchFamily="18" charset="0"/>
              </a:rPr>
              <a:t>and Hezron fathered Ram; </a:t>
            </a:r>
          </a:p>
          <a:p>
            <a:pPr marL="0" indent="0">
              <a:lnSpc>
                <a:spcPct val="100000"/>
              </a:lnSpc>
              <a:buNone/>
              <a:tabLst>
                <a:tab pos="457200" algn="l"/>
                <a:tab pos="1371600" algn="l"/>
                <a:tab pos="2286000" algn="l"/>
                <a:tab pos="3200400" algn="l"/>
                <a:tab pos="4114800" algn="l"/>
                <a:tab pos="5029200" algn="l"/>
                <a:tab pos="5943600" algn="l"/>
                <a:tab pos="6400800" algn="l"/>
                <a:tab pos="6858000" algn="l"/>
              </a:tabLst>
            </a:pPr>
            <a:r>
              <a:rPr lang="en-US" sz="2400" b="1" dirty="0">
                <a:solidFill>
                  <a:srgbClr val="FFFFE1"/>
                </a:solidFill>
                <a:ea typeface="Times New Roman" panose="02020603050405020304" pitchFamily="18" charset="0"/>
                <a:cs typeface="Times New Roman" panose="02020603050405020304" pitchFamily="18" charset="0"/>
              </a:rPr>
              <a:t>		</a:t>
            </a:r>
            <a:r>
              <a:rPr lang="en-US" sz="2400" b="1" i="0" u="none" strike="noStrike" spc="0" dirty="0">
                <a:solidFill>
                  <a:srgbClr val="FFFFE1"/>
                </a:solidFill>
                <a:effectLst/>
                <a:ea typeface="Times New Roman" panose="02020603050405020304" pitchFamily="18" charset="0"/>
                <a:cs typeface="Times New Roman" panose="02020603050405020304" pitchFamily="18" charset="0"/>
              </a:rPr>
              <a:t>and Ram fathered Amminadab; </a:t>
            </a:r>
          </a:p>
          <a:p>
            <a:pPr marL="0" indent="0">
              <a:lnSpc>
                <a:spcPct val="100000"/>
              </a:lnSpc>
              <a:buNone/>
              <a:tabLst>
                <a:tab pos="457200" algn="l"/>
                <a:tab pos="1371600" algn="l"/>
                <a:tab pos="2286000" algn="l"/>
                <a:tab pos="3200400" algn="l"/>
                <a:tab pos="4114800" algn="l"/>
                <a:tab pos="5029200" algn="l"/>
                <a:tab pos="5943600" algn="l"/>
                <a:tab pos="6400800" algn="l"/>
                <a:tab pos="6858000" algn="l"/>
              </a:tabLst>
            </a:pPr>
            <a:r>
              <a:rPr lang="en-US" sz="2400" b="1" baseline="30000" dirty="0">
                <a:solidFill>
                  <a:srgbClr val="FFFFE1"/>
                </a:solidFill>
                <a:ea typeface="Times New Roman" panose="02020603050405020304" pitchFamily="18" charset="0"/>
                <a:cs typeface="Times New Roman" panose="02020603050405020304" pitchFamily="18" charset="0"/>
              </a:rPr>
              <a:t>			</a:t>
            </a:r>
            <a:r>
              <a:rPr lang="en-US" sz="2400" b="1" i="0" u="none" strike="noStrike" spc="0" dirty="0">
                <a:solidFill>
                  <a:srgbClr val="FFFFE1"/>
                </a:solidFill>
                <a:effectLst/>
                <a:ea typeface="Times New Roman" panose="02020603050405020304" pitchFamily="18" charset="0"/>
                <a:cs typeface="Times New Roman" panose="02020603050405020304" pitchFamily="18" charset="0"/>
              </a:rPr>
              <a:t>and Ammindadab fathered Nahshon; </a:t>
            </a:r>
          </a:p>
          <a:p>
            <a:pPr marL="0" indent="0">
              <a:lnSpc>
                <a:spcPct val="100000"/>
              </a:lnSpc>
              <a:buNone/>
              <a:tabLst>
                <a:tab pos="457200" algn="l"/>
                <a:tab pos="1371600" algn="l"/>
                <a:tab pos="2286000" algn="l"/>
                <a:tab pos="3200400" algn="l"/>
                <a:tab pos="4114800" algn="l"/>
                <a:tab pos="5029200" algn="l"/>
                <a:tab pos="5943600" algn="l"/>
                <a:tab pos="6400800" algn="l"/>
                <a:tab pos="6858000" algn="l"/>
              </a:tabLst>
            </a:pPr>
            <a:r>
              <a:rPr lang="en-US" sz="2400" b="1" dirty="0">
                <a:solidFill>
                  <a:srgbClr val="FFFFE1"/>
                </a:solidFill>
                <a:ea typeface="Times New Roman" panose="02020603050405020304" pitchFamily="18" charset="0"/>
                <a:cs typeface="Times New Roman" panose="02020603050405020304" pitchFamily="18" charset="0"/>
              </a:rPr>
              <a:t>				</a:t>
            </a:r>
            <a:r>
              <a:rPr lang="en-US" sz="2400" b="1" i="0" u="none" strike="noStrike" spc="0" dirty="0">
                <a:solidFill>
                  <a:srgbClr val="FFFFE1"/>
                </a:solidFill>
                <a:effectLst/>
                <a:ea typeface="Times New Roman" panose="02020603050405020304" pitchFamily="18" charset="0"/>
                <a:cs typeface="Times New Roman" panose="02020603050405020304" pitchFamily="18" charset="0"/>
              </a:rPr>
              <a:t>and Nahshon fathered Salmah; </a:t>
            </a:r>
          </a:p>
          <a:p>
            <a:pPr marL="0" indent="0">
              <a:lnSpc>
                <a:spcPct val="100000"/>
              </a:lnSpc>
              <a:buNone/>
              <a:tabLst>
                <a:tab pos="457200" algn="l"/>
                <a:tab pos="1371600" algn="l"/>
                <a:tab pos="2286000" algn="l"/>
                <a:tab pos="3200400" algn="l"/>
                <a:tab pos="4114800" algn="l"/>
                <a:tab pos="5029200" algn="l"/>
                <a:tab pos="5943600" algn="l"/>
                <a:tab pos="6400800" algn="l"/>
                <a:tab pos="6858000" algn="l"/>
              </a:tabLst>
            </a:pPr>
            <a:r>
              <a:rPr lang="en-US" sz="2400" b="1" baseline="30000" dirty="0">
                <a:solidFill>
                  <a:srgbClr val="FFFFE1"/>
                </a:solidFill>
                <a:ea typeface="Times New Roman" panose="02020603050405020304" pitchFamily="18" charset="0"/>
                <a:cs typeface="Times New Roman" panose="02020603050405020304" pitchFamily="18" charset="0"/>
              </a:rPr>
              <a:t>					</a:t>
            </a:r>
            <a:r>
              <a:rPr lang="en-US" sz="2400" b="1" i="0" u="none" strike="noStrike" spc="0" dirty="0">
                <a:solidFill>
                  <a:srgbClr val="FFFFE1"/>
                </a:solidFill>
                <a:effectLst/>
                <a:ea typeface="Times New Roman" panose="02020603050405020304" pitchFamily="18" charset="0"/>
                <a:cs typeface="Times New Roman" panose="02020603050405020304" pitchFamily="18" charset="0"/>
              </a:rPr>
              <a:t>and Salmon fathered Boaz (#7); </a:t>
            </a:r>
          </a:p>
          <a:p>
            <a:pPr marL="0" indent="0">
              <a:lnSpc>
                <a:spcPct val="100000"/>
              </a:lnSpc>
              <a:buNone/>
              <a:tabLst>
                <a:tab pos="457200" algn="l"/>
                <a:tab pos="1371600" algn="l"/>
                <a:tab pos="2286000" algn="l"/>
                <a:tab pos="3200400" algn="l"/>
                <a:tab pos="4114800" algn="l"/>
                <a:tab pos="5029200" algn="l"/>
                <a:tab pos="5943600" algn="l"/>
                <a:tab pos="6400800" algn="l"/>
                <a:tab pos="6858000" algn="l"/>
              </a:tabLst>
            </a:pPr>
            <a:r>
              <a:rPr lang="en-US" sz="2400" b="1" dirty="0">
                <a:solidFill>
                  <a:srgbClr val="FFFFE1"/>
                </a:solidFill>
                <a:ea typeface="Times New Roman" panose="02020603050405020304" pitchFamily="18" charset="0"/>
                <a:cs typeface="Times New Roman" panose="02020603050405020304" pitchFamily="18" charset="0"/>
              </a:rPr>
              <a:t>						</a:t>
            </a:r>
            <a:r>
              <a:rPr lang="en-US" sz="2400" b="1" i="0" strike="noStrike" spc="0" dirty="0">
                <a:solidFill>
                  <a:srgbClr val="FFFFE1"/>
                </a:solidFill>
                <a:effectLst/>
                <a:ea typeface="Times New Roman" panose="02020603050405020304" pitchFamily="18" charset="0"/>
                <a:cs typeface="Times New Roman" panose="02020603050405020304" pitchFamily="18" charset="0"/>
              </a:rPr>
              <a:t>and Boaz fathered Obed</a:t>
            </a:r>
            <a:r>
              <a:rPr lang="en-US" sz="2400" b="1" i="0" u="none" strike="noStrike" spc="0" dirty="0">
                <a:solidFill>
                  <a:srgbClr val="FFFFE1"/>
                </a:solidFill>
                <a:effectLst/>
                <a:ea typeface="Times New Roman" panose="02020603050405020304" pitchFamily="18" charset="0"/>
                <a:cs typeface="Times New Roman" panose="02020603050405020304" pitchFamily="18" charset="0"/>
              </a:rPr>
              <a:t>; </a:t>
            </a:r>
          </a:p>
          <a:p>
            <a:pPr marL="0" indent="0">
              <a:lnSpc>
                <a:spcPct val="100000"/>
              </a:lnSpc>
              <a:buNone/>
              <a:tabLst>
                <a:tab pos="457200" algn="l"/>
                <a:tab pos="1371600" algn="l"/>
                <a:tab pos="2286000" algn="l"/>
                <a:tab pos="3200400" algn="l"/>
                <a:tab pos="4114800" algn="l"/>
                <a:tab pos="5029200" algn="l"/>
                <a:tab pos="5943600" algn="l"/>
                <a:tab pos="6400800" algn="l"/>
                <a:tab pos="6858000" algn="l"/>
              </a:tabLst>
            </a:pPr>
            <a:r>
              <a:rPr lang="en-US" sz="2400" b="1" baseline="30000" dirty="0">
                <a:solidFill>
                  <a:srgbClr val="FFFFE1"/>
                </a:solidFill>
                <a:ea typeface="Times New Roman" panose="02020603050405020304" pitchFamily="18" charset="0"/>
                <a:cs typeface="Times New Roman" panose="02020603050405020304" pitchFamily="18" charset="0"/>
              </a:rPr>
              <a:t>							</a:t>
            </a:r>
            <a:r>
              <a:rPr lang="en-US" sz="2400" b="1" i="0" u="none" strike="noStrike" spc="0" dirty="0">
                <a:solidFill>
                  <a:srgbClr val="FFFFE1"/>
                </a:solidFill>
                <a:effectLst/>
                <a:ea typeface="Times New Roman" panose="02020603050405020304" pitchFamily="18" charset="0"/>
                <a:cs typeface="Times New Roman" panose="02020603050405020304" pitchFamily="18" charset="0"/>
              </a:rPr>
              <a:t>and Obed fathered Jesse; </a:t>
            </a:r>
          </a:p>
          <a:p>
            <a:pPr marL="0" indent="0">
              <a:lnSpc>
                <a:spcPct val="100000"/>
              </a:lnSpc>
              <a:buNone/>
              <a:tabLst>
                <a:tab pos="457200" algn="l"/>
                <a:tab pos="1371600" algn="l"/>
                <a:tab pos="2286000" algn="l"/>
                <a:tab pos="3200400" algn="l"/>
                <a:tab pos="4114800" algn="l"/>
                <a:tab pos="5029200" algn="l"/>
                <a:tab pos="5943600" algn="l"/>
                <a:tab pos="6400800" algn="l"/>
                <a:tab pos="6858000" algn="l"/>
              </a:tabLst>
            </a:pPr>
            <a:r>
              <a:rPr lang="en-US" sz="2400" b="1" dirty="0">
                <a:solidFill>
                  <a:srgbClr val="FFFFE1"/>
                </a:solidFill>
                <a:ea typeface="Times New Roman" panose="02020603050405020304" pitchFamily="18" charset="0"/>
                <a:cs typeface="Times New Roman" panose="02020603050405020304" pitchFamily="18" charset="0"/>
              </a:rPr>
              <a:t>								</a:t>
            </a:r>
            <a:r>
              <a:rPr lang="en-US" sz="2400" b="1" i="0" u="none" strike="noStrike" spc="0" dirty="0">
                <a:solidFill>
                  <a:srgbClr val="FFFFE1"/>
                </a:solidFill>
                <a:effectLst/>
                <a:ea typeface="Times New Roman" panose="02020603050405020304" pitchFamily="18" charset="0"/>
                <a:cs typeface="Times New Roman" panose="02020603050405020304" pitchFamily="18" charset="0"/>
              </a:rPr>
              <a:t>and Jesse fathered David!</a:t>
            </a:r>
            <a:endParaRPr lang="en-US" sz="2400" b="1" dirty="0">
              <a:solidFill>
                <a:srgbClr val="FFFFE1"/>
              </a:solidFill>
              <a:effectLst/>
              <a:ea typeface="Times New Roman" panose="02020603050405020304" pitchFamily="18" charset="0"/>
            </a:endParaRPr>
          </a:p>
        </p:txBody>
      </p:sp>
      <p:sp>
        <p:nvSpPr>
          <p:cNvPr id="2" name="TextBox 1">
            <a:extLst>
              <a:ext uri="{FF2B5EF4-FFF2-40B4-BE49-F238E27FC236}">
                <a16:creationId xmlns:a16="http://schemas.microsoft.com/office/drawing/2014/main" id="{6E423F77-5ED4-4E19-8BE2-65FC83045463}"/>
              </a:ext>
            </a:extLst>
          </p:cNvPr>
          <p:cNvSpPr txBox="1"/>
          <p:nvPr/>
        </p:nvSpPr>
        <p:spPr>
          <a:xfrm>
            <a:off x="325321" y="3947984"/>
            <a:ext cx="4293813" cy="2616101"/>
          </a:xfrm>
          <a:prstGeom prst="rect">
            <a:avLst/>
          </a:prstGeom>
          <a:noFill/>
          <a:ln w="38100">
            <a:solidFill>
              <a:srgbClr val="99FF66"/>
            </a:solidFill>
          </a:ln>
        </p:spPr>
        <p:txBody>
          <a:bodyPr wrap="square" rtlCol="0">
            <a:spAutoFit/>
          </a:bodyPr>
          <a:lstStyle/>
          <a:p>
            <a:pPr marL="112713"/>
            <a:r>
              <a:rPr lang="en-GB" sz="2400" b="1" dirty="0">
                <a:solidFill>
                  <a:srgbClr val="FFFFE1"/>
                </a:solidFill>
              </a:rPr>
              <a:t>Micah 5:2 [1]</a:t>
            </a:r>
          </a:p>
          <a:p>
            <a:pPr marL="112713"/>
            <a:r>
              <a:rPr lang="en-GB" sz="2000" b="1" i="0" u="none" strike="noStrike" baseline="0" dirty="0">
                <a:solidFill>
                  <a:srgbClr val="FFFFE1"/>
                </a:solidFill>
                <a:cs typeface="SBL BibLit" panose="02000000000000000000" pitchFamily="2" charset="-79"/>
              </a:rPr>
              <a:t>But you, Bethlehem Ephrathah, </a:t>
            </a:r>
          </a:p>
          <a:p>
            <a:pPr marL="112713">
              <a:tabLst>
                <a:tab pos="457200" algn="l"/>
              </a:tabLst>
            </a:pPr>
            <a:r>
              <a:rPr lang="en-GB" sz="2000" b="1" dirty="0">
                <a:solidFill>
                  <a:srgbClr val="FFFFE1"/>
                </a:solidFill>
                <a:cs typeface="SBL BibLit" panose="02000000000000000000" pitchFamily="2" charset="-79"/>
              </a:rPr>
              <a:t>	</a:t>
            </a:r>
            <a:r>
              <a:rPr lang="en-GB" sz="2000" b="1" i="0" u="none" strike="noStrike" baseline="0" dirty="0">
                <a:solidFill>
                  <a:srgbClr val="FFFFE1"/>
                </a:solidFill>
                <a:cs typeface="SBL BibLit" panose="02000000000000000000" pitchFamily="2" charset="-79"/>
              </a:rPr>
              <a:t>though you are small </a:t>
            </a:r>
          </a:p>
          <a:p>
            <a:pPr marL="112713">
              <a:tabLst>
                <a:tab pos="457200" algn="l"/>
              </a:tabLst>
            </a:pPr>
            <a:r>
              <a:rPr lang="en-GB" sz="2000" b="1" dirty="0">
                <a:solidFill>
                  <a:srgbClr val="FFFFE1"/>
                </a:solidFill>
                <a:cs typeface="SBL BibLit" panose="02000000000000000000" pitchFamily="2" charset="-79"/>
              </a:rPr>
              <a:t>		</a:t>
            </a:r>
            <a:r>
              <a:rPr lang="en-GB" sz="2000" b="1" i="0" u="none" strike="noStrike" baseline="0" dirty="0">
                <a:solidFill>
                  <a:srgbClr val="FFFFE1"/>
                </a:solidFill>
                <a:cs typeface="SBL BibLit" panose="02000000000000000000" pitchFamily="2" charset="-79"/>
              </a:rPr>
              <a:t>among the clans</a:t>
            </a:r>
            <a:r>
              <a:rPr lang="en-GB" sz="2000" b="1" i="0" u="none" strike="noStrike" baseline="30000" dirty="0">
                <a:solidFill>
                  <a:srgbClr val="FFFFE1"/>
                </a:solidFill>
                <a:cs typeface="SBL BibLit" panose="02000000000000000000" pitchFamily="2" charset="-79"/>
              </a:rPr>
              <a:t> </a:t>
            </a:r>
            <a:r>
              <a:rPr lang="en-GB" sz="2000" b="1" i="0" u="none" strike="noStrike" baseline="0" dirty="0">
                <a:solidFill>
                  <a:srgbClr val="FFFFE1"/>
                </a:solidFill>
                <a:cs typeface="SBL BibLit" panose="02000000000000000000" pitchFamily="2" charset="-79"/>
              </a:rPr>
              <a:t>of Judah, </a:t>
            </a:r>
          </a:p>
          <a:p>
            <a:pPr marL="112713">
              <a:tabLst>
                <a:tab pos="457200" algn="l"/>
              </a:tabLst>
            </a:pPr>
            <a:r>
              <a:rPr lang="en-GB" sz="2000" b="1" i="0" u="none" strike="noStrike" baseline="0" dirty="0">
                <a:solidFill>
                  <a:srgbClr val="FFFFE1"/>
                </a:solidFill>
                <a:cs typeface="SBL BibLit" panose="02000000000000000000" pitchFamily="2" charset="-79"/>
              </a:rPr>
              <a:t>from you will come for me </a:t>
            </a:r>
          </a:p>
          <a:p>
            <a:pPr marL="112713">
              <a:tabLst>
                <a:tab pos="457200" algn="l"/>
              </a:tabLst>
            </a:pPr>
            <a:r>
              <a:rPr lang="en-GB" sz="2000" b="1" dirty="0">
                <a:solidFill>
                  <a:srgbClr val="FFFFE1"/>
                </a:solidFill>
                <a:cs typeface="SBL BibLit" panose="02000000000000000000" pitchFamily="2" charset="-79"/>
              </a:rPr>
              <a:t>	</a:t>
            </a:r>
            <a:r>
              <a:rPr lang="en-GB" sz="2000" b="1" i="0" u="none" strike="noStrike" baseline="0" dirty="0">
                <a:solidFill>
                  <a:srgbClr val="FFFFE1"/>
                </a:solidFill>
                <a:cs typeface="SBL BibLit" panose="02000000000000000000" pitchFamily="2" charset="-79"/>
              </a:rPr>
              <a:t>one who will be ruler over Israel, </a:t>
            </a:r>
          </a:p>
          <a:p>
            <a:pPr marL="112713">
              <a:tabLst>
                <a:tab pos="457200" algn="l"/>
              </a:tabLst>
            </a:pPr>
            <a:r>
              <a:rPr lang="en-GB" sz="2000" b="1" dirty="0">
                <a:solidFill>
                  <a:srgbClr val="FFFFE1"/>
                </a:solidFill>
                <a:cs typeface="SBL BibLit" panose="02000000000000000000" pitchFamily="2" charset="-79"/>
              </a:rPr>
              <a:t>	</a:t>
            </a:r>
            <a:r>
              <a:rPr lang="en-GB" sz="2000" b="1" i="0" u="none" strike="noStrike" baseline="0" dirty="0">
                <a:solidFill>
                  <a:srgbClr val="FFFFE1"/>
                </a:solidFill>
                <a:cs typeface="SBL BibLit" panose="02000000000000000000" pitchFamily="2" charset="-79"/>
              </a:rPr>
              <a:t>whose origins are ancient, </a:t>
            </a:r>
          </a:p>
          <a:p>
            <a:pPr marL="112713">
              <a:tabLst>
                <a:tab pos="457200" algn="l"/>
              </a:tabLst>
            </a:pPr>
            <a:r>
              <a:rPr lang="en-GB" sz="2000" b="1" dirty="0">
                <a:solidFill>
                  <a:srgbClr val="FFFFE1"/>
                </a:solidFill>
                <a:cs typeface="SBL BibLit" panose="02000000000000000000" pitchFamily="2" charset="-79"/>
              </a:rPr>
              <a:t>		</a:t>
            </a:r>
            <a:r>
              <a:rPr lang="en-GB" sz="2000" b="1" i="0" u="none" strike="noStrike" baseline="0" dirty="0">
                <a:solidFill>
                  <a:srgbClr val="FFFFE1"/>
                </a:solidFill>
                <a:cs typeface="SBL BibLit" panose="02000000000000000000" pitchFamily="2" charset="-79"/>
              </a:rPr>
              <a:t>from eternity past.</a:t>
            </a:r>
            <a:endParaRPr lang="en-US" sz="2000" b="1" dirty="0">
              <a:solidFill>
                <a:srgbClr val="FFFFE1"/>
              </a:solidFill>
            </a:endParaRPr>
          </a:p>
        </p:txBody>
      </p:sp>
    </p:spTree>
    <p:extLst>
      <p:ext uri="{BB962C8B-B14F-4D97-AF65-F5344CB8AC3E}">
        <p14:creationId xmlns:p14="http://schemas.microsoft.com/office/powerpoint/2010/main" val="3488459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1981200" y="0"/>
            <a:ext cx="8229600" cy="914400"/>
          </a:xfrm>
        </p:spPr>
        <p:txBody>
          <a:bodyPr/>
          <a:lstStyle/>
          <a:p>
            <a:pPr algn="ctr" eaLnBrk="1" hangingPunct="1"/>
            <a:r>
              <a:rPr lang="en-US" sz="3200" b="1" dirty="0">
                <a:solidFill>
                  <a:srgbClr val="FFFFE1"/>
                </a:solidFill>
                <a:latin typeface="+mn-lt"/>
              </a:rPr>
              <a:t>The Author of Ruth’s Historical Vision</a:t>
            </a:r>
            <a:endParaRPr lang="en-US" sz="3200" dirty="0">
              <a:solidFill>
                <a:srgbClr val="FFFFE1"/>
              </a:solidFill>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1345862938"/>
              </p:ext>
            </p:extLst>
          </p:nvPr>
        </p:nvGraphicFramePr>
        <p:xfrm>
          <a:off x="1905006" y="825023"/>
          <a:ext cx="8305794" cy="5575777"/>
        </p:xfrm>
        <a:graphic>
          <a:graphicData uri="http://schemas.openxmlformats.org/drawingml/2006/table">
            <a:tbl>
              <a:tblPr firstRow="1" bandRow="1">
                <a:tableStyleId>{5C22544A-7EE6-4342-B048-85BDC9FD1C3A}</a:tableStyleId>
              </a:tblPr>
              <a:tblGrid>
                <a:gridCol w="593271">
                  <a:extLst>
                    <a:ext uri="{9D8B030D-6E8A-4147-A177-3AD203B41FA5}">
                      <a16:colId xmlns:a16="http://schemas.microsoft.com/office/drawing/2014/main" val="20000"/>
                    </a:ext>
                  </a:extLst>
                </a:gridCol>
                <a:gridCol w="593271">
                  <a:extLst>
                    <a:ext uri="{9D8B030D-6E8A-4147-A177-3AD203B41FA5}">
                      <a16:colId xmlns:a16="http://schemas.microsoft.com/office/drawing/2014/main" val="20001"/>
                    </a:ext>
                  </a:extLst>
                </a:gridCol>
                <a:gridCol w="593271">
                  <a:extLst>
                    <a:ext uri="{9D8B030D-6E8A-4147-A177-3AD203B41FA5}">
                      <a16:colId xmlns:a16="http://schemas.microsoft.com/office/drawing/2014/main" val="20002"/>
                    </a:ext>
                  </a:extLst>
                </a:gridCol>
                <a:gridCol w="593271">
                  <a:extLst>
                    <a:ext uri="{9D8B030D-6E8A-4147-A177-3AD203B41FA5}">
                      <a16:colId xmlns:a16="http://schemas.microsoft.com/office/drawing/2014/main" val="20003"/>
                    </a:ext>
                  </a:extLst>
                </a:gridCol>
                <a:gridCol w="593271">
                  <a:extLst>
                    <a:ext uri="{9D8B030D-6E8A-4147-A177-3AD203B41FA5}">
                      <a16:colId xmlns:a16="http://schemas.microsoft.com/office/drawing/2014/main" val="20004"/>
                    </a:ext>
                  </a:extLst>
                </a:gridCol>
                <a:gridCol w="593271">
                  <a:extLst>
                    <a:ext uri="{9D8B030D-6E8A-4147-A177-3AD203B41FA5}">
                      <a16:colId xmlns:a16="http://schemas.microsoft.com/office/drawing/2014/main" val="20005"/>
                    </a:ext>
                  </a:extLst>
                </a:gridCol>
                <a:gridCol w="593271">
                  <a:extLst>
                    <a:ext uri="{9D8B030D-6E8A-4147-A177-3AD203B41FA5}">
                      <a16:colId xmlns:a16="http://schemas.microsoft.com/office/drawing/2014/main" val="20006"/>
                    </a:ext>
                  </a:extLst>
                </a:gridCol>
                <a:gridCol w="593271">
                  <a:extLst>
                    <a:ext uri="{9D8B030D-6E8A-4147-A177-3AD203B41FA5}">
                      <a16:colId xmlns:a16="http://schemas.microsoft.com/office/drawing/2014/main" val="20007"/>
                    </a:ext>
                  </a:extLst>
                </a:gridCol>
                <a:gridCol w="593271">
                  <a:extLst>
                    <a:ext uri="{9D8B030D-6E8A-4147-A177-3AD203B41FA5}">
                      <a16:colId xmlns:a16="http://schemas.microsoft.com/office/drawing/2014/main" val="20008"/>
                    </a:ext>
                  </a:extLst>
                </a:gridCol>
                <a:gridCol w="593271">
                  <a:extLst>
                    <a:ext uri="{9D8B030D-6E8A-4147-A177-3AD203B41FA5}">
                      <a16:colId xmlns:a16="http://schemas.microsoft.com/office/drawing/2014/main" val="20009"/>
                    </a:ext>
                  </a:extLst>
                </a:gridCol>
                <a:gridCol w="593271">
                  <a:extLst>
                    <a:ext uri="{9D8B030D-6E8A-4147-A177-3AD203B41FA5}">
                      <a16:colId xmlns:a16="http://schemas.microsoft.com/office/drawing/2014/main" val="20010"/>
                    </a:ext>
                  </a:extLst>
                </a:gridCol>
                <a:gridCol w="593271">
                  <a:extLst>
                    <a:ext uri="{9D8B030D-6E8A-4147-A177-3AD203B41FA5}">
                      <a16:colId xmlns:a16="http://schemas.microsoft.com/office/drawing/2014/main" val="20011"/>
                    </a:ext>
                  </a:extLst>
                </a:gridCol>
                <a:gridCol w="593271">
                  <a:extLst>
                    <a:ext uri="{9D8B030D-6E8A-4147-A177-3AD203B41FA5}">
                      <a16:colId xmlns:a16="http://schemas.microsoft.com/office/drawing/2014/main" val="20012"/>
                    </a:ext>
                  </a:extLst>
                </a:gridCol>
                <a:gridCol w="593271">
                  <a:extLst>
                    <a:ext uri="{9D8B030D-6E8A-4147-A177-3AD203B41FA5}">
                      <a16:colId xmlns:a16="http://schemas.microsoft.com/office/drawing/2014/main" val="20013"/>
                    </a:ext>
                  </a:extLst>
                </a:gridCol>
              </a:tblGrid>
              <a:tr h="283713">
                <a:tc>
                  <a:txBody>
                    <a:bodyPr/>
                    <a:lstStyle/>
                    <a:p>
                      <a:endParaRPr lang="en-US" sz="1800" dirty="0"/>
                    </a:p>
                  </a:txBody>
                  <a:tcPr>
                    <a:lnL w="12700" cmpd="sng">
                      <a:noFill/>
                    </a:lnL>
                    <a:lnR w="12700" cmpd="sng">
                      <a:noFill/>
                    </a:lnR>
                    <a:lnT w="12700" cmpd="sng">
                      <a:noFill/>
                    </a:lnT>
                    <a:lnB w="38100" cmpd="sng">
                      <a:noFill/>
                    </a:lnB>
                    <a:solidFill>
                      <a:srgbClr val="AE78D6"/>
                    </a:solidFill>
                  </a:tcPr>
                </a:tc>
                <a:tc>
                  <a:txBody>
                    <a:bodyPr/>
                    <a:lstStyle/>
                    <a:p>
                      <a:endParaRPr lang="en-US" sz="1800" dirty="0"/>
                    </a:p>
                  </a:txBody>
                  <a:tcPr>
                    <a:lnL w="12700" cmpd="sng">
                      <a:noFill/>
                    </a:lnL>
                    <a:lnR w="12700" cmpd="sng">
                      <a:noFill/>
                    </a:lnR>
                    <a:lnT w="12700" cmpd="sng">
                      <a:noFill/>
                    </a:lnT>
                    <a:lnB w="38100" cmpd="sng">
                      <a:noFill/>
                    </a:lnB>
                    <a:solidFill>
                      <a:srgbClr val="AE78D6"/>
                    </a:solidFill>
                  </a:tcPr>
                </a:tc>
                <a:tc>
                  <a:txBody>
                    <a:bodyPr/>
                    <a:lstStyle/>
                    <a:p>
                      <a:endParaRPr lang="en-US" sz="1800" dirty="0"/>
                    </a:p>
                  </a:txBody>
                  <a:tcPr>
                    <a:lnL w="12700" cmpd="sng">
                      <a:noFill/>
                    </a:lnL>
                    <a:lnR w="12700" cmpd="sng">
                      <a:noFill/>
                    </a:lnR>
                    <a:lnT w="12700" cmpd="sng">
                      <a:noFill/>
                    </a:lnT>
                    <a:lnB w="38100" cmpd="sng">
                      <a:noFill/>
                    </a:lnB>
                    <a:solidFill>
                      <a:srgbClr val="AE78D6"/>
                    </a:solidFill>
                  </a:tcPr>
                </a:tc>
                <a:tc>
                  <a:txBody>
                    <a:bodyPr/>
                    <a:lstStyle/>
                    <a:p>
                      <a:endParaRPr lang="en-US" sz="1800" dirty="0"/>
                    </a:p>
                  </a:txBody>
                  <a:tcPr>
                    <a:lnL w="12700" cmpd="sng">
                      <a:noFill/>
                    </a:lnL>
                    <a:lnR w="12700" cmpd="sng">
                      <a:noFill/>
                    </a:lnR>
                    <a:lnT w="12700" cmpd="sng">
                      <a:noFill/>
                    </a:lnT>
                    <a:lnB w="38100" cmpd="sng">
                      <a:noFill/>
                    </a:lnB>
                    <a:solidFill>
                      <a:srgbClr val="AE78D6"/>
                    </a:solidFill>
                  </a:tcPr>
                </a:tc>
                <a:tc>
                  <a:txBody>
                    <a:bodyPr/>
                    <a:lstStyle/>
                    <a:p>
                      <a:endParaRPr lang="en-US" sz="1800" dirty="0"/>
                    </a:p>
                  </a:txBody>
                  <a:tcPr>
                    <a:lnL w="12700" cmpd="sng">
                      <a:noFill/>
                    </a:lnL>
                    <a:lnR w="12700" cmpd="sng">
                      <a:noFill/>
                    </a:lnR>
                    <a:lnT w="12700" cmpd="sng">
                      <a:noFill/>
                    </a:lnT>
                    <a:lnB w="38100" cmpd="sng">
                      <a:noFill/>
                    </a:lnB>
                    <a:solidFill>
                      <a:srgbClr val="AE78D6"/>
                    </a:solidFill>
                  </a:tcPr>
                </a:tc>
                <a:tc>
                  <a:txBody>
                    <a:bodyPr/>
                    <a:lstStyle/>
                    <a:p>
                      <a:endParaRPr lang="en-US" sz="1800" dirty="0"/>
                    </a:p>
                  </a:txBody>
                  <a:tcPr>
                    <a:lnL w="12700" cmpd="sng">
                      <a:noFill/>
                    </a:lnL>
                    <a:lnR w="12700" cmpd="sng">
                      <a:noFill/>
                    </a:lnR>
                    <a:lnT w="12700" cmpd="sng">
                      <a:noFill/>
                    </a:lnT>
                    <a:lnB w="38100" cmpd="sng">
                      <a:noFill/>
                    </a:lnB>
                    <a:solidFill>
                      <a:srgbClr val="AE78D6"/>
                    </a:solidFill>
                  </a:tcPr>
                </a:tc>
                <a:tc>
                  <a:txBody>
                    <a:bodyPr/>
                    <a:lstStyle/>
                    <a:p>
                      <a:endParaRPr lang="en-US" sz="1800"/>
                    </a:p>
                  </a:txBody>
                  <a:tcPr>
                    <a:lnL w="12700" cmpd="sng">
                      <a:noFill/>
                    </a:lnL>
                    <a:lnR w="12700" cmpd="sng">
                      <a:noFill/>
                    </a:lnR>
                    <a:lnT w="12700" cmpd="sng">
                      <a:noFill/>
                    </a:lnT>
                    <a:lnB w="38100" cmpd="sng">
                      <a:noFill/>
                    </a:lnB>
                    <a:solidFill>
                      <a:srgbClr val="AE78D6"/>
                    </a:solidFill>
                  </a:tcPr>
                </a:tc>
                <a:tc>
                  <a:txBody>
                    <a:bodyPr/>
                    <a:lstStyle/>
                    <a:p>
                      <a:endParaRPr lang="en-US" sz="1800" dirty="0"/>
                    </a:p>
                  </a:txBody>
                  <a:tcPr>
                    <a:lnL w="12700" cmpd="sng">
                      <a:noFill/>
                    </a:lnL>
                    <a:lnR w="12700" cmpd="sng">
                      <a:noFill/>
                    </a:lnR>
                    <a:lnT w="12700" cmpd="sng">
                      <a:noFill/>
                    </a:lnT>
                    <a:lnB w="38100" cmpd="sng">
                      <a:noFill/>
                    </a:lnB>
                    <a:solidFill>
                      <a:srgbClr val="AE78D6"/>
                    </a:solidFill>
                  </a:tcPr>
                </a:tc>
                <a:tc>
                  <a:txBody>
                    <a:bodyPr/>
                    <a:lstStyle/>
                    <a:p>
                      <a:endParaRPr lang="en-US" sz="1800"/>
                    </a:p>
                  </a:txBody>
                  <a:tcPr>
                    <a:lnL w="12700" cmpd="sng">
                      <a:noFill/>
                    </a:lnL>
                    <a:lnR w="12700" cmpd="sng">
                      <a:noFill/>
                    </a:lnR>
                    <a:lnT w="12700" cmpd="sng">
                      <a:noFill/>
                    </a:lnT>
                    <a:lnB w="38100" cmpd="sng">
                      <a:noFill/>
                    </a:lnB>
                    <a:solidFill>
                      <a:srgbClr val="AE78D6"/>
                    </a:solidFill>
                  </a:tcPr>
                </a:tc>
                <a:tc>
                  <a:txBody>
                    <a:bodyPr/>
                    <a:lstStyle/>
                    <a:p>
                      <a:endParaRPr lang="en-US" sz="1800"/>
                    </a:p>
                  </a:txBody>
                  <a:tcPr>
                    <a:lnL w="12700" cmpd="sng">
                      <a:noFill/>
                    </a:lnL>
                    <a:lnR w="12700" cmpd="sng">
                      <a:noFill/>
                    </a:lnR>
                    <a:lnT w="12700" cmpd="sng">
                      <a:noFill/>
                    </a:lnT>
                    <a:lnB w="38100" cmpd="sng">
                      <a:noFill/>
                    </a:lnB>
                    <a:solidFill>
                      <a:srgbClr val="AE78D6"/>
                    </a:solidFill>
                  </a:tcPr>
                </a:tc>
                <a:tc>
                  <a:txBody>
                    <a:bodyPr/>
                    <a:lstStyle/>
                    <a:p>
                      <a:endParaRPr lang="en-US" sz="1800" dirty="0"/>
                    </a:p>
                  </a:txBody>
                  <a:tcPr>
                    <a:lnL w="12700" cmpd="sng">
                      <a:noFill/>
                    </a:lnL>
                    <a:lnR w="12700" cmpd="sng">
                      <a:noFill/>
                    </a:lnR>
                    <a:lnT w="12700" cmpd="sng">
                      <a:noFill/>
                    </a:lnT>
                    <a:lnB w="38100" cmpd="sng">
                      <a:noFill/>
                    </a:lnB>
                    <a:solidFill>
                      <a:srgbClr val="AE78D6"/>
                    </a:solidFill>
                  </a:tcPr>
                </a:tc>
                <a:tc>
                  <a:txBody>
                    <a:bodyPr/>
                    <a:lstStyle/>
                    <a:p>
                      <a:endParaRPr lang="en-US" sz="1800" dirty="0"/>
                    </a:p>
                  </a:txBody>
                  <a:tcPr>
                    <a:lnL w="12700" cmpd="sng">
                      <a:noFill/>
                    </a:lnL>
                    <a:lnR w="12700" cmpd="sng">
                      <a:noFill/>
                    </a:lnR>
                    <a:lnT w="12700" cmpd="sng">
                      <a:noFill/>
                    </a:lnT>
                    <a:lnB w="38100" cmpd="sng">
                      <a:noFill/>
                    </a:lnB>
                    <a:solidFill>
                      <a:srgbClr val="AE78D6"/>
                    </a:solidFill>
                  </a:tcPr>
                </a:tc>
                <a:tc>
                  <a:txBody>
                    <a:bodyPr/>
                    <a:lstStyle/>
                    <a:p>
                      <a:endParaRPr lang="en-US" sz="1800"/>
                    </a:p>
                  </a:txBody>
                  <a:tcPr>
                    <a:lnL w="12700" cmpd="sng">
                      <a:noFill/>
                    </a:lnL>
                    <a:lnR w="12700" cmpd="sng">
                      <a:noFill/>
                    </a:lnR>
                    <a:lnT w="12700" cmpd="sng">
                      <a:noFill/>
                    </a:lnT>
                    <a:lnB w="38100" cmpd="sng">
                      <a:noFill/>
                    </a:lnB>
                    <a:solidFill>
                      <a:srgbClr val="AE78D6"/>
                    </a:solidFill>
                  </a:tcPr>
                </a:tc>
                <a:tc>
                  <a:txBody>
                    <a:bodyPr/>
                    <a:lstStyle/>
                    <a:p>
                      <a:endParaRPr lang="en-US" sz="1800"/>
                    </a:p>
                  </a:txBody>
                  <a:tcPr>
                    <a:lnL w="12700" cmpd="sng">
                      <a:noFill/>
                    </a:lnL>
                    <a:lnR w="12700" cmpd="sng">
                      <a:noFill/>
                    </a:lnR>
                    <a:lnT w="12700" cmpd="sng">
                      <a:noFill/>
                    </a:lnT>
                    <a:lnB w="38100" cmpd="sng">
                      <a:noFill/>
                    </a:lnB>
                    <a:solidFill>
                      <a:srgbClr val="AE78D6"/>
                    </a:solidFill>
                  </a:tcPr>
                </a:tc>
                <a:extLst>
                  <a:ext uri="{0D108BD9-81ED-4DB2-BD59-A6C34878D82A}">
                    <a16:rowId xmlns:a16="http://schemas.microsoft.com/office/drawing/2014/main" val="10000"/>
                  </a:ext>
                </a:extLst>
              </a:tr>
              <a:tr h="283713">
                <a:tc>
                  <a:txBody>
                    <a:bodyPr/>
                    <a:lstStyle/>
                    <a:p>
                      <a:endParaRPr lang="en-US" sz="1800"/>
                    </a:p>
                  </a:txBody>
                  <a:tcPr>
                    <a:lnL w="12700" cmpd="sng">
                      <a:noFill/>
                    </a:lnL>
                    <a:lnR w="12700" cmpd="sng">
                      <a:noFill/>
                    </a:lnR>
                    <a:lnT w="38100" cmpd="sng">
                      <a:noFill/>
                    </a:lnT>
                    <a:lnB w="12700" cmpd="sng">
                      <a:noFill/>
                    </a:lnB>
                    <a:solidFill>
                      <a:srgbClr val="AE78D6"/>
                    </a:solidFill>
                  </a:tcPr>
                </a:tc>
                <a:tc>
                  <a:txBody>
                    <a:bodyPr/>
                    <a:lstStyle/>
                    <a:p>
                      <a:endParaRPr lang="en-US" sz="1800" dirty="0"/>
                    </a:p>
                  </a:txBody>
                  <a:tcPr anchor="ctr">
                    <a:lnL w="12700" cmpd="sng">
                      <a:noFill/>
                    </a:lnL>
                    <a:lnR w="12700" cmpd="sng">
                      <a:noFill/>
                    </a:lnR>
                    <a:lnT w="38100" cmpd="sng">
                      <a:noFill/>
                    </a:lnT>
                    <a:lnB w="12700" cmpd="sng">
                      <a:noFill/>
                    </a:lnB>
                    <a:solidFill>
                      <a:srgbClr val="AE78D6"/>
                    </a:solidFill>
                  </a:tcPr>
                </a:tc>
                <a:tc>
                  <a:txBody>
                    <a:bodyPr/>
                    <a:lstStyle/>
                    <a:p>
                      <a:endParaRPr lang="en-US" sz="1800" dirty="0"/>
                    </a:p>
                  </a:txBody>
                  <a:tcPr anchor="ctr">
                    <a:lnL w="12700" cmpd="sng">
                      <a:noFill/>
                    </a:lnL>
                    <a:lnR w="12700" cmpd="sng">
                      <a:noFill/>
                    </a:lnR>
                    <a:lnT w="38100" cmpd="sng">
                      <a:noFill/>
                    </a:lnT>
                    <a:lnB w="12700" cmpd="sng">
                      <a:noFill/>
                    </a:lnB>
                    <a:solidFill>
                      <a:srgbClr val="AE78D6"/>
                    </a:solidFill>
                  </a:tcPr>
                </a:tc>
                <a:tc>
                  <a:txBody>
                    <a:bodyPr/>
                    <a:lstStyle/>
                    <a:p>
                      <a:endParaRPr lang="en-US" sz="1800" dirty="0"/>
                    </a:p>
                  </a:txBody>
                  <a:tcPr anchor="ctr">
                    <a:lnL w="12700" cmpd="sng">
                      <a:noFill/>
                    </a:lnL>
                    <a:lnR w="12700" cmpd="sng">
                      <a:noFill/>
                    </a:lnR>
                    <a:lnT w="38100" cmpd="sng">
                      <a:noFill/>
                    </a:lnT>
                    <a:lnB w="12700" cmpd="sng">
                      <a:noFill/>
                    </a:lnB>
                    <a:solidFill>
                      <a:srgbClr val="AE78D6"/>
                    </a:solidFill>
                  </a:tcPr>
                </a:tc>
                <a:tc>
                  <a:txBody>
                    <a:bodyPr/>
                    <a:lstStyle/>
                    <a:p>
                      <a:endParaRPr lang="en-US" sz="1800" dirty="0"/>
                    </a:p>
                  </a:txBody>
                  <a:tcPr anchor="ctr">
                    <a:lnL w="12700" cmpd="sng">
                      <a:noFill/>
                    </a:lnL>
                    <a:lnR w="12700" cmpd="sng">
                      <a:noFill/>
                    </a:lnR>
                    <a:lnT w="38100" cmpd="sng">
                      <a:noFill/>
                    </a:lnT>
                    <a:lnB w="12700" cmpd="sng">
                      <a:noFill/>
                    </a:lnB>
                    <a:solidFill>
                      <a:srgbClr val="AE78D6"/>
                    </a:solidFill>
                  </a:tcPr>
                </a:tc>
                <a:tc>
                  <a:txBody>
                    <a:bodyPr/>
                    <a:lstStyle/>
                    <a:p>
                      <a:endParaRPr lang="en-US" sz="1800" dirty="0"/>
                    </a:p>
                  </a:txBody>
                  <a:tcPr anchor="ctr">
                    <a:lnL w="12700" cmpd="sng">
                      <a:noFill/>
                    </a:lnL>
                    <a:lnR w="12700" cmpd="sng">
                      <a:noFill/>
                    </a:lnR>
                    <a:lnT w="38100" cmpd="sng">
                      <a:noFill/>
                    </a:lnT>
                    <a:lnB w="12700" cmpd="sng">
                      <a:noFill/>
                    </a:lnB>
                    <a:solidFill>
                      <a:srgbClr val="AE78D6"/>
                    </a:solidFill>
                  </a:tcPr>
                </a:tc>
                <a:tc>
                  <a:txBody>
                    <a:bodyPr/>
                    <a:lstStyle/>
                    <a:p>
                      <a:endParaRPr lang="en-US" sz="1800" dirty="0"/>
                    </a:p>
                  </a:txBody>
                  <a:tcPr anchor="ctr">
                    <a:lnL w="12700" cmpd="sng">
                      <a:noFill/>
                    </a:lnL>
                    <a:lnR w="12700" cmpd="sng">
                      <a:noFill/>
                    </a:lnR>
                    <a:lnT w="38100" cmpd="sng">
                      <a:noFill/>
                    </a:lnT>
                    <a:lnB w="12700" cmpd="sng">
                      <a:noFill/>
                    </a:lnB>
                    <a:solidFill>
                      <a:srgbClr val="AE78D6"/>
                    </a:solidFill>
                  </a:tcPr>
                </a:tc>
                <a:tc>
                  <a:txBody>
                    <a:bodyPr/>
                    <a:lstStyle/>
                    <a:p>
                      <a:endParaRPr lang="en-US" sz="1800" dirty="0"/>
                    </a:p>
                  </a:txBody>
                  <a:tcPr anchor="ctr">
                    <a:lnL w="12700" cmpd="sng">
                      <a:noFill/>
                    </a:lnL>
                    <a:lnR w="12700" cmpd="sng">
                      <a:noFill/>
                    </a:lnR>
                    <a:lnT w="38100" cmpd="sng">
                      <a:noFill/>
                    </a:lnT>
                    <a:lnB w="12700" cmpd="sng">
                      <a:noFill/>
                    </a:lnB>
                    <a:solidFill>
                      <a:srgbClr val="AE78D6"/>
                    </a:solidFill>
                  </a:tcPr>
                </a:tc>
                <a:tc>
                  <a:txBody>
                    <a:bodyPr/>
                    <a:lstStyle/>
                    <a:p>
                      <a:endParaRPr lang="en-US" sz="1800"/>
                    </a:p>
                  </a:txBody>
                  <a:tcPr anchor="ctr">
                    <a:lnL w="12700" cmpd="sng">
                      <a:noFill/>
                    </a:lnL>
                    <a:lnR w="12700" cmpd="sng">
                      <a:noFill/>
                    </a:lnR>
                    <a:lnT w="38100" cmpd="sng">
                      <a:noFill/>
                    </a:lnT>
                    <a:lnB w="12700" cmpd="sng">
                      <a:noFill/>
                    </a:lnB>
                    <a:solidFill>
                      <a:srgbClr val="AE78D6"/>
                    </a:solidFill>
                  </a:tcPr>
                </a:tc>
                <a:tc rowSpan="2" gridSpan="2">
                  <a:txBody>
                    <a:bodyPr/>
                    <a:lstStyle/>
                    <a:p>
                      <a:r>
                        <a:rPr lang="en-US" sz="1800" b="1" dirty="0"/>
                        <a:t>      David</a:t>
                      </a:r>
                    </a:p>
                  </a:txBody>
                  <a:tcPr anchor="ctr">
                    <a:lnL w="12700" cmpd="sng">
                      <a:noFill/>
                    </a:lnL>
                    <a:lnR w="12700" cmpd="sng">
                      <a:noFill/>
                    </a:lnR>
                    <a:lnT w="38100" cmpd="sng">
                      <a:noFill/>
                    </a:lnT>
                    <a:lnB w="12700" cmpd="sng">
                      <a:noFill/>
                    </a:lnB>
                    <a:solidFill>
                      <a:srgbClr val="AE78D6"/>
                    </a:solidFill>
                  </a:tcPr>
                </a:tc>
                <a:tc rowSpan="2" hMerge="1">
                  <a:txBody>
                    <a:bodyPr/>
                    <a:lstStyle/>
                    <a:p>
                      <a:endParaRPr lang="en-US" dirty="0"/>
                    </a:p>
                  </a:txBody>
                  <a:tcPr/>
                </a:tc>
                <a:tc rowSpan="2" gridSpan="3">
                  <a:txBody>
                    <a:bodyPr/>
                    <a:lstStyle/>
                    <a:p>
                      <a:pPr algn="l"/>
                      <a:r>
                        <a:rPr lang="en-US" sz="1800" b="1" dirty="0"/>
                        <a:t>       Noah</a:t>
                      </a:r>
                    </a:p>
                  </a:txBody>
                  <a:tcPr anchor="ctr">
                    <a:lnL w="12700" cmpd="sng">
                      <a:noFill/>
                    </a:lnL>
                    <a:lnR w="12700" cap="flat" cmpd="sng" algn="ctr">
                      <a:solidFill>
                        <a:srgbClr val="220000"/>
                      </a:solidFill>
                      <a:prstDash val="solid"/>
                      <a:round/>
                      <a:headEnd type="none" w="med" len="med"/>
                      <a:tailEnd type="none" w="med" len="med"/>
                    </a:lnR>
                    <a:lnT w="38100" cmpd="sng">
                      <a:noFill/>
                    </a:lnT>
                    <a:solidFill>
                      <a:srgbClr val="AE78D6"/>
                    </a:solidFill>
                  </a:tcPr>
                </a:tc>
                <a:tc rowSpan="2" hMerge="1">
                  <a:txBody>
                    <a:bodyPr/>
                    <a:lstStyle/>
                    <a:p>
                      <a:pPr algn="l"/>
                      <a:r>
                        <a:rPr lang="en-US" sz="1800" b="1" dirty="0"/>
                        <a:t>Noah</a:t>
                      </a:r>
                    </a:p>
                  </a:txBody>
                  <a:tcPr anchor="ctr">
                    <a:lnL w="12700" cmpd="sng">
                      <a:noFill/>
                    </a:lnL>
                    <a:lnR w="12700" cmpd="sng">
                      <a:noFill/>
                    </a:lnR>
                    <a:lnT w="38100" cmpd="sng">
                      <a:noFill/>
                    </a:lnT>
                    <a:lnB w="12700" cmpd="sng">
                      <a:noFill/>
                    </a:lnB>
                    <a:solidFill>
                      <a:srgbClr val="DA80D8"/>
                    </a:solidFill>
                  </a:tcPr>
                </a:tc>
                <a:tc rowSpan="2" hMerge="1">
                  <a:txBody>
                    <a:bodyPr/>
                    <a:lstStyle/>
                    <a:p>
                      <a:endParaRPr lang="en-US" b="1" dirty="0"/>
                    </a:p>
                  </a:txBody>
                  <a:tcPr/>
                </a:tc>
                <a:extLst>
                  <a:ext uri="{0D108BD9-81ED-4DB2-BD59-A6C34878D82A}">
                    <a16:rowId xmlns:a16="http://schemas.microsoft.com/office/drawing/2014/main" val="10001"/>
                  </a:ext>
                </a:extLst>
              </a:tr>
              <a:tr h="283713">
                <a:tc>
                  <a:txBody>
                    <a:bodyPr/>
                    <a:lstStyle/>
                    <a:p>
                      <a:endParaRPr lang="en-US" sz="1800"/>
                    </a:p>
                  </a:txBody>
                  <a:tcP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gridSpan="2" vMerge="1">
                  <a:txBody>
                    <a:bodyPr/>
                    <a:lstStyle/>
                    <a:p>
                      <a:endParaRPr lang="en-US"/>
                    </a:p>
                  </a:txBody>
                  <a:tcPr/>
                </a:tc>
                <a:tc hMerge="1" vMerge="1">
                  <a:txBody>
                    <a:bodyPr/>
                    <a:lstStyle/>
                    <a:p>
                      <a:endParaRPr lang="en-US" dirty="0"/>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2"/>
                  </a:ext>
                </a:extLst>
              </a:tr>
              <a:tr h="283713">
                <a:tc>
                  <a:txBody>
                    <a:bodyPr/>
                    <a:lstStyle/>
                    <a:p>
                      <a:endParaRPr lang="en-US" sz="1800"/>
                    </a:p>
                  </a:txBody>
                  <a:tcP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rowSpan="2" gridSpan="3">
                  <a:txBody>
                    <a:bodyPr/>
                    <a:lstStyle/>
                    <a:p>
                      <a:pPr algn="l"/>
                      <a:r>
                        <a:rPr lang="en-US" sz="1800" dirty="0"/>
                        <a:t>          Jesse</a:t>
                      </a:r>
                    </a:p>
                  </a:txBody>
                  <a:tcPr anchor="ctr">
                    <a:lnL w="12700" cmpd="sng">
                      <a:noFill/>
                    </a:lnL>
                    <a:lnR w="12700" cmpd="sng">
                      <a:noFill/>
                    </a:lnR>
                    <a:lnT w="12700" cmpd="sng">
                      <a:noFill/>
                    </a:lnT>
                    <a:lnB w="12700" cmpd="sng">
                      <a:noFill/>
                    </a:lnB>
                    <a:solidFill>
                      <a:srgbClr val="AE78D6"/>
                    </a:solidFill>
                  </a:tcPr>
                </a:tc>
                <a:tc rowSpan="2" hMerge="1">
                  <a:txBody>
                    <a:bodyPr/>
                    <a:lstStyle/>
                    <a:p>
                      <a:endParaRPr lang="en-US" dirty="0"/>
                    </a:p>
                  </a:txBody>
                  <a:tcPr/>
                </a:tc>
                <a:tc rowSpan="2" hMerge="1">
                  <a:txBody>
                    <a:bodyPr/>
                    <a:lstStyle/>
                    <a:p>
                      <a:endParaRPr lang="en-US" dirty="0"/>
                    </a:p>
                  </a:txBody>
                  <a:tcPr>
                    <a:lnL w="12700" cmpd="sng">
                      <a:noFill/>
                    </a:lnL>
                    <a:lnR w="12700" cmpd="sng">
                      <a:noFill/>
                    </a:lnR>
                    <a:lnT w="12700" cmpd="sng">
                      <a:noFill/>
                    </a:lnT>
                    <a:lnB w="12700" cmpd="sng">
                      <a:noFill/>
                    </a:lnB>
                    <a:solidFill>
                      <a:schemeClr val="bg2"/>
                    </a:solidFill>
                  </a:tcPr>
                </a:tc>
                <a:tc rowSpan="2" gridSpan="3">
                  <a:txBody>
                    <a:bodyPr/>
                    <a:lstStyle/>
                    <a:p>
                      <a:r>
                        <a:rPr lang="en-US" sz="1800" dirty="0"/>
                        <a:t>Lamech</a:t>
                      </a:r>
                    </a:p>
                  </a:txBody>
                  <a:tcPr anchor="ctr">
                    <a:lnL w="12700" cmpd="sng">
                      <a:noFill/>
                    </a:lnL>
                    <a:lnR w="12700" cap="flat" cmpd="sng" algn="ctr">
                      <a:solidFill>
                        <a:srgbClr val="220000"/>
                      </a:solidFill>
                      <a:prstDash val="solid"/>
                      <a:round/>
                      <a:headEnd type="none" w="med" len="med"/>
                      <a:tailEnd type="none" w="med" len="med"/>
                    </a:lnR>
                    <a:lnB w="12700" cmpd="sng">
                      <a:noFill/>
                    </a:lnB>
                    <a:solidFill>
                      <a:srgbClr val="AE78D6"/>
                    </a:solidFill>
                  </a:tcPr>
                </a:tc>
                <a:tc rowSpan="2" hMerge="1">
                  <a:txBody>
                    <a:bodyPr/>
                    <a:lstStyle/>
                    <a:p>
                      <a:r>
                        <a:rPr lang="en-US" sz="1800" dirty="0"/>
                        <a:t>Lamech</a:t>
                      </a:r>
                    </a:p>
                  </a:txBody>
                  <a:tcPr anchor="ctr">
                    <a:lnL w="12700" cmpd="sng">
                      <a:noFill/>
                    </a:lnL>
                    <a:lnR w="12700" cmpd="sng">
                      <a:noFill/>
                    </a:lnR>
                    <a:lnT w="12700" cmpd="sng">
                      <a:noFill/>
                    </a:lnT>
                    <a:lnB w="12700" cmpd="sng">
                      <a:noFill/>
                    </a:lnB>
                    <a:solidFill>
                      <a:srgbClr val="DA80D8"/>
                    </a:solidFill>
                  </a:tcPr>
                </a:tc>
                <a:tc rowSpan="2" hMerge="1">
                  <a:txBody>
                    <a:bodyPr/>
                    <a:lstStyle/>
                    <a:p>
                      <a:endParaRPr lang="en-US" dirty="0"/>
                    </a:p>
                  </a:txBody>
                  <a:tcPr/>
                </a:tc>
                <a:extLst>
                  <a:ext uri="{0D108BD9-81ED-4DB2-BD59-A6C34878D82A}">
                    <a16:rowId xmlns:a16="http://schemas.microsoft.com/office/drawing/2014/main" val="10003"/>
                  </a:ext>
                </a:extLst>
              </a:tr>
              <a:tr h="283713">
                <a:tc>
                  <a:txBody>
                    <a:bodyPr/>
                    <a:lstStyle/>
                    <a:p>
                      <a:endParaRPr lang="en-US" sz="1800"/>
                    </a:p>
                  </a:txBody>
                  <a:tcP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gridSpan="3" vMerge="1">
                  <a:txBody>
                    <a:bodyPr/>
                    <a:lstStyle/>
                    <a:p>
                      <a:endParaRPr lang="en-US"/>
                    </a:p>
                  </a:txBody>
                  <a:tcPr/>
                </a:tc>
                <a:tc hMerge="1" vMerge="1">
                  <a:txBody>
                    <a:bodyPr/>
                    <a:lstStyle/>
                    <a:p>
                      <a:endParaRPr lang="en-US" dirty="0"/>
                    </a:p>
                  </a:txBody>
                  <a:tcPr/>
                </a:tc>
                <a:tc hMerge="1" vMerge="1">
                  <a:txBody>
                    <a:bodyPr/>
                    <a:lstStyle/>
                    <a:p>
                      <a:endParaRPr lang="en-US" dirty="0"/>
                    </a:p>
                  </a:txBody>
                  <a:tcPr>
                    <a:lnL w="12700" cmpd="sng">
                      <a:noFill/>
                    </a:lnL>
                    <a:lnR w="12700" cmpd="sng">
                      <a:noFill/>
                    </a:lnR>
                    <a:lnT w="12700" cmpd="sng">
                      <a:noFill/>
                    </a:lnT>
                    <a:lnB w="12700" cmpd="sng">
                      <a:noFill/>
                    </a:lnB>
                    <a:solidFill>
                      <a:schemeClr val="bg2"/>
                    </a:solidFill>
                  </a:tcPr>
                </a:tc>
                <a:tc gridSpan="3" vMerge="1">
                  <a:txBody>
                    <a:bodyPr/>
                    <a:lstStyle/>
                    <a:p>
                      <a:endParaRPr lang="en-US" sz="1800" dirty="0"/>
                    </a:p>
                  </a:txBody>
                  <a:tcPr anchor="ctr">
                    <a:lnL w="12700" cmpd="sng">
                      <a:noFill/>
                    </a:lnL>
                    <a:lnR w="12700" cmpd="sng">
                      <a:noFill/>
                    </a:lnR>
                    <a:lnT w="12700" cmpd="sng">
                      <a:noFill/>
                    </a:lnT>
                    <a:lnB w="12700" cmpd="sng">
                      <a:noFill/>
                    </a:lnB>
                    <a:solidFill>
                      <a:srgbClr val="DA80D8"/>
                    </a:solidFill>
                  </a:tcPr>
                </a:tc>
                <a:tc hMerge="1" vMerge="1">
                  <a:txBody>
                    <a:bodyPr/>
                    <a:lstStyle/>
                    <a:p>
                      <a:endParaRPr lang="en-US" dirty="0"/>
                    </a:p>
                  </a:txBody>
                  <a:tcPr/>
                </a:tc>
                <a:tc hMerge="1" vMerge="1">
                  <a:txBody>
                    <a:bodyPr/>
                    <a:lstStyle/>
                    <a:p>
                      <a:endParaRPr lang="en-US" dirty="0"/>
                    </a:p>
                  </a:txBody>
                  <a:tcPr/>
                </a:tc>
                <a:extLst>
                  <a:ext uri="{0D108BD9-81ED-4DB2-BD59-A6C34878D82A}">
                    <a16:rowId xmlns:a16="http://schemas.microsoft.com/office/drawing/2014/main" val="10004"/>
                  </a:ext>
                </a:extLst>
              </a:tr>
              <a:tr h="283713">
                <a:tc>
                  <a:txBody>
                    <a:bodyPr/>
                    <a:lstStyle/>
                    <a:p>
                      <a:endParaRPr lang="en-US" sz="1800"/>
                    </a:p>
                  </a:txBody>
                  <a:tcP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rowSpan="2" gridSpan="3">
                  <a:txBody>
                    <a:bodyPr/>
                    <a:lstStyle/>
                    <a:p>
                      <a:pPr algn="l"/>
                      <a:r>
                        <a:rPr lang="en-US" sz="1800" dirty="0"/>
                        <a:t>             Obed</a:t>
                      </a:r>
                    </a:p>
                  </a:txBody>
                  <a:tcPr anchor="ctr">
                    <a:lnL w="12700" cmpd="sng">
                      <a:noFill/>
                    </a:lnL>
                    <a:lnR w="12700" cmpd="sng">
                      <a:noFill/>
                    </a:lnR>
                    <a:lnT w="12700" cmpd="sng">
                      <a:noFill/>
                    </a:lnT>
                    <a:lnB w="12700" cmpd="sng">
                      <a:noFill/>
                    </a:lnB>
                    <a:solidFill>
                      <a:srgbClr val="AE78D6"/>
                    </a:solidFill>
                  </a:tcPr>
                </a:tc>
                <a:tc rowSpan="2" hMerge="1">
                  <a:txBody>
                    <a:bodyPr/>
                    <a:lstStyle/>
                    <a:p>
                      <a:endParaRPr lang="en-US" dirty="0"/>
                    </a:p>
                  </a:txBody>
                  <a:tcPr/>
                </a:tc>
                <a:tc rowSpan="2" hMerge="1">
                  <a:txBody>
                    <a:bodyPr/>
                    <a:lstStyle/>
                    <a:p>
                      <a:endParaRPr lang="en-US" dirty="0"/>
                    </a:p>
                  </a:txBody>
                  <a:tcPr>
                    <a:lnL w="12700" cmpd="sng">
                      <a:noFill/>
                    </a:lnL>
                    <a:lnR w="12700" cmpd="sng">
                      <a:noFill/>
                    </a:lnR>
                    <a:lnT w="12700" cmpd="sng">
                      <a:noFill/>
                    </a:lnT>
                    <a:lnB w="12700" cmpd="sng">
                      <a:noFill/>
                    </a:lnB>
                    <a:solidFill>
                      <a:schemeClr val="bg2"/>
                    </a:solidFill>
                  </a:tcPr>
                </a:tc>
                <a:tc rowSpan="2" gridSpan="4">
                  <a:txBody>
                    <a:bodyPr/>
                    <a:lstStyle/>
                    <a:p>
                      <a:r>
                        <a:rPr lang="en-US" sz="1800" dirty="0"/>
                        <a:t>     Methuselah</a:t>
                      </a:r>
                    </a:p>
                  </a:txBody>
                  <a:tcPr anchor="ctr">
                    <a:lnL w="12700" cmpd="sng">
                      <a:noFill/>
                    </a:lnL>
                    <a:lnR w="12700" cap="flat" cmpd="sng" algn="ctr">
                      <a:solidFill>
                        <a:srgbClr val="220000"/>
                      </a:solidFill>
                      <a:prstDash val="solid"/>
                      <a:round/>
                      <a:headEnd type="none" w="med" len="med"/>
                      <a:tailEnd type="none" w="med" len="med"/>
                    </a:lnR>
                    <a:lnT w="12700" cmpd="sng">
                      <a:noFill/>
                    </a:lnT>
                    <a:lnB w="12700" cmpd="sng">
                      <a:noFill/>
                    </a:lnB>
                    <a:solidFill>
                      <a:srgbClr val="AE78D6"/>
                    </a:solidFill>
                  </a:tcPr>
                </a:tc>
                <a:tc rowSpan="2" hMerge="1">
                  <a:txBody>
                    <a:bodyPr/>
                    <a:lstStyle/>
                    <a:p>
                      <a:r>
                        <a:rPr lang="en-US" sz="1800" dirty="0"/>
                        <a:t>Methuselah</a:t>
                      </a:r>
                    </a:p>
                  </a:txBody>
                  <a:tcPr anchor="ctr">
                    <a:lnL w="12700" cmpd="sng">
                      <a:noFill/>
                    </a:lnL>
                    <a:lnR w="12700" cmpd="sng">
                      <a:noFill/>
                    </a:lnR>
                    <a:lnT w="12700" cmpd="sng">
                      <a:noFill/>
                    </a:lnT>
                    <a:lnB w="12700" cmpd="sng">
                      <a:noFill/>
                    </a:lnB>
                    <a:solidFill>
                      <a:srgbClr val="DA80D8"/>
                    </a:solidFill>
                  </a:tcPr>
                </a:tc>
                <a:tc rowSpan="2" hMerge="1">
                  <a:txBody>
                    <a:bodyPr/>
                    <a:lstStyle/>
                    <a:p>
                      <a:endParaRPr lang="en-US" dirty="0"/>
                    </a:p>
                  </a:txBody>
                  <a:tcPr/>
                </a:tc>
                <a:tc rowSpan="2" hMerge="1">
                  <a:txBody>
                    <a:bodyPr/>
                    <a:lstStyle/>
                    <a:p>
                      <a:endParaRPr lang="en-US" dirty="0"/>
                    </a:p>
                  </a:txBody>
                  <a:tcPr/>
                </a:tc>
                <a:extLst>
                  <a:ext uri="{0D108BD9-81ED-4DB2-BD59-A6C34878D82A}">
                    <a16:rowId xmlns:a16="http://schemas.microsoft.com/office/drawing/2014/main" val="10005"/>
                  </a:ext>
                </a:extLst>
              </a:tr>
              <a:tr h="0">
                <a:tc>
                  <a:txBody>
                    <a:bodyPr/>
                    <a:lstStyle/>
                    <a:p>
                      <a:endParaRPr lang="en-US" sz="1800"/>
                    </a:p>
                  </a:txBody>
                  <a:tcP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gridSpan="3" vMerge="1">
                  <a:txBody>
                    <a:bodyPr/>
                    <a:lstStyle/>
                    <a:p>
                      <a:endParaRPr lang="en-US" dirty="0"/>
                    </a:p>
                  </a:txBody>
                  <a:tcPr/>
                </a:tc>
                <a:tc hMerge="1" vMerge="1">
                  <a:txBody>
                    <a:bodyPr/>
                    <a:lstStyle/>
                    <a:p>
                      <a:endParaRPr lang="en-US" dirty="0"/>
                    </a:p>
                  </a:txBody>
                  <a:tcPr/>
                </a:tc>
                <a:tc hMerge="1" vMerge="1">
                  <a:txBody>
                    <a:bodyPr/>
                    <a:lstStyle/>
                    <a:p>
                      <a:endParaRPr lang="en-US" dirty="0"/>
                    </a:p>
                  </a:txBody>
                  <a:tcPr>
                    <a:lnL w="12700" cmpd="sng">
                      <a:noFill/>
                    </a:lnL>
                    <a:lnR w="12700" cmpd="sng">
                      <a:noFill/>
                    </a:lnR>
                    <a:lnT w="12700" cmpd="sng">
                      <a:noFill/>
                    </a:lnT>
                    <a:lnB w="12700" cmpd="sng">
                      <a:noFill/>
                    </a:lnB>
                    <a:solidFill>
                      <a:schemeClr val="bg2"/>
                    </a:solidFill>
                  </a:tcPr>
                </a:tc>
                <a:tc gridSpan="4" vMerge="1">
                  <a:txBody>
                    <a:bodyPr/>
                    <a:lstStyle/>
                    <a:p>
                      <a:endParaRPr lang="en-US" sz="1800" dirty="0"/>
                    </a:p>
                  </a:txBody>
                  <a:tcPr anchor="ctr">
                    <a:lnL w="12700" cmpd="sng">
                      <a:noFill/>
                    </a:lnL>
                    <a:lnR w="12700" cmpd="sng">
                      <a:noFill/>
                    </a:lnR>
                    <a:lnT w="12700" cmpd="sng">
                      <a:noFill/>
                    </a:lnT>
                    <a:lnB w="12700" cmpd="sng">
                      <a:noFill/>
                    </a:lnB>
                    <a:solidFill>
                      <a:srgbClr val="DA80D8"/>
                    </a:solidFill>
                  </a:tcPr>
                </a:tc>
                <a:tc hMerge="1" vMerge="1">
                  <a:txBody>
                    <a:bodyPr/>
                    <a:lstStyle/>
                    <a:p>
                      <a:endParaRPr lang="en-US" dirty="0"/>
                    </a:p>
                  </a:txBody>
                  <a:tcPr/>
                </a:tc>
                <a:tc hMerge="1" vMerge="1">
                  <a:txBody>
                    <a:bodyPr/>
                    <a:lstStyle/>
                    <a:p>
                      <a:endParaRPr lang="en-US" dirty="0"/>
                    </a:p>
                  </a:txBody>
                  <a:tcPr/>
                </a:tc>
                <a:tc hMerge="1" vMerge="1">
                  <a:txBody>
                    <a:bodyPr/>
                    <a:lstStyle/>
                    <a:p>
                      <a:endParaRPr lang="en-US" dirty="0"/>
                    </a:p>
                  </a:txBody>
                  <a:tcPr/>
                </a:tc>
                <a:extLst>
                  <a:ext uri="{0D108BD9-81ED-4DB2-BD59-A6C34878D82A}">
                    <a16:rowId xmlns:a16="http://schemas.microsoft.com/office/drawing/2014/main" val="10006"/>
                  </a:ext>
                </a:extLst>
              </a:tr>
              <a:tr h="354919">
                <a:tc>
                  <a:txBody>
                    <a:bodyPr/>
                    <a:lstStyle/>
                    <a:p>
                      <a:endParaRPr lang="en-US" sz="1800"/>
                    </a:p>
                  </a:txBody>
                  <a:tcP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gridSpan="3">
                  <a:txBody>
                    <a:bodyPr/>
                    <a:lstStyle/>
                    <a:p>
                      <a:r>
                        <a:rPr lang="en-US" sz="1800" b="1" dirty="0"/>
                        <a:t>                Boaz</a:t>
                      </a:r>
                    </a:p>
                  </a:txBody>
                  <a:tcPr anchor="ctr">
                    <a:lnL w="12700" cmpd="sng">
                      <a:noFill/>
                    </a:lnL>
                    <a:lnR w="12700" cmpd="sng">
                      <a:noFill/>
                    </a:lnR>
                    <a:lnT w="12700" cmpd="sng">
                      <a:noFill/>
                    </a:lnT>
                    <a:lnB w="12700" cmpd="sng">
                      <a:noFill/>
                    </a:lnB>
                    <a:solidFill>
                      <a:srgbClr val="AE78D6"/>
                    </a:solidFill>
                  </a:tcPr>
                </a:tc>
                <a:tc hMerge="1">
                  <a:txBody>
                    <a:bodyPr/>
                    <a:lstStyle/>
                    <a:p>
                      <a:endParaRPr lang="en-US" b="1" dirty="0"/>
                    </a:p>
                  </a:txBody>
                  <a:tcPr/>
                </a:tc>
                <a:tc hMerge="1">
                  <a:txBody>
                    <a:bodyPr/>
                    <a:lstStyle/>
                    <a:p>
                      <a:endParaRPr lang="en-US" dirty="0"/>
                    </a:p>
                  </a:txBody>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gridSpan="2">
                  <a:txBody>
                    <a:bodyPr/>
                    <a:lstStyle/>
                    <a:p>
                      <a:r>
                        <a:rPr lang="en-US" sz="1800" b="1" dirty="0"/>
                        <a:t> Enoch</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a:txBody>
                    <a:bodyPr/>
                    <a:lstStyle/>
                    <a:p>
                      <a:endParaRPr lang="en-US" sz="1800" b="1" dirty="0"/>
                    </a:p>
                  </a:txBody>
                  <a:tcPr anchor="ctr">
                    <a:lnL w="12700" cmpd="sng">
                      <a:noFill/>
                    </a:lnL>
                    <a:lnR w="12700" cmpd="sng">
                      <a:noFill/>
                    </a:lnR>
                    <a:lnT w="12700" cmpd="sng">
                      <a:noFill/>
                    </a:lnT>
                    <a:lnB w="12700" cmpd="sng">
                      <a:noFill/>
                    </a:lnB>
                    <a:solidFill>
                      <a:srgbClr val="AE78D6"/>
                    </a:solidFill>
                  </a:tcPr>
                </a:tc>
                <a:tc>
                  <a:txBody>
                    <a:bodyPr/>
                    <a:lstStyle/>
                    <a:p>
                      <a:endParaRPr lang="en-US" sz="1800" b="1" dirty="0"/>
                    </a:p>
                  </a:txBody>
                  <a:tcPr>
                    <a:lnL w="12700" cmpd="sng">
                      <a:noFill/>
                    </a:lnL>
                    <a:lnR w="12700" cmpd="sng">
                      <a:noFill/>
                    </a:lnR>
                    <a:lnT w="12700" cmpd="sng">
                      <a:noFill/>
                    </a:lnT>
                    <a:lnB w="12700" cmpd="sng">
                      <a:noFill/>
                    </a:lnB>
                    <a:solidFill>
                      <a:srgbClr val="AE78D6"/>
                    </a:solidFill>
                  </a:tcPr>
                </a:tc>
                <a:extLst>
                  <a:ext uri="{0D108BD9-81ED-4DB2-BD59-A6C34878D82A}">
                    <a16:rowId xmlns:a16="http://schemas.microsoft.com/office/drawing/2014/main" val="10007"/>
                  </a:ext>
                </a:extLst>
              </a:tr>
              <a:tr h="398462">
                <a:tc>
                  <a:txBody>
                    <a:bodyPr/>
                    <a:lstStyle/>
                    <a:p>
                      <a:endParaRPr lang="en-US" sz="1800"/>
                    </a:p>
                  </a:txBody>
                  <a:tcP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gridSpan="3">
                  <a:txBody>
                    <a:bodyPr/>
                    <a:lstStyle/>
                    <a:p>
                      <a:r>
                        <a:rPr lang="en-US" sz="1800" dirty="0"/>
                        <a:t>            Salmon</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hMerge="1">
                  <a:txBody>
                    <a:bodyPr/>
                    <a:lstStyle/>
                    <a:p>
                      <a:endParaRPr lang="en-US" dirty="0"/>
                    </a:p>
                  </a:txBody>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gridSpan="2">
                  <a:txBody>
                    <a:bodyPr/>
                    <a:lstStyle/>
                    <a:p>
                      <a:r>
                        <a:rPr lang="en-US" sz="1800" dirty="0"/>
                        <a:t>    Jared</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lnL w="12700" cmpd="sng">
                      <a:noFill/>
                    </a:lnL>
                    <a:lnR w="12700" cmpd="sng">
                      <a:noFill/>
                    </a:lnR>
                    <a:lnT w="12700" cmpd="sng">
                      <a:noFill/>
                    </a:lnT>
                    <a:lnB w="12700" cmpd="sng">
                      <a:noFill/>
                    </a:lnB>
                    <a:solidFill>
                      <a:srgbClr val="AE78D6"/>
                    </a:solidFill>
                  </a:tcPr>
                </a:tc>
                <a:extLst>
                  <a:ext uri="{0D108BD9-81ED-4DB2-BD59-A6C34878D82A}">
                    <a16:rowId xmlns:a16="http://schemas.microsoft.com/office/drawing/2014/main" val="10008"/>
                  </a:ext>
                </a:extLst>
              </a:tr>
              <a:tr h="474579">
                <a:tc>
                  <a:txBody>
                    <a:bodyPr/>
                    <a:lstStyle/>
                    <a:p>
                      <a:endParaRPr lang="en-US" sz="1800"/>
                    </a:p>
                  </a:txBody>
                  <a:tcP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gridSpan="3">
                  <a:txBody>
                    <a:bodyPr/>
                    <a:lstStyle/>
                    <a:p>
                      <a:r>
                        <a:rPr lang="en-US" sz="1800" dirty="0"/>
                        <a:t>          Nahshon</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hMerge="1">
                  <a:txBody>
                    <a:bodyPr/>
                    <a:lstStyle/>
                    <a:p>
                      <a:endParaRPr lang="en-US" dirty="0"/>
                    </a:p>
                  </a:txBody>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gridSpan="3">
                  <a:txBody>
                    <a:bodyPr/>
                    <a:lstStyle/>
                    <a:p>
                      <a:r>
                        <a:rPr lang="en-US" sz="1800" dirty="0"/>
                        <a:t>    Mehalalel</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hMerge="1">
                  <a:txBody>
                    <a:bodyPr/>
                    <a:lstStyle/>
                    <a:p>
                      <a:endParaRPr lang="en-US" dirty="0"/>
                    </a:p>
                  </a:txBody>
                  <a:tcPr>
                    <a:lnL w="12700" cmpd="sng">
                      <a:noFill/>
                    </a:lnL>
                    <a:lnR w="12700" cmpd="sng">
                      <a:noFill/>
                    </a:lnR>
                    <a:lnT w="12700" cmpd="sng">
                      <a:noFill/>
                    </a:lnT>
                    <a:lnB w="12700" cmpd="sng">
                      <a:noFill/>
                    </a:lnB>
                    <a:solidFill>
                      <a:schemeClr val="bg2"/>
                    </a:solidFill>
                  </a:tcPr>
                </a:tc>
                <a:tc rowSpan="2" gridSpan="3">
                  <a:txBody>
                    <a:bodyPr/>
                    <a:lstStyle/>
                    <a:p>
                      <a:r>
                        <a:rPr lang="en-US" sz="1800" b="1" dirty="0"/>
                        <a:t>Genesis 5</a:t>
                      </a:r>
                    </a:p>
                  </a:txBody>
                  <a:tcPr anchor="ctr">
                    <a:lnL w="12700" cmpd="sng">
                      <a:noFill/>
                    </a:lnL>
                    <a:lnR w="12700" cmpd="sng">
                      <a:noFill/>
                    </a:lnR>
                    <a:lnT w="12700" cmpd="sng">
                      <a:noFill/>
                    </a:lnT>
                    <a:lnB w="12700" cmpd="sng">
                      <a:noFill/>
                    </a:lnB>
                    <a:solidFill>
                      <a:srgbClr val="AE78D6"/>
                    </a:solidFill>
                  </a:tcPr>
                </a:tc>
                <a:tc rowSpan="2" hMerge="1">
                  <a:txBody>
                    <a:bodyPr/>
                    <a:lstStyle/>
                    <a:p>
                      <a:endParaRPr lang="en-US" dirty="0"/>
                    </a:p>
                  </a:txBody>
                  <a:tcPr>
                    <a:lnL w="12700" cmpd="sng">
                      <a:noFill/>
                    </a:lnL>
                    <a:lnR w="12700" cmpd="sng">
                      <a:noFill/>
                    </a:lnR>
                    <a:lnT w="12700" cmpd="sng">
                      <a:noFill/>
                    </a:lnT>
                    <a:lnB w="12700" cmpd="sng">
                      <a:noFill/>
                    </a:lnB>
                    <a:solidFill>
                      <a:schemeClr val="bg2"/>
                    </a:solidFill>
                  </a:tcPr>
                </a:tc>
                <a:tc rowSpan="2" hMerge="1">
                  <a:txBody>
                    <a:bodyPr/>
                    <a:lstStyle/>
                    <a:p>
                      <a:endParaRPr lang="en-US" dirty="0"/>
                    </a:p>
                  </a:txBody>
                  <a:tcPr>
                    <a:lnL w="12700" cmpd="sng">
                      <a:noFill/>
                    </a:lnL>
                    <a:lnR w="12700" cmpd="sng">
                      <a:noFill/>
                    </a:lnR>
                    <a:lnT w="12700" cmpd="sng">
                      <a:noFill/>
                    </a:lnT>
                    <a:lnB w="12700" cmpd="sng">
                      <a:noFill/>
                    </a:lnB>
                    <a:solidFill>
                      <a:schemeClr val="bg2"/>
                    </a:solidFill>
                  </a:tcPr>
                </a:tc>
                <a:extLst>
                  <a:ext uri="{0D108BD9-81ED-4DB2-BD59-A6C34878D82A}">
                    <a16:rowId xmlns:a16="http://schemas.microsoft.com/office/drawing/2014/main" val="10009"/>
                  </a:ext>
                </a:extLst>
              </a:tr>
              <a:tr h="352735">
                <a:tc>
                  <a:txBody>
                    <a:bodyPr/>
                    <a:lstStyle/>
                    <a:p>
                      <a:endParaRPr lang="en-US" sz="1800"/>
                    </a:p>
                  </a:txBody>
                  <a:tcP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gridSpan="4">
                  <a:txBody>
                    <a:bodyPr/>
                    <a:lstStyle/>
                    <a:p>
                      <a:r>
                        <a:rPr lang="en-US" sz="1800" dirty="0"/>
                        <a:t>                Amminadab</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lnL w="12700" cmpd="sng">
                      <a:noFill/>
                    </a:lnL>
                    <a:lnR w="12700" cmpd="sng">
                      <a:noFill/>
                    </a:lnR>
                    <a:lnT w="12700" cmpd="sng">
                      <a:noFill/>
                    </a:lnT>
                    <a:lnB w="12700" cmpd="sng">
                      <a:noFill/>
                    </a:lnB>
                    <a:solidFill>
                      <a:schemeClr val="bg2"/>
                    </a:solidFill>
                  </a:tcPr>
                </a:tc>
                <a:tc hMerge="1">
                  <a:txBody>
                    <a:bodyPr/>
                    <a:lstStyle/>
                    <a:p>
                      <a:endParaRPr lang="en-US" dirty="0"/>
                    </a:p>
                  </a:txBody>
                  <a:tcPr/>
                </a:tc>
                <a:tc hMerge="1">
                  <a:txBody>
                    <a:bodyPr/>
                    <a:lstStyle/>
                    <a:p>
                      <a:endParaRPr lang="en-US" dirty="0"/>
                    </a:p>
                  </a:txBody>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gridSpan="2">
                  <a:txBody>
                    <a:bodyPr/>
                    <a:lstStyle/>
                    <a:p>
                      <a:r>
                        <a:rPr lang="en-US" sz="1800" dirty="0"/>
                        <a:t>    Kenan</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gridSpan="3" vMerge="1">
                  <a:txBody>
                    <a:bodyPr/>
                    <a:lstStyle/>
                    <a:p>
                      <a:endParaRPr lang="en-US" dirty="0"/>
                    </a:p>
                  </a:txBody>
                  <a:tcPr>
                    <a:lnL w="12700" cmpd="sng">
                      <a:noFill/>
                    </a:lnL>
                    <a:lnR w="12700" cmpd="sng">
                      <a:noFill/>
                    </a:lnR>
                    <a:lnT w="12700" cmpd="sng">
                      <a:noFill/>
                    </a:lnT>
                    <a:lnB w="12700" cmpd="sng">
                      <a:noFill/>
                    </a:lnB>
                    <a:solidFill>
                      <a:schemeClr val="bg2"/>
                    </a:solidFill>
                  </a:tcPr>
                </a:tc>
                <a:tc hMerge="1" vMerge="1">
                  <a:txBody>
                    <a:bodyPr/>
                    <a:lstStyle/>
                    <a:p>
                      <a:endParaRPr lang="en-US" dirty="0"/>
                    </a:p>
                  </a:txBody>
                  <a:tcPr>
                    <a:lnL w="12700" cmpd="sng">
                      <a:noFill/>
                    </a:lnL>
                    <a:lnR w="12700" cmpd="sng">
                      <a:noFill/>
                    </a:lnR>
                    <a:lnT w="12700" cmpd="sng">
                      <a:noFill/>
                    </a:lnT>
                    <a:lnB w="12700" cmpd="sng">
                      <a:noFill/>
                    </a:lnB>
                    <a:solidFill>
                      <a:schemeClr val="bg2"/>
                    </a:solidFill>
                  </a:tcPr>
                </a:tc>
                <a:tc hMerge="1" vMerge="1">
                  <a:txBody>
                    <a:bodyPr/>
                    <a:lstStyle/>
                    <a:p>
                      <a:endParaRPr lang="en-US" dirty="0"/>
                    </a:p>
                  </a:txBody>
                  <a:tcPr>
                    <a:lnL w="12700" cmpd="sng">
                      <a:noFill/>
                    </a:lnL>
                    <a:lnR w="12700" cmpd="sng">
                      <a:noFill/>
                    </a:lnR>
                    <a:lnT w="12700" cmpd="sng">
                      <a:noFill/>
                    </a:lnT>
                    <a:lnB w="12700" cmpd="sng">
                      <a:noFill/>
                    </a:lnB>
                    <a:solidFill>
                      <a:schemeClr val="bg2"/>
                    </a:solidFill>
                  </a:tcPr>
                </a:tc>
                <a:extLst>
                  <a:ext uri="{0D108BD9-81ED-4DB2-BD59-A6C34878D82A}">
                    <a16:rowId xmlns:a16="http://schemas.microsoft.com/office/drawing/2014/main" val="10010"/>
                  </a:ext>
                </a:extLst>
              </a:tr>
              <a:tr h="461554">
                <a:tc>
                  <a:txBody>
                    <a:bodyPr/>
                    <a:lstStyle/>
                    <a:p>
                      <a:endParaRPr lang="en-US" sz="1800" dirty="0"/>
                    </a:p>
                  </a:txBody>
                  <a:tcP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gridSpan="3">
                  <a:txBody>
                    <a:bodyPr/>
                    <a:lstStyle/>
                    <a:p>
                      <a:pPr algn="l">
                        <a:spcBef>
                          <a:spcPts val="1200"/>
                        </a:spcBef>
                      </a:pPr>
                      <a:r>
                        <a:rPr lang="en-US" sz="1800" dirty="0"/>
                        <a:t>                  Ram</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hMerge="1">
                  <a:txBody>
                    <a:bodyPr/>
                    <a:lstStyle/>
                    <a:p>
                      <a:endParaRPr lang="en-US" dirty="0"/>
                    </a:p>
                  </a:txBody>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gridSpan="2">
                  <a:txBody>
                    <a:bodyPr/>
                    <a:lstStyle/>
                    <a:p>
                      <a:r>
                        <a:rPr lang="en-US" sz="1800" dirty="0"/>
                        <a:t>     Enosh</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lnL w="12700" cmpd="sng">
                      <a:noFill/>
                    </a:lnL>
                    <a:lnR w="12700" cmpd="sng">
                      <a:noFill/>
                    </a:lnR>
                    <a:lnT w="12700" cmpd="sng">
                      <a:noFill/>
                    </a:lnT>
                    <a:lnB w="12700" cmpd="sng">
                      <a:noFill/>
                    </a:lnB>
                    <a:solidFill>
                      <a:srgbClr val="AE78D6"/>
                    </a:solidFill>
                  </a:tcPr>
                </a:tc>
                <a:extLst>
                  <a:ext uri="{0D108BD9-81ED-4DB2-BD59-A6C34878D82A}">
                    <a16:rowId xmlns:a16="http://schemas.microsoft.com/office/drawing/2014/main" val="10011"/>
                  </a:ext>
                </a:extLst>
              </a:tr>
              <a:tr h="452845">
                <a:tc>
                  <a:txBody>
                    <a:bodyPr/>
                    <a:lstStyle/>
                    <a:p>
                      <a:endParaRPr lang="en-US" sz="1800" dirty="0"/>
                    </a:p>
                  </a:txBody>
                  <a:tcPr>
                    <a:lnL w="12700" cmpd="sng">
                      <a:noFill/>
                    </a:lnL>
                    <a:lnR w="12700" cmpd="sng">
                      <a:noFill/>
                    </a:lnR>
                    <a:lnT w="12700" cmpd="sng">
                      <a:noFill/>
                    </a:lnT>
                    <a:lnB w="12700" cmpd="sng">
                      <a:noFill/>
                    </a:lnB>
                    <a:solidFill>
                      <a:srgbClr val="AE78D6"/>
                    </a:solidFill>
                  </a:tcPr>
                </a:tc>
                <a:tc gridSpan="3">
                  <a:txBody>
                    <a:bodyPr/>
                    <a:lstStyle/>
                    <a:p>
                      <a:r>
                        <a:rPr lang="en-US" sz="1800" dirty="0"/>
                        <a:t>             Hezron</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hMerge="1">
                  <a:txBody>
                    <a:bodyPr/>
                    <a:lstStyle/>
                    <a:p>
                      <a:endParaRPr lang="en-US" dirty="0"/>
                    </a:p>
                  </a:txBody>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gridSpan="2">
                  <a:txBody>
                    <a:bodyPr/>
                    <a:lstStyle/>
                    <a:p>
                      <a:r>
                        <a:rPr lang="en-US" sz="1800" dirty="0"/>
                        <a:t>    Seth</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lnL w="12700" cmpd="sng">
                      <a:noFill/>
                    </a:lnL>
                    <a:lnR w="12700" cmpd="sng">
                      <a:noFill/>
                    </a:lnR>
                    <a:lnT w="12700" cmpd="sng">
                      <a:noFill/>
                    </a:lnT>
                    <a:lnB w="12700" cmpd="sng">
                      <a:noFill/>
                    </a:lnB>
                    <a:solidFill>
                      <a:srgbClr val="AE78D6"/>
                    </a:solidFill>
                  </a:tcPr>
                </a:tc>
                <a:extLst>
                  <a:ext uri="{0D108BD9-81ED-4DB2-BD59-A6C34878D82A}">
                    <a16:rowId xmlns:a16="http://schemas.microsoft.com/office/drawing/2014/main" val="10012"/>
                  </a:ext>
                </a:extLst>
              </a:tr>
              <a:tr h="496497">
                <a:tc gridSpan="3">
                  <a:txBody>
                    <a:bodyPr/>
                    <a:lstStyle/>
                    <a:p>
                      <a:r>
                        <a:rPr lang="en-US" sz="1800" b="1" dirty="0"/>
                        <a:t>               Perez</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hMerge="1">
                  <a:txBody>
                    <a:bodyPr/>
                    <a:lstStyle/>
                    <a:p>
                      <a:endParaRPr lang="en-US" dirty="0"/>
                    </a:p>
                  </a:txBody>
                  <a:tcPr/>
                </a:tc>
                <a:tc>
                  <a:txBody>
                    <a:bodyPr/>
                    <a:lstStyle/>
                    <a:p>
                      <a:endParaRPr lang="en-US" sz="1800" b="1" dirty="0"/>
                    </a:p>
                  </a:txBody>
                  <a:tcPr anchor="ctr">
                    <a:lnL w="12700" cmpd="sng">
                      <a:noFill/>
                    </a:lnL>
                    <a:lnR w="12700" cmpd="sng">
                      <a:noFill/>
                    </a:lnR>
                    <a:lnT w="12700" cmpd="sng">
                      <a:noFill/>
                    </a:lnT>
                    <a:lnB w="12700" cmpd="sng">
                      <a:noFill/>
                    </a:lnB>
                    <a:solidFill>
                      <a:srgbClr val="AE78D6"/>
                    </a:solidFill>
                  </a:tcPr>
                </a:tc>
                <a:tc gridSpan="2">
                  <a:txBody>
                    <a:bodyPr/>
                    <a:lstStyle/>
                    <a:p>
                      <a:r>
                        <a:rPr lang="en-US" sz="1800" b="1" dirty="0"/>
                        <a:t>  Adam</a:t>
                      </a:r>
                    </a:p>
                  </a:txBody>
                  <a:tcPr anchor="ctr">
                    <a:lnL w="12700" cmpd="sng">
                      <a:noFill/>
                    </a:lnL>
                    <a:lnR w="12700" cmpd="sng">
                      <a:noFill/>
                    </a:lnR>
                    <a:lnT w="12700" cmpd="sng">
                      <a:noFill/>
                    </a:lnT>
                    <a:lnB w="12700" cmpd="sng">
                      <a:noFill/>
                    </a:lnB>
                    <a:solidFill>
                      <a:srgbClr val="AE78D6"/>
                    </a:solidFill>
                  </a:tcPr>
                </a:tc>
                <a:tc hMerge="1">
                  <a:txBody>
                    <a:bodyPr/>
                    <a:lstStyle/>
                    <a:p>
                      <a:endParaRPr lang="en-US" dirty="0"/>
                    </a:p>
                  </a:txBody>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nchor="ctr">
                    <a:lnL w="12700" cmpd="sng">
                      <a:noFill/>
                    </a:lnL>
                    <a:lnR w="12700" cmpd="sng">
                      <a:noFill/>
                    </a:lnR>
                    <a:lnT w="12700" cmpd="sng">
                      <a:noFill/>
                    </a:lnT>
                    <a:lnB w="12700" cmpd="sng">
                      <a:noFill/>
                    </a:lnB>
                    <a:solidFill>
                      <a:srgbClr val="AE78D6"/>
                    </a:solidFill>
                  </a:tcPr>
                </a:tc>
                <a:tc>
                  <a:txBody>
                    <a:bodyPr/>
                    <a:lstStyle/>
                    <a:p>
                      <a:endParaRPr lang="en-US" sz="1800" dirty="0"/>
                    </a:p>
                  </a:txBody>
                  <a:tcPr>
                    <a:lnL w="12700" cmpd="sng">
                      <a:noFill/>
                    </a:lnL>
                    <a:lnR w="12700" cmpd="sng">
                      <a:noFill/>
                    </a:lnR>
                    <a:lnT w="12700" cmpd="sng">
                      <a:noFill/>
                    </a:lnT>
                    <a:lnB w="12700" cmpd="sng">
                      <a:noFill/>
                    </a:lnB>
                    <a:solidFill>
                      <a:srgbClr val="AE78D6"/>
                    </a:solidFill>
                  </a:tcPr>
                </a:tc>
                <a:extLst>
                  <a:ext uri="{0D108BD9-81ED-4DB2-BD59-A6C34878D82A}">
                    <a16:rowId xmlns:a16="http://schemas.microsoft.com/office/drawing/2014/main" val="10013"/>
                  </a:ext>
                </a:extLst>
              </a:tr>
            </a:tbl>
          </a:graphicData>
        </a:graphic>
      </p:graphicFrame>
      <p:cxnSp>
        <p:nvCxnSpPr>
          <p:cNvPr id="6" name="Straight Arrow Connector 5"/>
          <p:cNvCxnSpPr/>
          <p:nvPr/>
        </p:nvCxnSpPr>
        <p:spPr>
          <a:xfrm flipV="1">
            <a:off x="7543800" y="1066800"/>
            <a:ext cx="1295400" cy="25146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657600" y="3581400"/>
            <a:ext cx="3886200" cy="28194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7-Point Star 31"/>
          <p:cNvSpPr/>
          <p:nvPr/>
        </p:nvSpPr>
        <p:spPr>
          <a:xfrm>
            <a:off x="7391400" y="3429000"/>
            <a:ext cx="304800" cy="304800"/>
          </a:xfrm>
          <a:prstGeom prst="star7">
            <a:avLst/>
          </a:prstGeom>
          <a:solidFill>
            <a:srgbClr val="FFFF00"/>
          </a:solid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65412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A0278-B842-4998-9A67-1E9B36BC92D5}"/>
              </a:ext>
            </a:extLst>
          </p:cNvPr>
          <p:cNvSpPr>
            <a:spLocks noGrp="1"/>
          </p:cNvSpPr>
          <p:nvPr>
            <p:ph type="title"/>
          </p:nvPr>
        </p:nvSpPr>
        <p:spPr/>
        <p:txBody>
          <a:bodyPr>
            <a:normAutofit/>
          </a:bodyPr>
          <a:lstStyle/>
          <a:p>
            <a:r>
              <a:rPr lang="en-US" sz="3600" b="1" dirty="0">
                <a:solidFill>
                  <a:srgbClr val="FFFFE1"/>
                </a:solidFill>
                <a:latin typeface="+mn-lt"/>
              </a:rPr>
              <a:t>D.	The Significance of David in 1 David–4 David</a:t>
            </a:r>
            <a:br>
              <a:rPr lang="en-US" sz="3600" b="1" dirty="0">
                <a:solidFill>
                  <a:srgbClr val="FFFFE1"/>
                </a:solidFill>
                <a:latin typeface="+mn-lt"/>
              </a:rPr>
            </a:br>
            <a:r>
              <a:rPr lang="en-US" sz="3600" b="1" dirty="0">
                <a:solidFill>
                  <a:srgbClr val="FFFFE1"/>
                </a:solidFill>
                <a:latin typeface="+mn-lt"/>
              </a:rPr>
              <a:t>	</a:t>
            </a:r>
            <a:r>
              <a:rPr lang="en-US" sz="2800" b="1" dirty="0">
                <a:solidFill>
                  <a:srgbClr val="FFFFE1"/>
                </a:solidFill>
                <a:latin typeface="+mn-lt"/>
              </a:rPr>
              <a:t>(1 Samuel–2 Kings)</a:t>
            </a:r>
            <a:endParaRPr lang="en-US" sz="3600" b="1" dirty="0">
              <a:solidFill>
                <a:srgbClr val="FFFFE1"/>
              </a:solidFill>
              <a:latin typeface="+mn-lt"/>
            </a:endParaRPr>
          </a:p>
        </p:txBody>
      </p:sp>
      <p:sp>
        <p:nvSpPr>
          <p:cNvPr id="3" name="Content Placeholder 2">
            <a:extLst>
              <a:ext uri="{FF2B5EF4-FFF2-40B4-BE49-F238E27FC236}">
                <a16:creationId xmlns:a16="http://schemas.microsoft.com/office/drawing/2014/main" id="{4662DE87-A711-4972-9B39-1741240ED782}"/>
              </a:ext>
            </a:extLst>
          </p:cNvPr>
          <p:cNvSpPr>
            <a:spLocks noGrp="1"/>
          </p:cNvSpPr>
          <p:nvPr>
            <p:ph idx="1"/>
          </p:nvPr>
        </p:nvSpPr>
        <p:spPr/>
        <p:txBody>
          <a:bodyPr>
            <a:normAutofit/>
          </a:bodyPr>
          <a:lstStyle/>
          <a:p>
            <a:pPr marL="0" indent="0">
              <a:lnSpc>
                <a:spcPct val="100000"/>
              </a:lnSpc>
              <a:buNone/>
            </a:pPr>
            <a:r>
              <a:rPr lang="en-US" sz="3600" b="1" dirty="0">
                <a:solidFill>
                  <a:srgbClr val="FFFFE1"/>
                </a:solidFill>
                <a:effectLst/>
                <a:ea typeface="Times New Roman" panose="02020603050405020304" pitchFamily="18" charset="0"/>
              </a:rPr>
              <a:t>The frequency with which David’s name appears in the First Testament suggests that he was by far the most important character in Israel’s history. </a:t>
            </a:r>
            <a:endParaRPr lang="en-US" sz="3600" b="1" dirty="0">
              <a:solidFill>
                <a:srgbClr val="FFFFE1"/>
              </a:solidFill>
              <a:ea typeface="Times New Roman" panose="02020603050405020304" pitchFamily="18" charset="0"/>
            </a:endParaRPr>
          </a:p>
          <a:p>
            <a:pPr marL="0" indent="0">
              <a:lnSpc>
                <a:spcPct val="100000"/>
              </a:lnSpc>
              <a:buNone/>
            </a:pPr>
            <a:r>
              <a:rPr lang="en-US" sz="3600" b="1" dirty="0">
                <a:solidFill>
                  <a:srgbClr val="FFFFE1"/>
                </a:solidFill>
                <a:effectLst/>
                <a:ea typeface="Times New Roman" panose="02020603050405020304" pitchFamily="18" charset="0"/>
              </a:rPr>
              <a:t>The name’s 1,075 occurrences compare with 767 for Moses, 349 for Jacob, and 236 for Abram/Abraham. </a:t>
            </a:r>
            <a:endParaRPr lang="en-US" sz="4800" b="1" dirty="0">
              <a:solidFill>
                <a:srgbClr val="FFFFE1"/>
              </a:solidFill>
            </a:endParaRPr>
          </a:p>
        </p:txBody>
      </p:sp>
    </p:spTree>
    <p:extLst>
      <p:ext uri="{BB962C8B-B14F-4D97-AF65-F5344CB8AC3E}">
        <p14:creationId xmlns:p14="http://schemas.microsoft.com/office/powerpoint/2010/main" val="2149611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F3D9911-5E3E-4C3D-9001-3C938C810427}"/>
              </a:ext>
            </a:extLst>
          </p:cNvPr>
          <p:cNvGraphicFramePr>
            <a:graphicFrameLocks noGrp="1"/>
          </p:cNvGraphicFramePr>
          <p:nvPr>
            <p:ph idx="1"/>
            <p:extLst>
              <p:ext uri="{D42A27DB-BD31-4B8C-83A1-F6EECF244321}">
                <p14:modId xmlns:p14="http://schemas.microsoft.com/office/powerpoint/2010/main" val="2676156747"/>
              </p:ext>
            </p:extLst>
          </p:nvPr>
        </p:nvGraphicFramePr>
        <p:xfrm>
          <a:off x="342900" y="331470"/>
          <a:ext cx="11555730" cy="6097320"/>
        </p:xfrm>
        <a:graphic>
          <a:graphicData uri="http://schemas.openxmlformats.org/drawingml/2006/table">
            <a:tbl>
              <a:tblPr firstRow="1" firstCol="1" bandRow="1">
                <a:tableStyleId>{5C22544A-7EE6-4342-B048-85BDC9FD1C3A}</a:tableStyleId>
              </a:tblPr>
              <a:tblGrid>
                <a:gridCol w="2507364">
                  <a:extLst>
                    <a:ext uri="{9D8B030D-6E8A-4147-A177-3AD203B41FA5}">
                      <a16:colId xmlns:a16="http://schemas.microsoft.com/office/drawing/2014/main" val="522636305"/>
                    </a:ext>
                  </a:extLst>
                </a:gridCol>
                <a:gridCol w="3683943">
                  <a:extLst>
                    <a:ext uri="{9D8B030D-6E8A-4147-A177-3AD203B41FA5}">
                      <a16:colId xmlns:a16="http://schemas.microsoft.com/office/drawing/2014/main" val="2328820289"/>
                    </a:ext>
                  </a:extLst>
                </a:gridCol>
                <a:gridCol w="2523149">
                  <a:extLst>
                    <a:ext uri="{9D8B030D-6E8A-4147-A177-3AD203B41FA5}">
                      <a16:colId xmlns:a16="http://schemas.microsoft.com/office/drawing/2014/main" val="652877476"/>
                    </a:ext>
                  </a:extLst>
                </a:gridCol>
                <a:gridCol w="2841274">
                  <a:extLst>
                    <a:ext uri="{9D8B030D-6E8A-4147-A177-3AD203B41FA5}">
                      <a16:colId xmlns:a16="http://schemas.microsoft.com/office/drawing/2014/main" val="1888967374"/>
                    </a:ext>
                  </a:extLst>
                </a:gridCol>
              </a:tblGrid>
              <a:tr h="1133833">
                <a:tc gridSpan="4">
                  <a:txBody>
                    <a:bodyPr/>
                    <a:lstStyle/>
                    <a:p>
                      <a:pPr marL="304800" marR="304800" algn="ctr">
                        <a:lnSpc>
                          <a:spcPct val="100000"/>
                        </a:lnSpc>
                        <a:spcBef>
                          <a:spcPts val="0"/>
                        </a:spcBef>
                        <a:spcAft>
                          <a:spcPts val="0"/>
                        </a:spcAft>
                      </a:pPr>
                      <a:r>
                        <a:rPr lang="en-US" sz="4000" b="1" dirty="0">
                          <a:solidFill>
                            <a:srgbClr val="320000"/>
                          </a:solidFill>
                          <a:effectLst/>
                        </a:rPr>
                        <a:t>The Attention to David in Samuel–Kings</a:t>
                      </a:r>
                      <a:endParaRPr lang="en-US" sz="40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21707116"/>
                  </a:ext>
                </a:extLst>
              </a:tr>
              <a:tr h="1595011">
                <a:tc>
                  <a:txBody>
                    <a:bodyPr/>
                    <a:lstStyle/>
                    <a:p>
                      <a:pPr marL="112713" marR="0" indent="0" algn="ctr">
                        <a:lnSpc>
                          <a:spcPct val="100000"/>
                        </a:lnSpc>
                        <a:spcBef>
                          <a:spcPts val="0"/>
                        </a:spcBef>
                        <a:spcAft>
                          <a:spcPts val="0"/>
                        </a:spcAft>
                      </a:pPr>
                      <a:r>
                        <a:rPr lang="en-US" sz="2800" b="1" dirty="0">
                          <a:solidFill>
                            <a:srgbClr val="320000"/>
                          </a:solidFill>
                          <a:effectLst/>
                        </a:rPr>
                        <a:t>Approximate dates</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5715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57150" cap="flat" cmpd="sng" algn="ctr">
                      <a:solidFill>
                        <a:srgbClr val="220000"/>
                      </a:solidFill>
                      <a:prstDash val="solid"/>
                      <a:round/>
                      <a:headEnd type="none" w="med" len="med"/>
                      <a:tailEnd type="none" w="med" len="med"/>
                    </a:lnB>
                    <a:solidFill>
                      <a:srgbClr val="FFFFE1"/>
                    </a:solidFill>
                  </a:tcPr>
                </a:tc>
                <a:tc>
                  <a:txBody>
                    <a:bodyPr/>
                    <a:lstStyle/>
                    <a:p>
                      <a:pPr marL="112713" marR="0" indent="0" algn="ctr">
                        <a:lnSpc>
                          <a:spcPct val="100000"/>
                        </a:lnSpc>
                        <a:spcBef>
                          <a:spcPts val="0"/>
                        </a:spcBef>
                        <a:spcAft>
                          <a:spcPts val="0"/>
                        </a:spcAft>
                      </a:pPr>
                      <a:r>
                        <a:rPr lang="en-US" sz="2800" b="1" dirty="0">
                          <a:solidFill>
                            <a:srgbClr val="320000"/>
                          </a:solidFill>
                          <a:effectLst/>
                        </a:rPr>
                        <a:t>Historical period</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5715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57150" cap="flat" cmpd="sng" algn="ctr">
                      <a:solidFill>
                        <a:srgbClr val="220000"/>
                      </a:solidFill>
                      <a:prstDash val="solid"/>
                      <a:round/>
                      <a:headEnd type="none" w="med" len="med"/>
                      <a:tailEnd type="none" w="med" len="med"/>
                    </a:lnB>
                    <a:solidFill>
                      <a:srgbClr val="FFFFE1"/>
                    </a:solidFill>
                  </a:tcPr>
                </a:tc>
                <a:tc>
                  <a:txBody>
                    <a:bodyPr/>
                    <a:lstStyle/>
                    <a:p>
                      <a:pPr marL="112713" marR="0" indent="0" algn="ctr">
                        <a:lnSpc>
                          <a:spcPct val="100000"/>
                        </a:lnSpc>
                        <a:spcBef>
                          <a:spcPts val="0"/>
                        </a:spcBef>
                        <a:spcAft>
                          <a:spcPts val="0"/>
                        </a:spcAft>
                      </a:pPr>
                      <a:r>
                        <a:rPr lang="en-US" sz="2800" b="1" dirty="0">
                          <a:solidFill>
                            <a:srgbClr val="320000"/>
                          </a:solidFill>
                          <a:effectLst/>
                        </a:rPr>
                        <a:t>Narrated time</a:t>
                      </a:r>
                    </a:p>
                    <a:p>
                      <a:pPr marL="112713" marR="0" indent="0" algn="ctr">
                        <a:lnSpc>
                          <a:spcPct val="100000"/>
                        </a:lnSpc>
                        <a:spcBef>
                          <a:spcPts val="0"/>
                        </a:spcBef>
                        <a:spcAft>
                          <a:spcPts val="0"/>
                        </a:spcAft>
                      </a:pPr>
                      <a:r>
                        <a:rPr lang="en-US" sz="2800" b="1" dirty="0">
                          <a:solidFill>
                            <a:srgbClr val="320000"/>
                          </a:solidFill>
                          <a:effectLst/>
                        </a:rPr>
                        <a:t>(years)</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57150" cap="flat" cmpd="sng" algn="ctr">
                      <a:solidFill>
                        <a:srgbClr val="220000"/>
                      </a:solidFill>
                      <a:prstDash val="solid"/>
                      <a:round/>
                      <a:headEnd type="none" w="med" len="med"/>
                      <a:tailEnd type="none" w="med" len="med"/>
                    </a:lnB>
                    <a:solidFill>
                      <a:srgbClr val="FFFFE1"/>
                    </a:solidFill>
                  </a:tcPr>
                </a:tc>
                <a:tc>
                  <a:txBody>
                    <a:bodyPr/>
                    <a:lstStyle/>
                    <a:p>
                      <a:pPr marL="112713" marR="0" indent="0" algn="ctr">
                        <a:lnSpc>
                          <a:spcPct val="100000"/>
                        </a:lnSpc>
                        <a:spcBef>
                          <a:spcPts val="0"/>
                        </a:spcBef>
                        <a:spcAft>
                          <a:spcPts val="0"/>
                        </a:spcAft>
                      </a:pPr>
                      <a:r>
                        <a:rPr lang="en-US" sz="2800" b="1" dirty="0">
                          <a:solidFill>
                            <a:srgbClr val="320000"/>
                          </a:solidFill>
                          <a:effectLst/>
                        </a:rPr>
                        <a:t>Narrative time</a:t>
                      </a:r>
                    </a:p>
                    <a:p>
                      <a:pPr marL="112713" marR="0" indent="0" algn="ctr">
                        <a:lnSpc>
                          <a:spcPct val="100000"/>
                        </a:lnSpc>
                        <a:spcBef>
                          <a:spcPts val="0"/>
                        </a:spcBef>
                        <a:spcAft>
                          <a:spcPts val="0"/>
                        </a:spcAft>
                      </a:pPr>
                      <a:r>
                        <a:rPr lang="en-US" sz="2800" b="1" dirty="0">
                          <a:solidFill>
                            <a:srgbClr val="320000"/>
                          </a:solidFill>
                          <a:effectLst/>
                        </a:rPr>
                        <a:t>(number of chapters)</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57150" cap="flat" cmpd="sng" algn="ctr">
                      <a:solidFill>
                        <a:srgbClr val="220000"/>
                      </a:solidFill>
                      <a:prstDash val="solid"/>
                      <a:round/>
                      <a:headEnd type="none" w="med" len="med"/>
                      <a:tailEnd type="none" w="med" len="med"/>
                    </a:lnB>
                    <a:solidFill>
                      <a:srgbClr val="FFFFE1"/>
                    </a:solidFill>
                  </a:tcPr>
                </a:tc>
                <a:extLst>
                  <a:ext uri="{0D108BD9-81ED-4DB2-BD59-A6C34878D82A}">
                    <a16:rowId xmlns:a16="http://schemas.microsoft.com/office/drawing/2014/main" val="67308463"/>
                  </a:ext>
                </a:extLst>
              </a:tr>
              <a:tr h="842119">
                <a:tc>
                  <a:txBody>
                    <a:bodyPr/>
                    <a:lstStyle/>
                    <a:p>
                      <a:pPr marL="112713" marR="0" indent="0">
                        <a:lnSpc>
                          <a:spcPct val="100000"/>
                        </a:lnSpc>
                        <a:spcBef>
                          <a:spcPts val="0"/>
                        </a:spcBef>
                        <a:spcAft>
                          <a:spcPts val="0"/>
                        </a:spcAft>
                      </a:pPr>
                      <a:r>
                        <a:rPr lang="en-US" sz="2800" b="1" dirty="0">
                          <a:solidFill>
                            <a:srgbClr val="320000"/>
                          </a:solidFill>
                          <a:effectLst/>
                        </a:rPr>
                        <a:t>1030–930 BC</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57150" cap="flat" cmpd="sng" algn="ctr">
                      <a:solidFill>
                        <a:srgbClr val="220000"/>
                      </a:solidFill>
                      <a:prstDash val="solid"/>
                      <a:round/>
                      <a:headEnd type="none" w="med" len="med"/>
                      <a:tailEnd type="none" w="med" len="med"/>
                    </a:lnR>
                    <a:lnT w="5715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112713" marR="0" indent="0">
                        <a:lnSpc>
                          <a:spcPct val="100000"/>
                        </a:lnSpc>
                        <a:spcBef>
                          <a:spcPts val="0"/>
                        </a:spcBef>
                        <a:spcAft>
                          <a:spcPts val="0"/>
                        </a:spcAft>
                      </a:pPr>
                      <a:r>
                        <a:rPr lang="en-US" sz="2800" b="1" dirty="0">
                          <a:solidFill>
                            <a:srgbClr val="320000"/>
                          </a:solidFill>
                          <a:effectLst/>
                        </a:rPr>
                        <a:t>United Monarchy</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5715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5715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100</a:t>
                      </a:r>
                    </a:p>
                    <a:p>
                      <a:pPr marL="0" marR="0" algn="ctr">
                        <a:lnSpc>
                          <a:spcPct val="100000"/>
                        </a:lnSpc>
                        <a:spcBef>
                          <a:spcPts val="0"/>
                        </a:spcBef>
                        <a:spcAft>
                          <a:spcPts val="0"/>
                        </a:spcAft>
                      </a:pPr>
                      <a:r>
                        <a:rPr lang="en-US" sz="1800" b="1" dirty="0">
                          <a:solidFill>
                            <a:srgbClr val="320000"/>
                          </a:solidFill>
                          <a:effectLst/>
                          <a:latin typeface="+mn-lt"/>
                          <a:ea typeface="Times New Roman" panose="02020603050405020304" pitchFamily="18" charset="0"/>
                          <a:cs typeface="Arial" panose="020B0604020202020204" pitchFamily="34" charset="0"/>
                        </a:rPr>
                        <a:t>1.5 years per chapter</a:t>
                      </a: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5715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66</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5715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extLst>
                  <a:ext uri="{0D108BD9-81ED-4DB2-BD59-A6C34878D82A}">
                    <a16:rowId xmlns:a16="http://schemas.microsoft.com/office/drawing/2014/main" val="229829754"/>
                  </a:ext>
                </a:extLst>
              </a:tr>
              <a:tr h="842119">
                <a:tc>
                  <a:txBody>
                    <a:bodyPr/>
                    <a:lstStyle/>
                    <a:p>
                      <a:pPr marL="112713" marR="0" indent="0">
                        <a:lnSpc>
                          <a:spcPct val="100000"/>
                        </a:lnSpc>
                        <a:spcBef>
                          <a:spcPts val="0"/>
                        </a:spcBef>
                        <a:spcAft>
                          <a:spcPts val="0"/>
                        </a:spcAft>
                      </a:pPr>
                      <a:r>
                        <a:rPr lang="en-US" sz="2800" b="1" dirty="0">
                          <a:solidFill>
                            <a:srgbClr val="320000"/>
                          </a:solidFill>
                          <a:effectLst/>
                        </a:rPr>
                        <a:t>930–722 BC</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5715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112713" marR="0" indent="0">
                        <a:lnSpc>
                          <a:spcPct val="100000"/>
                        </a:lnSpc>
                        <a:spcBef>
                          <a:spcPts val="0"/>
                        </a:spcBef>
                        <a:spcAft>
                          <a:spcPts val="0"/>
                        </a:spcAft>
                      </a:pPr>
                      <a:r>
                        <a:rPr lang="en-US" sz="2800" b="1" dirty="0">
                          <a:solidFill>
                            <a:srgbClr val="320000"/>
                          </a:solidFill>
                          <a:effectLst/>
                        </a:rPr>
                        <a:t>The Divided Kingdoms</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5715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208 (×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rgbClr val="320000"/>
                          </a:solidFill>
                          <a:effectLst/>
                          <a:latin typeface="+mn-lt"/>
                          <a:ea typeface="Times New Roman" panose="02020603050405020304" pitchFamily="18" charset="0"/>
                          <a:cs typeface="Arial" panose="020B0604020202020204" pitchFamily="34" charset="0"/>
                        </a:rPr>
                        <a:t>27 years per chapter</a:t>
                      </a: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28</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extLst>
                  <a:ext uri="{0D108BD9-81ED-4DB2-BD59-A6C34878D82A}">
                    <a16:rowId xmlns:a16="http://schemas.microsoft.com/office/drawing/2014/main" val="1433540736"/>
                  </a:ext>
                </a:extLst>
              </a:tr>
              <a:tr h="842119">
                <a:tc>
                  <a:txBody>
                    <a:bodyPr/>
                    <a:lstStyle/>
                    <a:p>
                      <a:pPr marL="112713" marR="0" indent="0">
                        <a:lnSpc>
                          <a:spcPct val="100000"/>
                        </a:lnSpc>
                        <a:spcBef>
                          <a:spcPts val="0"/>
                        </a:spcBef>
                        <a:spcAft>
                          <a:spcPts val="0"/>
                        </a:spcAft>
                      </a:pPr>
                      <a:r>
                        <a:rPr lang="en-US" sz="2800" b="1" dirty="0">
                          <a:solidFill>
                            <a:srgbClr val="320000"/>
                          </a:solidFill>
                          <a:effectLst/>
                        </a:rPr>
                        <a:t>722–586 BC</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5715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112713" marR="0" indent="0">
                        <a:lnSpc>
                          <a:spcPct val="100000"/>
                        </a:lnSpc>
                        <a:spcBef>
                          <a:spcPts val="0"/>
                        </a:spcBef>
                        <a:spcAft>
                          <a:spcPts val="0"/>
                        </a:spcAft>
                      </a:pPr>
                      <a:r>
                        <a:rPr lang="en-US" sz="2800" b="1" dirty="0">
                          <a:solidFill>
                            <a:srgbClr val="320000"/>
                          </a:solidFill>
                          <a:effectLst/>
                        </a:rPr>
                        <a:t>The Kingdom of Judah</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5715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136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rgbClr val="320000"/>
                          </a:solidFill>
                          <a:effectLst/>
                          <a:latin typeface="+mn-lt"/>
                          <a:ea typeface="Times New Roman" panose="02020603050405020304" pitchFamily="18" charset="0"/>
                          <a:cs typeface="Arial" panose="020B0604020202020204" pitchFamily="34" charset="0"/>
                        </a:rPr>
                        <a:t>17 years per chapter</a:t>
                      </a: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8</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extLst>
                  <a:ext uri="{0D108BD9-81ED-4DB2-BD59-A6C34878D82A}">
                    <a16:rowId xmlns:a16="http://schemas.microsoft.com/office/drawing/2014/main" val="861400491"/>
                  </a:ext>
                </a:extLst>
              </a:tr>
              <a:tr h="842119">
                <a:tc>
                  <a:txBody>
                    <a:bodyPr/>
                    <a:lstStyle/>
                    <a:p>
                      <a:pPr marL="112713" marR="0" indent="0">
                        <a:lnSpc>
                          <a:spcPct val="100000"/>
                        </a:lnSpc>
                        <a:spcBef>
                          <a:spcPts val="0"/>
                        </a:spcBef>
                        <a:spcAft>
                          <a:spcPts val="0"/>
                        </a:spcAft>
                      </a:pPr>
                      <a:r>
                        <a:rPr lang="en-US" sz="2800" b="1" dirty="0">
                          <a:solidFill>
                            <a:srgbClr val="320000"/>
                          </a:solidFill>
                          <a:effectLst/>
                        </a:rPr>
                        <a:t>1030–586 BC</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5715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112713" marR="0" indent="0">
                        <a:lnSpc>
                          <a:spcPct val="100000"/>
                        </a:lnSpc>
                        <a:spcBef>
                          <a:spcPts val="0"/>
                        </a:spcBef>
                        <a:spcAft>
                          <a:spcPts val="0"/>
                        </a:spcAft>
                      </a:pPr>
                      <a:r>
                        <a:rPr lang="en-US" sz="2800" b="1" dirty="0">
                          <a:solidFill>
                            <a:srgbClr val="320000"/>
                          </a:solidFill>
                          <a:effectLst/>
                        </a:rPr>
                        <a:t>Iron Age Israel</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5715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444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rgbClr val="320000"/>
                          </a:solidFill>
                          <a:effectLst/>
                          <a:latin typeface="+mn-lt"/>
                          <a:ea typeface="Times New Roman" panose="02020603050405020304" pitchFamily="18" charset="0"/>
                          <a:cs typeface="Arial" panose="020B0604020202020204" pitchFamily="34" charset="0"/>
                        </a:rPr>
                        <a:t>4.5 years per chapter</a:t>
                      </a: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102</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extLst>
                  <a:ext uri="{0D108BD9-81ED-4DB2-BD59-A6C34878D82A}">
                    <a16:rowId xmlns:a16="http://schemas.microsoft.com/office/drawing/2014/main" val="2493564018"/>
                  </a:ext>
                </a:extLst>
              </a:tr>
            </a:tbl>
          </a:graphicData>
        </a:graphic>
      </p:graphicFrame>
    </p:spTree>
    <p:extLst>
      <p:ext uri="{BB962C8B-B14F-4D97-AF65-F5344CB8AC3E}">
        <p14:creationId xmlns:p14="http://schemas.microsoft.com/office/powerpoint/2010/main" val="1238600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FA1D3-08A6-CA4F-A2AA-A359E41C3DFD}"/>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CF44D91-3D72-9CC0-6C05-ADE9E4E6F10F}"/>
              </a:ext>
            </a:extLst>
          </p:cNvPr>
          <p:cNvGraphicFramePr>
            <a:graphicFrameLocks noGrp="1"/>
          </p:cNvGraphicFramePr>
          <p:nvPr>
            <p:ph idx="1"/>
            <p:extLst>
              <p:ext uri="{D42A27DB-BD31-4B8C-83A1-F6EECF244321}">
                <p14:modId xmlns:p14="http://schemas.microsoft.com/office/powerpoint/2010/main" val="1714162869"/>
              </p:ext>
            </p:extLst>
          </p:nvPr>
        </p:nvGraphicFramePr>
        <p:xfrm>
          <a:off x="342900" y="331470"/>
          <a:ext cx="11555730" cy="6097320"/>
        </p:xfrm>
        <a:graphic>
          <a:graphicData uri="http://schemas.openxmlformats.org/drawingml/2006/table">
            <a:tbl>
              <a:tblPr firstRow="1" firstCol="1" bandRow="1">
                <a:tableStyleId>{5C22544A-7EE6-4342-B048-85BDC9FD1C3A}</a:tableStyleId>
              </a:tblPr>
              <a:tblGrid>
                <a:gridCol w="2507364">
                  <a:extLst>
                    <a:ext uri="{9D8B030D-6E8A-4147-A177-3AD203B41FA5}">
                      <a16:colId xmlns:a16="http://schemas.microsoft.com/office/drawing/2014/main" val="522636305"/>
                    </a:ext>
                  </a:extLst>
                </a:gridCol>
                <a:gridCol w="3683943">
                  <a:extLst>
                    <a:ext uri="{9D8B030D-6E8A-4147-A177-3AD203B41FA5}">
                      <a16:colId xmlns:a16="http://schemas.microsoft.com/office/drawing/2014/main" val="2328820289"/>
                    </a:ext>
                  </a:extLst>
                </a:gridCol>
                <a:gridCol w="2523149">
                  <a:extLst>
                    <a:ext uri="{9D8B030D-6E8A-4147-A177-3AD203B41FA5}">
                      <a16:colId xmlns:a16="http://schemas.microsoft.com/office/drawing/2014/main" val="652877476"/>
                    </a:ext>
                  </a:extLst>
                </a:gridCol>
                <a:gridCol w="2841274">
                  <a:extLst>
                    <a:ext uri="{9D8B030D-6E8A-4147-A177-3AD203B41FA5}">
                      <a16:colId xmlns:a16="http://schemas.microsoft.com/office/drawing/2014/main" val="1888967374"/>
                    </a:ext>
                  </a:extLst>
                </a:gridCol>
              </a:tblGrid>
              <a:tr h="1133833">
                <a:tc gridSpan="4">
                  <a:txBody>
                    <a:bodyPr/>
                    <a:lstStyle/>
                    <a:p>
                      <a:pPr marL="304800" marR="304800" algn="ctr">
                        <a:lnSpc>
                          <a:spcPct val="100000"/>
                        </a:lnSpc>
                        <a:spcBef>
                          <a:spcPts val="0"/>
                        </a:spcBef>
                        <a:spcAft>
                          <a:spcPts val="0"/>
                        </a:spcAft>
                      </a:pPr>
                      <a:r>
                        <a:rPr lang="en-US" sz="4000" b="1" dirty="0">
                          <a:solidFill>
                            <a:srgbClr val="320000"/>
                          </a:solidFill>
                          <a:effectLst/>
                        </a:rPr>
                        <a:t>The Attention to David in Chronicles</a:t>
                      </a:r>
                      <a:endParaRPr lang="en-US" sz="40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21707116"/>
                  </a:ext>
                </a:extLst>
              </a:tr>
              <a:tr h="1595011">
                <a:tc>
                  <a:txBody>
                    <a:bodyPr/>
                    <a:lstStyle/>
                    <a:p>
                      <a:pPr marL="112713" marR="0" indent="0" algn="ctr">
                        <a:lnSpc>
                          <a:spcPct val="100000"/>
                        </a:lnSpc>
                        <a:spcBef>
                          <a:spcPts val="0"/>
                        </a:spcBef>
                        <a:spcAft>
                          <a:spcPts val="0"/>
                        </a:spcAft>
                      </a:pPr>
                      <a:r>
                        <a:rPr lang="en-US" sz="2800" b="1" dirty="0">
                          <a:solidFill>
                            <a:srgbClr val="320000"/>
                          </a:solidFill>
                          <a:effectLst/>
                        </a:rPr>
                        <a:t>Approximate dates</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5715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57150" cap="flat" cmpd="sng" algn="ctr">
                      <a:solidFill>
                        <a:srgbClr val="220000"/>
                      </a:solidFill>
                      <a:prstDash val="solid"/>
                      <a:round/>
                      <a:headEnd type="none" w="med" len="med"/>
                      <a:tailEnd type="none" w="med" len="med"/>
                    </a:lnB>
                    <a:solidFill>
                      <a:srgbClr val="FFFFE1"/>
                    </a:solidFill>
                  </a:tcPr>
                </a:tc>
                <a:tc>
                  <a:txBody>
                    <a:bodyPr/>
                    <a:lstStyle/>
                    <a:p>
                      <a:pPr marL="112713" marR="0" indent="0" algn="ctr">
                        <a:lnSpc>
                          <a:spcPct val="100000"/>
                        </a:lnSpc>
                        <a:spcBef>
                          <a:spcPts val="0"/>
                        </a:spcBef>
                        <a:spcAft>
                          <a:spcPts val="0"/>
                        </a:spcAft>
                      </a:pPr>
                      <a:r>
                        <a:rPr lang="en-US" sz="2800" b="1" dirty="0">
                          <a:solidFill>
                            <a:srgbClr val="320000"/>
                          </a:solidFill>
                          <a:effectLst/>
                        </a:rPr>
                        <a:t>Historical period</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5715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57150" cap="flat" cmpd="sng" algn="ctr">
                      <a:solidFill>
                        <a:srgbClr val="220000"/>
                      </a:solidFill>
                      <a:prstDash val="solid"/>
                      <a:round/>
                      <a:headEnd type="none" w="med" len="med"/>
                      <a:tailEnd type="none" w="med" len="med"/>
                    </a:lnB>
                    <a:solidFill>
                      <a:srgbClr val="FFFFE1"/>
                    </a:solidFill>
                  </a:tcPr>
                </a:tc>
                <a:tc>
                  <a:txBody>
                    <a:bodyPr/>
                    <a:lstStyle/>
                    <a:p>
                      <a:pPr marL="112713" marR="0" indent="0" algn="ctr">
                        <a:lnSpc>
                          <a:spcPct val="100000"/>
                        </a:lnSpc>
                        <a:spcBef>
                          <a:spcPts val="0"/>
                        </a:spcBef>
                        <a:spcAft>
                          <a:spcPts val="0"/>
                        </a:spcAft>
                      </a:pPr>
                      <a:r>
                        <a:rPr lang="en-US" sz="2800" b="1" dirty="0">
                          <a:solidFill>
                            <a:srgbClr val="320000"/>
                          </a:solidFill>
                          <a:effectLst/>
                        </a:rPr>
                        <a:t>Narrated time</a:t>
                      </a:r>
                    </a:p>
                    <a:p>
                      <a:pPr marL="112713" marR="0" indent="0" algn="ctr">
                        <a:lnSpc>
                          <a:spcPct val="100000"/>
                        </a:lnSpc>
                        <a:spcBef>
                          <a:spcPts val="0"/>
                        </a:spcBef>
                        <a:spcAft>
                          <a:spcPts val="0"/>
                        </a:spcAft>
                      </a:pPr>
                      <a:r>
                        <a:rPr lang="en-US" sz="2800" b="1" dirty="0">
                          <a:solidFill>
                            <a:srgbClr val="320000"/>
                          </a:solidFill>
                          <a:effectLst/>
                        </a:rPr>
                        <a:t>(years)</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57150" cap="flat" cmpd="sng" algn="ctr">
                      <a:solidFill>
                        <a:srgbClr val="220000"/>
                      </a:solidFill>
                      <a:prstDash val="solid"/>
                      <a:round/>
                      <a:headEnd type="none" w="med" len="med"/>
                      <a:tailEnd type="none" w="med" len="med"/>
                    </a:lnB>
                    <a:solidFill>
                      <a:srgbClr val="FFFFE1"/>
                    </a:solidFill>
                  </a:tcPr>
                </a:tc>
                <a:tc>
                  <a:txBody>
                    <a:bodyPr/>
                    <a:lstStyle/>
                    <a:p>
                      <a:pPr marL="112713" marR="0" indent="0" algn="ctr">
                        <a:lnSpc>
                          <a:spcPct val="100000"/>
                        </a:lnSpc>
                        <a:spcBef>
                          <a:spcPts val="0"/>
                        </a:spcBef>
                        <a:spcAft>
                          <a:spcPts val="0"/>
                        </a:spcAft>
                      </a:pPr>
                      <a:r>
                        <a:rPr lang="en-US" sz="2800" b="1" dirty="0">
                          <a:solidFill>
                            <a:srgbClr val="320000"/>
                          </a:solidFill>
                          <a:effectLst/>
                        </a:rPr>
                        <a:t>Narrative time</a:t>
                      </a:r>
                    </a:p>
                    <a:p>
                      <a:pPr marL="112713" marR="0" indent="0" algn="ctr">
                        <a:lnSpc>
                          <a:spcPct val="100000"/>
                        </a:lnSpc>
                        <a:spcBef>
                          <a:spcPts val="0"/>
                        </a:spcBef>
                        <a:spcAft>
                          <a:spcPts val="0"/>
                        </a:spcAft>
                      </a:pPr>
                      <a:r>
                        <a:rPr lang="en-US" sz="2800" b="1" dirty="0">
                          <a:solidFill>
                            <a:srgbClr val="320000"/>
                          </a:solidFill>
                          <a:effectLst/>
                        </a:rPr>
                        <a:t>(number of chapters)</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57150" cap="flat" cmpd="sng" algn="ctr">
                      <a:solidFill>
                        <a:srgbClr val="220000"/>
                      </a:solidFill>
                      <a:prstDash val="solid"/>
                      <a:round/>
                      <a:headEnd type="none" w="med" len="med"/>
                      <a:tailEnd type="none" w="med" len="med"/>
                    </a:lnB>
                    <a:solidFill>
                      <a:srgbClr val="FFFFE1"/>
                    </a:solidFill>
                  </a:tcPr>
                </a:tc>
                <a:extLst>
                  <a:ext uri="{0D108BD9-81ED-4DB2-BD59-A6C34878D82A}">
                    <a16:rowId xmlns:a16="http://schemas.microsoft.com/office/drawing/2014/main" val="67308463"/>
                  </a:ext>
                </a:extLst>
              </a:tr>
              <a:tr h="842119">
                <a:tc>
                  <a:txBody>
                    <a:bodyPr/>
                    <a:lstStyle/>
                    <a:p>
                      <a:pPr marL="112713" marR="0" indent="0">
                        <a:lnSpc>
                          <a:spcPct val="100000"/>
                        </a:lnSpc>
                        <a:spcBef>
                          <a:spcPts val="0"/>
                        </a:spcBef>
                        <a:spcAft>
                          <a:spcPts val="0"/>
                        </a:spcAft>
                      </a:pPr>
                      <a:r>
                        <a:rPr lang="en-US" sz="2800" b="1" dirty="0">
                          <a:solidFill>
                            <a:srgbClr val="320000"/>
                          </a:solidFill>
                          <a:effectLst/>
                        </a:rPr>
                        <a:t>1030–930 BC</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57150" cap="flat" cmpd="sng" algn="ctr">
                      <a:solidFill>
                        <a:srgbClr val="220000"/>
                      </a:solidFill>
                      <a:prstDash val="solid"/>
                      <a:round/>
                      <a:headEnd type="none" w="med" len="med"/>
                      <a:tailEnd type="none" w="med" len="med"/>
                    </a:lnR>
                    <a:lnT w="5715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112713" marR="0" indent="0">
                        <a:lnSpc>
                          <a:spcPct val="100000"/>
                        </a:lnSpc>
                        <a:spcBef>
                          <a:spcPts val="0"/>
                        </a:spcBef>
                        <a:spcAft>
                          <a:spcPts val="0"/>
                        </a:spcAft>
                      </a:pPr>
                      <a:r>
                        <a:rPr lang="en-US" sz="2800" b="1" dirty="0">
                          <a:solidFill>
                            <a:srgbClr val="320000"/>
                          </a:solidFill>
                          <a:effectLst/>
                        </a:rPr>
                        <a:t>United Monarchy</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5715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5715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100</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5715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29 [66, S-K]</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5715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extLst>
                  <a:ext uri="{0D108BD9-81ED-4DB2-BD59-A6C34878D82A}">
                    <a16:rowId xmlns:a16="http://schemas.microsoft.com/office/drawing/2014/main" val="229829754"/>
                  </a:ext>
                </a:extLst>
              </a:tr>
              <a:tr h="842119">
                <a:tc>
                  <a:txBody>
                    <a:bodyPr/>
                    <a:lstStyle/>
                    <a:p>
                      <a:pPr marL="112713" marR="0" indent="0">
                        <a:lnSpc>
                          <a:spcPct val="100000"/>
                        </a:lnSpc>
                        <a:spcBef>
                          <a:spcPts val="0"/>
                        </a:spcBef>
                        <a:spcAft>
                          <a:spcPts val="0"/>
                        </a:spcAft>
                      </a:pPr>
                      <a:r>
                        <a:rPr lang="en-US" sz="2800" b="1" dirty="0">
                          <a:solidFill>
                            <a:srgbClr val="320000"/>
                          </a:solidFill>
                          <a:effectLst/>
                        </a:rPr>
                        <a:t>930–722 BC</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5715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112713" marR="0" indent="0">
                        <a:lnSpc>
                          <a:spcPct val="100000"/>
                        </a:lnSpc>
                        <a:spcBef>
                          <a:spcPts val="0"/>
                        </a:spcBef>
                        <a:spcAft>
                          <a:spcPts val="0"/>
                        </a:spcAft>
                      </a:pPr>
                      <a:r>
                        <a:rPr lang="en-US" sz="2800" b="1" dirty="0">
                          <a:solidFill>
                            <a:srgbClr val="320000"/>
                          </a:solidFill>
                          <a:effectLst/>
                        </a:rPr>
                        <a:t>The Divided Kingdoms</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5715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208 (× 2)</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19 [28, S-K]</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extLst>
                  <a:ext uri="{0D108BD9-81ED-4DB2-BD59-A6C34878D82A}">
                    <a16:rowId xmlns:a16="http://schemas.microsoft.com/office/drawing/2014/main" val="1433540736"/>
                  </a:ext>
                </a:extLst>
              </a:tr>
              <a:tr h="842119">
                <a:tc>
                  <a:txBody>
                    <a:bodyPr/>
                    <a:lstStyle/>
                    <a:p>
                      <a:pPr marL="112713" marR="0" indent="0">
                        <a:lnSpc>
                          <a:spcPct val="100000"/>
                        </a:lnSpc>
                        <a:spcBef>
                          <a:spcPts val="0"/>
                        </a:spcBef>
                        <a:spcAft>
                          <a:spcPts val="0"/>
                        </a:spcAft>
                      </a:pPr>
                      <a:r>
                        <a:rPr lang="en-US" sz="2800" b="1" dirty="0">
                          <a:solidFill>
                            <a:srgbClr val="320000"/>
                          </a:solidFill>
                          <a:effectLst/>
                        </a:rPr>
                        <a:t>722–586 BC</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5715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112713" marR="0" indent="0">
                        <a:lnSpc>
                          <a:spcPct val="100000"/>
                        </a:lnSpc>
                        <a:spcBef>
                          <a:spcPts val="0"/>
                        </a:spcBef>
                        <a:spcAft>
                          <a:spcPts val="0"/>
                        </a:spcAft>
                      </a:pPr>
                      <a:r>
                        <a:rPr lang="en-US" sz="2800" b="1" dirty="0">
                          <a:solidFill>
                            <a:srgbClr val="320000"/>
                          </a:solidFill>
                          <a:effectLst/>
                        </a:rPr>
                        <a:t>The Kingdom of Judah</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5715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136</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8 [8, S-K]</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extLst>
                  <a:ext uri="{0D108BD9-81ED-4DB2-BD59-A6C34878D82A}">
                    <a16:rowId xmlns:a16="http://schemas.microsoft.com/office/drawing/2014/main" val="861400491"/>
                  </a:ext>
                </a:extLst>
              </a:tr>
              <a:tr h="842119">
                <a:tc>
                  <a:txBody>
                    <a:bodyPr/>
                    <a:lstStyle/>
                    <a:p>
                      <a:pPr marL="112713" marR="0" indent="0">
                        <a:lnSpc>
                          <a:spcPct val="100000"/>
                        </a:lnSpc>
                        <a:spcBef>
                          <a:spcPts val="0"/>
                        </a:spcBef>
                        <a:spcAft>
                          <a:spcPts val="0"/>
                        </a:spcAft>
                      </a:pPr>
                      <a:r>
                        <a:rPr lang="en-US" sz="2800" b="1" dirty="0">
                          <a:solidFill>
                            <a:srgbClr val="320000"/>
                          </a:solidFill>
                          <a:effectLst/>
                        </a:rPr>
                        <a:t>1030–586 BC</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5715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112713" marR="0" indent="0">
                        <a:lnSpc>
                          <a:spcPct val="100000"/>
                        </a:lnSpc>
                        <a:spcBef>
                          <a:spcPts val="0"/>
                        </a:spcBef>
                        <a:spcAft>
                          <a:spcPts val="0"/>
                        </a:spcAft>
                      </a:pPr>
                      <a:r>
                        <a:rPr lang="en-US" sz="2800" b="1" dirty="0">
                          <a:solidFill>
                            <a:srgbClr val="320000"/>
                          </a:solidFill>
                          <a:effectLst/>
                        </a:rPr>
                        <a:t>Iron Age Israel</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5715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444</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tc>
                  <a:txBody>
                    <a:bodyPr/>
                    <a:lstStyle/>
                    <a:p>
                      <a:pPr marL="0" marR="0" algn="ctr">
                        <a:lnSpc>
                          <a:spcPct val="100000"/>
                        </a:lnSpc>
                        <a:spcBef>
                          <a:spcPts val="0"/>
                        </a:spcBef>
                        <a:spcAft>
                          <a:spcPts val="0"/>
                        </a:spcAft>
                      </a:pPr>
                      <a:r>
                        <a:rPr lang="en-US" sz="2800" b="1" dirty="0">
                          <a:solidFill>
                            <a:srgbClr val="320000"/>
                          </a:solidFill>
                          <a:effectLst/>
                        </a:rPr>
                        <a:t>56 [102, S-K] </a:t>
                      </a:r>
                      <a:endParaRPr lang="en-US" sz="2800" b="1" dirty="0">
                        <a:solidFill>
                          <a:srgbClr val="32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2700" cap="flat" cmpd="sng" algn="ctr">
                      <a:solidFill>
                        <a:srgbClr val="220000"/>
                      </a:solidFill>
                      <a:prstDash val="solid"/>
                      <a:round/>
                      <a:headEnd type="none" w="med" len="med"/>
                      <a:tailEnd type="none" w="med" len="med"/>
                    </a:lnL>
                    <a:lnR w="12700" cap="flat" cmpd="sng" algn="ctr">
                      <a:solidFill>
                        <a:srgbClr val="220000"/>
                      </a:solidFill>
                      <a:prstDash val="solid"/>
                      <a:round/>
                      <a:headEnd type="none" w="med" len="med"/>
                      <a:tailEnd type="none" w="med" len="med"/>
                    </a:lnR>
                    <a:lnT w="12700" cap="flat" cmpd="sng" algn="ctr">
                      <a:solidFill>
                        <a:srgbClr val="220000"/>
                      </a:solidFill>
                      <a:prstDash val="solid"/>
                      <a:round/>
                      <a:headEnd type="none" w="med" len="med"/>
                      <a:tailEnd type="none" w="med" len="med"/>
                    </a:lnT>
                    <a:lnB w="12700" cap="flat" cmpd="sng" algn="ctr">
                      <a:solidFill>
                        <a:srgbClr val="220000"/>
                      </a:solidFill>
                      <a:prstDash val="solid"/>
                      <a:round/>
                      <a:headEnd type="none" w="med" len="med"/>
                      <a:tailEnd type="none" w="med" len="med"/>
                    </a:lnB>
                    <a:solidFill>
                      <a:srgbClr val="FFFFE1"/>
                    </a:solidFill>
                  </a:tcPr>
                </a:tc>
                <a:extLst>
                  <a:ext uri="{0D108BD9-81ED-4DB2-BD59-A6C34878D82A}">
                    <a16:rowId xmlns:a16="http://schemas.microsoft.com/office/drawing/2014/main" val="2493564018"/>
                  </a:ext>
                </a:extLst>
              </a:tr>
            </a:tbl>
          </a:graphicData>
        </a:graphic>
      </p:graphicFrame>
    </p:spTree>
    <p:extLst>
      <p:ext uri="{BB962C8B-B14F-4D97-AF65-F5344CB8AC3E}">
        <p14:creationId xmlns:p14="http://schemas.microsoft.com/office/powerpoint/2010/main" val="3377468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16A1B-C6B2-E13D-25E1-1FE563ECF6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FD69E2-DF6C-8A99-EA82-F03BE20145C4}"/>
              </a:ext>
            </a:extLst>
          </p:cNvPr>
          <p:cNvSpPr>
            <a:spLocks noGrp="1"/>
          </p:cNvSpPr>
          <p:nvPr>
            <p:ph type="title"/>
          </p:nvPr>
        </p:nvSpPr>
        <p:spPr>
          <a:xfrm>
            <a:off x="838200" y="513829"/>
            <a:ext cx="11067854" cy="1325563"/>
          </a:xfrm>
        </p:spPr>
        <p:txBody>
          <a:bodyPr>
            <a:normAutofit/>
          </a:bodyPr>
          <a:lstStyle/>
          <a:p>
            <a:pPr>
              <a:tabLst>
                <a:tab pos="519113" algn="l"/>
              </a:tabLst>
            </a:pPr>
            <a:r>
              <a:rPr lang="en-US" sz="3600" b="1" dirty="0">
                <a:solidFill>
                  <a:srgbClr val="FFFFE1"/>
                </a:solidFill>
                <a:latin typeface="+mn-lt"/>
              </a:rPr>
              <a:t>D.	 The Significance of David in Psalms and the Prophets</a:t>
            </a:r>
          </a:p>
        </p:txBody>
      </p:sp>
      <p:sp>
        <p:nvSpPr>
          <p:cNvPr id="3" name="Content Placeholder 2">
            <a:extLst>
              <a:ext uri="{FF2B5EF4-FFF2-40B4-BE49-F238E27FC236}">
                <a16:creationId xmlns:a16="http://schemas.microsoft.com/office/drawing/2014/main" id="{938C26E5-BAF8-A28F-9991-00DBBB796B55}"/>
              </a:ext>
            </a:extLst>
          </p:cNvPr>
          <p:cNvSpPr>
            <a:spLocks noGrp="1"/>
          </p:cNvSpPr>
          <p:nvPr>
            <p:ph idx="1"/>
          </p:nvPr>
        </p:nvSpPr>
        <p:spPr>
          <a:xfrm>
            <a:off x="878541" y="1985495"/>
            <a:ext cx="10515600" cy="3590551"/>
          </a:xfrm>
        </p:spPr>
        <p:txBody>
          <a:bodyPr>
            <a:normAutofit/>
          </a:bodyPr>
          <a:lstStyle/>
          <a:p>
            <a:pPr marL="0" indent="0">
              <a:lnSpc>
                <a:spcPct val="100000"/>
              </a:lnSpc>
              <a:buNone/>
            </a:pPr>
            <a:r>
              <a:rPr lang="en-US" sz="3600" b="1" dirty="0">
                <a:solidFill>
                  <a:srgbClr val="FFFFE1"/>
                </a:solidFill>
              </a:rPr>
              <a:t>E.  The Significance of David in the New Testament</a:t>
            </a:r>
          </a:p>
          <a:p>
            <a:pPr marL="0" indent="0">
              <a:lnSpc>
                <a:spcPct val="100000"/>
              </a:lnSpc>
              <a:buNone/>
            </a:pPr>
            <a:endParaRPr lang="en-US" sz="3600" b="1" dirty="0">
              <a:solidFill>
                <a:srgbClr val="FFFFE1"/>
              </a:solidFill>
            </a:endParaRPr>
          </a:p>
          <a:p>
            <a:pPr marL="0" indent="0">
              <a:lnSpc>
                <a:spcPct val="100000"/>
              </a:lnSpc>
              <a:buNone/>
            </a:pPr>
            <a:r>
              <a:rPr lang="en-US" sz="3600" b="1" dirty="0">
                <a:solidFill>
                  <a:srgbClr val="FFFFE1"/>
                </a:solidFill>
              </a:rPr>
              <a:t>F.  The Significance of David Today </a:t>
            </a:r>
          </a:p>
          <a:p>
            <a:pPr marL="742950" indent="-742950">
              <a:lnSpc>
                <a:spcPct val="100000"/>
              </a:lnSpc>
              <a:buAutoNum type="alphaUcPeriod" startAt="5"/>
            </a:pPr>
            <a:endParaRPr lang="en-US" sz="3600" b="1" dirty="0">
              <a:solidFill>
                <a:srgbClr val="FFFFE1"/>
              </a:solidFill>
            </a:endParaRPr>
          </a:p>
          <a:p>
            <a:pPr marL="742950" indent="-742950">
              <a:lnSpc>
                <a:spcPct val="100000"/>
              </a:lnSpc>
              <a:buAutoNum type="alphaUcPeriod" startAt="5"/>
            </a:pPr>
            <a:endParaRPr lang="en-US" sz="3600" b="1" dirty="0">
              <a:solidFill>
                <a:srgbClr val="FFFFE1"/>
              </a:solidFill>
            </a:endParaRPr>
          </a:p>
        </p:txBody>
      </p:sp>
      <p:pic>
        <p:nvPicPr>
          <p:cNvPr id="1028" name="Picture 4" descr="Flag of Israel - Wikipedia">
            <a:extLst>
              <a:ext uri="{FF2B5EF4-FFF2-40B4-BE49-F238E27FC236}">
                <a16:creationId xmlns:a16="http://schemas.microsoft.com/office/drawing/2014/main" id="{7C3F8F95-B64D-7104-CA9D-7163984C5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9596" y="4524896"/>
            <a:ext cx="2476500" cy="1819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02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1+#ppt_w/2"/>
                                          </p:val>
                                        </p:tav>
                                        <p:tav tm="100000">
                                          <p:val>
                                            <p:strVal val="#ppt_x"/>
                                          </p:val>
                                        </p:tav>
                                      </p:tavLst>
                                    </p:anim>
                                    <p:anim calcmode="lin" valueType="num">
                                      <p:cBhvr additive="base">
                                        <p:cTn id="8" dur="500" fill="hold"/>
                                        <p:tgtEl>
                                          <p:spTgt spid="10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0C390-1AD3-BCE0-C7B4-4F8B0C07E6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6DB36F-EBBE-AC01-E6DC-829361F7094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5D1EC0E-5BE1-F848-1310-C331B9F2397E}"/>
              </a:ext>
            </a:extLst>
          </p:cNvPr>
          <p:cNvSpPr>
            <a:spLocks noGrp="1"/>
          </p:cNvSpPr>
          <p:nvPr>
            <p:ph idx="1"/>
          </p:nvPr>
        </p:nvSpPr>
        <p:spPr>
          <a:xfrm>
            <a:off x="8622890" y="1825625"/>
            <a:ext cx="3254478" cy="4351338"/>
          </a:xfrm>
        </p:spPr>
        <p:txBody>
          <a:bodyPr>
            <a:normAutofit/>
          </a:bodyPr>
          <a:lstStyle/>
          <a:p>
            <a:pPr marL="0" indent="0">
              <a:buNone/>
            </a:pPr>
            <a:r>
              <a:rPr lang="en-US" sz="3600" b="1" dirty="0">
                <a:solidFill>
                  <a:srgbClr val="FFFFE1"/>
                </a:solidFill>
              </a:rPr>
              <a:t>Looking </a:t>
            </a:r>
          </a:p>
          <a:p>
            <a:pPr marL="0" indent="0">
              <a:buNone/>
            </a:pPr>
            <a:r>
              <a:rPr lang="en-US" sz="3600" b="1" dirty="0">
                <a:solidFill>
                  <a:srgbClr val="FFFFE1"/>
                </a:solidFill>
              </a:rPr>
              <a:t>for King David</a:t>
            </a:r>
          </a:p>
        </p:txBody>
      </p:sp>
      <p:pic>
        <p:nvPicPr>
          <p:cNvPr id="4" name="Picture 3">
            <a:extLst>
              <a:ext uri="{FF2B5EF4-FFF2-40B4-BE49-F238E27FC236}">
                <a16:creationId xmlns:a16="http://schemas.microsoft.com/office/drawing/2014/main" id="{AC9A9007-8B66-FC85-85D2-E2170958382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619432" y="609600"/>
            <a:ext cx="7645023" cy="5736005"/>
          </a:xfrm>
          <a:prstGeom prst="rect">
            <a:avLst/>
          </a:prstGeom>
          <a:noFill/>
          <a:ln>
            <a:noFill/>
          </a:ln>
        </p:spPr>
      </p:pic>
    </p:spTree>
    <p:extLst>
      <p:ext uri="{BB962C8B-B14F-4D97-AF65-F5344CB8AC3E}">
        <p14:creationId xmlns:p14="http://schemas.microsoft.com/office/powerpoint/2010/main" val="568917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3564A-1571-48AD-98D4-A91DE7F5FA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5925C3-B858-3A85-3DE6-E120BCB9A92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2AF9BCF-6B62-0BBC-45B6-43DFBB6AB480}"/>
              </a:ext>
            </a:extLst>
          </p:cNvPr>
          <p:cNvSpPr>
            <a:spLocks noGrp="1"/>
          </p:cNvSpPr>
          <p:nvPr>
            <p:ph idx="1"/>
          </p:nvPr>
        </p:nvSpPr>
        <p:spPr>
          <a:xfrm>
            <a:off x="9695169" y="1825625"/>
            <a:ext cx="2388676" cy="4351338"/>
          </a:xfrm>
        </p:spPr>
        <p:txBody>
          <a:bodyPr>
            <a:normAutofit/>
          </a:bodyPr>
          <a:lstStyle/>
          <a:p>
            <a:pPr marL="0" indent="0">
              <a:buNone/>
            </a:pPr>
            <a:r>
              <a:rPr lang="en-US" sz="3600" b="1" dirty="0">
                <a:solidFill>
                  <a:srgbClr val="FFFFE1"/>
                </a:solidFill>
              </a:rPr>
              <a:t>Looking for </a:t>
            </a:r>
          </a:p>
          <a:p>
            <a:pPr marL="0" indent="0">
              <a:buNone/>
            </a:pPr>
            <a:r>
              <a:rPr lang="en-US" sz="3600" b="1" dirty="0">
                <a:solidFill>
                  <a:srgbClr val="FFFFE1"/>
                </a:solidFill>
              </a:rPr>
              <a:t>King David</a:t>
            </a:r>
          </a:p>
        </p:txBody>
      </p:sp>
      <p:pic>
        <p:nvPicPr>
          <p:cNvPr id="3074" name="Picture 2">
            <a:extLst>
              <a:ext uri="{FF2B5EF4-FFF2-40B4-BE49-F238E27FC236}">
                <a16:creationId xmlns:a16="http://schemas.microsoft.com/office/drawing/2014/main" id="{BF9217EE-C693-37DA-8D72-9B8F358D38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32" y="4045"/>
            <a:ext cx="93805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805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4422E-A1EA-C75D-159B-ECC14A312D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ED2F9E-D91E-9E41-131F-E15F0DC7D09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5AC1F98-E5A1-21BA-A20E-2722401FB6CB}"/>
              </a:ext>
            </a:extLst>
          </p:cNvPr>
          <p:cNvSpPr>
            <a:spLocks noGrp="1"/>
          </p:cNvSpPr>
          <p:nvPr>
            <p:ph idx="1"/>
          </p:nvPr>
        </p:nvSpPr>
        <p:spPr>
          <a:xfrm>
            <a:off x="10196052" y="1825625"/>
            <a:ext cx="1681316" cy="4351338"/>
          </a:xfrm>
        </p:spPr>
        <p:txBody>
          <a:bodyPr>
            <a:normAutofit/>
          </a:bodyPr>
          <a:lstStyle/>
          <a:p>
            <a:pPr marL="0" indent="0">
              <a:buNone/>
            </a:pPr>
            <a:r>
              <a:rPr lang="en-US" sz="3600" b="1" dirty="0">
                <a:solidFill>
                  <a:srgbClr val="FFFFE1"/>
                </a:solidFill>
              </a:rPr>
              <a:t>Looking</a:t>
            </a:r>
          </a:p>
          <a:p>
            <a:pPr marL="0" indent="0">
              <a:buNone/>
            </a:pPr>
            <a:r>
              <a:rPr lang="en-US" sz="3600" b="1" dirty="0">
                <a:solidFill>
                  <a:srgbClr val="FFFFE1"/>
                </a:solidFill>
              </a:rPr>
              <a:t>for </a:t>
            </a:r>
          </a:p>
          <a:p>
            <a:pPr marL="0" indent="0">
              <a:buNone/>
            </a:pPr>
            <a:r>
              <a:rPr lang="en-US" sz="3600" b="1" dirty="0">
                <a:solidFill>
                  <a:srgbClr val="FFFFE1"/>
                </a:solidFill>
              </a:rPr>
              <a:t>King </a:t>
            </a:r>
          </a:p>
          <a:p>
            <a:pPr marL="0" indent="0">
              <a:buNone/>
            </a:pPr>
            <a:r>
              <a:rPr lang="en-US" sz="3600" b="1" dirty="0">
                <a:solidFill>
                  <a:srgbClr val="FFFFE1"/>
                </a:solidFill>
              </a:rPr>
              <a:t>David’s</a:t>
            </a:r>
          </a:p>
          <a:p>
            <a:pPr marL="0" indent="0">
              <a:buNone/>
            </a:pPr>
            <a:r>
              <a:rPr lang="en-US" sz="3600" b="1" dirty="0">
                <a:solidFill>
                  <a:srgbClr val="FFFFE1"/>
                </a:solidFill>
              </a:rPr>
              <a:t>Tomb</a:t>
            </a:r>
          </a:p>
        </p:txBody>
      </p:sp>
      <p:pic>
        <p:nvPicPr>
          <p:cNvPr id="5" name="Picture 4">
            <a:extLst>
              <a:ext uri="{FF2B5EF4-FFF2-40B4-BE49-F238E27FC236}">
                <a16:creationId xmlns:a16="http://schemas.microsoft.com/office/drawing/2014/main" id="{78AA2E0B-A085-CEB1-F48A-A2F2F7212225}"/>
              </a:ext>
            </a:extLst>
          </p:cNvPr>
          <p:cNvPicPr>
            <a:picLocks noChangeAspect="1"/>
          </p:cNvPicPr>
          <p:nvPr/>
        </p:nvPicPr>
        <p:blipFill>
          <a:blip r:embed="rId2"/>
          <a:stretch>
            <a:fillRect/>
          </a:stretch>
        </p:blipFill>
        <p:spPr>
          <a:xfrm>
            <a:off x="314632" y="287593"/>
            <a:ext cx="9790502" cy="6282813"/>
          </a:xfrm>
          <a:prstGeom prst="rect">
            <a:avLst/>
          </a:prstGeom>
        </p:spPr>
      </p:pic>
    </p:spTree>
    <p:extLst>
      <p:ext uri="{BB962C8B-B14F-4D97-AF65-F5344CB8AC3E}">
        <p14:creationId xmlns:p14="http://schemas.microsoft.com/office/powerpoint/2010/main" val="31069990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EEEFA-FC4F-7A5A-8623-A24D3C66B29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A9E5B77-36F3-8351-C678-599C2C989CE3}"/>
              </a:ext>
            </a:extLst>
          </p:cNvPr>
          <p:cNvSpPr>
            <a:spLocks noGrp="1"/>
          </p:cNvSpPr>
          <p:nvPr>
            <p:ph idx="1"/>
          </p:nvPr>
        </p:nvSpPr>
        <p:spPr>
          <a:xfrm>
            <a:off x="4227871" y="512969"/>
            <a:ext cx="7649497" cy="5663994"/>
          </a:xfrm>
        </p:spPr>
        <p:txBody>
          <a:bodyPr>
            <a:normAutofit/>
          </a:bodyPr>
          <a:lstStyle/>
          <a:p>
            <a:pPr marL="0" indent="0">
              <a:buNone/>
            </a:pPr>
            <a:r>
              <a:rPr lang="en-US" sz="3600" b="1" dirty="0">
                <a:solidFill>
                  <a:srgbClr val="FFFFE1"/>
                </a:solidFill>
              </a:rPr>
              <a:t>Looking for David</a:t>
            </a:r>
          </a:p>
          <a:p>
            <a:pPr marL="0" indent="0">
              <a:buNone/>
            </a:pPr>
            <a:endParaRPr lang="en-US" sz="3600" b="1" dirty="0">
              <a:solidFill>
                <a:srgbClr val="FFFFE1"/>
              </a:solidFill>
            </a:endParaRPr>
          </a:p>
          <a:p>
            <a:pPr marL="0" indent="0">
              <a:buNone/>
            </a:pPr>
            <a:r>
              <a:rPr lang="en-US" sz="3600" b="1" dirty="0">
                <a:solidFill>
                  <a:srgbClr val="FFFFE1"/>
                </a:solidFill>
              </a:rPr>
              <a:t>A Gold Ring From the City of David</a:t>
            </a:r>
          </a:p>
          <a:p>
            <a:pPr marL="0" indent="0">
              <a:buNone/>
            </a:pPr>
            <a:r>
              <a:rPr lang="en-US" sz="2400" b="1" dirty="0">
                <a:solidFill>
                  <a:srgbClr val="FFFFE1"/>
                </a:solidFill>
              </a:rPr>
              <a:t>(ca. 300 BC)</a:t>
            </a:r>
          </a:p>
          <a:p>
            <a:pPr marL="0" indent="0">
              <a:buNone/>
            </a:pPr>
            <a:endParaRPr lang="en-US" sz="2400" b="1" dirty="0">
              <a:solidFill>
                <a:srgbClr val="FFFFE1"/>
              </a:solidFill>
            </a:endParaRPr>
          </a:p>
          <a:p>
            <a:pPr marL="0" indent="0">
              <a:buNone/>
            </a:pPr>
            <a:r>
              <a:rPr lang="en-US" sz="3600" b="1" dirty="0">
                <a:solidFill>
                  <a:srgbClr val="FFFFE1"/>
                </a:solidFill>
              </a:rPr>
              <a:t>Hezekiah’s Seal Bulla </a:t>
            </a:r>
            <a:r>
              <a:rPr lang="en-US" sz="2400" b="1" dirty="0">
                <a:solidFill>
                  <a:srgbClr val="FFFFE1"/>
                </a:solidFill>
              </a:rPr>
              <a:t>(ca. 700 BC)</a:t>
            </a:r>
          </a:p>
          <a:p>
            <a:pPr marL="0" indent="0">
              <a:buNone/>
            </a:pPr>
            <a:r>
              <a:rPr lang="en-US" sz="2400" b="1" dirty="0">
                <a:solidFill>
                  <a:srgbClr val="FFFFE1"/>
                </a:solidFill>
              </a:rPr>
              <a:t>“Belonging to Hezekiah (son of Ahaz) king of Judah”</a:t>
            </a:r>
          </a:p>
          <a:p>
            <a:pPr marL="0" indent="0">
              <a:buNone/>
            </a:pPr>
            <a:r>
              <a:rPr lang="en-US" sz="2400" b="1" dirty="0">
                <a:solidFill>
                  <a:srgbClr val="FFFFE1"/>
                </a:solidFill>
              </a:rPr>
              <a:t>( </a:t>
            </a:r>
            <a:r>
              <a:rPr lang="en-US" sz="2400" b="1" dirty="0">
                <a:solidFill>
                  <a:srgbClr val="FFFFE1"/>
                </a:solidFill>
                <a:latin typeface="PhoenicianMoabite" panose="00000400000000000000" pitchFamily="2" charset="0"/>
              </a:rPr>
              <a:t>hdwhy  klm  whyqzHl</a:t>
            </a:r>
            <a:r>
              <a:rPr lang="en-US" sz="2400" b="1" dirty="0">
                <a:solidFill>
                  <a:srgbClr val="FFFFE1"/>
                </a:solidFill>
              </a:rPr>
              <a:t>)</a:t>
            </a:r>
          </a:p>
          <a:p>
            <a:pPr marL="0" indent="0">
              <a:buNone/>
            </a:pPr>
            <a:endParaRPr lang="en-US" sz="2400" b="1" dirty="0">
              <a:solidFill>
                <a:srgbClr val="FFFFE1"/>
              </a:solidFill>
            </a:endParaRPr>
          </a:p>
          <a:p>
            <a:pPr marL="0" indent="0">
              <a:buNone/>
            </a:pPr>
            <a:r>
              <a:rPr lang="en-US" sz="2400" b="1" dirty="0">
                <a:solidFill>
                  <a:srgbClr val="FFFFE1"/>
                </a:solidFill>
              </a:rPr>
              <a:t>But where is David?</a:t>
            </a:r>
            <a:endParaRPr lang="en-US" sz="3600" b="1" dirty="0">
              <a:solidFill>
                <a:srgbClr val="FFFFE1"/>
              </a:solidFill>
            </a:endParaRPr>
          </a:p>
        </p:txBody>
      </p:sp>
      <p:pic>
        <p:nvPicPr>
          <p:cNvPr id="2050" name="Picture 2" descr="צילום: קובי הראתי">
            <a:extLst>
              <a:ext uri="{FF2B5EF4-FFF2-40B4-BE49-F238E27FC236}">
                <a16:creationId xmlns:a16="http://schemas.microsoft.com/office/drawing/2014/main" id="{AB02D022-26FE-D540-4590-B2A45FE885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314" y="512969"/>
            <a:ext cx="3468329" cy="248852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ezekiah-bulla">
            <a:extLst>
              <a:ext uri="{FF2B5EF4-FFF2-40B4-BE49-F238E27FC236}">
                <a16:creationId xmlns:a16="http://schemas.microsoft.com/office/drawing/2014/main" id="{349A6961-F1B9-D7E7-3E10-807D05BAAB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343" y="3344966"/>
            <a:ext cx="2447051" cy="2488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 calcmode="lin" valueType="num">
                                      <p:cBhvr additive="base">
                                        <p:cTn id="17" dur="500" fill="hold"/>
                                        <p:tgtEl>
                                          <p:spTgt spid="2050"/>
                                        </p:tgtEl>
                                        <p:attrNameLst>
                                          <p:attrName>ppt_x</p:attrName>
                                        </p:attrNameLst>
                                      </p:cBhvr>
                                      <p:tavLst>
                                        <p:tav tm="0">
                                          <p:val>
                                            <p:strVal val="0-#ppt_w/2"/>
                                          </p:val>
                                        </p:tav>
                                        <p:tav tm="100000">
                                          <p:val>
                                            <p:strVal val="#ppt_x"/>
                                          </p:val>
                                        </p:tav>
                                      </p:tavLst>
                                    </p:anim>
                                    <p:anim calcmode="lin" valueType="num">
                                      <p:cBhvr additive="base">
                                        <p:cTn id="18" dur="500" fill="hold"/>
                                        <p:tgtEl>
                                          <p:spTgt spid="2050"/>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2"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anim calcmode="lin" valueType="num">
                                      <p:cBhvr additive="base">
                                        <p:cTn id="23" dur="500" fill="hold"/>
                                        <p:tgtEl>
                                          <p:spTgt spid="1026"/>
                                        </p:tgtEl>
                                        <p:attrNameLst>
                                          <p:attrName>ppt_x</p:attrName>
                                        </p:attrNameLst>
                                      </p:cBhvr>
                                      <p:tavLst>
                                        <p:tav tm="0">
                                          <p:val>
                                            <p:strVal val="0-#ppt_w/2"/>
                                          </p:val>
                                        </p:tav>
                                        <p:tav tm="100000">
                                          <p:val>
                                            <p:strVal val="#ppt_x"/>
                                          </p:val>
                                        </p:tav>
                                      </p:tavLst>
                                    </p:anim>
                                    <p:anim calcmode="lin" valueType="num">
                                      <p:cBhvr additive="base">
                                        <p:cTn id="2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6"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73CF4-7595-C294-4E7E-54BB49E69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B056B-52C8-8A54-5A00-53173D8519C9}"/>
              </a:ext>
            </a:extLst>
          </p:cNvPr>
          <p:cNvSpPr>
            <a:spLocks noGrp="1"/>
          </p:cNvSpPr>
          <p:nvPr>
            <p:ph type="title"/>
          </p:nvPr>
        </p:nvSpPr>
        <p:spPr>
          <a:xfrm>
            <a:off x="5775649" y="365125"/>
            <a:ext cx="5578150" cy="493291"/>
          </a:xfrm>
        </p:spPr>
        <p:txBody>
          <a:bodyPr>
            <a:normAutofit fontScale="90000"/>
          </a:bodyPr>
          <a:lstStyle/>
          <a:p>
            <a:r>
              <a:rPr lang="en-US" sz="3600" b="1" dirty="0">
                <a:solidFill>
                  <a:srgbClr val="FFFFE1"/>
                </a:solidFill>
                <a:latin typeface="+mn-lt"/>
              </a:rPr>
              <a:t>Looking for David</a:t>
            </a:r>
            <a:br>
              <a:rPr lang="en-US" b="1" dirty="0">
                <a:solidFill>
                  <a:srgbClr val="FFFFE1"/>
                </a:solidFill>
              </a:rPr>
            </a:br>
            <a:endParaRPr lang="en-US" dirty="0"/>
          </a:p>
        </p:txBody>
      </p:sp>
      <p:sp>
        <p:nvSpPr>
          <p:cNvPr id="3" name="Content Placeholder 2">
            <a:extLst>
              <a:ext uri="{FF2B5EF4-FFF2-40B4-BE49-F238E27FC236}">
                <a16:creationId xmlns:a16="http://schemas.microsoft.com/office/drawing/2014/main" id="{A0B8A6E0-BBAB-D6FF-6F2C-7948A094D539}"/>
              </a:ext>
            </a:extLst>
          </p:cNvPr>
          <p:cNvSpPr>
            <a:spLocks noGrp="1"/>
          </p:cNvSpPr>
          <p:nvPr>
            <p:ph idx="1"/>
          </p:nvPr>
        </p:nvSpPr>
        <p:spPr>
          <a:xfrm>
            <a:off x="4021495" y="1129003"/>
            <a:ext cx="7855874" cy="5514394"/>
          </a:xfrm>
        </p:spPr>
        <p:txBody>
          <a:bodyPr>
            <a:normAutofit fontScale="47500" lnSpcReduction="20000"/>
          </a:bodyPr>
          <a:lstStyle/>
          <a:p>
            <a:pPr marL="0" indent="0">
              <a:buNone/>
            </a:pPr>
            <a:r>
              <a:rPr lang="en-US" sz="3600" b="1" dirty="0">
                <a:solidFill>
                  <a:srgbClr val="FFFFE1"/>
                </a:solidFill>
              </a:rPr>
              <a:t>1</a:t>
            </a:r>
            <a:r>
              <a:rPr lang="en-US" sz="4400" b="1" dirty="0">
                <a:solidFill>
                  <a:srgbClr val="FFFFE1"/>
                </a:solidFill>
              </a:rPr>
              <a:t>. and cut</a:t>
            </a:r>
          </a:p>
          <a:p>
            <a:pPr marL="0" indent="0">
              <a:buNone/>
            </a:pPr>
            <a:r>
              <a:rPr lang="en-US" sz="4400" b="1" dirty="0">
                <a:solidFill>
                  <a:srgbClr val="FFFFE1"/>
                </a:solidFill>
              </a:rPr>
              <a:t>2. my father went up he fought at</a:t>
            </a:r>
          </a:p>
          <a:p>
            <a:pPr marL="0" indent="0">
              <a:buNone/>
            </a:pPr>
            <a:r>
              <a:rPr lang="en-US" sz="4400" b="1" dirty="0">
                <a:solidFill>
                  <a:srgbClr val="FFFFE1"/>
                </a:solidFill>
              </a:rPr>
              <a:t>3. And my father lay down, he went to his... And the king of I</a:t>
            </a:r>
          </a:p>
          <a:p>
            <a:pPr marL="0" indent="0">
              <a:buNone/>
            </a:pPr>
            <a:r>
              <a:rPr lang="en-US" sz="4400" b="1" dirty="0">
                <a:solidFill>
                  <a:srgbClr val="FFFFE1"/>
                </a:solidFill>
              </a:rPr>
              <a:t>4. </a:t>
            </a:r>
            <a:r>
              <a:rPr lang="en-US" sz="4400" b="1" dirty="0" err="1">
                <a:solidFill>
                  <a:srgbClr val="FFFFE1"/>
                </a:solidFill>
              </a:rPr>
              <a:t>rael</a:t>
            </a:r>
            <a:r>
              <a:rPr lang="en-US" sz="4400" b="1" dirty="0">
                <a:solidFill>
                  <a:srgbClr val="FFFFE1"/>
                </a:solidFill>
              </a:rPr>
              <a:t> entered previously into my father's land.... Hadad made me king</a:t>
            </a:r>
          </a:p>
          <a:p>
            <a:pPr marL="0" indent="0">
              <a:buNone/>
            </a:pPr>
            <a:r>
              <a:rPr lang="en-US" sz="4400" b="1" dirty="0">
                <a:solidFill>
                  <a:srgbClr val="FFFFE1"/>
                </a:solidFill>
              </a:rPr>
              <a:t>5. And Hadad went in front of me... I departed from... seven...</a:t>
            </a:r>
          </a:p>
          <a:p>
            <a:pPr marL="0" indent="0">
              <a:buNone/>
            </a:pPr>
            <a:r>
              <a:rPr lang="en-US" sz="4400" b="1" dirty="0">
                <a:solidFill>
                  <a:srgbClr val="FFFFE1"/>
                </a:solidFill>
              </a:rPr>
              <a:t>6. s of my kingdom, and I slew...</a:t>
            </a:r>
            <a:r>
              <a:rPr lang="en-US" sz="4400" b="1" dirty="0" err="1">
                <a:solidFill>
                  <a:srgbClr val="FFFFE1"/>
                </a:solidFill>
              </a:rPr>
              <a:t>nty</a:t>
            </a:r>
            <a:r>
              <a:rPr lang="en-US" sz="4400" b="1" dirty="0">
                <a:solidFill>
                  <a:srgbClr val="FFFFE1"/>
                </a:solidFill>
              </a:rPr>
              <a:t> kin... who harnessed thou.</a:t>
            </a:r>
          </a:p>
          <a:p>
            <a:pPr marL="0" indent="0">
              <a:buNone/>
            </a:pPr>
            <a:r>
              <a:rPr lang="en-US" sz="4400" b="1" dirty="0">
                <a:solidFill>
                  <a:srgbClr val="FFFFE1"/>
                </a:solidFill>
              </a:rPr>
              <a:t>7. riots and thousands of horsemen,... ram son of</a:t>
            </a:r>
          </a:p>
          <a:p>
            <a:pPr marL="0" indent="0">
              <a:buNone/>
            </a:pPr>
            <a:r>
              <a:rPr lang="en-US" sz="4400" b="1" dirty="0">
                <a:solidFill>
                  <a:srgbClr val="FFFFE1"/>
                </a:solidFill>
              </a:rPr>
              <a:t>8. king of Israel, and... killed...</a:t>
            </a:r>
            <a:r>
              <a:rPr lang="en-US" sz="4400" b="1" dirty="0" err="1">
                <a:solidFill>
                  <a:srgbClr val="FFFFE1"/>
                </a:solidFill>
              </a:rPr>
              <a:t>iahu</a:t>
            </a:r>
            <a:r>
              <a:rPr lang="en-US" sz="4400" b="1" dirty="0">
                <a:solidFill>
                  <a:srgbClr val="FFFFE1"/>
                </a:solidFill>
              </a:rPr>
              <a:t> son of...</a:t>
            </a:r>
          </a:p>
          <a:p>
            <a:pPr marL="0" indent="0">
              <a:buNone/>
            </a:pPr>
            <a:r>
              <a:rPr lang="en-US" sz="4400" b="1" dirty="0">
                <a:solidFill>
                  <a:srgbClr val="FFFFE1"/>
                </a:solidFill>
              </a:rPr>
              <a:t>9. g of the house of David. And I set</a:t>
            </a:r>
          </a:p>
          <a:p>
            <a:pPr marL="0" indent="0">
              <a:buNone/>
            </a:pPr>
            <a:r>
              <a:rPr lang="en-US" sz="4400" b="1" dirty="0">
                <a:solidFill>
                  <a:srgbClr val="FFFFE1"/>
                </a:solidFill>
              </a:rPr>
              <a:t>10. their land into</a:t>
            </a:r>
          </a:p>
          <a:p>
            <a:pPr marL="0" indent="0">
              <a:buNone/>
            </a:pPr>
            <a:r>
              <a:rPr lang="en-US" sz="4400" b="1" dirty="0">
                <a:solidFill>
                  <a:srgbClr val="FFFFE1"/>
                </a:solidFill>
              </a:rPr>
              <a:t>11. other</a:t>
            </a:r>
          </a:p>
          <a:p>
            <a:pPr marL="0" indent="0">
              <a:buNone/>
            </a:pPr>
            <a:r>
              <a:rPr lang="en-US" sz="4400" b="1" dirty="0">
                <a:solidFill>
                  <a:srgbClr val="FFFFE1"/>
                </a:solidFill>
              </a:rPr>
              <a:t>12. led over Is</a:t>
            </a:r>
          </a:p>
          <a:p>
            <a:pPr marL="0" indent="0">
              <a:buNone/>
            </a:pPr>
            <a:r>
              <a:rPr lang="en-US" sz="4400" b="1" dirty="0">
                <a:solidFill>
                  <a:srgbClr val="FFFFE1"/>
                </a:solidFill>
              </a:rPr>
              <a:t>13. siege upon	</a:t>
            </a:r>
            <a:r>
              <a:rPr lang="en-US" sz="3600" b="1" dirty="0">
                <a:solidFill>
                  <a:srgbClr val="FFFFE1"/>
                </a:solidFill>
              </a:rPr>
              <a:t>		</a:t>
            </a:r>
            <a:r>
              <a:rPr lang="en-US" sz="4000" b="1" dirty="0">
                <a:solidFill>
                  <a:srgbClr val="FFFFE1"/>
                </a:solidFill>
              </a:rPr>
              <a:t>Tel Dan Stela ca. 841 BC</a:t>
            </a:r>
          </a:p>
          <a:p>
            <a:pPr marL="0" indent="0">
              <a:buNone/>
            </a:pPr>
            <a:r>
              <a:rPr lang="en-US" sz="4000" b="1" dirty="0">
                <a:solidFill>
                  <a:srgbClr val="FFFFE1"/>
                </a:solidFill>
              </a:rPr>
              <a:t>			        Hazael King of Aramean Damascus</a:t>
            </a:r>
          </a:p>
          <a:p>
            <a:pPr marL="0" indent="0">
              <a:buNone/>
            </a:pPr>
            <a:r>
              <a:rPr lang="en-US" sz="4000" b="1" dirty="0">
                <a:solidFill>
                  <a:srgbClr val="FFFFE1"/>
                </a:solidFill>
              </a:rPr>
              <a:t>			</a:t>
            </a:r>
            <a:r>
              <a:rPr lang="en-US" sz="3000" b="1" dirty="0">
                <a:solidFill>
                  <a:srgbClr val="FFFFE1"/>
                </a:solidFill>
              </a:rPr>
              <a:t>(whom Elisha anointed, 1 Kings 19:17; 2 Kings 8)</a:t>
            </a:r>
            <a:endParaRPr lang="en-US" sz="3600" b="1" dirty="0">
              <a:solidFill>
                <a:srgbClr val="FFFFE1"/>
              </a:solidFill>
            </a:endParaRPr>
          </a:p>
        </p:txBody>
      </p:sp>
      <p:pic>
        <p:nvPicPr>
          <p:cNvPr id="4" name="Picture 2" descr="Tel Dan Inscription | UT-Austin Hebrew ...">
            <a:extLst>
              <a:ext uri="{FF2B5EF4-FFF2-40B4-BE49-F238E27FC236}">
                <a16:creationId xmlns:a16="http://schemas.microsoft.com/office/drawing/2014/main" id="{9627E8B2-9E99-2132-7FBA-78AB0ECBF3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08" y="3323917"/>
            <a:ext cx="3480268" cy="343407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7C5BCB0-B85E-B465-3C7C-C20DCDA3FFEF}"/>
              </a:ext>
            </a:extLst>
          </p:cNvPr>
          <p:cNvSpPr/>
          <p:nvPr/>
        </p:nvSpPr>
        <p:spPr>
          <a:xfrm>
            <a:off x="2677885" y="5413255"/>
            <a:ext cx="765111" cy="34372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6" name="Picture 8" descr="jrslm_300116_tel_dan_stele_01">
            <a:extLst>
              <a:ext uri="{FF2B5EF4-FFF2-40B4-BE49-F238E27FC236}">
                <a16:creationId xmlns:a16="http://schemas.microsoft.com/office/drawing/2014/main" id="{39F64111-0637-0969-A7D3-CF58EE525C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163" y="100013"/>
            <a:ext cx="3397204" cy="328443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BEC1007-DA4E-5975-D33B-9CF867D4A0D8}"/>
              </a:ext>
            </a:extLst>
          </p:cNvPr>
          <p:cNvSpPr/>
          <p:nvPr/>
        </p:nvSpPr>
        <p:spPr>
          <a:xfrm>
            <a:off x="4855028" y="4128745"/>
            <a:ext cx="2170923" cy="34372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624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51100-D048-B5DA-4844-E6EDD6EC4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3A4971-72CB-D300-C014-BBC219C9DC6C}"/>
              </a:ext>
            </a:extLst>
          </p:cNvPr>
          <p:cNvSpPr>
            <a:spLocks noGrp="1"/>
          </p:cNvSpPr>
          <p:nvPr>
            <p:ph type="title"/>
          </p:nvPr>
        </p:nvSpPr>
        <p:spPr>
          <a:xfrm>
            <a:off x="5775649" y="681037"/>
            <a:ext cx="5578150" cy="493291"/>
          </a:xfrm>
        </p:spPr>
        <p:txBody>
          <a:bodyPr>
            <a:normAutofit fontScale="90000"/>
          </a:bodyPr>
          <a:lstStyle/>
          <a:p>
            <a:r>
              <a:rPr lang="en-US" sz="3600" b="1" dirty="0">
                <a:solidFill>
                  <a:srgbClr val="FFFFE1"/>
                </a:solidFill>
                <a:latin typeface="+mn-lt"/>
              </a:rPr>
              <a:t>Looking for David</a:t>
            </a:r>
            <a:br>
              <a:rPr lang="en-US" b="1" dirty="0">
                <a:solidFill>
                  <a:srgbClr val="FFFFE1"/>
                </a:solidFill>
              </a:rPr>
            </a:br>
            <a:endParaRPr lang="en-US" dirty="0"/>
          </a:p>
        </p:txBody>
      </p:sp>
      <p:sp>
        <p:nvSpPr>
          <p:cNvPr id="7" name="Content Placeholder 6">
            <a:extLst>
              <a:ext uri="{FF2B5EF4-FFF2-40B4-BE49-F238E27FC236}">
                <a16:creationId xmlns:a16="http://schemas.microsoft.com/office/drawing/2014/main" id="{DB5D402E-550B-A520-042A-62B8629EA8C6}"/>
              </a:ext>
            </a:extLst>
          </p:cNvPr>
          <p:cNvSpPr>
            <a:spLocks noGrp="1"/>
          </p:cNvSpPr>
          <p:nvPr>
            <p:ph idx="1"/>
          </p:nvPr>
        </p:nvSpPr>
        <p:spPr>
          <a:xfrm>
            <a:off x="5085184" y="1446245"/>
            <a:ext cx="6268615" cy="4730718"/>
          </a:xfrm>
        </p:spPr>
        <p:txBody>
          <a:bodyPr>
            <a:normAutofit/>
          </a:bodyPr>
          <a:lstStyle/>
          <a:p>
            <a:pPr marL="0" indent="0">
              <a:buNone/>
            </a:pPr>
            <a:r>
              <a:rPr lang="en-US" sz="3600" b="1" dirty="0">
                <a:solidFill>
                  <a:srgbClr val="FFFFE1"/>
                </a:solidFill>
              </a:rPr>
              <a:t>The Mesha Stela  835 BC</a:t>
            </a:r>
          </a:p>
          <a:p>
            <a:pPr marL="0" indent="0">
              <a:buNone/>
            </a:pPr>
            <a:endParaRPr lang="en-US" sz="3600" b="1" dirty="0">
              <a:solidFill>
                <a:srgbClr val="FFFFE1"/>
              </a:solidFill>
            </a:endParaRPr>
          </a:p>
          <a:p>
            <a:pPr marL="0" indent="0">
              <a:buNone/>
            </a:pPr>
            <a:r>
              <a:rPr lang="en-US" sz="3600" b="1" dirty="0">
                <a:solidFill>
                  <a:srgbClr val="FFFFE1"/>
                </a:solidFill>
              </a:rPr>
              <a:t>Line 31 </a:t>
            </a:r>
            <a:r>
              <a:rPr lang="en-US" sz="3600" b="1" dirty="0">
                <a:solidFill>
                  <a:srgbClr val="FFFFE1"/>
                </a:solidFill>
                <a:latin typeface="PhoenicianMoabite" panose="00000400000000000000" pitchFamily="2" charset="0"/>
              </a:rPr>
              <a:t>…</a:t>
            </a:r>
            <a:r>
              <a:rPr lang="en-US" sz="3600" b="1" dirty="0" err="1">
                <a:solidFill>
                  <a:srgbClr val="FFFFE1"/>
                </a:solidFill>
                <a:latin typeface="PhoenicianMoabite" panose="00000400000000000000" pitchFamily="2" charset="0"/>
              </a:rPr>
              <a:t>dw</a:t>
            </a:r>
            <a:r>
              <a:rPr lang="en-US" sz="3600" b="1" dirty="0">
                <a:solidFill>
                  <a:srgbClr val="FFFFE1"/>
                </a:solidFill>
                <a:latin typeface="PhoenicianMoabite" panose="00000400000000000000" pitchFamily="2" charset="0"/>
              </a:rPr>
              <a:t>…</a:t>
            </a:r>
            <a:r>
              <a:rPr lang="en-US" sz="3600" b="1" dirty="0" err="1">
                <a:solidFill>
                  <a:srgbClr val="FFFFE1"/>
                </a:solidFill>
                <a:latin typeface="PhoenicianMoabite" panose="00000400000000000000" pitchFamily="2" charset="0"/>
              </a:rPr>
              <a:t>xb</a:t>
            </a:r>
            <a:r>
              <a:rPr lang="en-US" sz="3600" b="1" dirty="0">
                <a:solidFill>
                  <a:srgbClr val="FFFFE1"/>
                </a:solidFill>
              </a:rPr>
              <a:t>. </a:t>
            </a:r>
          </a:p>
          <a:p>
            <a:pPr marL="0" indent="0">
              <a:buNone/>
            </a:pPr>
            <a:r>
              <a:rPr lang="en-US" sz="3600" b="1" dirty="0">
                <a:solidFill>
                  <a:srgbClr val="FFFFE1"/>
                </a:solidFill>
              </a:rPr>
              <a:t>“house of </a:t>
            </a:r>
            <a:r>
              <a:rPr lang="en-US" sz="3600" b="1" dirty="0">
                <a:solidFill>
                  <a:srgbClr val="FFFFE1"/>
                </a:solidFill>
                <a:latin typeface="PhoenicianMoabite" panose="00000400000000000000" pitchFamily="2" charset="0"/>
              </a:rPr>
              <a:t>…</a:t>
            </a:r>
            <a:r>
              <a:rPr lang="en-US" sz="3600" b="1" dirty="0">
                <a:solidFill>
                  <a:srgbClr val="FFFFE1"/>
                </a:solidFill>
              </a:rPr>
              <a:t>vid”</a:t>
            </a:r>
          </a:p>
          <a:p>
            <a:pPr marL="0" indent="0">
              <a:buNone/>
            </a:pPr>
            <a:endParaRPr lang="en-US" sz="2400" b="1" dirty="0">
              <a:solidFill>
                <a:srgbClr val="FFFFE1"/>
              </a:solidFill>
            </a:endParaRPr>
          </a:p>
          <a:p>
            <a:pPr marL="0" indent="0">
              <a:buNone/>
            </a:pPr>
            <a:r>
              <a:rPr lang="en-US" sz="2400" b="1" dirty="0">
                <a:solidFill>
                  <a:srgbClr val="FFFFE1"/>
                </a:solidFill>
              </a:rPr>
              <a:t>“Mesha’s Stele and the House of David,” </a:t>
            </a:r>
          </a:p>
          <a:p>
            <a:pPr marL="0" indent="0">
              <a:buNone/>
            </a:pPr>
            <a:r>
              <a:rPr lang="en-US" sz="2400" b="1" dirty="0">
                <a:solidFill>
                  <a:srgbClr val="FFFFE1"/>
                </a:solidFill>
              </a:rPr>
              <a:t>André Lemaire, Jean-Philippe Delorme,</a:t>
            </a:r>
          </a:p>
          <a:p>
            <a:pPr marL="0" indent="0">
              <a:buNone/>
            </a:pPr>
            <a:r>
              <a:rPr lang="en-US" sz="2400" b="1" i="1" dirty="0">
                <a:solidFill>
                  <a:srgbClr val="FFFFE1"/>
                </a:solidFill>
              </a:rPr>
              <a:t>BAR </a:t>
            </a:r>
            <a:r>
              <a:rPr lang="en-US" sz="2400" b="1" dirty="0">
                <a:solidFill>
                  <a:srgbClr val="FFFFE1"/>
                </a:solidFill>
              </a:rPr>
              <a:t>48.4 (Winter, 2022): </a:t>
            </a:r>
            <a:r>
              <a:rPr lang="en-US" b="1" dirty="0">
                <a:solidFill>
                  <a:srgbClr val="FFFFE1"/>
                </a:solidFill>
              </a:rPr>
              <a:t>34–41.</a:t>
            </a:r>
            <a:endParaRPr lang="en-US" sz="2400" b="1" dirty="0">
              <a:solidFill>
                <a:srgbClr val="FFFFE1"/>
              </a:solidFill>
            </a:endParaRPr>
          </a:p>
        </p:txBody>
      </p:sp>
      <p:pic>
        <p:nvPicPr>
          <p:cNvPr id="3076" name="Picture 4">
            <a:extLst>
              <a:ext uri="{FF2B5EF4-FFF2-40B4-BE49-F238E27FC236}">
                <a16:creationId xmlns:a16="http://schemas.microsoft.com/office/drawing/2014/main" id="{B1B93495-548A-7824-A814-2293DF2D6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135" y="323136"/>
            <a:ext cx="3549326" cy="5948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5328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2E0AA-1DC7-550F-59B7-A388A1BBEEEA}"/>
              </a:ext>
            </a:extLst>
          </p:cNvPr>
          <p:cNvSpPr>
            <a:spLocks noGrp="1"/>
          </p:cNvSpPr>
          <p:nvPr>
            <p:ph type="title"/>
          </p:nvPr>
        </p:nvSpPr>
        <p:spPr>
          <a:xfrm>
            <a:off x="838200" y="365125"/>
            <a:ext cx="10515600" cy="857185"/>
          </a:xfrm>
        </p:spPr>
        <p:txBody>
          <a:bodyPr/>
          <a:lstStyle/>
          <a:p>
            <a:pPr algn="ctr"/>
            <a:r>
              <a:rPr lang="en-US" b="1" dirty="0">
                <a:solidFill>
                  <a:srgbClr val="FFFFE1"/>
                </a:solidFill>
                <a:latin typeface="+mn-lt"/>
              </a:rPr>
              <a:t>Joy to the World The Lord is Come</a:t>
            </a:r>
          </a:p>
        </p:txBody>
      </p:sp>
      <p:sp>
        <p:nvSpPr>
          <p:cNvPr id="3" name="Content Placeholder 2">
            <a:extLst>
              <a:ext uri="{FF2B5EF4-FFF2-40B4-BE49-F238E27FC236}">
                <a16:creationId xmlns:a16="http://schemas.microsoft.com/office/drawing/2014/main" id="{3FAF1296-3740-BBE1-7499-9BE7E3088C73}"/>
              </a:ext>
            </a:extLst>
          </p:cNvPr>
          <p:cNvSpPr>
            <a:spLocks noGrp="1"/>
          </p:cNvSpPr>
          <p:nvPr>
            <p:ph idx="1"/>
          </p:nvPr>
        </p:nvSpPr>
        <p:spPr>
          <a:xfrm>
            <a:off x="1278294" y="1315616"/>
            <a:ext cx="10075506" cy="5271796"/>
          </a:xfrm>
        </p:spPr>
        <p:txBody>
          <a:bodyPr/>
          <a:lstStyle/>
          <a:p>
            <a:pPr marL="457200" indent="-457200">
              <a:lnSpc>
                <a:spcPct val="100000"/>
              </a:lnSpc>
              <a:spcBef>
                <a:spcPts val="600"/>
              </a:spcBef>
              <a:spcAft>
                <a:spcPts val="600"/>
              </a:spcAft>
              <a:buNone/>
            </a:pPr>
            <a:r>
              <a:rPr lang="en-US" sz="3600" b="1" dirty="0">
                <a:solidFill>
                  <a:srgbClr val="FFFFE1"/>
                </a:solidFill>
              </a:rPr>
              <a:t>1. Joy to the world; the Lord is come;</a:t>
            </a:r>
            <a:br>
              <a:rPr lang="en-US" sz="3600" b="1" dirty="0">
                <a:solidFill>
                  <a:srgbClr val="FFFFE1"/>
                </a:solidFill>
              </a:rPr>
            </a:br>
            <a:r>
              <a:rPr lang="en-US" sz="3600" b="1" dirty="0">
                <a:solidFill>
                  <a:srgbClr val="FFFFE1"/>
                </a:solidFill>
              </a:rPr>
              <a:t>Let Earth receive her King;</a:t>
            </a:r>
            <a:br>
              <a:rPr lang="en-US" sz="3600" b="1" dirty="0">
                <a:solidFill>
                  <a:srgbClr val="FFFFE1"/>
                </a:solidFill>
              </a:rPr>
            </a:br>
            <a:r>
              <a:rPr lang="en-US" sz="3600" b="1" dirty="0">
                <a:solidFill>
                  <a:srgbClr val="FFFFE1"/>
                </a:solidFill>
              </a:rPr>
              <a:t>Let </a:t>
            </a:r>
            <a:r>
              <a:rPr lang="en-US" sz="3600" b="1" dirty="0" err="1">
                <a:solidFill>
                  <a:srgbClr val="FFFFE1"/>
                </a:solidFill>
              </a:rPr>
              <a:t>ev'ry</a:t>
            </a:r>
            <a:r>
              <a:rPr lang="en-US" sz="3600" b="1" dirty="0">
                <a:solidFill>
                  <a:srgbClr val="FFFFE1"/>
                </a:solidFill>
              </a:rPr>
              <a:t> heart prepare him room,</a:t>
            </a:r>
            <a:br>
              <a:rPr lang="en-US" sz="3600" b="1" dirty="0">
                <a:solidFill>
                  <a:srgbClr val="FFFFE1"/>
                </a:solidFill>
              </a:rPr>
            </a:br>
            <a:r>
              <a:rPr lang="en-US" sz="3600" b="1" dirty="0">
                <a:solidFill>
                  <a:srgbClr val="FFFFE1"/>
                </a:solidFill>
              </a:rPr>
              <a:t>And </a:t>
            </a:r>
            <a:r>
              <a:rPr lang="en-US" sz="3600" b="1" dirty="0" err="1">
                <a:solidFill>
                  <a:srgbClr val="FFFFE1"/>
                </a:solidFill>
              </a:rPr>
              <a:t>heav'n</a:t>
            </a:r>
            <a:r>
              <a:rPr lang="en-US" sz="3600" b="1" dirty="0">
                <a:solidFill>
                  <a:srgbClr val="FFFFE1"/>
                </a:solidFill>
              </a:rPr>
              <a:t> and nature sing.</a:t>
            </a:r>
            <a:br>
              <a:rPr lang="en-US" sz="3600" b="1" dirty="0">
                <a:solidFill>
                  <a:srgbClr val="FFFFE1"/>
                </a:solidFill>
              </a:rPr>
            </a:br>
            <a:endParaRPr lang="en-US" sz="3600" b="1" dirty="0">
              <a:solidFill>
                <a:srgbClr val="FFFFE1"/>
              </a:solidFill>
            </a:endParaRPr>
          </a:p>
          <a:p>
            <a:pPr marL="457200" indent="-457200">
              <a:lnSpc>
                <a:spcPct val="100000"/>
              </a:lnSpc>
              <a:spcBef>
                <a:spcPts val="600"/>
              </a:spcBef>
              <a:spcAft>
                <a:spcPts val="600"/>
              </a:spcAft>
              <a:buNone/>
            </a:pPr>
            <a:r>
              <a:rPr lang="en-US" sz="3600" b="1" dirty="0">
                <a:solidFill>
                  <a:srgbClr val="FFFFE1"/>
                </a:solidFill>
              </a:rPr>
              <a:t>2. Joy to the Earth, the Savior reigns;</a:t>
            </a:r>
            <a:br>
              <a:rPr lang="en-US" sz="3600" b="1" dirty="0">
                <a:solidFill>
                  <a:srgbClr val="FFFFE1"/>
                </a:solidFill>
              </a:rPr>
            </a:br>
            <a:r>
              <a:rPr lang="en-US" sz="3600" b="1" dirty="0">
                <a:solidFill>
                  <a:srgbClr val="FFFFE1"/>
                </a:solidFill>
              </a:rPr>
              <a:t>Our mortal songs employ,</a:t>
            </a:r>
            <a:br>
              <a:rPr lang="en-US" sz="3600" b="1" dirty="0">
                <a:solidFill>
                  <a:srgbClr val="FFFFE1"/>
                </a:solidFill>
              </a:rPr>
            </a:br>
            <a:r>
              <a:rPr lang="en-US" sz="3600" b="1" dirty="0">
                <a:solidFill>
                  <a:srgbClr val="FFFFE1"/>
                </a:solidFill>
              </a:rPr>
              <a:t>While fields and floods, rocks, hills and plains,</a:t>
            </a:r>
            <a:br>
              <a:rPr lang="en-US" sz="3600" b="1" dirty="0">
                <a:solidFill>
                  <a:srgbClr val="FFFFE1"/>
                </a:solidFill>
              </a:rPr>
            </a:br>
            <a:r>
              <a:rPr lang="en-US" sz="3600" b="1" dirty="0">
                <a:solidFill>
                  <a:srgbClr val="FFFFE1"/>
                </a:solidFill>
              </a:rPr>
              <a:t>Repeat the sounding joy.</a:t>
            </a:r>
          </a:p>
          <a:p>
            <a:endParaRPr lang="en-US" dirty="0"/>
          </a:p>
        </p:txBody>
      </p:sp>
    </p:spTree>
    <p:extLst>
      <p:ext uri="{BB962C8B-B14F-4D97-AF65-F5344CB8AC3E}">
        <p14:creationId xmlns:p14="http://schemas.microsoft.com/office/powerpoint/2010/main" val="117656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BFBEFA-C54E-2906-78EE-C6DFD4BACD8C}"/>
              </a:ext>
            </a:extLst>
          </p:cNvPr>
          <p:cNvSpPr>
            <a:spLocks noGrp="1"/>
          </p:cNvSpPr>
          <p:nvPr>
            <p:ph idx="1"/>
          </p:nvPr>
        </p:nvSpPr>
        <p:spPr>
          <a:xfrm>
            <a:off x="838200" y="858416"/>
            <a:ext cx="10515600" cy="5561045"/>
          </a:xfrm>
        </p:spPr>
        <p:txBody>
          <a:bodyPr/>
          <a:lstStyle/>
          <a:p>
            <a:pPr marL="690563" indent="-457200" algn="l">
              <a:buNone/>
            </a:pPr>
            <a:r>
              <a:rPr lang="en-US" sz="3600" b="1" i="0" dirty="0">
                <a:solidFill>
                  <a:srgbClr val="FFFFE1"/>
                </a:solidFill>
                <a:effectLst/>
              </a:rPr>
              <a:t>3. No more let sins and sorrows grow,</a:t>
            </a:r>
            <a:br>
              <a:rPr lang="en-US" sz="3600" b="1" i="0" dirty="0">
                <a:solidFill>
                  <a:srgbClr val="FFFFE1"/>
                </a:solidFill>
                <a:effectLst/>
              </a:rPr>
            </a:br>
            <a:r>
              <a:rPr lang="en-US" sz="3600" b="1" i="0" dirty="0">
                <a:solidFill>
                  <a:srgbClr val="FFFFE1"/>
                </a:solidFill>
                <a:effectLst/>
              </a:rPr>
              <a:t>Nor thorns infest the ground;</a:t>
            </a:r>
            <a:br>
              <a:rPr lang="en-US" sz="3600" b="1" i="0" dirty="0">
                <a:solidFill>
                  <a:srgbClr val="FFFFE1"/>
                </a:solidFill>
                <a:effectLst/>
              </a:rPr>
            </a:br>
            <a:r>
              <a:rPr lang="en-US" sz="3600" b="1" i="0" dirty="0">
                <a:solidFill>
                  <a:srgbClr val="FFFFE1"/>
                </a:solidFill>
                <a:effectLst/>
              </a:rPr>
              <a:t>He comes to make his blessings flow</a:t>
            </a:r>
            <a:br>
              <a:rPr lang="en-US" sz="3600" b="1" i="0" dirty="0">
                <a:solidFill>
                  <a:srgbClr val="FFFFE1"/>
                </a:solidFill>
                <a:effectLst/>
              </a:rPr>
            </a:br>
            <a:r>
              <a:rPr lang="en-US" sz="3600" b="1" i="0" dirty="0">
                <a:solidFill>
                  <a:srgbClr val="FFFFE1"/>
                </a:solidFill>
                <a:effectLst/>
              </a:rPr>
              <a:t>Far as the curse is found.</a:t>
            </a:r>
            <a:br>
              <a:rPr lang="en-US" sz="3600" b="1" i="0" dirty="0">
                <a:solidFill>
                  <a:srgbClr val="FFFFE1"/>
                </a:solidFill>
                <a:effectLst/>
              </a:rPr>
            </a:br>
            <a:endParaRPr lang="en-US" sz="3600" b="1" i="0" dirty="0">
              <a:solidFill>
                <a:srgbClr val="FFFFE1"/>
              </a:solidFill>
              <a:effectLst/>
            </a:endParaRPr>
          </a:p>
          <a:p>
            <a:pPr marL="690563" indent="-457200" algn="l">
              <a:buNone/>
            </a:pPr>
            <a:r>
              <a:rPr lang="en-US" sz="3600" b="1" i="0" dirty="0">
                <a:solidFill>
                  <a:srgbClr val="FFFFE1"/>
                </a:solidFill>
                <a:effectLst/>
              </a:rPr>
              <a:t>4. He rules the world with truth and grace,</a:t>
            </a:r>
            <a:br>
              <a:rPr lang="en-US" sz="3600" b="1" i="0" dirty="0">
                <a:solidFill>
                  <a:srgbClr val="FFFFE1"/>
                </a:solidFill>
                <a:effectLst/>
              </a:rPr>
            </a:br>
            <a:r>
              <a:rPr lang="en-US" sz="3600" b="1" i="0" dirty="0">
                <a:solidFill>
                  <a:srgbClr val="FFFFE1"/>
                </a:solidFill>
                <a:effectLst/>
              </a:rPr>
              <a:t>And makes the nations prove</a:t>
            </a:r>
            <a:br>
              <a:rPr lang="en-US" sz="3600" b="1" i="0" dirty="0">
                <a:solidFill>
                  <a:srgbClr val="FFFFE1"/>
                </a:solidFill>
                <a:effectLst/>
              </a:rPr>
            </a:br>
            <a:r>
              <a:rPr lang="en-US" sz="3600" b="1" i="0" dirty="0">
                <a:solidFill>
                  <a:srgbClr val="FFFFE1"/>
                </a:solidFill>
                <a:effectLst/>
              </a:rPr>
              <a:t>The glories of his righteousness,</a:t>
            </a:r>
            <a:br>
              <a:rPr lang="en-US" sz="3600" b="1" i="0" dirty="0">
                <a:solidFill>
                  <a:srgbClr val="FFFFE1"/>
                </a:solidFill>
                <a:effectLst/>
              </a:rPr>
            </a:br>
            <a:r>
              <a:rPr lang="en-US" sz="3600" b="1" i="0" dirty="0">
                <a:solidFill>
                  <a:srgbClr val="FFFFE1"/>
                </a:solidFill>
                <a:effectLst/>
              </a:rPr>
              <a:t>And wonders of his love.</a:t>
            </a:r>
          </a:p>
          <a:p>
            <a:endParaRPr lang="en-US" dirty="0"/>
          </a:p>
        </p:txBody>
      </p:sp>
    </p:spTree>
    <p:extLst>
      <p:ext uri="{BB962C8B-B14F-4D97-AF65-F5344CB8AC3E}">
        <p14:creationId xmlns:p14="http://schemas.microsoft.com/office/powerpoint/2010/main" val="43261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3788</TotalTime>
  <Words>2667</Words>
  <Application>Microsoft Office PowerPoint</Application>
  <PresentationFormat>Widescreen</PresentationFormat>
  <Paragraphs>290</Paragraphs>
  <Slides>48</Slides>
  <Notes>0</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48</vt:i4>
      </vt:variant>
    </vt:vector>
  </HeadingPairs>
  <TitlesOfParts>
    <vt:vector size="62" baseType="lpstr">
      <vt:lpstr>MS Gothic</vt:lpstr>
      <vt:lpstr>MS Mincho</vt:lpstr>
      <vt:lpstr>Aptos</vt:lpstr>
      <vt:lpstr>Aptos Black</vt:lpstr>
      <vt:lpstr>Aptos ExtraBold</vt:lpstr>
      <vt:lpstr>Arial</vt:lpstr>
      <vt:lpstr>Calibri</vt:lpstr>
      <vt:lpstr>Calibri Light</vt:lpstr>
      <vt:lpstr>PhoenicianMoabite</vt:lpstr>
      <vt:lpstr>SBL BibLit</vt:lpstr>
      <vt:lpstr>Times New Roman</vt:lpstr>
      <vt:lpstr>Office Theme</vt:lpstr>
      <vt:lpstr>1_Office Theme</vt:lpstr>
      <vt:lpstr>2_Office Theme</vt:lpstr>
      <vt:lpstr>“Dancing with David” The King  after God’s Own Mind</vt:lpstr>
      <vt:lpstr>A.  The Inspiration  for the Title  Hot Springs AR 2023</vt:lpstr>
      <vt:lpstr>The Inspiration  for the Title  Hot Springs AR 2023</vt:lpstr>
      <vt:lpstr>David danced before the Lord</vt:lpstr>
      <vt:lpstr>PowerPoint Presentation</vt:lpstr>
      <vt:lpstr>Dancing in the Psalms</vt:lpstr>
      <vt:lpstr>The Inspiration  for the Title  Hot Springs AK 2023</vt:lpstr>
      <vt:lpstr>1 Samuel 13:13–14</vt:lpstr>
      <vt:lpstr>PowerPoint Presentation</vt:lpstr>
      <vt:lpstr>B.  David’s Place   in God’s Grand Program of Redemption</vt:lpstr>
      <vt:lpstr>PowerPoint Presentation</vt:lpstr>
      <vt:lpstr>PowerPoint Presentation</vt:lpstr>
      <vt:lpstr>PowerPoint Presentation</vt:lpstr>
      <vt:lpstr>PowerPoint Presentation</vt:lpstr>
      <vt:lpstr>PowerPoint Presentation</vt:lpstr>
      <vt:lpstr>Introduction David’s Place in God’s Covenantal Program</vt:lpstr>
      <vt:lpstr>PowerPoint Presentation</vt:lpstr>
      <vt:lpstr>B.  Precursors to/Premonitions of the Rise of David</vt:lpstr>
      <vt:lpstr>PowerPoint Presentation</vt:lpstr>
      <vt:lpstr>PowerPoint Presentation</vt:lpstr>
      <vt:lpstr>PowerPoint Presentation</vt:lpstr>
      <vt:lpstr>PowerPoint Presentation</vt:lpstr>
      <vt:lpstr>PowerPoint Presentation</vt:lpstr>
      <vt:lpstr>The Return of the Aurochs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Author of Ruth’s Historical Vision</vt:lpstr>
      <vt:lpstr>D. The Significance of David in 1 David–4 David  (1 Samuel–2 Kings)</vt:lpstr>
      <vt:lpstr>PowerPoint Presentation</vt:lpstr>
      <vt:lpstr>PowerPoint Presentation</vt:lpstr>
      <vt:lpstr>D.  The Significance of David in Psalms and the Prophets</vt:lpstr>
      <vt:lpstr>PowerPoint Presentation</vt:lpstr>
      <vt:lpstr>PowerPoint Presentation</vt:lpstr>
      <vt:lpstr>PowerPoint Presentation</vt:lpstr>
      <vt:lpstr>PowerPoint Presentation</vt:lpstr>
      <vt:lpstr>Looking for David </vt:lpstr>
      <vt:lpstr>Looking for David </vt:lpstr>
      <vt:lpstr>Joy to the World The Lord is Come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Block</dc:creator>
  <cp:lastModifiedBy>Daniel Block</cp:lastModifiedBy>
  <cp:revision>84</cp:revision>
  <dcterms:created xsi:type="dcterms:W3CDTF">2020-12-24T15:54:05Z</dcterms:created>
  <dcterms:modified xsi:type="dcterms:W3CDTF">2026-09-21T16:13:10Z</dcterms:modified>
</cp:coreProperties>
</file>