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08" r:id="rId4"/>
    <p:sldMasterId id="2147483720" r:id="rId5"/>
    <p:sldMasterId id="2147483733" r:id="rId6"/>
  </p:sldMasterIdLst>
  <p:notesMasterIdLst>
    <p:notesMasterId r:id="rId57"/>
  </p:notesMasterIdLst>
  <p:sldIdLst>
    <p:sldId id="909" r:id="rId7"/>
    <p:sldId id="868" r:id="rId8"/>
    <p:sldId id="862" r:id="rId9"/>
    <p:sldId id="851" r:id="rId10"/>
    <p:sldId id="863" r:id="rId11"/>
    <p:sldId id="864" r:id="rId12"/>
    <p:sldId id="870" r:id="rId13"/>
    <p:sldId id="869" r:id="rId14"/>
    <p:sldId id="850" r:id="rId15"/>
    <p:sldId id="848" r:id="rId16"/>
    <p:sldId id="259" r:id="rId17"/>
    <p:sldId id="906" r:id="rId18"/>
    <p:sldId id="305" r:id="rId19"/>
    <p:sldId id="905" r:id="rId20"/>
    <p:sldId id="261" r:id="rId21"/>
    <p:sldId id="871" r:id="rId22"/>
    <p:sldId id="859" r:id="rId23"/>
    <p:sldId id="849" r:id="rId24"/>
    <p:sldId id="861" r:id="rId25"/>
    <p:sldId id="860" r:id="rId26"/>
    <p:sldId id="858" r:id="rId27"/>
    <p:sldId id="872" r:id="rId28"/>
    <p:sldId id="873" r:id="rId29"/>
    <p:sldId id="875" r:id="rId30"/>
    <p:sldId id="876" r:id="rId31"/>
    <p:sldId id="877" r:id="rId32"/>
    <p:sldId id="878" r:id="rId33"/>
    <p:sldId id="879" r:id="rId34"/>
    <p:sldId id="880" r:id="rId35"/>
    <p:sldId id="881" r:id="rId36"/>
    <p:sldId id="882" r:id="rId37"/>
    <p:sldId id="907" r:id="rId38"/>
    <p:sldId id="908" r:id="rId39"/>
    <p:sldId id="890" r:id="rId40"/>
    <p:sldId id="892" r:id="rId41"/>
    <p:sldId id="894" r:id="rId42"/>
    <p:sldId id="895" r:id="rId43"/>
    <p:sldId id="896" r:id="rId44"/>
    <p:sldId id="897" r:id="rId45"/>
    <p:sldId id="898" r:id="rId46"/>
    <p:sldId id="899" r:id="rId47"/>
    <p:sldId id="885" r:id="rId48"/>
    <p:sldId id="883" r:id="rId49"/>
    <p:sldId id="884" r:id="rId50"/>
    <p:sldId id="268" r:id="rId51"/>
    <p:sldId id="271" r:id="rId52"/>
    <p:sldId id="274" r:id="rId53"/>
    <p:sldId id="902" r:id="rId54"/>
    <p:sldId id="904" r:id="rId55"/>
    <p:sldId id="900"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39EE00"/>
    <a:srgbClr val="66FF33"/>
    <a:srgbClr val="FFFF00"/>
    <a:srgbClr val="FF00FF"/>
    <a:srgbClr val="00FFFF"/>
    <a:srgbClr val="3C0000"/>
    <a:srgbClr val="4B0000"/>
    <a:srgbClr val="500000"/>
    <a:srgbClr val="3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D9E294-1C18-4EA0-B982-832384DA08E2}" v="39" dt="2026-01-20T18:45:54.1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88" autoAdjust="0"/>
  </p:normalViewPr>
  <p:slideViewPr>
    <p:cSldViewPr snapToGrid="0">
      <p:cViewPr varScale="1">
        <p:scale>
          <a:sx n="116" d="100"/>
          <a:sy n="116" d="100"/>
        </p:scale>
        <p:origin x="448" y="184"/>
      </p:cViewPr>
      <p:guideLst/>
    </p:cSldViewPr>
  </p:slideViewPr>
  <p:outlineViewPr>
    <p:cViewPr>
      <p:scale>
        <a:sx n="33" d="100"/>
        <a:sy n="33" d="100"/>
      </p:scale>
      <p:origin x="0" y="-34212"/>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7F07AF-177A-4523-B480-A243C6D88A44}" type="datetimeFigureOut">
              <a:rPr lang="en-US" smtClean="0"/>
              <a:t>9/27/26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89FD8F-37CD-4528-BAD0-691B107B3DD0}" type="slidenum">
              <a:rPr lang="en-US" smtClean="0"/>
              <a:t>‹#›</a:t>
            </a:fld>
            <a:endParaRPr lang="en-US"/>
          </a:p>
        </p:txBody>
      </p:sp>
    </p:spTree>
    <p:extLst>
      <p:ext uri="{BB962C8B-B14F-4D97-AF65-F5344CB8AC3E}">
        <p14:creationId xmlns:p14="http://schemas.microsoft.com/office/powerpoint/2010/main" val="2643445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89FD8F-37CD-4528-BAD0-691B107B3DD0}" type="slidenum">
              <a:rPr lang="en-US" smtClean="0"/>
              <a:t>27</a:t>
            </a:fld>
            <a:endParaRPr lang="en-US"/>
          </a:p>
        </p:txBody>
      </p:sp>
    </p:spTree>
    <p:extLst>
      <p:ext uri="{BB962C8B-B14F-4D97-AF65-F5344CB8AC3E}">
        <p14:creationId xmlns:p14="http://schemas.microsoft.com/office/powerpoint/2010/main" val="1910406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7C6F5-420A-2939-44C4-5F5FD73899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BE015F-C09C-52DF-47F2-8EBA4EEC58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4FE5EC-B4B9-7B82-435E-D4657D2492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C6B099-204F-A61D-7BA1-0891C352EB6C}"/>
              </a:ext>
            </a:extLst>
          </p:cNvPr>
          <p:cNvSpPr>
            <a:spLocks noGrp="1"/>
          </p:cNvSpPr>
          <p:nvPr>
            <p:ph type="sldNum" sz="quarter" idx="5"/>
          </p:nvPr>
        </p:nvSpPr>
        <p:spPr/>
        <p:txBody>
          <a:bodyPr/>
          <a:lstStyle/>
          <a:p>
            <a:fld id="{B289FD8F-37CD-4528-BAD0-691B107B3DD0}" type="slidenum">
              <a:rPr lang="en-US" smtClean="0"/>
              <a:t>28</a:t>
            </a:fld>
            <a:endParaRPr lang="en-US"/>
          </a:p>
        </p:txBody>
      </p:sp>
    </p:spTree>
    <p:extLst>
      <p:ext uri="{BB962C8B-B14F-4D97-AF65-F5344CB8AC3E}">
        <p14:creationId xmlns:p14="http://schemas.microsoft.com/office/powerpoint/2010/main" val="4192761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0B920-3824-1B02-B7CA-13F202F763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8D6EE-A554-81A7-59B7-E0B76D2E43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35150C-005F-D8A1-1713-BF9B14D5FC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7E8E3E-5BBF-43EB-09EB-29EF36265F43}"/>
              </a:ext>
            </a:extLst>
          </p:cNvPr>
          <p:cNvSpPr>
            <a:spLocks noGrp="1"/>
          </p:cNvSpPr>
          <p:nvPr>
            <p:ph type="sldNum" sz="quarter" idx="5"/>
          </p:nvPr>
        </p:nvSpPr>
        <p:spPr/>
        <p:txBody>
          <a:bodyPr/>
          <a:lstStyle/>
          <a:p>
            <a:fld id="{B289FD8F-37CD-4528-BAD0-691B107B3DD0}" type="slidenum">
              <a:rPr lang="en-US" smtClean="0"/>
              <a:t>29</a:t>
            </a:fld>
            <a:endParaRPr lang="en-US"/>
          </a:p>
        </p:txBody>
      </p:sp>
    </p:spTree>
    <p:extLst>
      <p:ext uri="{BB962C8B-B14F-4D97-AF65-F5344CB8AC3E}">
        <p14:creationId xmlns:p14="http://schemas.microsoft.com/office/powerpoint/2010/main" val="2326497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086FA-73FB-09DF-4B31-AEC300E92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77D77-8DD6-0E84-E8D9-73F89AF22D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908363-275C-AEEF-0CD1-B28837D4ED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2FF564-FECC-ACCF-890E-D7B132056C21}"/>
              </a:ext>
            </a:extLst>
          </p:cNvPr>
          <p:cNvSpPr>
            <a:spLocks noGrp="1"/>
          </p:cNvSpPr>
          <p:nvPr>
            <p:ph type="sldNum" sz="quarter" idx="5"/>
          </p:nvPr>
        </p:nvSpPr>
        <p:spPr/>
        <p:txBody>
          <a:bodyPr/>
          <a:lstStyle/>
          <a:p>
            <a:fld id="{B289FD8F-37CD-4528-BAD0-691B107B3DD0}" type="slidenum">
              <a:rPr lang="en-US" smtClean="0"/>
              <a:t>30</a:t>
            </a:fld>
            <a:endParaRPr lang="en-US"/>
          </a:p>
        </p:txBody>
      </p:sp>
    </p:spTree>
    <p:extLst>
      <p:ext uri="{BB962C8B-B14F-4D97-AF65-F5344CB8AC3E}">
        <p14:creationId xmlns:p14="http://schemas.microsoft.com/office/powerpoint/2010/main" val="4153887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435C-D037-86C3-7574-270D08A7F3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0CF43-578A-BA47-6A30-C97D47EA75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06573B-504A-7F13-349A-D88F15F345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B6107D-6111-85A4-F0B6-74932540CE4C}"/>
              </a:ext>
            </a:extLst>
          </p:cNvPr>
          <p:cNvSpPr>
            <a:spLocks noGrp="1"/>
          </p:cNvSpPr>
          <p:nvPr>
            <p:ph type="sldNum" sz="quarter" idx="5"/>
          </p:nvPr>
        </p:nvSpPr>
        <p:spPr/>
        <p:txBody>
          <a:bodyPr/>
          <a:lstStyle/>
          <a:p>
            <a:fld id="{B289FD8F-37CD-4528-BAD0-691B107B3DD0}" type="slidenum">
              <a:rPr lang="en-US" smtClean="0"/>
              <a:t>31</a:t>
            </a:fld>
            <a:endParaRPr lang="en-US"/>
          </a:p>
        </p:txBody>
      </p:sp>
    </p:spTree>
    <p:extLst>
      <p:ext uri="{BB962C8B-B14F-4D97-AF65-F5344CB8AC3E}">
        <p14:creationId xmlns:p14="http://schemas.microsoft.com/office/powerpoint/2010/main" val="3940923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691D5-4259-0D1C-5B7E-9002652DAD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9BF136-D94F-A300-E5E9-88CA512B4F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89B7DE-DE11-F56B-30F6-E6FBC4DDC734}"/>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5" name="Footer Placeholder 4">
            <a:extLst>
              <a:ext uri="{FF2B5EF4-FFF2-40B4-BE49-F238E27FC236}">
                <a16:creationId xmlns:a16="http://schemas.microsoft.com/office/drawing/2014/main" id="{929E5113-D87E-0B6D-5145-C6CC1930B3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5D200B-24F1-F295-75BA-22737E540FAF}"/>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1617496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930C6-CC4C-D0C8-7A88-4ECC300058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21E01F-4D05-61B4-0DF2-8FE6E648CF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D87589-5EF3-F234-BC7F-DB58AB22C1BB}"/>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5" name="Footer Placeholder 4">
            <a:extLst>
              <a:ext uri="{FF2B5EF4-FFF2-40B4-BE49-F238E27FC236}">
                <a16:creationId xmlns:a16="http://schemas.microsoft.com/office/drawing/2014/main" id="{5F8E9D6E-1DB4-D115-E0A3-565FDBB958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A414AF-F195-3B79-59B1-6C78D3A97FD3}"/>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1022453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1EDAE-3015-AD18-1928-1A3C44D960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49ABC5-4A5A-3EE7-402D-1C3FB60024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8775E8-02A1-A1A4-6BF8-847301BCE1B3}"/>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5" name="Footer Placeholder 4">
            <a:extLst>
              <a:ext uri="{FF2B5EF4-FFF2-40B4-BE49-F238E27FC236}">
                <a16:creationId xmlns:a16="http://schemas.microsoft.com/office/drawing/2014/main" id="{09C0D633-55C5-92A4-710D-B340F21F9D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914156-C730-155C-1C88-4885BF2BA709}"/>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1836728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E8AAC-8906-4B7B-3CBF-CB37EDA50F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2D8605-A213-986A-3CF2-B830167079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80A93C-F4F5-11C3-27C9-89D9B53110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E65657-80BD-4F6B-6CD1-8C9584AA218E}"/>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6" name="Footer Placeholder 5">
            <a:extLst>
              <a:ext uri="{FF2B5EF4-FFF2-40B4-BE49-F238E27FC236}">
                <a16:creationId xmlns:a16="http://schemas.microsoft.com/office/drawing/2014/main" id="{DFED4023-4521-B9C2-9F34-CB2D9F2001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20E116-304F-6873-617A-C86AC0F4117B}"/>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88052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0C4C3-F660-18F4-6952-F84C0C8CFF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83AA1B-2232-ED37-00EE-434782DBB5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FF40F9-F841-F64F-3501-73A3BCEA72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3C19EF-FC7F-2808-D19C-DA095E8837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4D01FE-0DAC-1ECD-4248-3DA2D72613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F8A5C6-7968-A5DD-7951-49824E9F2CD9}"/>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8" name="Footer Placeholder 7">
            <a:extLst>
              <a:ext uri="{FF2B5EF4-FFF2-40B4-BE49-F238E27FC236}">
                <a16:creationId xmlns:a16="http://schemas.microsoft.com/office/drawing/2014/main" id="{73B60184-B3BF-1C4D-098F-6418CFE0E2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C0F8DB-95DC-FA73-75D8-8C8C27B87504}"/>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2995707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991EC-2F78-241F-6C8C-FEA410BFC7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348384-63D0-D3EC-1C3F-E7F5DAA09B84}"/>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4" name="Footer Placeholder 3">
            <a:extLst>
              <a:ext uri="{FF2B5EF4-FFF2-40B4-BE49-F238E27FC236}">
                <a16:creationId xmlns:a16="http://schemas.microsoft.com/office/drawing/2014/main" id="{56FE6500-F175-C419-60C7-24EA0A80C2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FFBA16A-C438-BD60-A00E-42AA16351AC6}"/>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3814230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95D089-4D66-565A-C3E6-E74C028856B2}"/>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3" name="Footer Placeholder 2">
            <a:extLst>
              <a:ext uri="{FF2B5EF4-FFF2-40B4-BE49-F238E27FC236}">
                <a16:creationId xmlns:a16="http://schemas.microsoft.com/office/drawing/2014/main" id="{DB459FF4-84AD-5BE2-BD8A-6453F862B6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A147C9-4CFC-1C96-62C7-E14B7CE0B437}"/>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1087438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08F76-DEE9-2390-51D7-209BBE51E8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4F85F1-0CF3-3E42-2924-E96CA92F1E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169B8C-3520-BCA9-6D2E-90257FF0F3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4B87D5-7884-F4AF-D22F-16BFBD917D3A}"/>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6" name="Footer Placeholder 5">
            <a:extLst>
              <a:ext uri="{FF2B5EF4-FFF2-40B4-BE49-F238E27FC236}">
                <a16:creationId xmlns:a16="http://schemas.microsoft.com/office/drawing/2014/main" id="{5EBA106B-270B-DBD8-1282-28643676D8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D6C38C-D1DD-BE80-4F8D-1DD04FC2FB8F}"/>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384633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A57D7-DDDB-470E-98C6-7AFB4DB834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D79179-78CB-1E6A-4066-2FC7D4EC51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AF39AD-B3D6-AEF3-11E2-4DD12BD5F5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058704-BBBB-03DC-12E4-2942E809BCFA}"/>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6" name="Footer Placeholder 5">
            <a:extLst>
              <a:ext uri="{FF2B5EF4-FFF2-40B4-BE49-F238E27FC236}">
                <a16:creationId xmlns:a16="http://schemas.microsoft.com/office/drawing/2014/main" id="{2DE5CED5-59DD-940C-4F7E-0435F7B92D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48D998-8C41-2866-3C23-921542531FC7}"/>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2643660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666B0-4A32-7EF5-E0FD-E063C73932F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E32DE97-79D8-D10F-85F9-11951F3512C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035E8B-779A-1A38-2004-01FDD60A6E78}"/>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5" name="Footer Placeholder 4">
            <a:extLst>
              <a:ext uri="{FF2B5EF4-FFF2-40B4-BE49-F238E27FC236}">
                <a16:creationId xmlns:a16="http://schemas.microsoft.com/office/drawing/2014/main" id="{6C9903F6-BD51-BD23-8804-6E54215C97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CA4CD0-DBBE-B576-5DC3-80740607579A}"/>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2184945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C59E31-08BD-3BCD-C570-76520FBEA8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632FAF-96E1-AEA4-8D32-EEC7D30784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931606-02FB-CB85-E00D-0AAD39C4896A}"/>
              </a:ext>
            </a:extLst>
          </p:cNvPr>
          <p:cNvSpPr>
            <a:spLocks noGrp="1"/>
          </p:cNvSpPr>
          <p:nvPr>
            <p:ph type="dt" sz="half" idx="10"/>
          </p:nvPr>
        </p:nvSpPr>
        <p:spPr/>
        <p:txBody>
          <a:bodyPr/>
          <a:lstStyle/>
          <a:p>
            <a:fld id="{3F29A77C-3C7B-414E-A87E-2DB9D66447F7}" type="datetimeFigureOut">
              <a:rPr lang="en-US" smtClean="0"/>
              <a:t>9/27/26</a:t>
            </a:fld>
            <a:endParaRPr lang="en-US"/>
          </a:p>
        </p:txBody>
      </p:sp>
      <p:sp>
        <p:nvSpPr>
          <p:cNvPr id="5" name="Footer Placeholder 4">
            <a:extLst>
              <a:ext uri="{FF2B5EF4-FFF2-40B4-BE49-F238E27FC236}">
                <a16:creationId xmlns:a16="http://schemas.microsoft.com/office/drawing/2014/main" id="{7256F326-D954-364C-9F15-199518C67A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F37C9C-1AF6-C041-990E-5772EB753C4C}"/>
              </a:ext>
            </a:extLst>
          </p:cNvPr>
          <p:cNvSpPr>
            <a:spLocks noGrp="1"/>
          </p:cNvSpPr>
          <p:nvPr>
            <p:ph type="sldNum" sz="quarter" idx="12"/>
          </p:nvPr>
        </p:nvSpPr>
        <p:spPr/>
        <p:txBody>
          <a:bodyPr/>
          <a:lstStyle/>
          <a:p>
            <a:fld id="{F9F6EA43-55A2-4346-8801-348209F9DD1F}" type="slidenum">
              <a:rPr lang="en-US" smtClean="0"/>
              <a:t>‹#›</a:t>
            </a:fld>
            <a:endParaRPr lang="en-US"/>
          </a:p>
        </p:txBody>
      </p:sp>
    </p:spTree>
    <p:extLst>
      <p:ext uri="{BB962C8B-B14F-4D97-AF65-F5344CB8AC3E}">
        <p14:creationId xmlns:p14="http://schemas.microsoft.com/office/powerpoint/2010/main" val="3685467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8BA6-5AD6-4E26-B21F-A6C440E5C9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26DB2-C362-4A4A-9624-D8030B7724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142B72-F233-4A3A-9AE9-17883D337DCF}"/>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584BA335-331F-407A-A720-D1982CF2A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A9DCC-C975-4BD1-B9E6-06989A0B47E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579159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3C9A-50F6-49CD-A18B-28303486CA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90C8F-7742-4407-9DE1-794293237C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E0920E-E0C1-4360-9A55-B1E3018481BE}"/>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FDE5838E-5E7D-4865-9707-5D4CB9397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8AB79-4F4C-4A3D-9953-7B3E180E9BA3}"/>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4159343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7147-D4DE-4091-8C8F-9D716809D3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351AFD-7250-4C37-AB99-D2CA81A9E0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6864A4-298A-4D81-A150-5B9B0A65D99A}"/>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5A7B58EA-C11E-4858-9836-4E512D116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A5402B-FFB7-4B02-8E02-0FEDD3A252C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73858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2989-8B72-4CF4-B5B0-59451792DE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3F05DA-887B-4262-9719-EF870D6A4C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1C0F23-1EA3-4386-BD7C-EB8B2FC23C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46CA12-38F9-4127-A6E6-A9A516839B09}"/>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6" name="Footer Placeholder 5">
            <a:extLst>
              <a:ext uri="{FF2B5EF4-FFF2-40B4-BE49-F238E27FC236}">
                <a16:creationId xmlns:a16="http://schemas.microsoft.com/office/drawing/2014/main" id="{DC61DCAF-216B-43EF-B648-E9954CC615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B641F4-8DB8-4B87-9211-4B26B73AB365}"/>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2352594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98A5-4A91-4D8A-A6D5-BD6C654480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F10D46-9AC5-420D-AE16-70D191C9F5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5CB48F-D138-4419-ADF9-82A0CF69A0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8C3DCE-A017-46E9-8BC9-A990642434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04F874-5371-49D5-AECD-32EB6F5F98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CAE1D9-BB93-48D0-8F9E-0E75C6AE5668}"/>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8" name="Footer Placeholder 7">
            <a:extLst>
              <a:ext uri="{FF2B5EF4-FFF2-40B4-BE49-F238E27FC236}">
                <a16:creationId xmlns:a16="http://schemas.microsoft.com/office/drawing/2014/main" id="{E7D7C738-C607-4891-AB2E-C0D6D6808C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37EDFE-512C-47B0-93E4-EF460726133D}"/>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5159804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0834C-C322-407F-80BB-FEEF3C4B2E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05228E-9FD6-4C9D-B1D8-D178AA4771AA}"/>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4" name="Footer Placeholder 3">
            <a:extLst>
              <a:ext uri="{FF2B5EF4-FFF2-40B4-BE49-F238E27FC236}">
                <a16:creationId xmlns:a16="http://schemas.microsoft.com/office/drawing/2014/main" id="{891AA25B-5294-4CC8-8B1D-F9D7404456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6FACA4-3E3D-40D2-B738-88A07ADADD27}"/>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7250957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7C673A-9A01-40B7-94A3-BF58B1760568}"/>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3" name="Footer Placeholder 2">
            <a:extLst>
              <a:ext uri="{FF2B5EF4-FFF2-40B4-BE49-F238E27FC236}">
                <a16:creationId xmlns:a16="http://schemas.microsoft.com/office/drawing/2014/main" id="{6EFD8042-8B68-41DE-831C-36C8ED7097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2AE524-4707-4114-B834-8BE085320DD8}"/>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546674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3F95-2620-41E6-9866-98841BDB0A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CD8DDF-8ACD-46EE-9F79-8508248098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FECBCC-4638-4A17-B5F2-6452976735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83A9D1-7C31-4DA6-B7DC-862309FF6AD8}"/>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6" name="Footer Placeholder 5">
            <a:extLst>
              <a:ext uri="{FF2B5EF4-FFF2-40B4-BE49-F238E27FC236}">
                <a16:creationId xmlns:a16="http://schemas.microsoft.com/office/drawing/2014/main" id="{5F86AE0C-6934-449A-8E88-89FB51FADC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06C7A5-6644-42A7-8558-DD061A0642D9}"/>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192582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F063-D665-48A2-8C46-89F3834CB8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DD1D0E-62D5-4B6F-9158-1D2039F41C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9FB997-BA28-4CB3-8E50-9B0731D11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BE1555-7A10-4FF9-8E3D-0C0E98D2ED7F}"/>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6" name="Footer Placeholder 5">
            <a:extLst>
              <a:ext uri="{FF2B5EF4-FFF2-40B4-BE49-F238E27FC236}">
                <a16:creationId xmlns:a16="http://schemas.microsoft.com/office/drawing/2014/main" id="{C4063342-A45B-4A81-9575-A7F108FF6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8E3872-FDE9-49D2-B80A-DAF62967B34C}"/>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6324867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5A62-0E45-49F4-A521-DF6FB27884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A5CED8-5DBB-46F8-A85D-405F0ABC65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B69E2-875C-4F97-B372-7B75AB2E5FC8}"/>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38B23018-C0A7-4601-9530-751E6C5B3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AF8CD8-A73D-4B09-B426-02D3B992685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6584651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FBDF5F-51A6-4D46-872E-7CC1AC644A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810374-7F04-4412-8114-19626993EB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01B895-61F8-4394-9B9A-71016D742B28}"/>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9689C8FC-FBD5-43AE-AB42-F3E190E8C9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D832E4-0EF6-4259-A499-036396A2712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3182894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412787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1323532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0CBF977-2141-450A-A5B6-D885A055E7C3}"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12733954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CBF977-2141-450A-A5B6-D885A055E7C3}"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1116425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CBF977-2141-450A-A5B6-D885A055E7C3}" type="datetimeFigureOut">
              <a:rPr lang="en-US" smtClean="0"/>
              <a:t>9/27/26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937594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CBF977-2141-450A-A5B6-D885A055E7C3}" type="datetimeFigureOut">
              <a:rPr lang="en-US" smtClean="0"/>
              <a:t>9/27/26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7810209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BF977-2141-450A-A5B6-D885A055E7C3}" type="datetimeFigureOut">
              <a:rPr lang="en-US" smtClean="0"/>
              <a:t>9/27/26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328394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BF977-2141-450A-A5B6-D885A055E7C3}"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6382494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BF977-2141-450A-A5B6-D885A055E7C3}"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15036684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911119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25751110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10142343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18114875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0CBF977-2141-450A-A5B6-D885A055E7C3}"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6854011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CBF977-2141-450A-A5B6-D885A055E7C3}"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41166199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CBF977-2141-450A-A5B6-D885A055E7C3}" type="datetimeFigureOut">
              <a:rPr lang="en-US" smtClean="0"/>
              <a:t>9/27/26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5150473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CBF977-2141-450A-A5B6-D885A055E7C3}" type="datetimeFigureOut">
              <a:rPr lang="en-US" smtClean="0"/>
              <a:t>9/27/26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0927990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BF977-2141-450A-A5B6-D885A055E7C3}" type="datetimeFigureOut">
              <a:rPr lang="en-US" smtClean="0"/>
              <a:t>9/27/26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8554705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BF977-2141-450A-A5B6-D885A055E7C3}"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3912692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0CBF977-2141-450A-A5B6-D885A055E7C3}" type="datetimeFigureOut">
              <a:rPr lang="en-US" smtClean="0"/>
              <a:t>9/27/26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14889859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33262903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CBF977-2141-450A-A5B6-D885A055E7C3}" type="datetimeFigureOut">
              <a:rPr lang="en-US" smtClean="0"/>
              <a:t>9/27/26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2CF-1AE6-436D-9E12-397F51C9DF22}" type="slidenum">
              <a:rPr lang="en-US" smtClean="0"/>
              <a:t>‹#›</a:t>
            </a:fld>
            <a:endParaRPr lang="en-US"/>
          </a:p>
        </p:txBody>
      </p:sp>
    </p:spTree>
    <p:extLst>
      <p:ext uri="{BB962C8B-B14F-4D97-AF65-F5344CB8AC3E}">
        <p14:creationId xmlns:p14="http://schemas.microsoft.com/office/powerpoint/2010/main" val="27111044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FAECCC9-EC77-8119-8020-ABB4B8CDCC22}"/>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B3D1C337-5D3B-8319-31FC-7CE20AE575E0}"/>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48B07038-9CEC-27D4-5FCA-C11FF61EBB60}"/>
              </a:ext>
            </a:extLst>
          </p:cNvPr>
          <p:cNvSpPr>
            <a:spLocks noGrp="1"/>
          </p:cNvSpPr>
          <p:nvPr>
            <p:ph type="sldNum" sz="quarter" idx="12"/>
          </p:nvPr>
        </p:nvSpPr>
        <p:spPr/>
        <p:txBody>
          <a:bodyPr/>
          <a:lstStyle>
            <a:lvl1pPr>
              <a:defRPr smtClean="0"/>
            </a:lvl1pPr>
          </a:lstStyle>
          <a:p>
            <a:pPr>
              <a:defRPr/>
            </a:pPr>
            <a:fld id="{121D8BAD-9851-474B-A040-CE6FC0450BD4}" type="slidenum">
              <a:rPr lang="en-US" altLang="en-US"/>
              <a:pPr>
                <a:defRPr/>
              </a:pPr>
              <a:t>‹#›</a:t>
            </a:fld>
            <a:endParaRPr lang="en-US" altLang="en-US"/>
          </a:p>
        </p:txBody>
      </p:sp>
    </p:spTree>
    <p:extLst>
      <p:ext uri="{BB962C8B-B14F-4D97-AF65-F5344CB8AC3E}">
        <p14:creationId xmlns:p14="http://schemas.microsoft.com/office/powerpoint/2010/main" val="10321529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8F1DA4-C4F5-6E24-E476-1591B6B5CF21}"/>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C00C1ADA-82C4-7EC1-D9A4-99C197009B43}"/>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95FE12A2-BEC9-9E61-DC9D-93343178B153}"/>
              </a:ext>
            </a:extLst>
          </p:cNvPr>
          <p:cNvSpPr>
            <a:spLocks noGrp="1"/>
          </p:cNvSpPr>
          <p:nvPr>
            <p:ph type="sldNum" sz="quarter" idx="12"/>
          </p:nvPr>
        </p:nvSpPr>
        <p:spPr/>
        <p:txBody>
          <a:bodyPr/>
          <a:lstStyle>
            <a:lvl1pPr>
              <a:defRPr smtClean="0"/>
            </a:lvl1pPr>
          </a:lstStyle>
          <a:p>
            <a:pPr>
              <a:defRPr/>
            </a:pPr>
            <a:fld id="{0F3BCB6F-2348-4607-9D3A-1D5870A84D93}" type="slidenum">
              <a:rPr lang="en-US" altLang="en-US"/>
              <a:pPr>
                <a:defRPr/>
              </a:pPr>
              <a:t>‹#›</a:t>
            </a:fld>
            <a:endParaRPr lang="en-US" altLang="en-US"/>
          </a:p>
        </p:txBody>
      </p:sp>
    </p:spTree>
    <p:extLst>
      <p:ext uri="{BB962C8B-B14F-4D97-AF65-F5344CB8AC3E}">
        <p14:creationId xmlns:p14="http://schemas.microsoft.com/office/powerpoint/2010/main" val="37077867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09D3398C-980F-9620-C431-62BD6EFC80CE}"/>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B03CB9C-8E22-DFD3-6192-D90A2798EAE8}"/>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E5E31087-87E3-1BE9-1EB2-F7762D93BB11}"/>
              </a:ext>
            </a:extLst>
          </p:cNvPr>
          <p:cNvSpPr>
            <a:spLocks noGrp="1"/>
          </p:cNvSpPr>
          <p:nvPr>
            <p:ph type="sldNum" sz="quarter" idx="12"/>
          </p:nvPr>
        </p:nvSpPr>
        <p:spPr/>
        <p:txBody>
          <a:bodyPr/>
          <a:lstStyle>
            <a:lvl1pPr>
              <a:defRPr smtClean="0"/>
            </a:lvl1pPr>
          </a:lstStyle>
          <a:p>
            <a:pPr>
              <a:defRPr/>
            </a:pPr>
            <a:fld id="{8164F363-D10C-4D31-8570-0C9C3D6B291E}" type="slidenum">
              <a:rPr lang="en-US" altLang="en-US"/>
              <a:pPr>
                <a:defRPr/>
              </a:pPr>
              <a:t>‹#›</a:t>
            </a:fld>
            <a:endParaRPr lang="en-US" altLang="en-US"/>
          </a:p>
        </p:txBody>
      </p:sp>
    </p:spTree>
    <p:extLst>
      <p:ext uri="{BB962C8B-B14F-4D97-AF65-F5344CB8AC3E}">
        <p14:creationId xmlns:p14="http://schemas.microsoft.com/office/powerpoint/2010/main" val="24023222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3280F5-EFB1-CC3E-85EC-8EE672C9ED78}"/>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913226C0-DB4C-FC2A-48EB-3BDCAD2C81C9}"/>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EAD4149D-AEB1-D2D6-140E-922054829C8F}"/>
              </a:ext>
            </a:extLst>
          </p:cNvPr>
          <p:cNvSpPr>
            <a:spLocks noGrp="1"/>
          </p:cNvSpPr>
          <p:nvPr>
            <p:ph type="sldNum" sz="quarter" idx="12"/>
          </p:nvPr>
        </p:nvSpPr>
        <p:spPr/>
        <p:txBody>
          <a:bodyPr/>
          <a:lstStyle>
            <a:lvl1pPr>
              <a:defRPr smtClean="0"/>
            </a:lvl1pPr>
          </a:lstStyle>
          <a:p>
            <a:pPr>
              <a:defRPr/>
            </a:pPr>
            <a:fld id="{AAD34472-FAD0-49F9-B6CA-64E93FC9ECE1}" type="slidenum">
              <a:rPr lang="en-US" altLang="en-US"/>
              <a:pPr>
                <a:defRPr/>
              </a:pPr>
              <a:t>‹#›</a:t>
            </a:fld>
            <a:endParaRPr lang="en-US" altLang="en-US"/>
          </a:p>
        </p:txBody>
      </p:sp>
    </p:spTree>
    <p:extLst>
      <p:ext uri="{BB962C8B-B14F-4D97-AF65-F5344CB8AC3E}">
        <p14:creationId xmlns:p14="http://schemas.microsoft.com/office/powerpoint/2010/main" val="36738891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B37774-1554-1E7F-8C7C-12A025D05B02}"/>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7">
            <a:extLst>
              <a:ext uri="{FF2B5EF4-FFF2-40B4-BE49-F238E27FC236}">
                <a16:creationId xmlns:a16="http://schemas.microsoft.com/office/drawing/2014/main" id="{DDF64BE4-50D6-B923-D4A4-1F6597714AD5}"/>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8">
            <a:extLst>
              <a:ext uri="{FF2B5EF4-FFF2-40B4-BE49-F238E27FC236}">
                <a16:creationId xmlns:a16="http://schemas.microsoft.com/office/drawing/2014/main" id="{740CC51C-2FF5-E600-B4C2-3696B622A299}"/>
              </a:ext>
            </a:extLst>
          </p:cNvPr>
          <p:cNvSpPr>
            <a:spLocks noGrp="1"/>
          </p:cNvSpPr>
          <p:nvPr>
            <p:ph type="sldNum" sz="quarter" idx="12"/>
          </p:nvPr>
        </p:nvSpPr>
        <p:spPr/>
        <p:txBody>
          <a:bodyPr/>
          <a:lstStyle>
            <a:lvl1pPr>
              <a:defRPr smtClean="0"/>
            </a:lvl1pPr>
          </a:lstStyle>
          <a:p>
            <a:pPr>
              <a:defRPr/>
            </a:pPr>
            <a:fld id="{158B1F7A-3CA6-4D60-96F5-929FDC0127AD}" type="slidenum">
              <a:rPr lang="en-US" altLang="en-US"/>
              <a:pPr>
                <a:defRPr/>
              </a:pPr>
              <a:t>‹#›</a:t>
            </a:fld>
            <a:endParaRPr lang="en-US" altLang="en-US"/>
          </a:p>
        </p:txBody>
      </p:sp>
    </p:spTree>
    <p:extLst>
      <p:ext uri="{BB962C8B-B14F-4D97-AF65-F5344CB8AC3E}">
        <p14:creationId xmlns:p14="http://schemas.microsoft.com/office/powerpoint/2010/main" val="34923821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D68204-992E-B19F-259B-B600D71CDDAE}"/>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3">
            <a:extLst>
              <a:ext uri="{FF2B5EF4-FFF2-40B4-BE49-F238E27FC236}">
                <a16:creationId xmlns:a16="http://schemas.microsoft.com/office/drawing/2014/main" id="{1539C017-E070-3B5D-7BB6-4A3D9472D7B3}"/>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A140E028-830B-53F1-C270-CBD5FE092304}"/>
              </a:ext>
            </a:extLst>
          </p:cNvPr>
          <p:cNvSpPr>
            <a:spLocks noGrp="1"/>
          </p:cNvSpPr>
          <p:nvPr>
            <p:ph type="sldNum" sz="quarter" idx="12"/>
          </p:nvPr>
        </p:nvSpPr>
        <p:spPr/>
        <p:txBody>
          <a:bodyPr/>
          <a:lstStyle>
            <a:lvl1pPr>
              <a:defRPr smtClean="0"/>
            </a:lvl1pPr>
          </a:lstStyle>
          <a:p>
            <a:pPr>
              <a:defRPr/>
            </a:pPr>
            <a:fld id="{0739082F-B76A-4626-A7D7-0A74D73506B9}" type="slidenum">
              <a:rPr lang="en-US" altLang="en-US"/>
              <a:pPr>
                <a:defRPr/>
              </a:pPr>
              <a:t>‹#›</a:t>
            </a:fld>
            <a:endParaRPr lang="en-US" altLang="en-US"/>
          </a:p>
        </p:txBody>
      </p:sp>
    </p:spTree>
    <p:extLst>
      <p:ext uri="{BB962C8B-B14F-4D97-AF65-F5344CB8AC3E}">
        <p14:creationId xmlns:p14="http://schemas.microsoft.com/office/powerpoint/2010/main" val="5525427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028A38-1745-F165-BA11-C75C486391E3}"/>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2">
            <a:extLst>
              <a:ext uri="{FF2B5EF4-FFF2-40B4-BE49-F238E27FC236}">
                <a16:creationId xmlns:a16="http://schemas.microsoft.com/office/drawing/2014/main" id="{FECC300A-4ACD-D5EE-FA19-C81C5D48AB1F}"/>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3">
            <a:extLst>
              <a:ext uri="{FF2B5EF4-FFF2-40B4-BE49-F238E27FC236}">
                <a16:creationId xmlns:a16="http://schemas.microsoft.com/office/drawing/2014/main" id="{7C8B84FA-38AA-2296-A333-0691EBC8FC84}"/>
              </a:ext>
            </a:extLst>
          </p:cNvPr>
          <p:cNvSpPr>
            <a:spLocks noGrp="1"/>
          </p:cNvSpPr>
          <p:nvPr>
            <p:ph type="sldNum" sz="quarter" idx="12"/>
          </p:nvPr>
        </p:nvSpPr>
        <p:spPr/>
        <p:txBody>
          <a:bodyPr/>
          <a:lstStyle>
            <a:lvl1pPr>
              <a:defRPr smtClean="0"/>
            </a:lvl1pPr>
          </a:lstStyle>
          <a:p>
            <a:pPr>
              <a:defRPr/>
            </a:pPr>
            <a:fld id="{1FFF6AAE-1183-4FC8-AF6F-AC2EC3F2C841}" type="slidenum">
              <a:rPr lang="en-US" altLang="en-US"/>
              <a:pPr>
                <a:defRPr/>
              </a:pPr>
              <a:t>‹#›</a:t>
            </a:fld>
            <a:endParaRPr lang="en-US" altLang="en-US"/>
          </a:p>
        </p:txBody>
      </p:sp>
    </p:spTree>
    <p:extLst>
      <p:ext uri="{BB962C8B-B14F-4D97-AF65-F5344CB8AC3E}">
        <p14:creationId xmlns:p14="http://schemas.microsoft.com/office/powerpoint/2010/main" val="1426933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0A5CB0-D16C-A077-D078-6A7E431EF0CE}"/>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71077EE3-0E3C-ABAE-5EAF-7937010FDAA0}"/>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B8FBC41B-1E9E-F2A3-FDB6-5B37FE8A4B52}"/>
              </a:ext>
            </a:extLst>
          </p:cNvPr>
          <p:cNvSpPr>
            <a:spLocks noGrp="1"/>
          </p:cNvSpPr>
          <p:nvPr>
            <p:ph type="sldNum" sz="quarter" idx="12"/>
          </p:nvPr>
        </p:nvSpPr>
        <p:spPr/>
        <p:txBody>
          <a:bodyPr/>
          <a:lstStyle>
            <a:lvl1pPr>
              <a:defRPr smtClean="0"/>
            </a:lvl1pPr>
          </a:lstStyle>
          <a:p>
            <a:pPr>
              <a:defRPr/>
            </a:pPr>
            <a:fld id="{CC4B6B58-1833-4805-82D5-260C76A2808B}" type="slidenum">
              <a:rPr lang="en-US" altLang="en-US"/>
              <a:pPr>
                <a:defRPr/>
              </a:pPr>
              <a:t>‹#›</a:t>
            </a:fld>
            <a:endParaRPr lang="en-US" altLang="en-US"/>
          </a:p>
        </p:txBody>
      </p:sp>
    </p:spTree>
    <p:extLst>
      <p:ext uri="{BB962C8B-B14F-4D97-AF65-F5344CB8AC3E}">
        <p14:creationId xmlns:p14="http://schemas.microsoft.com/office/powerpoint/2010/main" val="598910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2F22E3-CC09-F765-7FC8-9B474FCC7784}"/>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A7004761-90FF-827C-5E58-E9FC7EE4601F}"/>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E0CD8E3D-1E22-6583-39F9-194F6C6E1DAC}"/>
              </a:ext>
            </a:extLst>
          </p:cNvPr>
          <p:cNvSpPr>
            <a:spLocks noGrp="1"/>
          </p:cNvSpPr>
          <p:nvPr>
            <p:ph type="sldNum" sz="quarter" idx="12"/>
          </p:nvPr>
        </p:nvSpPr>
        <p:spPr/>
        <p:txBody>
          <a:bodyPr/>
          <a:lstStyle>
            <a:lvl1pPr>
              <a:defRPr smtClean="0"/>
            </a:lvl1pPr>
          </a:lstStyle>
          <a:p>
            <a:pPr>
              <a:defRPr/>
            </a:pPr>
            <a:fld id="{656DFFE8-A17C-4B94-B00F-A8C175E8D7C6}" type="slidenum">
              <a:rPr lang="en-US" altLang="en-US"/>
              <a:pPr>
                <a:defRPr/>
              </a:pPr>
              <a:t>‹#›</a:t>
            </a:fld>
            <a:endParaRPr lang="en-US" altLang="en-US"/>
          </a:p>
        </p:txBody>
      </p:sp>
    </p:spTree>
    <p:extLst>
      <p:ext uri="{BB962C8B-B14F-4D97-AF65-F5344CB8AC3E}">
        <p14:creationId xmlns:p14="http://schemas.microsoft.com/office/powerpoint/2010/main" val="25878087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60AB20-8D01-9D89-EA86-329A8CB2A372}"/>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E2E8D7C1-E188-232C-C80C-044369646D99}"/>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E3C0097-958E-DB18-B1CE-3E9419E0A497}"/>
              </a:ext>
            </a:extLst>
          </p:cNvPr>
          <p:cNvSpPr>
            <a:spLocks noGrp="1"/>
          </p:cNvSpPr>
          <p:nvPr>
            <p:ph type="sldNum" sz="quarter" idx="12"/>
          </p:nvPr>
        </p:nvSpPr>
        <p:spPr/>
        <p:txBody>
          <a:bodyPr/>
          <a:lstStyle>
            <a:lvl1pPr>
              <a:defRPr smtClean="0"/>
            </a:lvl1pPr>
          </a:lstStyle>
          <a:p>
            <a:pPr>
              <a:defRPr/>
            </a:pPr>
            <a:fld id="{88BEF1ED-B511-44B4-84A3-C24D9176C5B8}" type="slidenum">
              <a:rPr lang="en-US" altLang="en-US"/>
              <a:pPr>
                <a:defRPr/>
              </a:pPr>
              <a:t>‹#›</a:t>
            </a:fld>
            <a:endParaRPr lang="en-US" altLang="en-US"/>
          </a:p>
        </p:txBody>
      </p:sp>
    </p:spTree>
    <p:extLst>
      <p:ext uri="{BB962C8B-B14F-4D97-AF65-F5344CB8AC3E}">
        <p14:creationId xmlns:p14="http://schemas.microsoft.com/office/powerpoint/2010/main" val="32978866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9CD0BA-6DDD-0D10-89AA-A48AA15FE4C0}"/>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F8AFA9DC-0A02-822E-B4BA-C7BA73F07C14}"/>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7D0A762D-D72E-0745-C24C-CD9FF0462B4B}"/>
              </a:ext>
            </a:extLst>
          </p:cNvPr>
          <p:cNvSpPr>
            <a:spLocks noGrp="1"/>
          </p:cNvSpPr>
          <p:nvPr>
            <p:ph type="sldNum" sz="quarter" idx="12"/>
          </p:nvPr>
        </p:nvSpPr>
        <p:spPr/>
        <p:txBody>
          <a:bodyPr/>
          <a:lstStyle>
            <a:lvl1pPr>
              <a:defRPr smtClean="0"/>
            </a:lvl1pPr>
          </a:lstStyle>
          <a:p>
            <a:pPr>
              <a:defRPr/>
            </a:pPr>
            <a:fld id="{31E739D5-E1FB-4965-95FB-A413CA2B20C7}" type="slidenum">
              <a:rPr lang="en-US" altLang="en-US"/>
              <a:pPr>
                <a:defRPr/>
              </a:pPr>
              <a:t>‹#›</a:t>
            </a:fld>
            <a:endParaRPr lang="en-US" altLang="en-US"/>
          </a:p>
        </p:txBody>
      </p:sp>
    </p:spTree>
    <p:extLst>
      <p:ext uri="{BB962C8B-B14F-4D97-AF65-F5344CB8AC3E}">
        <p14:creationId xmlns:p14="http://schemas.microsoft.com/office/powerpoint/2010/main" val="9116876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Date Placeholder 3">
            <a:extLst>
              <a:ext uri="{FF2B5EF4-FFF2-40B4-BE49-F238E27FC236}">
                <a16:creationId xmlns:a16="http://schemas.microsoft.com/office/drawing/2014/main" id="{891829C5-2086-A5EA-EF80-F01494D034E9}"/>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E0DB3FF7-68A4-307D-AF7D-7603B2628F56}"/>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726078CE-E906-D2F7-9D8C-3E14AF46C92E}"/>
              </a:ext>
            </a:extLst>
          </p:cNvPr>
          <p:cNvSpPr>
            <a:spLocks noGrp="1"/>
          </p:cNvSpPr>
          <p:nvPr>
            <p:ph type="sldNum" sz="quarter" idx="12"/>
          </p:nvPr>
        </p:nvSpPr>
        <p:spPr/>
        <p:txBody>
          <a:bodyPr/>
          <a:lstStyle>
            <a:lvl1pPr>
              <a:defRPr smtClean="0"/>
            </a:lvl1pPr>
          </a:lstStyle>
          <a:p>
            <a:pPr>
              <a:defRPr/>
            </a:pPr>
            <a:fld id="{A0EBC952-6FD3-421B-8150-BAED9F39B663}" type="slidenum">
              <a:rPr lang="en-US" altLang="en-US"/>
              <a:pPr>
                <a:defRPr/>
              </a:pPr>
              <a:t>‹#›</a:t>
            </a:fld>
            <a:endParaRPr lang="en-US" altLang="en-US"/>
          </a:p>
        </p:txBody>
      </p:sp>
    </p:spTree>
    <p:extLst>
      <p:ext uri="{BB962C8B-B14F-4D97-AF65-F5344CB8AC3E}">
        <p14:creationId xmlns:p14="http://schemas.microsoft.com/office/powerpoint/2010/main" val="1767919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F8BA6-5AD6-4E26-B21F-A6C440E5C9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C026DB2-C362-4A4A-9624-D8030B7724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142B72-F233-4A3A-9AE9-17883D337DCF}"/>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584BA335-331F-407A-A720-D1982CF2AC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A9DCC-C975-4BD1-B9E6-06989A0B47E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2579028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33C9A-50F6-49CD-A18B-28303486CA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290C8F-7742-4407-9DE1-794293237C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E0920E-E0C1-4360-9A55-B1E3018481BE}"/>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FDE5838E-5E7D-4865-9707-5D4CB93971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8AB79-4F4C-4A3D-9953-7B3E180E9BA3}"/>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3291012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7147-D4DE-4091-8C8F-9D716809D3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351AFD-7250-4C37-AB99-D2CA81A9E0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6864A4-298A-4D81-A150-5B9B0A65D99A}"/>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5A7B58EA-C11E-4858-9836-4E512D116A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A5402B-FFB7-4B02-8E02-0FEDD3A252C0}"/>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3616868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E2989-8B72-4CF4-B5B0-59451792DE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3F05DA-887B-4262-9719-EF870D6A4C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1C0F23-1EA3-4386-BD7C-EB8B2FC23C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46CA12-38F9-4127-A6E6-A9A516839B09}"/>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6" name="Footer Placeholder 5">
            <a:extLst>
              <a:ext uri="{FF2B5EF4-FFF2-40B4-BE49-F238E27FC236}">
                <a16:creationId xmlns:a16="http://schemas.microsoft.com/office/drawing/2014/main" id="{DC61DCAF-216B-43EF-B648-E9954CC615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B641F4-8DB8-4B87-9211-4B26B73AB365}"/>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10970668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298A5-4A91-4D8A-A6D5-BD6C654480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F10D46-9AC5-420D-AE16-70D191C9F5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5CB48F-D138-4419-ADF9-82A0CF69A0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8C3DCE-A017-46E9-8BC9-A990642434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04F874-5371-49D5-AECD-32EB6F5F98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CAE1D9-BB93-48D0-8F9E-0E75C6AE5668}"/>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8" name="Footer Placeholder 7">
            <a:extLst>
              <a:ext uri="{FF2B5EF4-FFF2-40B4-BE49-F238E27FC236}">
                <a16:creationId xmlns:a16="http://schemas.microsoft.com/office/drawing/2014/main" id="{E7D7C738-C607-4891-AB2E-C0D6D6808C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37EDFE-512C-47B0-93E4-EF460726133D}"/>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9866419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0834C-C322-407F-80BB-FEEF3C4B2E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D05228E-9FD6-4C9D-B1D8-D178AA4771AA}"/>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4" name="Footer Placeholder 3">
            <a:extLst>
              <a:ext uri="{FF2B5EF4-FFF2-40B4-BE49-F238E27FC236}">
                <a16:creationId xmlns:a16="http://schemas.microsoft.com/office/drawing/2014/main" id="{891AA25B-5294-4CC8-8B1D-F9D7404456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6FACA4-3E3D-40D2-B738-88A07ADADD27}"/>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8830983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7C673A-9A01-40B7-94A3-BF58B1760568}"/>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3" name="Footer Placeholder 2">
            <a:extLst>
              <a:ext uri="{FF2B5EF4-FFF2-40B4-BE49-F238E27FC236}">
                <a16:creationId xmlns:a16="http://schemas.microsoft.com/office/drawing/2014/main" id="{6EFD8042-8B68-41DE-831C-36C8ED7097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2AE524-4707-4114-B834-8BE085320DD8}"/>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5741403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C3F95-2620-41E6-9866-98841BDB0A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CCD8DDF-8ACD-46EE-9F79-8508248098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FECBCC-4638-4A17-B5F2-6452976735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83A9D1-7C31-4DA6-B7DC-862309FF6AD8}"/>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6" name="Footer Placeholder 5">
            <a:extLst>
              <a:ext uri="{FF2B5EF4-FFF2-40B4-BE49-F238E27FC236}">
                <a16:creationId xmlns:a16="http://schemas.microsoft.com/office/drawing/2014/main" id="{5F86AE0C-6934-449A-8E88-89FB51FADC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06C7A5-6644-42A7-8558-DD061A0642D9}"/>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22998620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F063-D665-48A2-8C46-89F3834CB8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DD1D0E-62D5-4B6F-9158-1D2039F41C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9FB997-BA28-4CB3-8E50-9B0731D11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BE1555-7A10-4FF9-8E3D-0C0E98D2ED7F}"/>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6" name="Footer Placeholder 5">
            <a:extLst>
              <a:ext uri="{FF2B5EF4-FFF2-40B4-BE49-F238E27FC236}">
                <a16:creationId xmlns:a16="http://schemas.microsoft.com/office/drawing/2014/main" id="{C4063342-A45B-4A81-9575-A7F108FF6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8E3872-FDE9-49D2-B80A-DAF62967B34C}"/>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5747564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5A62-0E45-49F4-A521-DF6FB27884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A5CED8-5DBB-46F8-A85D-405F0ABC65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0B69E2-875C-4F97-B372-7B75AB2E5FC8}"/>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38B23018-C0A7-4601-9530-751E6C5B3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AF8CD8-A73D-4B09-B426-02D3B992685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134532931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FBDF5F-51A6-4D46-872E-7CC1AC644A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810374-7F04-4412-8114-19626993EB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01B895-61F8-4394-9B9A-71016D742B28}"/>
              </a:ext>
            </a:extLst>
          </p:cNvPr>
          <p:cNvSpPr>
            <a:spLocks noGrp="1"/>
          </p:cNvSpPr>
          <p:nvPr>
            <p:ph type="dt" sz="half" idx="10"/>
          </p:nvPr>
        </p:nvSpPr>
        <p:spPr/>
        <p:txBody>
          <a:body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9689C8FC-FBD5-43AE-AB42-F3E190E8C9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D832E4-0EF6-4259-A499-036396A27121}"/>
              </a:ext>
            </a:extLst>
          </p:cNvPr>
          <p:cNvSpPr>
            <a:spLocks noGrp="1"/>
          </p:cNvSpPr>
          <p:nvPr>
            <p:ph type="sldNum" sz="quarter" idx="12"/>
          </p:nvPr>
        </p:nvSpPr>
        <p:spPr/>
        <p:txBody>
          <a:bodyPr/>
          <a:lstStyle/>
          <a:p>
            <a:fld id="{85FB7ECF-A24B-41F6-BAD7-8CC284505D37}" type="slidenum">
              <a:rPr lang="en-US" smtClean="0"/>
              <a:t>‹#›</a:t>
            </a:fld>
            <a:endParaRPr lang="en-US"/>
          </a:p>
        </p:txBody>
      </p:sp>
    </p:spTree>
    <p:extLst>
      <p:ext uri="{BB962C8B-B14F-4D97-AF65-F5344CB8AC3E}">
        <p14:creationId xmlns:p14="http://schemas.microsoft.com/office/powerpoint/2010/main" val="30296644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B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3ED87D-7C9B-D6C7-238C-EE961EB7F6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6D14D0-AEA2-E93B-5A38-0561FBB9AC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6FA33A-6755-F870-C6AD-2FCFE90AD2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29A77C-3C7B-414E-A87E-2DB9D66447F7}" type="datetimeFigureOut">
              <a:rPr lang="en-US" smtClean="0"/>
              <a:t>9/27/26</a:t>
            </a:fld>
            <a:endParaRPr lang="en-US"/>
          </a:p>
        </p:txBody>
      </p:sp>
      <p:sp>
        <p:nvSpPr>
          <p:cNvPr id="5" name="Footer Placeholder 4">
            <a:extLst>
              <a:ext uri="{FF2B5EF4-FFF2-40B4-BE49-F238E27FC236}">
                <a16:creationId xmlns:a16="http://schemas.microsoft.com/office/drawing/2014/main" id="{A316082B-1E12-2ABF-45DF-C6CCBB0647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E76C7DC-DE75-D8B9-BF7D-4750FB555E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F6EA43-55A2-4346-8801-348209F9DD1F}" type="slidenum">
              <a:rPr lang="en-US" smtClean="0"/>
              <a:t>‹#›</a:t>
            </a:fld>
            <a:endParaRPr lang="en-US"/>
          </a:p>
        </p:txBody>
      </p:sp>
    </p:spTree>
    <p:extLst>
      <p:ext uri="{BB962C8B-B14F-4D97-AF65-F5344CB8AC3E}">
        <p14:creationId xmlns:p14="http://schemas.microsoft.com/office/powerpoint/2010/main" val="15009423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4B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F510C-CAF5-4B6C-922D-1CF752C26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8CBAC5-E405-4B75-9245-AE5D47292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E4B68-A6E9-4E79-909D-379A266877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57E41530-A413-4DC2-9B38-917AA470B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41BCDA-084E-4D28-A7EA-C6E58791C4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B7ECF-A24B-41F6-BAD7-8CC284505D37}" type="slidenum">
              <a:rPr lang="en-US" smtClean="0"/>
              <a:t>‹#›</a:t>
            </a:fld>
            <a:endParaRPr lang="en-US"/>
          </a:p>
        </p:txBody>
      </p:sp>
    </p:spTree>
    <p:extLst>
      <p:ext uri="{BB962C8B-B14F-4D97-AF65-F5344CB8AC3E}">
        <p14:creationId xmlns:p14="http://schemas.microsoft.com/office/powerpoint/2010/main" val="41061273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4B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BF977-2141-450A-A5B6-D885A055E7C3}" type="datetimeFigureOut">
              <a:rPr lang="en-US" smtClean="0"/>
              <a:t>9/27/26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F42CF-1AE6-436D-9E12-397F51C9DF22}" type="slidenum">
              <a:rPr lang="en-US" smtClean="0"/>
              <a:t>‹#›</a:t>
            </a:fld>
            <a:endParaRPr lang="en-US"/>
          </a:p>
        </p:txBody>
      </p:sp>
    </p:spTree>
    <p:extLst>
      <p:ext uri="{BB962C8B-B14F-4D97-AF65-F5344CB8AC3E}">
        <p14:creationId xmlns:p14="http://schemas.microsoft.com/office/powerpoint/2010/main" val="14508428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4B0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BF977-2141-450A-A5B6-D885A055E7C3}" type="datetimeFigureOut">
              <a:rPr lang="en-US" smtClean="0"/>
              <a:t>9/27/26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CF42CF-1AE6-436D-9E12-397F51C9DF22}" type="slidenum">
              <a:rPr lang="en-US" smtClean="0"/>
              <a:t>‹#›</a:t>
            </a:fld>
            <a:endParaRPr lang="en-US"/>
          </a:p>
        </p:txBody>
      </p:sp>
    </p:spTree>
    <p:extLst>
      <p:ext uri="{BB962C8B-B14F-4D97-AF65-F5344CB8AC3E}">
        <p14:creationId xmlns:p14="http://schemas.microsoft.com/office/powerpoint/2010/main" val="3788691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E3AF8FF-1995-F5B6-8B24-9B379D2E81D5}"/>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D4CECBA3-19E1-3254-8C2A-CFA50AFEB8DA}"/>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4AFE75C-9123-6908-4BA5-98EC9401EB0A}"/>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ltLang="en-US"/>
          </a:p>
        </p:txBody>
      </p:sp>
      <p:sp>
        <p:nvSpPr>
          <p:cNvPr id="1029" name="Rectangle 5">
            <a:extLst>
              <a:ext uri="{FF2B5EF4-FFF2-40B4-BE49-F238E27FC236}">
                <a16:creationId xmlns:a16="http://schemas.microsoft.com/office/drawing/2014/main" id="{E3FB5425-78D2-DC37-633C-0D7A44641ECF}"/>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ltLang="en-US"/>
          </a:p>
        </p:txBody>
      </p:sp>
      <p:sp>
        <p:nvSpPr>
          <p:cNvPr id="1030" name="Rectangle 6">
            <a:extLst>
              <a:ext uri="{FF2B5EF4-FFF2-40B4-BE49-F238E27FC236}">
                <a16:creationId xmlns:a16="http://schemas.microsoft.com/office/drawing/2014/main" id="{08945346-4EDF-9307-93D2-98A1E5806EA8}"/>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7BE9C4FF-835D-415C-ADC4-6BECC45DD45C}" type="slidenum">
              <a:rPr lang="en-US" altLang="en-US"/>
              <a:pPr>
                <a:defRPr/>
              </a:pPr>
              <a:t>‹#›</a:t>
            </a:fld>
            <a:endParaRPr lang="en-US" altLang="en-US"/>
          </a:p>
        </p:txBody>
      </p:sp>
    </p:spTree>
    <p:extLst>
      <p:ext uri="{BB962C8B-B14F-4D97-AF65-F5344CB8AC3E}">
        <p14:creationId xmlns:p14="http://schemas.microsoft.com/office/powerpoint/2010/main" val="123071368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32000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F510C-CAF5-4B6C-922D-1CF752C260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8CBAC5-E405-4B75-9245-AE5D47292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BE4B68-A6E9-4E79-909D-379A266877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304C37-D1B2-4522-80B3-25D9A530FA42}" type="datetimeFigureOut">
              <a:rPr lang="en-US" smtClean="0"/>
              <a:t>9/27/26</a:t>
            </a:fld>
            <a:endParaRPr lang="en-US"/>
          </a:p>
        </p:txBody>
      </p:sp>
      <p:sp>
        <p:nvSpPr>
          <p:cNvPr id="5" name="Footer Placeholder 4">
            <a:extLst>
              <a:ext uri="{FF2B5EF4-FFF2-40B4-BE49-F238E27FC236}">
                <a16:creationId xmlns:a16="http://schemas.microsoft.com/office/drawing/2014/main" id="{57E41530-A413-4DC2-9B38-917AA470B0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41BCDA-084E-4D28-A7EA-C6E58791C4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B7ECF-A24B-41F6-BAD7-8CC284505D37}" type="slidenum">
              <a:rPr lang="en-US" smtClean="0"/>
              <a:t>‹#›</a:t>
            </a:fld>
            <a:endParaRPr lang="en-US"/>
          </a:p>
        </p:txBody>
      </p:sp>
    </p:spTree>
    <p:extLst>
      <p:ext uri="{BB962C8B-B14F-4D97-AF65-F5344CB8AC3E}">
        <p14:creationId xmlns:p14="http://schemas.microsoft.com/office/powerpoint/2010/main" val="725366199"/>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58.xml"/></Relationships>
</file>

<file path=ppt/slides/_rels/slide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3373" y="1131139"/>
            <a:ext cx="7410091" cy="1594808"/>
          </a:xfrm>
        </p:spPr>
        <p:txBody>
          <a:bodyPr>
            <a:normAutofit fontScale="90000"/>
          </a:bodyPr>
          <a:lstStyle/>
          <a:p>
            <a:pPr algn="ctr"/>
            <a:r>
              <a:rPr lang="en-US" b="1" dirty="0">
                <a:solidFill>
                  <a:srgbClr val="FFFFE1"/>
                </a:solidFill>
                <a:latin typeface="Aptos Black" panose="020F0502020204030204" pitchFamily="34" charset="0"/>
              </a:rPr>
              <a:t>“Dancing with David”</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The King </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after God’s Own Mind</a:t>
            </a:r>
          </a:p>
        </p:txBody>
      </p:sp>
      <p:sp>
        <p:nvSpPr>
          <p:cNvPr id="4" name="Content Placeholder 3"/>
          <p:cNvSpPr>
            <a:spLocks noGrp="1"/>
          </p:cNvSpPr>
          <p:nvPr>
            <p:ph idx="1"/>
          </p:nvPr>
        </p:nvSpPr>
        <p:spPr>
          <a:xfrm>
            <a:off x="5279366" y="3302401"/>
            <a:ext cx="5978106" cy="2950522"/>
          </a:xfrm>
        </p:spPr>
        <p:txBody>
          <a:bodyPr>
            <a:normAutofit/>
          </a:bodyPr>
          <a:lstStyle/>
          <a:p>
            <a:pPr marL="0" indent="0" algn="ctr">
              <a:buNone/>
            </a:pPr>
            <a:r>
              <a:rPr lang="en-US" sz="2700" b="1" dirty="0">
                <a:solidFill>
                  <a:srgbClr val="FFFFE1"/>
                </a:solidFill>
                <a:latin typeface="Aptos ExtraBold" panose="020F0502020204030204" pitchFamily="34" charset="0"/>
              </a:rPr>
              <a:t>Daniel I. Block</a:t>
            </a:r>
          </a:p>
          <a:p>
            <a:pPr marL="0" indent="0" algn="ctr">
              <a:buNone/>
            </a:pPr>
            <a:endParaRPr lang="en-US" sz="2700" b="1" dirty="0">
              <a:solidFill>
                <a:srgbClr val="FFFFE1"/>
              </a:solidFill>
              <a:latin typeface="Aptos ExtraBold" panose="020F0502020204030204" pitchFamily="34" charset="0"/>
            </a:endParaRPr>
          </a:p>
          <a:p>
            <a:pPr marL="0" indent="0" algn="ctr">
              <a:buNone/>
            </a:pPr>
            <a:r>
              <a:rPr lang="en-US" sz="2700" b="1" dirty="0">
                <a:solidFill>
                  <a:srgbClr val="FFFFE1"/>
                </a:solidFill>
                <a:latin typeface="Aptos ExtraBold" panose="020F0502020204030204" pitchFamily="34" charset="0"/>
              </a:rPr>
              <a:t>Veritas Community</a:t>
            </a:r>
          </a:p>
          <a:p>
            <a:pPr marL="0" indent="0" algn="ctr">
              <a:buNone/>
            </a:pPr>
            <a:r>
              <a:rPr lang="en-US" sz="2700" b="1" dirty="0">
                <a:solidFill>
                  <a:srgbClr val="FFFFE1"/>
                </a:solidFill>
                <a:latin typeface="Aptos ExtraBold" panose="020F0502020204030204" pitchFamily="34" charset="0"/>
              </a:rPr>
              <a:t>College Church</a:t>
            </a:r>
          </a:p>
          <a:p>
            <a:pPr marL="0" indent="0" algn="ctr">
              <a:buNone/>
            </a:pPr>
            <a:r>
              <a:rPr lang="en-US" sz="2700" b="1" dirty="0">
                <a:solidFill>
                  <a:srgbClr val="FFFFE1"/>
                </a:solidFill>
                <a:latin typeface="Aptos ExtraBold" panose="020F0502020204030204" pitchFamily="34" charset="0"/>
              </a:rPr>
              <a:t>September 27, 2026</a:t>
            </a:r>
            <a:endParaRPr lang="en-US" dirty="0">
              <a:latin typeface="Aptos ExtraBold" panose="020F0502020204030204" pitchFamily="34" charset="0"/>
            </a:endParaRPr>
          </a:p>
          <a:p>
            <a:pPr marL="0" indent="0" algn="ctr">
              <a:buNone/>
            </a:pPr>
            <a:endParaRPr lang="en-US" dirty="0"/>
          </a:p>
        </p:txBody>
      </p:sp>
      <p:sp>
        <p:nvSpPr>
          <p:cNvPr id="3" name="Content Placeholder 3">
            <a:extLst>
              <a:ext uri="{FF2B5EF4-FFF2-40B4-BE49-F238E27FC236}">
                <a16:creationId xmlns:a16="http://schemas.microsoft.com/office/drawing/2014/main" id="{4F7F8CB0-D9B6-7162-D2E2-489AE601F5EB}"/>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EE5BD55-8D33-C7EF-639A-0EC20641CEE8}"/>
              </a:ext>
            </a:extLst>
          </p:cNvPr>
          <p:cNvPicPr>
            <a:picLocks noChangeAspect="1"/>
          </p:cNvPicPr>
          <p:nvPr/>
        </p:nvPicPr>
        <p:blipFill>
          <a:blip r:embed="rId2"/>
          <a:stretch>
            <a:fillRect/>
          </a:stretch>
        </p:blipFill>
        <p:spPr>
          <a:xfrm>
            <a:off x="655607" y="357996"/>
            <a:ext cx="4094672" cy="6142008"/>
          </a:xfrm>
          <a:prstGeom prst="rect">
            <a:avLst/>
          </a:prstGeom>
        </p:spPr>
      </p:pic>
    </p:spTree>
    <p:extLst>
      <p:ext uri="{BB962C8B-B14F-4D97-AF65-F5344CB8AC3E}">
        <p14:creationId xmlns:p14="http://schemas.microsoft.com/office/powerpoint/2010/main" val="2789371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ECC18-77B8-0788-D2F6-6E86424E6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A31910-8E69-26BD-0167-78BA98BA2D2C}"/>
              </a:ext>
            </a:extLst>
          </p:cNvPr>
          <p:cNvSpPr>
            <a:spLocks noGrp="1"/>
          </p:cNvSpPr>
          <p:nvPr>
            <p:ph type="title"/>
          </p:nvPr>
        </p:nvSpPr>
        <p:spPr>
          <a:xfrm>
            <a:off x="309047" y="1131139"/>
            <a:ext cx="7410091" cy="3633808"/>
          </a:xfrm>
        </p:spPr>
        <p:txBody>
          <a:bodyPr>
            <a:normAutofit fontScale="90000"/>
          </a:bodyPr>
          <a:lstStyle/>
          <a:p>
            <a:pPr algn="ctr"/>
            <a:r>
              <a:rPr lang="en-US" b="1" dirty="0">
                <a:solidFill>
                  <a:srgbClr val="FFFFE1"/>
                </a:solidFill>
                <a:latin typeface="Aptos Black" panose="020F0502020204030204" pitchFamily="34" charset="0"/>
              </a:rPr>
              <a:t>#2</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Introducing </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the Herald </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of the Star Dancer:</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The Miracle Birth </a:t>
            </a:r>
            <a:br>
              <a:rPr lang="en-US" b="1" dirty="0">
                <a:solidFill>
                  <a:srgbClr val="FFFFE1"/>
                </a:solidFill>
                <a:latin typeface="Aptos Black" panose="020F0502020204030204" pitchFamily="34" charset="0"/>
              </a:rPr>
            </a:br>
            <a:r>
              <a:rPr lang="en-US" b="1" dirty="0">
                <a:solidFill>
                  <a:srgbClr val="FFFFE1"/>
                </a:solidFill>
                <a:latin typeface="Aptos Black" panose="020F0502020204030204" pitchFamily="34" charset="0"/>
              </a:rPr>
              <a:t>and Mission of Samuel</a:t>
            </a:r>
          </a:p>
        </p:txBody>
      </p:sp>
      <p:sp>
        <p:nvSpPr>
          <p:cNvPr id="3" name="Content Placeholder 3">
            <a:extLst>
              <a:ext uri="{FF2B5EF4-FFF2-40B4-BE49-F238E27FC236}">
                <a16:creationId xmlns:a16="http://schemas.microsoft.com/office/drawing/2014/main" id="{9B1415FB-E413-1D61-C87D-6E6DA3A5E79B}"/>
              </a:ext>
            </a:extLst>
          </p:cNvPr>
          <p:cNvSpPr txBox="1">
            <a:spLocks/>
          </p:cNvSpPr>
          <p:nvPr/>
        </p:nvSpPr>
        <p:spPr>
          <a:xfrm>
            <a:off x="491706" y="2393752"/>
            <a:ext cx="4192437" cy="2950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64B516A-F542-BD24-C4A1-DDDC20B27BD0}"/>
              </a:ext>
            </a:extLst>
          </p:cNvPr>
          <p:cNvPicPr>
            <a:picLocks noChangeAspect="1"/>
          </p:cNvPicPr>
          <p:nvPr/>
        </p:nvPicPr>
        <p:blipFill>
          <a:blip r:embed="rId2"/>
          <a:stretch>
            <a:fillRect/>
          </a:stretch>
        </p:blipFill>
        <p:spPr>
          <a:xfrm>
            <a:off x="7719138" y="357996"/>
            <a:ext cx="4094672" cy="6142008"/>
          </a:xfrm>
          <a:prstGeom prst="rect">
            <a:avLst/>
          </a:prstGeom>
        </p:spPr>
      </p:pic>
    </p:spTree>
    <p:extLst>
      <p:ext uri="{BB962C8B-B14F-4D97-AF65-F5344CB8AC3E}">
        <p14:creationId xmlns:p14="http://schemas.microsoft.com/office/powerpoint/2010/main" val="3928124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08059-64A8-5572-F04C-B3C084821D96}"/>
              </a:ext>
            </a:extLst>
          </p:cNvPr>
          <p:cNvSpPr>
            <a:spLocks noGrp="1"/>
          </p:cNvSpPr>
          <p:nvPr>
            <p:ph type="title"/>
          </p:nvPr>
        </p:nvSpPr>
        <p:spPr>
          <a:xfrm>
            <a:off x="626378" y="365126"/>
            <a:ext cx="10939244" cy="641554"/>
          </a:xfrm>
        </p:spPr>
        <p:txBody>
          <a:bodyPr>
            <a:normAutofit fontScale="90000"/>
          </a:bodyPr>
          <a:lstStyle/>
          <a:p>
            <a:r>
              <a:rPr lang="en-US" sz="3600" b="1" dirty="0">
                <a:solidFill>
                  <a:srgbClr val="FFFFCC"/>
                </a:solidFill>
                <a:latin typeface="Calibri" panose="020F0502020204030204" pitchFamily="34" charset="0"/>
                <a:ea typeface="MS Gothic" panose="020B0609070205080204" pitchFamily="49" charset="-128"/>
                <a:cs typeface="Calibri" panose="020F0502020204030204" pitchFamily="34" charset="0"/>
              </a:rPr>
              <a:t>A.  The Structure of the Samuel Narrative (1 Sam 1:1–16:23)</a:t>
            </a:r>
            <a:endParaRPr lang="en-US" sz="3600" dirty="0"/>
          </a:p>
        </p:txBody>
      </p:sp>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414556" y="1006680"/>
            <a:ext cx="10939244" cy="5687735"/>
          </a:xfrm>
        </p:spPr>
        <p:txBody>
          <a:bodyPr>
            <a:normAutofit/>
          </a:bodyPr>
          <a:lstStyle/>
          <a:p>
            <a:pPr marL="0" marR="0" indent="0">
              <a:lnSpc>
                <a:spcPct val="120000"/>
              </a:lnSpc>
              <a:spcBef>
                <a:spcPts val="0"/>
              </a:spcBef>
              <a:spcAft>
                <a:spcPts val="1200"/>
              </a:spcAft>
              <a:buNone/>
              <a:tabLst>
                <a:tab pos="457200" algn="l"/>
                <a:tab pos="914400" algn="l"/>
                <a:tab pos="1371600" algn="l"/>
                <a:tab pos="1828800" algn="l"/>
              </a:tabLst>
            </a:pPr>
            <a:r>
              <a:rPr lang="en-US"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1.	</a:t>
            </a:r>
            <a:r>
              <a:rPr lang="en-US" b="1" u="sng"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Samuel’s Miraculous Birth (1:1–2:11a</a:t>
            </a:r>
            <a:r>
              <a:rPr lang="en-US" b="1" u="sng"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b="1" u="sng"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1200"/>
              </a:spcAft>
              <a:buNone/>
              <a:tabLst>
                <a:tab pos="457200" algn="l"/>
                <a:tab pos="914400" algn="l"/>
                <a:tab pos="1487488" algn="l"/>
                <a:tab pos="1828800" algn="l"/>
              </a:tabLst>
            </a:pPr>
            <a:r>
              <a:rPr lang="en-US"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a.	The Account of Samuel’s Birth (1:1–28</a:t>
            </a:r>
            <a:r>
              <a:rPr lang="en-US"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p>
          <a:p>
            <a:pPr marL="0" marR="0" indent="0">
              <a:lnSpc>
                <a:spcPct val="120000"/>
              </a:lnSpc>
              <a:spcBef>
                <a:spcPts val="0"/>
              </a:spcBef>
              <a:spcAft>
                <a:spcPts val="1200"/>
              </a:spcAft>
              <a:buNone/>
              <a:tabLst>
                <a:tab pos="457200" algn="l"/>
                <a:tab pos="914400" algn="l"/>
                <a:tab pos="1487488" algn="l"/>
                <a:tab pos="1828800" algn="l"/>
              </a:tabLst>
            </a:pPr>
            <a:r>
              <a:rPr lang="en-US" b="1" dirty="0">
                <a:solidFill>
                  <a:srgbClr val="FFFFCC"/>
                </a:solidFill>
                <a:latin typeface="Calibri" panose="020F0502020204030204" pitchFamily="34" charset="0"/>
                <a:ea typeface="MS Gothic" panose="020B0609070205080204" pitchFamily="49" charset="-128"/>
                <a:cs typeface="Calibri" panose="020F0502020204030204" pitchFamily="34" charset="0"/>
              </a:rPr>
              <a:t>		b.	</a:t>
            </a:r>
            <a:r>
              <a:rPr lang="en-US"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The Celebration of Samuel’s Birth (2:1–11a)</a:t>
            </a:r>
            <a:endParaRPr lang="en-US"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1200"/>
              </a:spcAft>
              <a:buNone/>
              <a:tabLst>
                <a:tab pos="457200" algn="l"/>
                <a:tab pos="914400" algn="l"/>
                <a:tab pos="1371600" algn="l"/>
                <a:tab pos="1828800" algn="l"/>
              </a:tabLst>
            </a:pPr>
            <a:r>
              <a:rPr lang="en-US"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2.	</a:t>
            </a:r>
            <a:r>
              <a:rPr lang="en-US" b="1" u="sng"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Samuel’s Call to Prophetic Ministry (2:11b–4:1a</a:t>
            </a:r>
            <a:r>
              <a:rPr lang="en-US" b="1" u="sng"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b="1" u="sng"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457200" algn="l"/>
                <a:tab pos="914400" algn="l"/>
                <a:tab pos="1487488" algn="l"/>
                <a:tab pos="1828800" algn="l"/>
              </a:tabLst>
            </a:pPr>
            <a:r>
              <a:rPr lang="en-US"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a.	The Context of the Call: </a:t>
            </a:r>
          </a:p>
          <a:p>
            <a:pPr marL="0" marR="0" indent="0">
              <a:lnSpc>
                <a:spcPct val="120000"/>
              </a:lnSpc>
              <a:spcBef>
                <a:spcPts val="0"/>
              </a:spcBef>
              <a:spcAft>
                <a:spcPts val="1200"/>
              </a:spcAft>
              <a:buNone/>
              <a:tabLst>
                <a:tab pos="457200" algn="l"/>
                <a:tab pos="914400" algn="l"/>
                <a:tab pos="1487488" algn="l"/>
                <a:tab pos="1828800" algn="l"/>
              </a:tabLst>
            </a:pP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en-US"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The Crisis of Spiritual Leadership in Israel (2:11b–36</a:t>
            </a:r>
            <a:r>
              <a:rPr lang="en-US"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r>
              <a:rPr lang="en-US"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a:t>
            </a:r>
          </a:p>
          <a:p>
            <a:pPr marL="0" marR="0" indent="0">
              <a:lnSpc>
                <a:spcPct val="120000"/>
              </a:lnSpc>
              <a:spcBef>
                <a:spcPts val="0"/>
              </a:spcBef>
              <a:buNone/>
              <a:tabLst>
                <a:tab pos="457200" algn="l"/>
                <a:tab pos="914400" algn="l"/>
                <a:tab pos="1487488" algn="l"/>
                <a:tab pos="1828800" algn="l"/>
              </a:tabLst>
            </a:pPr>
            <a:r>
              <a:rPr lang="en-US"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b.	The Nature of the Call: </a:t>
            </a:r>
          </a:p>
          <a:p>
            <a:pPr marL="0" marR="0" indent="0">
              <a:lnSpc>
                <a:spcPct val="120000"/>
              </a:lnSpc>
              <a:spcBef>
                <a:spcPts val="0"/>
              </a:spcBef>
              <a:spcAft>
                <a:spcPts val="1200"/>
              </a:spcAft>
              <a:buNone/>
              <a:tabLst>
                <a:tab pos="457200" algn="l"/>
                <a:tab pos="914400" algn="l"/>
                <a:tab pos="1487488" algn="l"/>
                <a:tab pos="1828800" algn="l"/>
              </a:tabLst>
            </a:pPr>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en-US"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The Provision of Spiritual Leadership in Israel (3:1–4:1a</a:t>
            </a:r>
            <a:r>
              <a:rPr lang="en-US"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6530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520116" y="511728"/>
            <a:ext cx="11671883" cy="6086296"/>
          </a:xfrm>
        </p:spPr>
        <p:txBody>
          <a:bodyPr>
            <a:normAutofit fontScale="25000" lnSpcReduction="20000"/>
          </a:bodyPr>
          <a:lstStyle/>
          <a:p>
            <a:pPr marL="0" marR="0" indent="0">
              <a:lnSpc>
                <a:spcPct val="120000"/>
              </a:lnSpc>
              <a:spcBef>
                <a:spcPts val="0"/>
              </a:spcBef>
              <a:spcAft>
                <a:spcPts val="600"/>
              </a:spcAft>
              <a:buNone/>
              <a:tabLst>
                <a:tab pos="341313" algn="l"/>
                <a:tab pos="690563" algn="l"/>
                <a:tab pos="1030288" algn="l"/>
                <a:tab pos="1371600" algn="l"/>
                <a:tab pos="1600200" algn="l"/>
              </a:tabLst>
            </a:pPr>
            <a:r>
              <a:rPr lang="en-US" sz="11200" b="1" dirty="0">
                <a:solidFill>
                  <a:srgbClr val="FFFFCC"/>
                </a:solidFill>
                <a:latin typeface="Calibri" panose="020F0502020204030204" pitchFamily="34" charset="0"/>
                <a:ea typeface="Calibri" panose="020F0502020204030204" pitchFamily="34" charset="0"/>
                <a:cs typeface="Calibri" panose="020F0502020204030204" pitchFamily="34" charset="0"/>
              </a:rPr>
              <a:t>3.	</a:t>
            </a:r>
            <a:r>
              <a:rPr lang="en-US" sz="11200" b="1" u="sng" dirty="0">
                <a:solidFill>
                  <a:srgbClr val="FFFFCC"/>
                </a:solidFill>
                <a:latin typeface="Calibri" panose="020F0502020204030204" pitchFamily="34" charset="0"/>
                <a:ea typeface="Calibri" panose="020F0502020204030204" pitchFamily="34" charset="0"/>
                <a:cs typeface="Calibri" panose="020F0502020204030204" pitchFamily="34" charset="0"/>
              </a:rPr>
              <a:t>Samuel’s </a:t>
            </a:r>
            <a:r>
              <a:rPr lang="en-US" sz="11200" b="1" u="sng"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Public Ministry (4:1b–7:17</a:t>
            </a:r>
            <a:r>
              <a:rPr lang="en-US" sz="11200" b="1" u="sng"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1200" b="1" u="sng"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341313" algn="l"/>
                <a:tab pos="690563" algn="l"/>
                <a:tab pos="1030288" algn="l"/>
                <a:tab pos="1371600" algn="l"/>
                <a:tab pos="1600200" algn="l"/>
              </a:tabLst>
            </a:pPr>
            <a:r>
              <a:rPr lang="en-US" sz="11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a.	The Context of Samuel’s Ministry: The National Emergency (</a:t>
            </a:r>
            <a:r>
              <a:rPr lang="en-US" sz="8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4:1b–7:2</a:t>
            </a:r>
            <a:r>
              <a:rPr lang="en-US" sz="11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1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341313" algn="l"/>
                <a:tab pos="690563" algn="l"/>
                <a:tab pos="1030288" algn="l"/>
                <a:tab pos="1371600" algn="l"/>
                <a:tab pos="1600200" algn="l"/>
              </a:tabLst>
            </a:pPr>
            <a:r>
              <a:rPr lang="en-US" sz="11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(1)	The Military Emergency (4:1b–2</a:t>
            </a:r>
            <a:r>
              <a:rPr lang="en-US" sz="11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1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341313" algn="l"/>
                <a:tab pos="690563" algn="l"/>
                <a:tab pos="1030288" algn="l"/>
                <a:tab pos="1371600" algn="l"/>
                <a:tab pos="1600200" algn="l"/>
              </a:tabLst>
            </a:pPr>
            <a:r>
              <a:rPr lang="en-US" sz="11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a:t>
            </a:r>
            <a:r>
              <a:rPr lang="en-US" sz="11200" b="1" dirty="0">
                <a:solidFill>
                  <a:srgbClr val="FFFFCC"/>
                </a:solidFill>
                <a:latin typeface="Calibri" panose="020F0502020204030204" pitchFamily="34" charset="0"/>
                <a:ea typeface="Calibri" panose="020F0502020204030204" pitchFamily="34" charset="0"/>
                <a:cs typeface="Calibri" panose="020F0502020204030204" pitchFamily="34" charset="0"/>
              </a:rPr>
              <a:t>2)</a:t>
            </a:r>
            <a:r>
              <a:rPr lang="en-US" sz="11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The Spiritual Emergency (4:3–7:2</a:t>
            </a:r>
            <a:r>
              <a:rPr lang="en-US" sz="11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1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341313" algn="l"/>
                <a:tab pos="690563" algn="l"/>
                <a:tab pos="1030288" algn="l"/>
                <a:tab pos="1600200" algn="l"/>
                <a:tab pos="1601788" algn="l"/>
              </a:tabLst>
            </a:pPr>
            <a:r>
              <a:rPr lang="en-US" sz="11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Symptom of the Crisis (4:3</a:t>
            </a:r>
            <a:r>
              <a:rPr lang="en-US" sz="11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1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341313" algn="l"/>
                <a:tab pos="690563" algn="l"/>
                <a:tab pos="1030288" algn="l"/>
                <a:tab pos="1600200" algn="l"/>
                <a:tab pos="1601788" algn="l"/>
              </a:tabLst>
            </a:pPr>
            <a:r>
              <a:rPr lang="en-US" sz="11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Response to the Crisis (4:4</a:t>
            </a:r>
            <a:r>
              <a:rPr lang="en-US" sz="11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1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341313" algn="l"/>
                <a:tab pos="690563" algn="l"/>
                <a:tab pos="1030288" algn="l"/>
                <a:tab pos="1600200" algn="l"/>
                <a:tab pos="1601788" algn="l"/>
              </a:tabLst>
            </a:pPr>
            <a:r>
              <a:rPr lang="en-US" sz="11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Complication of the Crisis: The Role of the Ark (4:5–7:2</a:t>
            </a:r>
            <a:r>
              <a:rPr lang="en-US" sz="11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1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341313" algn="l"/>
                <a:tab pos="690563" algn="l"/>
                <a:tab pos="1030288" algn="l"/>
                <a:tab pos="1371600" algn="l"/>
                <a:tab pos="1600200" algn="l"/>
              </a:tabLst>
            </a:pPr>
            <a:r>
              <a:rPr lang="en-US" sz="11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b.	The Nature of Samuel’s Ministry: His Response to the Emergency (</a:t>
            </a:r>
            <a:r>
              <a:rPr lang="en-US" sz="56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7:3–17</a:t>
            </a:r>
            <a:r>
              <a:rPr lang="en-US" sz="11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1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341313" algn="l"/>
                <a:tab pos="690563" algn="l"/>
                <a:tab pos="1030288" algn="l"/>
                <a:tab pos="1371600" algn="l"/>
                <a:tab pos="1600200" algn="l"/>
              </a:tabLst>
            </a:pPr>
            <a:r>
              <a:rPr lang="en-US" sz="11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(1)	His Immediate Response (7:3–14</a:t>
            </a:r>
            <a:r>
              <a:rPr lang="en-US" sz="11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1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341313" algn="l"/>
                <a:tab pos="690563" algn="l"/>
                <a:tab pos="1030288" algn="l"/>
                <a:tab pos="1371600" algn="l"/>
                <a:tab pos="1600200" algn="l"/>
              </a:tabLst>
            </a:pPr>
            <a:r>
              <a:rPr lang="en-US" sz="11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(2)	His On-going Response (7:15–17</a:t>
            </a:r>
            <a:r>
              <a:rPr lang="en-US" sz="11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1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228600" algn="l"/>
                <a:tab pos="457200" algn="l"/>
                <a:tab pos="685800" algn="l"/>
                <a:tab pos="914400" algn="l"/>
                <a:tab pos="1143000" algn="l"/>
                <a:tab pos="1371600" algn="l"/>
                <a:tab pos="1600200" algn="l"/>
              </a:tabLst>
            </a:pPr>
            <a:r>
              <a:rPr lang="en-US" sz="4000" dirty="0">
                <a:solidFill>
                  <a:srgbClr val="FFFFCC"/>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4000" dirty="0">
              <a:solidFill>
                <a:srgbClr val="FFFFCC"/>
              </a:solidFill>
              <a:highlight>
                <a:srgbClr val="FFFF00"/>
              </a:highlight>
            </a:endParaRPr>
          </a:p>
        </p:txBody>
      </p:sp>
    </p:spTree>
    <p:extLst>
      <p:ext uri="{BB962C8B-B14F-4D97-AF65-F5344CB8AC3E}">
        <p14:creationId xmlns:p14="http://schemas.microsoft.com/office/powerpoint/2010/main" val="1822524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457200" y="546848"/>
            <a:ext cx="11591365" cy="6051176"/>
          </a:xfrm>
        </p:spPr>
        <p:txBody>
          <a:bodyPr>
            <a:normAutofit fontScale="77500" lnSpcReduction="20000"/>
          </a:bodyPr>
          <a:lstStyle/>
          <a:p>
            <a:pPr marL="0" marR="0" indent="0">
              <a:lnSpc>
                <a:spcPct val="120000"/>
              </a:lnSpc>
              <a:spcBef>
                <a:spcPts val="0"/>
              </a:spcBef>
              <a:spcAft>
                <a:spcPts val="600"/>
              </a:spcAft>
              <a:buNone/>
              <a:tabLst>
                <a:tab pos="457200" algn="l"/>
                <a:tab pos="914400" algn="l"/>
                <a:tab pos="1371600" algn="l"/>
                <a:tab pos="1600200" algn="l"/>
                <a:tab pos="1828800" algn="l"/>
              </a:tabLst>
            </a:pP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4.	</a:t>
            </a:r>
            <a:r>
              <a:rPr lang="en-US" sz="4000" b="1" u="sng"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Samuel and the Emergence of Kingship in Israel (8:1–16:23</a:t>
            </a:r>
            <a:r>
              <a:rPr lang="en-US" sz="4000" b="1" u="sng"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4000" b="1" u="sng"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1084263" algn="l"/>
                <a:tab pos="1371600" algn="l"/>
                <a:tab pos="1600200" algn="l"/>
                <a:tab pos="1828800" algn="l"/>
              </a:tabLst>
            </a:pP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a.	The Rise of Saul (8:1–12:25</a:t>
            </a:r>
            <a:r>
              <a:rPr lang="en-US" sz="40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40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1084263" algn="l"/>
                <a:tab pos="1371600" algn="l"/>
                <a:tab pos="1774825" algn="l"/>
                <a:tab pos="1828800" algn="l"/>
              </a:tabLst>
            </a:pP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(1)	The Crisis of Leadership in Israel (8:1–22</a:t>
            </a:r>
            <a:r>
              <a:rPr lang="en-US" sz="40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40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1084263" algn="l"/>
                <a:tab pos="1371600" algn="l"/>
                <a:tab pos="1774825" algn="l"/>
                <a:tab pos="1828800" algn="l"/>
              </a:tabLst>
            </a:pP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(2)	YHWH’s Solution for the Crisis (9:1–11:13</a:t>
            </a:r>
            <a:r>
              <a:rPr lang="en-US" sz="40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40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1084263" algn="l"/>
                <a:tab pos="1371600" algn="l"/>
                <a:tab pos="1774825" algn="l"/>
                <a:tab pos="1828800" algn="l"/>
                <a:tab pos="2232025" algn="l"/>
              </a:tabLst>
            </a:pP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Divine Commissioning of the King (9:1–10:16</a:t>
            </a:r>
            <a:r>
              <a:rPr lang="en-US" sz="40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40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1084263" algn="l"/>
                <a:tab pos="1371600" algn="l"/>
                <a:tab pos="1774825" algn="l"/>
                <a:tab pos="1828800" algn="l"/>
                <a:tab pos="2232025" algn="l"/>
              </a:tabLst>
            </a:pP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Divine Election of the King (10:17–26</a:t>
            </a:r>
            <a:r>
              <a:rPr lang="en-US" sz="40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40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1084263" algn="l"/>
                <a:tab pos="1371600" algn="l"/>
                <a:tab pos="1774825" algn="l"/>
                <a:tab pos="1828800" algn="l"/>
                <a:tab pos="2232025" algn="l"/>
              </a:tabLst>
            </a:pP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Divine Authentication of the King (10:27–11:</a:t>
            </a:r>
            <a:r>
              <a:rPr lang="en-US" sz="40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 </a:t>
            </a: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13</a:t>
            </a:r>
            <a:r>
              <a:rPr lang="en-US" sz="40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40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1084263" algn="l"/>
                <a:tab pos="1371600" algn="l"/>
                <a:tab pos="1828800" algn="l"/>
              </a:tabLst>
            </a:pP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(3</a:t>
            </a:r>
            <a:r>
              <a:rPr lang="en-US" sz="40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Samuel’s Response to the Crisis (11:14–12:25</a:t>
            </a:r>
            <a:r>
              <a:rPr lang="en-US" sz="40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40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1084263" algn="l"/>
                <a:tab pos="1371600" algn="l"/>
                <a:tab pos="1828800" algn="l"/>
                <a:tab pos="2232025" algn="l"/>
              </a:tabLst>
            </a:pP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Occasion for the Response (11:14–15</a:t>
            </a:r>
            <a:r>
              <a:rPr lang="en-US" sz="40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40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spcAft>
                <a:spcPts val="600"/>
              </a:spcAft>
              <a:buNone/>
              <a:tabLst>
                <a:tab pos="457200" algn="l"/>
                <a:tab pos="1084263" algn="l"/>
                <a:tab pos="1371600" algn="l"/>
                <a:tab pos="1828800" algn="l"/>
                <a:tab pos="2232025" algn="l"/>
              </a:tabLst>
            </a:pPr>
            <a:r>
              <a:rPr lang="en-US" sz="40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Nature of the Response (12:1–25</a:t>
            </a:r>
            <a:r>
              <a:rPr lang="en-US" sz="40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40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tabLst>
                <a:tab pos="228600" algn="l"/>
                <a:tab pos="457200" algn="l"/>
                <a:tab pos="685800" algn="l"/>
                <a:tab pos="914400" algn="l"/>
                <a:tab pos="1143000" algn="l"/>
                <a:tab pos="1371600" algn="l"/>
                <a:tab pos="1600200" algn="l"/>
              </a:tabLst>
            </a:pPr>
            <a:r>
              <a:rPr lang="en-US" sz="4000" dirty="0">
                <a:solidFill>
                  <a:srgbClr val="FFFFCC"/>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4000" dirty="0">
              <a:solidFill>
                <a:srgbClr val="FFFFCC"/>
              </a:solidFill>
              <a:highlight>
                <a:srgbClr val="FFFF00"/>
              </a:highlight>
            </a:endParaRPr>
          </a:p>
        </p:txBody>
      </p:sp>
    </p:spTree>
    <p:extLst>
      <p:ext uri="{BB962C8B-B14F-4D97-AF65-F5344CB8AC3E}">
        <p14:creationId xmlns:p14="http://schemas.microsoft.com/office/powerpoint/2010/main" val="2892063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457200" y="822120"/>
            <a:ext cx="11591365" cy="5775903"/>
          </a:xfrm>
        </p:spPr>
        <p:txBody>
          <a:bodyPr>
            <a:noAutofit/>
          </a:bodyPr>
          <a:lstStyle/>
          <a:p>
            <a:pPr marL="457200" marR="0" indent="0">
              <a:lnSpc>
                <a:spcPct val="107000"/>
              </a:lnSpc>
              <a:spcBef>
                <a:spcPts val="0"/>
              </a:spcBef>
              <a:spcAft>
                <a:spcPts val="0"/>
              </a:spcAft>
              <a:buNone/>
              <a:tabLst>
                <a:tab pos="228600" algn="l"/>
                <a:tab pos="457200" algn="l"/>
                <a:tab pos="1030288" algn="l"/>
                <a:tab pos="1143000" algn="l"/>
                <a:tab pos="1371600" algn="l"/>
                <a:tab pos="1600200" algn="l"/>
              </a:tabLst>
            </a:pPr>
            <a:r>
              <a:rPr lang="en-US" sz="3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b.	The Demise of Saul (13:1–16:23</a:t>
            </a:r>
            <a:r>
              <a:rPr lang="en-US" sz="3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3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7000"/>
              </a:lnSpc>
              <a:spcBef>
                <a:spcPts val="0"/>
              </a:spcBef>
              <a:spcAft>
                <a:spcPts val="0"/>
              </a:spcAft>
              <a:buNone/>
              <a:tabLst>
                <a:tab pos="228600" algn="l"/>
                <a:tab pos="457200" algn="l"/>
                <a:tab pos="1030288" algn="l"/>
                <a:tab pos="1143000" algn="l"/>
                <a:tab pos="1371600" algn="l"/>
                <a:tab pos="1600200" algn="l"/>
              </a:tabLst>
            </a:pPr>
            <a:r>
              <a:rPr lang="en-US" sz="3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(1)	The Philistine Crisis (13:1–14:52</a:t>
            </a:r>
            <a:r>
              <a:rPr lang="en-US" sz="3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3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defTabSz="1030288">
              <a:lnSpc>
                <a:spcPct val="107000"/>
              </a:lnSpc>
              <a:spcBef>
                <a:spcPts val="0"/>
              </a:spcBef>
              <a:spcAft>
                <a:spcPts val="0"/>
              </a:spcAft>
              <a:buNone/>
              <a:tabLst>
                <a:tab pos="228600" algn="l"/>
                <a:tab pos="457200" algn="l"/>
                <a:tab pos="914400" algn="l"/>
                <a:tab pos="1600200" algn="l"/>
                <a:tab pos="1604963" algn="l"/>
              </a:tabLst>
            </a:pPr>
            <a:r>
              <a:rPr lang="en-US" sz="3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Nature of the Crisis (13:1–7</a:t>
            </a:r>
            <a:r>
              <a:rPr lang="en-US" sz="3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3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defTabSz="1030288">
              <a:lnSpc>
                <a:spcPct val="107000"/>
              </a:lnSpc>
              <a:spcBef>
                <a:spcPts val="0"/>
              </a:spcBef>
              <a:spcAft>
                <a:spcPts val="0"/>
              </a:spcAft>
              <a:buNone/>
              <a:tabLst>
                <a:tab pos="228600" algn="l"/>
                <a:tab pos="457200" algn="l"/>
                <a:tab pos="914400" algn="l"/>
                <a:tab pos="1600200" algn="l"/>
                <a:tab pos="1604963" algn="l"/>
              </a:tabLst>
            </a:pPr>
            <a:r>
              <a:rPr lang="en-US" sz="3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Causes of the Crisis (13:8–23</a:t>
            </a:r>
            <a:r>
              <a:rPr lang="en-US" sz="3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3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defTabSz="1030288">
              <a:lnSpc>
                <a:spcPct val="107000"/>
              </a:lnSpc>
              <a:spcBef>
                <a:spcPts val="0"/>
              </a:spcBef>
              <a:spcAft>
                <a:spcPts val="0"/>
              </a:spcAft>
              <a:buNone/>
              <a:tabLst>
                <a:tab pos="228600" algn="l"/>
                <a:tab pos="457200" algn="l"/>
                <a:tab pos="914400" algn="l"/>
                <a:tab pos="1600200" algn="l"/>
                <a:tab pos="1604963" algn="l"/>
              </a:tabLst>
            </a:pPr>
            <a:r>
              <a:rPr lang="en-US" sz="3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Saul’s Response to the Crisis (14:1–52</a:t>
            </a:r>
            <a:r>
              <a:rPr lang="en-US" sz="3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3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7000"/>
              </a:lnSpc>
              <a:spcBef>
                <a:spcPts val="0"/>
              </a:spcBef>
              <a:spcAft>
                <a:spcPts val="0"/>
              </a:spcAft>
              <a:buNone/>
              <a:tabLst>
                <a:tab pos="228600" algn="l"/>
                <a:tab pos="457200" algn="l"/>
                <a:tab pos="914400" algn="l"/>
                <a:tab pos="1604963" algn="l"/>
                <a:tab pos="2062163" algn="l"/>
                <a:tab pos="2519363" algn="l"/>
              </a:tabLst>
            </a:pPr>
            <a:r>
              <a:rPr lang="en-US" sz="3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Heroism of Jonathan (14:1–15</a:t>
            </a:r>
            <a:r>
              <a:rPr lang="en-US" sz="3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3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7000"/>
              </a:lnSpc>
              <a:spcBef>
                <a:spcPts val="0"/>
              </a:spcBef>
              <a:spcAft>
                <a:spcPts val="0"/>
              </a:spcAft>
              <a:buNone/>
              <a:tabLst>
                <a:tab pos="228600" algn="l"/>
                <a:tab pos="457200" algn="l"/>
                <a:tab pos="914400" algn="l"/>
                <a:tab pos="1604963" algn="l"/>
                <a:tab pos="2062163" algn="l"/>
                <a:tab pos="2519363" algn="l"/>
              </a:tabLst>
            </a:pPr>
            <a:r>
              <a:rPr lang="en-US" sz="3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Folly of Saul (14:16–46</a:t>
            </a:r>
            <a:r>
              <a:rPr lang="en-US" sz="3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3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7000"/>
              </a:lnSpc>
              <a:spcBef>
                <a:spcPts val="0"/>
              </a:spcBef>
              <a:spcAft>
                <a:spcPts val="0"/>
              </a:spcAft>
              <a:buNone/>
              <a:tabLst>
                <a:tab pos="228600" algn="l"/>
                <a:tab pos="457200" algn="l"/>
                <a:tab pos="914400" algn="l"/>
                <a:tab pos="1143000" algn="l"/>
                <a:tab pos="1371600" algn="l"/>
                <a:tab pos="1604963" algn="l"/>
                <a:tab pos="2062163" algn="l"/>
              </a:tabLst>
            </a:pPr>
            <a:r>
              <a:rPr lang="en-US" sz="3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The Needlessness of the Crisis (14:47–52</a:t>
            </a:r>
            <a:r>
              <a:rPr lang="en-US" sz="32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p>
          <a:p>
            <a:pPr marL="457200" marR="0" indent="0">
              <a:lnSpc>
                <a:spcPct val="107000"/>
              </a:lnSpc>
              <a:spcBef>
                <a:spcPts val="0"/>
              </a:spcBef>
              <a:spcAft>
                <a:spcPts val="0"/>
              </a:spcAft>
              <a:buNone/>
              <a:tabLst>
                <a:tab pos="228600" algn="l"/>
                <a:tab pos="457200" algn="l"/>
                <a:tab pos="1030288" algn="l"/>
                <a:tab pos="1143000" algn="l"/>
                <a:tab pos="1371600" algn="l"/>
                <a:tab pos="1600200" algn="l"/>
              </a:tabLst>
            </a:pPr>
            <a:r>
              <a:rPr lang="en-US" sz="3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a:t>
            </a:r>
            <a:endParaRPr lang="en-US" sz="3200" dirty="0">
              <a:solidFill>
                <a:srgbClr val="FFFFCC"/>
              </a:solidFill>
              <a:highlight>
                <a:srgbClr val="FFFF00"/>
              </a:highlight>
            </a:endParaRPr>
          </a:p>
        </p:txBody>
      </p:sp>
    </p:spTree>
    <p:extLst>
      <p:ext uri="{BB962C8B-B14F-4D97-AF65-F5344CB8AC3E}">
        <p14:creationId xmlns:p14="http://schemas.microsoft.com/office/powerpoint/2010/main" val="677814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F0E41-51A2-24D2-978A-D61C108130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C65BD8-663E-4B5B-A943-44E9B31332B2}"/>
              </a:ext>
            </a:extLst>
          </p:cNvPr>
          <p:cNvSpPr>
            <a:spLocks noGrp="1"/>
          </p:cNvSpPr>
          <p:nvPr>
            <p:ph idx="1"/>
          </p:nvPr>
        </p:nvSpPr>
        <p:spPr>
          <a:xfrm>
            <a:off x="457200" y="379562"/>
            <a:ext cx="11591365" cy="6218461"/>
          </a:xfrm>
        </p:spPr>
        <p:txBody>
          <a:bodyPr>
            <a:noAutofit/>
          </a:bodyPr>
          <a:lstStyle/>
          <a:p>
            <a:pPr marL="457200" marR="0" indent="0">
              <a:lnSpc>
                <a:spcPct val="107000"/>
              </a:lnSpc>
              <a:spcBef>
                <a:spcPts val="0"/>
              </a:spcBef>
              <a:spcAft>
                <a:spcPts val="0"/>
              </a:spcAft>
              <a:buNone/>
              <a:tabLst>
                <a:tab pos="228600" algn="l"/>
                <a:tab pos="457200" algn="l"/>
                <a:tab pos="1030288" algn="l"/>
                <a:tab pos="1143000" algn="l"/>
                <a:tab pos="1371600" algn="l"/>
                <a:tab pos="1600200" algn="l"/>
              </a:tabLst>
            </a:pPr>
            <a:r>
              <a:rPr lang="en-US" sz="36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b.	The Demise of Saul (13:1–16:23</a:t>
            </a:r>
            <a:r>
              <a:rPr lang="en-US" sz="36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36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7000"/>
              </a:lnSpc>
              <a:spcBef>
                <a:spcPts val="0"/>
              </a:spcBef>
              <a:spcAft>
                <a:spcPts val="0"/>
              </a:spcAft>
              <a:buNone/>
              <a:tabLst>
                <a:tab pos="228600" algn="l"/>
                <a:tab pos="457200" algn="l"/>
                <a:tab pos="1030288" algn="l"/>
                <a:tab pos="1143000" algn="l"/>
                <a:tab pos="1371600" algn="l"/>
                <a:tab pos="1600200" algn="l"/>
              </a:tabLst>
            </a:pPr>
            <a:r>
              <a:rPr lang="en-US" sz="36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(1)	The Philistine Crisis	 (13:1–14:52</a:t>
            </a:r>
            <a:r>
              <a:rPr lang="en-US" sz="36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36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7000"/>
              </a:lnSpc>
              <a:spcBef>
                <a:spcPts val="0"/>
              </a:spcBef>
              <a:spcAft>
                <a:spcPts val="0"/>
              </a:spcAft>
              <a:buNone/>
              <a:tabLst>
                <a:tab pos="228600" algn="l"/>
                <a:tab pos="457200" algn="l"/>
                <a:tab pos="1030288" algn="l"/>
                <a:tab pos="1143000" algn="l"/>
                <a:tab pos="1371600" algn="l"/>
                <a:tab pos="1600200"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(2)	The Amalekite Crisis (15:1–35</a:t>
            </a:r>
            <a:r>
              <a:rPr lang="en-US" sz="36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endParaRPr lang="en-US" sz="3600" b="1" dirty="0">
              <a:solidFill>
                <a:srgbClr val="FFFFCC"/>
              </a:solidFill>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7000"/>
              </a:lnSpc>
              <a:spcBef>
                <a:spcPts val="0"/>
              </a:spcBef>
              <a:spcAft>
                <a:spcPts val="0"/>
              </a:spcAft>
              <a:buNone/>
              <a:tabLst>
                <a:tab pos="228600" algn="l"/>
                <a:tab pos="457200" algn="l"/>
                <a:tab pos="685800" algn="l"/>
                <a:tab pos="914400" algn="l"/>
                <a:tab pos="1143000" algn="l"/>
                <a:tab pos="1371600" algn="l"/>
                <a:tab pos="1604963" algn="l"/>
                <a:tab pos="1941513"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	The Test of Saul (15:1–9</a:t>
            </a:r>
            <a:r>
              <a:rPr lang="en-US" sz="36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endParaRPr lang="en-US" sz="3600" b="1" dirty="0">
              <a:solidFill>
                <a:srgbClr val="FFFFCC"/>
              </a:solidFill>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7000"/>
              </a:lnSpc>
              <a:spcBef>
                <a:spcPts val="0"/>
              </a:spcBef>
              <a:spcAft>
                <a:spcPts val="0"/>
              </a:spcAft>
              <a:buNone/>
              <a:tabLst>
                <a:tab pos="228600" algn="l"/>
                <a:tab pos="457200" algn="l"/>
                <a:tab pos="685800" algn="l"/>
                <a:tab pos="914400" algn="l"/>
                <a:tab pos="1143000" algn="l"/>
                <a:tab pos="1371600" algn="l"/>
                <a:tab pos="1604963" algn="l"/>
                <a:tab pos="1941513" algn="l"/>
              </a:tabLst>
            </a:pPr>
            <a:r>
              <a:rPr lang="en-US" sz="3600" b="1" dirty="0">
                <a:solidFill>
                  <a:srgbClr val="FFFFCC"/>
                </a:solidFill>
                <a:latin typeface="Calibri" panose="020F0502020204030204" pitchFamily="34" charset="0"/>
                <a:ea typeface="Calibri" panose="020F0502020204030204" pitchFamily="34" charset="0"/>
                <a:cs typeface="Arial" panose="020B0604020202020204" pitchFamily="34" charset="0"/>
              </a:rPr>
              <a:t>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The Evaluation of Saul (15:10–23</a:t>
            </a:r>
            <a:r>
              <a:rPr lang="en-US" sz="36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endParaRPr lang="en-US" sz="3600" b="1" dirty="0">
              <a:solidFill>
                <a:srgbClr val="FFFFCC"/>
              </a:solidFill>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7000"/>
              </a:lnSpc>
              <a:spcBef>
                <a:spcPts val="0"/>
              </a:spcBef>
              <a:spcAft>
                <a:spcPts val="0"/>
              </a:spcAft>
              <a:buNone/>
              <a:tabLst>
                <a:tab pos="228600" algn="l"/>
                <a:tab pos="457200" algn="l"/>
                <a:tab pos="685800" algn="l"/>
                <a:tab pos="914400" algn="l"/>
                <a:tab pos="1143000" algn="l"/>
                <a:tab pos="1371600" algn="l"/>
                <a:tab pos="1604963" algn="l"/>
                <a:tab pos="1941513" algn="l"/>
              </a:tabLst>
            </a:pPr>
            <a:r>
              <a:rPr lang="en-US" sz="3600" b="1" dirty="0">
                <a:solidFill>
                  <a:srgbClr val="FFFFCC"/>
                </a:solidFill>
                <a:latin typeface="Calibri" panose="020F0502020204030204" pitchFamily="34" charset="0"/>
                <a:ea typeface="Calibri" panose="020F0502020204030204" pitchFamily="34" charset="0"/>
                <a:cs typeface="Arial" panose="020B0604020202020204" pitchFamily="34" charset="0"/>
              </a:rPr>
              <a:t>					</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The Rejection of Saul (15:24–35</a:t>
            </a:r>
            <a:r>
              <a:rPr lang="en-US" sz="36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228600" algn="l"/>
                <a:tab pos="457200" algn="l"/>
                <a:tab pos="685800" algn="l"/>
                <a:tab pos="914400" algn="l"/>
                <a:tab pos="1143000" algn="l"/>
                <a:tab pos="1371600" algn="l"/>
                <a:tab pos="1604963" algn="l"/>
                <a:tab pos="1941513" algn="l"/>
              </a:tabLst>
              <a:defRPr/>
            </a:pPr>
            <a:r>
              <a:rPr kumimoji="0" lang="en-US" sz="3600" b="1" i="0" u="none" strike="noStrike" kern="1200" cap="none" spc="0" normalizeH="0" baseline="0" noProof="0" dirty="0">
                <a:ln>
                  <a:noFill/>
                </a:ln>
                <a:solidFill>
                  <a:srgbClr val="FFFFCC"/>
                </a:solidFill>
                <a:effectLst/>
                <a:uLnTx/>
                <a:uFillTx/>
                <a:latin typeface="Calibri" panose="020F0502020204030204" pitchFamily="34" charset="0"/>
                <a:ea typeface="Calibri" panose="020F0502020204030204" pitchFamily="34" charset="0"/>
                <a:cs typeface="Calibri" panose="020F0502020204030204" pitchFamily="34" charset="0"/>
              </a:rPr>
              <a:t>				(3)	The Spiritual Crisis (16:1–23</a:t>
            </a:r>
            <a:r>
              <a:rPr kumimoji="0" lang="en-US" sz="3600" b="1" i="0" u="none" strike="noStrike" kern="1200" cap="none" spc="0" normalizeH="0" baseline="0" noProof="0" dirty="0">
                <a:ln>
                  <a:noFill/>
                </a:ln>
                <a:solidFill>
                  <a:srgbClr val="FFFFCC"/>
                </a:solidFill>
                <a:effectLst/>
                <a:uLnTx/>
                <a:uFillTx/>
                <a:latin typeface="Calibri" panose="020F0502020204030204" pitchFamily="34" charset="0"/>
                <a:ea typeface="MS Gothic" panose="020B0609070205080204" pitchFamily="49" charset="-128"/>
                <a:cs typeface="Calibri" panose="020F0502020204030204" pitchFamily="34" charset="0"/>
              </a:rPr>
              <a:t>)</a:t>
            </a:r>
            <a:endParaRPr kumimoji="0" lang="en-US" sz="3600" b="1" i="0" u="none" strike="noStrike" kern="1200" cap="none" spc="0" normalizeH="0" baseline="0" noProof="0" dirty="0">
              <a:ln>
                <a:noFill/>
              </a:ln>
              <a:solidFill>
                <a:srgbClr val="FFFFCC"/>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tab pos="228600" algn="l"/>
                <a:tab pos="457200" algn="l"/>
                <a:tab pos="685800" algn="l"/>
                <a:tab pos="914400" algn="l"/>
                <a:tab pos="1143000" algn="l"/>
                <a:tab pos="1371600" algn="l"/>
                <a:tab pos="1604963" algn="l"/>
                <a:tab pos="1941513" algn="l"/>
              </a:tabLst>
              <a:defRPr/>
            </a:pPr>
            <a:r>
              <a:rPr kumimoji="0" lang="en-US" sz="3600" b="1" i="0" u="none" strike="noStrike" kern="1200" cap="none" spc="0" normalizeH="0" baseline="0" noProof="0" dirty="0">
                <a:ln>
                  <a:noFill/>
                </a:ln>
                <a:solidFill>
                  <a:srgbClr val="FFFFCC"/>
                </a:solidFill>
                <a:effectLst/>
                <a:uLnTx/>
                <a:uFillTx/>
                <a:latin typeface="Calibri" panose="020F0502020204030204" pitchFamily="34" charset="0"/>
                <a:ea typeface="Calibri" panose="020F0502020204030204" pitchFamily="34" charset="0"/>
                <a:cs typeface="Calibri" panose="020F0502020204030204" pitchFamily="34" charset="0"/>
              </a:rPr>
              <a:t>							•	The Divine Election of David (16:1–13</a:t>
            </a:r>
            <a:r>
              <a:rPr kumimoji="0" lang="en-US" sz="3600" b="1" i="0" u="none" strike="noStrike" kern="1200" cap="none" spc="0" normalizeH="0" baseline="0" noProof="0" dirty="0">
                <a:ln>
                  <a:noFill/>
                </a:ln>
                <a:solidFill>
                  <a:srgbClr val="FFFFCC"/>
                </a:solidFill>
                <a:effectLst/>
                <a:uLnTx/>
                <a:uFillTx/>
                <a:latin typeface="Calibri" panose="020F0502020204030204" pitchFamily="34" charset="0"/>
                <a:ea typeface="MS Gothic" panose="020B0609070205080204" pitchFamily="49" charset="-128"/>
                <a:cs typeface="Calibri" panose="020F0502020204030204" pitchFamily="34" charset="0"/>
              </a:rPr>
              <a:t>)</a:t>
            </a:r>
            <a:endParaRPr kumimoji="0" lang="en-US" sz="3600" b="1" i="0" u="none" strike="noStrike" kern="1200" cap="none" spc="0" normalizeH="0" baseline="0" noProof="0" dirty="0">
              <a:ln>
                <a:noFill/>
              </a:ln>
              <a:solidFill>
                <a:srgbClr val="FFFFCC"/>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20000"/>
              </a:lnSpc>
              <a:spcBef>
                <a:spcPts val="0"/>
              </a:spcBef>
              <a:spcAft>
                <a:spcPts val="1200"/>
              </a:spcAft>
              <a:buClrTx/>
              <a:buSzTx/>
              <a:buFont typeface="Arial" panose="020B0604020202020204" pitchFamily="34" charset="0"/>
              <a:buNone/>
              <a:tabLst>
                <a:tab pos="228600" algn="l"/>
                <a:tab pos="457200" algn="l"/>
                <a:tab pos="685800" algn="l"/>
                <a:tab pos="914400" algn="l"/>
                <a:tab pos="1143000" algn="l"/>
                <a:tab pos="1371600" algn="l"/>
                <a:tab pos="1604963" algn="l"/>
                <a:tab pos="1941513" algn="l"/>
              </a:tabLst>
              <a:defRPr/>
            </a:pPr>
            <a:r>
              <a:rPr kumimoji="0" lang="en-US" sz="3600" b="1" i="0" u="none" strike="noStrike" kern="1200" cap="none" spc="0" normalizeH="0" baseline="0" noProof="0" dirty="0">
                <a:ln>
                  <a:noFill/>
                </a:ln>
                <a:solidFill>
                  <a:srgbClr val="FFFFCC"/>
                </a:solidFill>
                <a:effectLst/>
                <a:uLnTx/>
                <a:uFillTx/>
                <a:latin typeface="Calibri" panose="020F0502020204030204" pitchFamily="34" charset="0"/>
                <a:ea typeface="Calibri" panose="020F0502020204030204" pitchFamily="34" charset="0"/>
                <a:cs typeface="Calibri" panose="020F0502020204030204" pitchFamily="34" charset="0"/>
              </a:rPr>
              <a:t>							•	The Divine Rejection of Saul (16:14–23</a:t>
            </a:r>
            <a:r>
              <a:rPr kumimoji="0" lang="en-US" sz="3600" b="1" i="0" u="none" strike="noStrike" kern="1200" cap="none" spc="0" normalizeH="0" baseline="0" noProof="0" dirty="0">
                <a:ln>
                  <a:noFill/>
                </a:ln>
                <a:solidFill>
                  <a:srgbClr val="FFFFCC"/>
                </a:solidFill>
                <a:effectLst/>
                <a:uLnTx/>
                <a:uFillTx/>
                <a:latin typeface="Calibri" panose="020F0502020204030204" pitchFamily="34" charset="0"/>
                <a:ea typeface="MS Gothic" panose="020B0609070205080204" pitchFamily="49" charset="-128"/>
                <a:cs typeface="Calibri" panose="020F0502020204030204" pitchFamily="34" charset="0"/>
              </a:rPr>
              <a:t>)</a:t>
            </a:r>
            <a:endParaRPr kumimoji="0" lang="en-US" sz="3600" b="1" i="0" u="none" strike="noStrike" kern="1200" cap="none" spc="0" normalizeH="0" baseline="0" noProof="0" dirty="0">
              <a:ln>
                <a:noFill/>
              </a:ln>
              <a:solidFill>
                <a:srgbClr val="FFFFCC"/>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7000"/>
              </a:lnSpc>
              <a:spcBef>
                <a:spcPts val="0"/>
              </a:spcBef>
              <a:spcAft>
                <a:spcPts val="0"/>
              </a:spcAft>
              <a:buNone/>
              <a:tabLst>
                <a:tab pos="228600" algn="l"/>
                <a:tab pos="457200" algn="l"/>
                <a:tab pos="914400" algn="l"/>
                <a:tab pos="1143000" algn="l"/>
                <a:tab pos="1371600" algn="l"/>
                <a:tab pos="1600200" algn="l"/>
              </a:tabLst>
            </a:pPr>
            <a:endParaRPr lang="en-US" sz="3200" dirty="0">
              <a:solidFill>
                <a:srgbClr val="FFFFCC"/>
              </a:solidFill>
              <a:highlight>
                <a:srgbClr val="FFFF00"/>
              </a:highlight>
            </a:endParaRPr>
          </a:p>
          <a:p>
            <a:pPr marL="457200" marR="0" indent="0">
              <a:lnSpc>
                <a:spcPct val="107000"/>
              </a:lnSpc>
              <a:spcBef>
                <a:spcPts val="0"/>
              </a:spcBef>
              <a:spcAft>
                <a:spcPts val="0"/>
              </a:spcAft>
              <a:buNone/>
              <a:tabLst>
                <a:tab pos="228600" algn="l"/>
                <a:tab pos="457200" algn="l"/>
                <a:tab pos="1030288" algn="l"/>
                <a:tab pos="1143000" algn="l"/>
                <a:tab pos="1371600" algn="l"/>
                <a:tab pos="1600200" algn="l"/>
              </a:tabLst>
            </a:pPr>
            <a:r>
              <a:rPr lang="en-US" sz="32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a:t>
            </a:r>
            <a:endParaRPr lang="en-US" sz="3200" dirty="0">
              <a:solidFill>
                <a:srgbClr val="FFFFCC"/>
              </a:solidFill>
              <a:highlight>
                <a:srgbClr val="FFFF00"/>
              </a:highlight>
            </a:endParaRPr>
          </a:p>
        </p:txBody>
      </p:sp>
    </p:spTree>
    <p:extLst>
      <p:ext uri="{BB962C8B-B14F-4D97-AF65-F5344CB8AC3E}">
        <p14:creationId xmlns:p14="http://schemas.microsoft.com/office/powerpoint/2010/main" val="2532394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78F58-3FBA-832F-4653-3D2F1DAF45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82A30-985D-6EB0-91A6-1C065421F874}"/>
              </a:ext>
            </a:extLst>
          </p:cNvPr>
          <p:cNvSpPr>
            <a:spLocks noGrp="1"/>
          </p:cNvSpPr>
          <p:nvPr>
            <p:ph idx="1"/>
          </p:nvPr>
        </p:nvSpPr>
        <p:spPr>
          <a:xfrm>
            <a:off x="457200" y="318782"/>
            <a:ext cx="11591365" cy="6279241"/>
          </a:xfrm>
        </p:spPr>
        <p:txBody>
          <a:bodyPr>
            <a:normAutofit fontScale="25000" lnSpcReduction="20000"/>
          </a:bodyPr>
          <a:lstStyle/>
          <a:p>
            <a:pPr marL="227013" marR="0" indent="-227013">
              <a:lnSpc>
                <a:spcPct val="120000"/>
              </a:lnSpc>
              <a:spcBef>
                <a:spcPts val="0"/>
              </a:spcBef>
              <a:buNone/>
              <a:tabLst>
                <a:tab pos="228600" algn="l"/>
                <a:tab pos="457200" algn="l"/>
                <a:tab pos="685800" algn="l"/>
                <a:tab pos="914400" algn="l"/>
                <a:tab pos="1143000" algn="l"/>
                <a:tab pos="1371600" algn="l"/>
                <a:tab pos="1600200" algn="l"/>
              </a:tabLst>
            </a:pPr>
            <a:r>
              <a:rPr lang="en-US" sz="14400" b="1" u="sng" dirty="0">
                <a:solidFill>
                  <a:srgbClr val="FFFFCC"/>
                </a:solidFill>
                <a:latin typeface="Calibri" panose="020F0502020204030204" pitchFamily="34" charset="0"/>
                <a:ea typeface="Calibri" panose="020F0502020204030204" pitchFamily="34" charset="0"/>
                <a:cs typeface="Calibri" panose="020F0502020204030204" pitchFamily="34" charset="0"/>
              </a:rPr>
              <a:t>5</a:t>
            </a:r>
            <a:r>
              <a:rPr lang="en-US" sz="14400" b="1" u="sng"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The Haunting Role of Samuel (19:18–24;</a:t>
            </a:r>
            <a:r>
              <a:rPr lang="en-US" sz="14400" b="1" u="sng"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 </a:t>
            </a:r>
            <a:r>
              <a:rPr lang="en-US" sz="14400" b="1" u="sng"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28:3–25</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228600" algn="l"/>
                <a:tab pos="457200" algn="l"/>
                <a:tab pos="1030288" algn="l"/>
                <a:tab pos="1600200" algn="l"/>
                <a:tab pos="1604963" algn="l"/>
                <a:tab pos="2062163" algn="l"/>
              </a:tabLst>
            </a:pP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a.	Samuel’s Prophetic Power over Saul (19:18–24</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228600" algn="l"/>
                <a:tab pos="457200" algn="l"/>
                <a:tab pos="1030288" algn="l"/>
                <a:tab pos="1600200" algn="l"/>
                <a:tab pos="1604963" algn="l"/>
                <a:tab pos="2062163" algn="l"/>
              </a:tabLst>
            </a:pP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(1)	The Occasion (19:18–19</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228600" algn="l"/>
                <a:tab pos="457200" algn="l"/>
                <a:tab pos="1030288" algn="l"/>
                <a:tab pos="1600200" algn="l"/>
                <a:tab pos="1604963" algn="l"/>
                <a:tab pos="2062163" algn="l"/>
              </a:tabLst>
            </a:pP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a:t>
            </a:r>
            <a:r>
              <a:rPr lang="en-US" sz="14400" b="1" dirty="0">
                <a:solidFill>
                  <a:srgbClr val="FFFFCC"/>
                </a:solidFill>
                <a:latin typeface="Calibri" panose="020F0502020204030204" pitchFamily="34" charset="0"/>
                <a:ea typeface="Calibri" panose="020F0502020204030204" pitchFamily="34" charset="0"/>
                <a:cs typeface="Calibri" panose="020F0502020204030204" pitchFamily="34" charset="0"/>
              </a:rPr>
              <a:t>2)</a:t>
            </a: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The Warning Signs (19:20–21</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228600" algn="l"/>
                <a:tab pos="457200" algn="l"/>
                <a:tab pos="1030288" algn="l"/>
                <a:tab pos="1600200" algn="l"/>
                <a:tab pos="1604963" algn="l"/>
                <a:tab pos="2062163" algn="l"/>
              </a:tabLst>
            </a:pP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(3)	The Demonstration (19:22–24</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228600" algn="l"/>
                <a:tab pos="457200" algn="l"/>
                <a:tab pos="1030288" algn="l"/>
                <a:tab pos="1600200" algn="l"/>
                <a:tab pos="1604963" algn="l"/>
                <a:tab pos="2062163" algn="l"/>
              </a:tabLst>
            </a:pP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b.	Samuel’s Necromantic Power over Saul (28:3–25</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228600" algn="l"/>
                <a:tab pos="457200" algn="l"/>
                <a:tab pos="1030288" algn="l"/>
                <a:tab pos="1600200" algn="l"/>
                <a:tab pos="1604963" algn="l"/>
                <a:tab pos="2062163" algn="l"/>
              </a:tabLst>
            </a:pP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(1)	The Nature of the Crisis (28:3–6</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228600" algn="l"/>
                <a:tab pos="457200" algn="l"/>
                <a:tab pos="1030288" algn="l"/>
                <a:tab pos="1600200" algn="l"/>
                <a:tab pos="1604963" algn="l"/>
                <a:tab pos="2062163" algn="l"/>
              </a:tabLst>
            </a:pP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(2)	Saul’s Response to the Crisis (28:7–25</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228600" algn="l"/>
                <a:tab pos="457200" algn="l"/>
                <a:tab pos="1030288" algn="l"/>
                <a:tab pos="1600200" algn="l"/>
                <a:tab pos="1604963" algn="l"/>
                <a:tab pos="2062163" algn="l"/>
              </a:tabLst>
            </a:pP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His Necromantic Inquiry (28:7–14</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228600" algn="l"/>
                <a:tab pos="457200" algn="l"/>
                <a:tab pos="1030288" algn="l"/>
                <a:tab pos="1600200" algn="l"/>
                <a:tab pos="1604963" algn="l"/>
                <a:tab pos="2062163" algn="l"/>
              </a:tabLst>
            </a:pP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Samuel’s Response (28:15–19</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20000"/>
              </a:lnSpc>
              <a:spcBef>
                <a:spcPts val="0"/>
              </a:spcBef>
              <a:buNone/>
              <a:tabLst>
                <a:tab pos="228600" algn="l"/>
                <a:tab pos="457200" algn="l"/>
                <a:tab pos="1030288" algn="l"/>
                <a:tab pos="1600200" algn="l"/>
                <a:tab pos="1604963" algn="l"/>
                <a:tab pos="2062163" algn="l"/>
              </a:tabLst>
            </a:pPr>
            <a:r>
              <a:rPr lang="en-US" sz="14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				•	Saul’s Reaction (28:20–25</a:t>
            </a:r>
            <a:r>
              <a:rPr lang="en-US" sz="14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a:t>
            </a:r>
            <a:endParaRPr lang="en-US" sz="14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tabLst>
                <a:tab pos="228600" algn="l"/>
                <a:tab pos="457200" algn="l"/>
                <a:tab pos="685800" algn="l"/>
                <a:tab pos="914400" algn="l"/>
                <a:tab pos="1143000" algn="l"/>
                <a:tab pos="1371600" algn="l"/>
                <a:tab pos="1600200" algn="l"/>
              </a:tabLst>
            </a:pPr>
            <a:r>
              <a:rPr lang="en-US" sz="6200" b="1" dirty="0">
                <a:solidFill>
                  <a:srgbClr val="FFFFCC"/>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r>
              <a:rPr lang="en-US" sz="4000" dirty="0">
                <a:solidFill>
                  <a:srgbClr val="FFFFCC"/>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4000" dirty="0">
              <a:solidFill>
                <a:srgbClr val="FFFFCC"/>
              </a:solidFill>
              <a:highlight>
                <a:srgbClr val="FFFF00"/>
              </a:highlight>
            </a:endParaRPr>
          </a:p>
        </p:txBody>
      </p:sp>
    </p:spTree>
    <p:extLst>
      <p:ext uri="{BB962C8B-B14F-4D97-AF65-F5344CB8AC3E}">
        <p14:creationId xmlns:p14="http://schemas.microsoft.com/office/powerpoint/2010/main" val="1528938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618565" y="573741"/>
            <a:ext cx="11125199" cy="6194612"/>
          </a:xfrm>
        </p:spPr>
        <p:txBody>
          <a:bodyPr>
            <a:normAutofit/>
          </a:bodyPr>
          <a:lstStyle/>
          <a:p>
            <a:pPr marL="0" marR="0" indent="0">
              <a:lnSpc>
                <a:spcPct val="10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latin typeface="Calibri" panose="020F0502020204030204" pitchFamily="34" charset="0"/>
                <a:ea typeface="MS Gothic" panose="020B0609070205080204" pitchFamily="49" charset="-128"/>
                <a:cs typeface="Calibri" panose="020F0502020204030204" pitchFamily="34" charset="0"/>
              </a:rPr>
              <a:t>B</a:t>
            </a: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	Samuel’s Roles in Israel’s Story</a:t>
            </a:r>
            <a:endParaRPr lang="en-US" sz="3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0000"/>
              </a:lnSpc>
              <a:spcBef>
                <a:spcPts val="0"/>
              </a:spcBef>
              <a:spcAft>
                <a:spcPts val="1200"/>
              </a:spcAft>
              <a:buNone/>
              <a:tabLst>
                <a:tab pos="457200" algn="l"/>
                <a:tab pos="511175"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Straddling the fence between the period of the Judges and institution of the monarchy Samuel occupied a unique position in the history of Israel. </a:t>
            </a:r>
          </a:p>
          <a:p>
            <a:pPr marL="457200" marR="0" indent="0">
              <a:lnSpc>
                <a:spcPct val="100000"/>
              </a:lnSpc>
              <a:spcBef>
                <a:spcPts val="0"/>
              </a:spcBef>
              <a:spcAft>
                <a:spcPts val="1200"/>
              </a:spcAft>
              <a:buNone/>
              <a:tabLst>
                <a:tab pos="457200" algn="l"/>
                <a:tab pos="511175"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We may grasp this by noting the multi-dimensional nature of his ministry.</a:t>
            </a:r>
            <a:endParaRPr lang="en-US" sz="3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tabLst>
                <a:tab pos="228600" algn="l"/>
                <a:tab pos="457200" algn="l"/>
                <a:tab pos="685800" algn="l"/>
                <a:tab pos="914400" algn="l"/>
                <a:tab pos="1143000" algn="l"/>
                <a:tab pos="1371600" algn="l"/>
                <a:tab pos="1600200" algn="l"/>
              </a:tabLst>
            </a:pPr>
            <a:endParaRPr lang="en-US" sz="3400" b="1" dirty="0">
              <a:solidFill>
                <a:srgbClr val="FFFFCC"/>
              </a:solidFill>
            </a:endParaRPr>
          </a:p>
        </p:txBody>
      </p:sp>
    </p:spTree>
    <p:extLst>
      <p:ext uri="{BB962C8B-B14F-4D97-AF65-F5344CB8AC3E}">
        <p14:creationId xmlns:p14="http://schemas.microsoft.com/office/powerpoint/2010/main" val="2144181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394636" y="260059"/>
            <a:ext cx="11415562" cy="6508293"/>
          </a:xfrm>
        </p:spPr>
        <p:txBody>
          <a:bodyPr>
            <a:normAutofit/>
          </a:bodyPr>
          <a:lstStyle/>
          <a:p>
            <a:pPr marL="0" marR="0" indent="0">
              <a:lnSpc>
                <a:spcPct val="12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latin typeface="Calibri" panose="020F0502020204030204" pitchFamily="34" charset="0"/>
                <a:ea typeface="MS Gothic" panose="020B0609070205080204" pitchFamily="49" charset="-128"/>
                <a:cs typeface="Calibri" panose="020F0502020204030204" pitchFamily="34" charset="0"/>
              </a:rPr>
              <a:t>1</a:t>
            </a: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	Samuel the Administrator (</a:t>
            </a:r>
            <a:r>
              <a:rPr lang="hbo-Hebr-IL" sz="3400" b="1" dirty="0">
                <a:solidFill>
                  <a:srgbClr val="FFFFCC"/>
                </a:solidFill>
                <a:effectLst/>
                <a:latin typeface="SBL BibLit" panose="02000000000000000000" pitchFamily="2" charset="-79"/>
                <a:ea typeface="SBL BibLit" panose="02000000000000000000" pitchFamily="2" charset="-79"/>
                <a:cs typeface="SBL BibLit" panose="02000000000000000000" pitchFamily="2" charset="-79"/>
              </a:rPr>
              <a:t>שֹׁפֵט</a:t>
            </a: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 </a:t>
            </a:r>
            <a:endParaRPr lang="en-US" sz="3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457200" marR="0" indent="0">
              <a:lnSpc>
                <a:spcPct val="120000"/>
              </a:lnSpc>
              <a:spcBef>
                <a:spcPts val="0"/>
              </a:spcBef>
              <a:spcAft>
                <a:spcPts val="1200"/>
              </a:spcAft>
              <a:buNone/>
              <a:tabLst>
                <a:tab pos="457200"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Samuel apparently serves Israel as the last of the series of administrators (</a:t>
            </a:r>
            <a:r>
              <a:rPr lang="hbo-Hebr-IL" sz="3400" b="1" dirty="0">
                <a:solidFill>
                  <a:srgbClr val="FFFFCC"/>
                </a:solidFill>
                <a:effectLst/>
                <a:latin typeface="SBL BibLit" panose="02000000000000000000" pitchFamily="2" charset="-79"/>
                <a:ea typeface="SBL BibLit" panose="02000000000000000000" pitchFamily="2" charset="-79"/>
                <a:cs typeface="SBL BibLit" panose="02000000000000000000" pitchFamily="2" charset="-79"/>
              </a:rPr>
              <a:t>שֹׁפְטִים</a:t>
            </a: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 who governed in Israel between the death of Joshua and the coronation of Saul. The basis for this opinion is found in 1 Sam 7:15–17, which notes that he took care of Israel from Bethel, Gilgal and Ramah (cf. Deborah, Judg 4:5). But the comparison with the judges of </a:t>
            </a:r>
            <a:r>
              <a:rPr lang="en-US" sz="3400" b="1" i="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Judges</a:t>
            </a: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 is not quite accurate, since Samuel never acted as a “deliverer,” raised up by YHWH to rescue Israel from an enemy oppressor (cf. Judg 2:16, 18). </a:t>
            </a:r>
            <a:endParaRPr lang="en-US" sz="3400" b="1" dirty="0">
              <a:solidFill>
                <a:srgbClr val="FFFFCC"/>
              </a:solidFill>
            </a:endParaRPr>
          </a:p>
        </p:txBody>
      </p:sp>
    </p:spTree>
    <p:extLst>
      <p:ext uri="{BB962C8B-B14F-4D97-AF65-F5344CB8AC3E}">
        <p14:creationId xmlns:p14="http://schemas.microsoft.com/office/powerpoint/2010/main" val="705569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702E934-60E2-4628-AA7A-B016A7F9AE50}"/>
              </a:ext>
            </a:extLst>
          </p:cNvPr>
          <p:cNvSpPr>
            <a:spLocks noGrp="1"/>
          </p:cNvSpPr>
          <p:nvPr>
            <p:ph idx="1"/>
          </p:nvPr>
        </p:nvSpPr>
        <p:spPr>
          <a:xfrm>
            <a:off x="317635" y="308008"/>
            <a:ext cx="11415562" cy="6374689"/>
          </a:xfrm>
        </p:spPr>
        <p:txBody>
          <a:bodyPr>
            <a:noAutofit/>
          </a:bodyPr>
          <a:lstStyle/>
          <a:p>
            <a:pPr marL="0" indent="0" defTabSz="1031875">
              <a:buNone/>
              <a:tabLst>
                <a:tab pos="509588" algn="l"/>
                <a:tab pos="1371600" algn="l"/>
                <a:tab pos="2060575" algn="l"/>
              </a:tabLst>
            </a:pPr>
            <a:r>
              <a:rPr lang="en-US" sz="3600" b="1" dirty="0">
                <a:solidFill>
                  <a:srgbClr val="FFFFCC"/>
                </a:solidFill>
              </a:rPr>
              <a:t>2.	Samuel the Priest</a:t>
            </a:r>
          </a:p>
          <a:p>
            <a:pPr marL="2060575" indent="-2060575" defTabSz="1031875">
              <a:buNone/>
              <a:tabLst>
                <a:tab pos="509588" algn="l"/>
                <a:tab pos="1371600" algn="l"/>
                <a:tab pos="2060575" algn="l"/>
              </a:tabLst>
            </a:pPr>
            <a:r>
              <a:rPr lang="en-US" sz="3600" b="1" dirty="0">
                <a:solidFill>
                  <a:srgbClr val="FFFFCC"/>
                </a:solidFill>
              </a:rPr>
              <a:t>	a.  Arguments in Favor of Priestly Status</a:t>
            </a:r>
          </a:p>
          <a:p>
            <a:pPr marL="1712913" indent="-1712913" defTabSz="855663">
              <a:buNone/>
              <a:tabLst>
                <a:tab pos="1030288" algn="l"/>
                <a:tab pos="1376363" algn="l"/>
                <a:tab pos="1712913" algn="l"/>
              </a:tabLst>
            </a:pPr>
            <a:r>
              <a:rPr lang="en-US" sz="3600" b="1" dirty="0">
                <a:solidFill>
                  <a:srgbClr val="FFFFCC"/>
                </a:solidFill>
              </a:rPr>
              <a:t>	(1)	Hannah dedicated her son to YHWH at the temple (1:27</a:t>
            </a:r>
            <a:r>
              <a:rPr lang="en-US" altLang="ja-JP" sz="3600" b="1" dirty="0">
                <a:solidFill>
                  <a:srgbClr val="FFFFCC"/>
                </a:solidFill>
              </a:rPr>
              <a:t>–</a:t>
            </a:r>
            <a:r>
              <a:rPr lang="en-US" sz="3600" b="1" dirty="0">
                <a:solidFill>
                  <a:srgbClr val="FFFFCC"/>
                </a:solidFill>
              </a:rPr>
              <a:t>28; cf. </a:t>
            </a:r>
            <a:r>
              <a:rPr lang="he-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בֵּית יהוהת</a:t>
            </a:r>
            <a:r>
              <a:rPr lang="en-US" sz="3600" b="1" dirty="0">
                <a:solidFill>
                  <a:srgbClr val="FFFFCC"/>
                </a:solidFill>
                <a:ea typeface="SBL BibLit" panose="02000000000000000000" pitchFamily="2" charset="-79"/>
                <a:cs typeface="SBL BibLit" panose="02000000000000000000" pitchFamily="2" charset="-79"/>
              </a:rPr>
              <a:t>,</a:t>
            </a:r>
            <a:r>
              <a:rPr lang="en-US"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 </a:t>
            </a:r>
            <a:r>
              <a:rPr lang="en-US" sz="3600" b="1" dirty="0">
                <a:solidFill>
                  <a:srgbClr val="FFFFCC"/>
                </a:solidFill>
                <a:ea typeface="SBL BibLit" panose="02000000000000000000" pitchFamily="2" charset="-79"/>
                <a:cs typeface="SBL BibLit" panose="02000000000000000000" pitchFamily="2" charset="-79"/>
              </a:rPr>
              <a:t>v. 24</a:t>
            </a:r>
            <a:r>
              <a:rPr lang="en-US" sz="3600" b="1" dirty="0">
                <a:solidFill>
                  <a:srgbClr val="FFFFCC"/>
                </a:solidFill>
              </a:rPr>
              <a:t>).</a:t>
            </a:r>
          </a:p>
          <a:p>
            <a:pPr marL="1712913" indent="-1712913" defTabSz="855663">
              <a:buNone/>
              <a:tabLst>
                <a:tab pos="1030288" algn="l"/>
                <a:tab pos="1376363" algn="l"/>
                <a:tab pos="1712913" algn="l"/>
              </a:tabLst>
            </a:pPr>
            <a:r>
              <a:rPr lang="en-US" sz="3600" b="1" dirty="0">
                <a:solidFill>
                  <a:srgbClr val="FFFFCC"/>
                </a:solidFill>
              </a:rPr>
              <a:t>	(2)	Samuel served YHWH as Eli’s apprentice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מְשָׁרֵת אֶת יה</a:t>
            </a:r>
            <a:r>
              <a:rPr lang="he-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וה</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 לִפְנֵי עֵלִ</a:t>
            </a:r>
            <a:r>
              <a:rPr lang="he-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י</a:t>
            </a:r>
            <a:r>
              <a:rPr lang="en-US" sz="3600" b="1" dirty="0">
                <a:solidFill>
                  <a:srgbClr val="FFFFCC"/>
                </a:solidFill>
              </a:rPr>
              <a:t>) in the temple of YHWH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הֵיכָל</a:t>
            </a:r>
            <a:r>
              <a:rPr lang="en-US" sz="3600" b="1" dirty="0">
                <a:solidFill>
                  <a:srgbClr val="FFFFCC"/>
                </a:solidFill>
              </a:rPr>
              <a:t>) at Shiloh, where the Ark of God was (3:1–3, 21).</a:t>
            </a:r>
            <a:endParaRPr lang="hbo-Hebr-IL" sz="3600" b="1" dirty="0">
              <a:solidFill>
                <a:srgbClr val="FFFFCC"/>
              </a:solidFill>
            </a:endParaRPr>
          </a:p>
          <a:p>
            <a:pPr marL="1712913" indent="-1712913" defTabSz="855663">
              <a:buNone/>
              <a:tabLst>
                <a:tab pos="1030288" algn="l"/>
                <a:tab pos="1376363" algn="l"/>
                <a:tab pos="1712913" algn="l"/>
              </a:tabLst>
            </a:pPr>
            <a:r>
              <a:rPr lang="hbo-Hebr-IL" sz="3600" b="1" dirty="0">
                <a:solidFill>
                  <a:srgbClr val="FFFFCC"/>
                </a:solidFill>
              </a:rPr>
              <a:t>	</a:t>
            </a:r>
            <a:endParaRPr lang="en-US" sz="3600" dirty="0">
              <a:solidFill>
                <a:srgbClr val="FFFFCC"/>
              </a:solidFill>
            </a:endParaRPr>
          </a:p>
        </p:txBody>
      </p:sp>
    </p:spTree>
    <p:extLst>
      <p:ext uri="{BB962C8B-B14F-4D97-AF65-F5344CB8AC3E}">
        <p14:creationId xmlns:p14="http://schemas.microsoft.com/office/powerpoint/2010/main" val="2698468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206A15-2F47-35CE-23D5-BC7064BCCDB3}"/>
              </a:ext>
            </a:extLst>
          </p:cNvPr>
          <p:cNvSpPr>
            <a:spLocks noGrp="1"/>
          </p:cNvSpPr>
          <p:nvPr>
            <p:ph type="title"/>
          </p:nvPr>
        </p:nvSpPr>
        <p:spPr>
          <a:xfrm>
            <a:off x="673100" y="1727200"/>
            <a:ext cx="3784600" cy="2044699"/>
          </a:xfrm>
        </p:spPr>
        <p:txBody>
          <a:bodyPr>
            <a:normAutofit/>
          </a:bodyPr>
          <a:lstStyle/>
          <a:p>
            <a:r>
              <a:rPr lang="en-US" b="1" dirty="0">
                <a:solidFill>
                  <a:srgbClr val="FFFFCC"/>
                </a:solidFill>
                <a:latin typeface="+mn-lt"/>
              </a:rPr>
              <a:t>Samuel’s World</a:t>
            </a:r>
            <a:br>
              <a:rPr lang="en-US" b="1" dirty="0">
                <a:solidFill>
                  <a:srgbClr val="FFFFCC"/>
                </a:solidFill>
                <a:latin typeface="+mn-lt"/>
              </a:rPr>
            </a:br>
            <a:r>
              <a:rPr lang="en-US" sz="1800" b="1" dirty="0">
                <a:solidFill>
                  <a:srgbClr val="FFFFCC"/>
                </a:solidFill>
                <a:latin typeface="+mn-lt"/>
              </a:rPr>
              <a:t>(13–15 miles from Ramah to Shiloh)</a:t>
            </a:r>
            <a:endParaRPr lang="en-US" b="1" dirty="0">
              <a:solidFill>
                <a:srgbClr val="FFFFCC"/>
              </a:solidFill>
              <a:latin typeface="+mn-lt"/>
            </a:endParaRPr>
          </a:p>
        </p:txBody>
      </p:sp>
      <p:pic>
        <p:nvPicPr>
          <p:cNvPr id="1028" name="Picture 4">
            <a:extLst>
              <a:ext uri="{FF2B5EF4-FFF2-40B4-BE49-F238E27FC236}">
                <a16:creationId xmlns:a16="http://schemas.microsoft.com/office/drawing/2014/main" id="{56DF4BAA-4C67-CC05-7AAF-75753804E4D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997289" y="365127"/>
            <a:ext cx="6814521" cy="6127746"/>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76F2ED1F-4634-27A5-8AFC-1243507C7CBA}"/>
              </a:ext>
            </a:extLst>
          </p:cNvPr>
          <p:cNvSpPr/>
          <p:nvPr/>
        </p:nvSpPr>
        <p:spPr>
          <a:xfrm rot="5020132">
            <a:off x="8153400" y="431800"/>
            <a:ext cx="101600" cy="165100"/>
          </a:xfrm>
          <a:prstGeom prst="ellipse">
            <a:avLst/>
          </a:prstGeom>
          <a:solidFill>
            <a:srgbClr val="FF0000"/>
          </a:solidFill>
          <a:ln>
            <a:solidFill>
              <a:srgbClr val="3C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74E8382-A6D8-F5E4-0AF8-B5F494CDD3CA}"/>
              </a:ext>
            </a:extLst>
          </p:cNvPr>
          <p:cNvSpPr txBox="1"/>
          <p:nvPr/>
        </p:nvSpPr>
        <p:spPr>
          <a:xfrm>
            <a:off x="8304549" y="329684"/>
            <a:ext cx="864851" cy="338554"/>
          </a:xfrm>
          <a:prstGeom prst="rect">
            <a:avLst/>
          </a:prstGeom>
          <a:noFill/>
        </p:spPr>
        <p:txBody>
          <a:bodyPr wrap="square" rtlCol="0">
            <a:spAutoFit/>
          </a:bodyPr>
          <a:lstStyle/>
          <a:p>
            <a:r>
              <a:rPr lang="en-US" sz="1600" b="1" dirty="0">
                <a:latin typeface="Aptos" panose="020B0004020202020204" pitchFamily="34" charset="0"/>
              </a:rPr>
              <a:t>Shiloh</a:t>
            </a:r>
          </a:p>
        </p:txBody>
      </p:sp>
      <p:cxnSp>
        <p:nvCxnSpPr>
          <p:cNvPr id="8" name="Straight Arrow Connector 7">
            <a:extLst>
              <a:ext uri="{FF2B5EF4-FFF2-40B4-BE49-F238E27FC236}">
                <a16:creationId xmlns:a16="http://schemas.microsoft.com/office/drawing/2014/main" id="{0866B3C5-793A-1FBC-6F73-EADBC4E41A07}"/>
              </a:ext>
            </a:extLst>
          </p:cNvPr>
          <p:cNvCxnSpPr>
            <a:cxnSpLocks/>
          </p:cNvCxnSpPr>
          <p:nvPr/>
        </p:nvCxnSpPr>
        <p:spPr>
          <a:xfrm flipV="1">
            <a:off x="7391400" y="624744"/>
            <a:ext cx="763251" cy="2588356"/>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3230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B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89C09-2676-7B55-BA4F-12B99F0F399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2609E7D-CB18-ACB9-851E-279E015B928E}"/>
              </a:ext>
            </a:extLst>
          </p:cNvPr>
          <p:cNvSpPr>
            <a:spLocks noGrp="1"/>
          </p:cNvSpPr>
          <p:nvPr>
            <p:ph idx="1"/>
          </p:nvPr>
        </p:nvSpPr>
        <p:spPr>
          <a:xfrm>
            <a:off x="2374900" y="6121400"/>
            <a:ext cx="8229600" cy="609600"/>
          </a:xfrm>
        </p:spPr>
        <p:txBody>
          <a:bodyPr/>
          <a:lstStyle/>
          <a:p>
            <a:pPr marL="0" indent="0" algn="ctr">
              <a:buNone/>
            </a:pPr>
            <a:r>
              <a:rPr lang="en-US" b="1" dirty="0">
                <a:solidFill>
                  <a:srgbClr val="FFFFCC"/>
                </a:solidFill>
              </a:rPr>
              <a:t>Samuel’s World</a:t>
            </a:r>
          </a:p>
        </p:txBody>
      </p:sp>
      <p:pic>
        <p:nvPicPr>
          <p:cNvPr id="4" name="Picture 3">
            <a:extLst>
              <a:ext uri="{FF2B5EF4-FFF2-40B4-BE49-F238E27FC236}">
                <a16:creationId xmlns:a16="http://schemas.microsoft.com/office/drawing/2014/main" id="{7EE5D227-E656-0905-07E9-8A85CD80656F}"/>
              </a:ext>
            </a:extLst>
          </p:cNvPr>
          <p:cNvPicPr>
            <a:picLocks noChangeAspect="1"/>
          </p:cNvPicPr>
          <p:nvPr/>
        </p:nvPicPr>
        <p:blipFill>
          <a:blip r:embed="rId2"/>
          <a:stretch>
            <a:fillRect/>
          </a:stretch>
        </p:blipFill>
        <p:spPr>
          <a:xfrm>
            <a:off x="503321" y="284164"/>
            <a:ext cx="11197849" cy="5545136"/>
          </a:xfrm>
          <a:prstGeom prst="rect">
            <a:avLst/>
          </a:prstGeom>
        </p:spPr>
      </p:pic>
      <p:cxnSp>
        <p:nvCxnSpPr>
          <p:cNvPr id="5" name="Straight Arrow Connector 4">
            <a:extLst>
              <a:ext uri="{FF2B5EF4-FFF2-40B4-BE49-F238E27FC236}">
                <a16:creationId xmlns:a16="http://schemas.microsoft.com/office/drawing/2014/main" id="{2F76F8F6-724E-7845-0BD0-53FB84BCE612}"/>
              </a:ext>
            </a:extLst>
          </p:cNvPr>
          <p:cNvCxnSpPr>
            <a:cxnSpLocks/>
          </p:cNvCxnSpPr>
          <p:nvPr/>
        </p:nvCxnSpPr>
        <p:spPr>
          <a:xfrm>
            <a:off x="6311900" y="3056732"/>
            <a:ext cx="2146300" cy="156368"/>
          </a:xfrm>
          <a:prstGeom prst="straightConnector1">
            <a:avLst/>
          </a:prstGeom>
          <a:ln w="38100">
            <a:solidFill>
              <a:srgbClr val="39EE00"/>
            </a:solidFill>
            <a:headEnd type="triangle"/>
            <a:tailEnd type="triangle"/>
          </a:ln>
        </p:spPr>
        <p:style>
          <a:lnRef idx="1">
            <a:schemeClr val="accent4"/>
          </a:lnRef>
          <a:fillRef idx="0">
            <a:schemeClr val="accent4"/>
          </a:fillRef>
          <a:effectRef idx="0">
            <a:schemeClr val="accent4"/>
          </a:effectRef>
          <a:fontRef idx="minor">
            <a:schemeClr val="tx1"/>
          </a:fontRef>
        </p:style>
      </p:cxnSp>
      <p:sp>
        <p:nvSpPr>
          <p:cNvPr id="9" name="Oval 8">
            <a:extLst>
              <a:ext uri="{FF2B5EF4-FFF2-40B4-BE49-F238E27FC236}">
                <a16:creationId xmlns:a16="http://schemas.microsoft.com/office/drawing/2014/main" id="{31834661-6F95-2E53-C19E-0B30C1105E5B}"/>
              </a:ext>
            </a:extLst>
          </p:cNvPr>
          <p:cNvSpPr/>
          <p:nvPr/>
        </p:nvSpPr>
        <p:spPr>
          <a:xfrm>
            <a:off x="7086600" y="3187700"/>
            <a:ext cx="736600" cy="29210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E6D6860-A397-4F71-A066-2EAFBB56CEF9}"/>
              </a:ext>
            </a:extLst>
          </p:cNvPr>
          <p:cNvPicPr>
            <a:picLocks noChangeAspect="1"/>
          </p:cNvPicPr>
          <p:nvPr/>
        </p:nvPicPr>
        <p:blipFill>
          <a:blip r:embed="rId3"/>
          <a:stretch>
            <a:fillRect/>
          </a:stretch>
        </p:blipFill>
        <p:spPr>
          <a:xfrm>
            <a:off x="8051767" y="3211079"/>
            <a:ext cx="762066" cy="408422"/>
          </a:xfrm>
          <a:prstGeom prst="rect">
            <a:avLst/>
          </a:prstGeom>
        </p:spPr>
      </p:pic>
      <p:pic>
        <p:nvPicPr>
          <p:cNvPr id="11" name="Picture 10">
            <a:extLst>
              <a:ext uri="{FF2B5EF4-FFF2-40B4-BE49-F238E27FC236}">
                <a16:creationId xmlns:a16="http://schemas.microsoft.com/office/drawing/2014/main" id="{F98DE0FA-9FA5-3857-4D43-544C0021AF68}"/>
              </a:ext>
            </a:extLst>
          </p:cNvPr>
          <p:cNvPicPr>
            <a:picLocks noChangeAspect="1"/>
          </p:cNvPicPr>
          <p:nvPr/>
        </p:nvPicPr>
        <p:blipFill>
          <a:blip r:embed="rId3"/>
          <a:stretch>
            <a:fillRect/>
          </a:stretch>
        </p:blipFill>
        <p:spPr>
          <a:xfrm>
            <a:off x="8216867" y="2868178"/>
            <a:ext cx="762066" cy="408422"/>
          </a:xfrm>
          <a:prstGeom prst="rect">
            <a:avLst/>
          </a:prstGeom>
        </p:spPr>
      </p:pic>
    </p:spTree>
    <p:extLst>
      <p:ext uri="{BB962C8B-B14F-4D97-AF65-F5344CB8AC3E}">
        <p14:creationId xmlns:p14="http://schemas.microsoft.com/office/powerpoint/2010/main" val="3629574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D227B-94F1-6DCB-0B22-4E38862181E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F377F72-AB2D-6C0C-D8C1-BEED06E9269E}"/>
              </a:ext>
            </a:extLst>
          </p:cNvPr>
          <p:cNvSpPr>
            <a:spLocks noGrp="1"/>
          </p:cNvSpPr>
          <p:nvPr>
            <p:ph idx="1"/>
          </p:nvPr>
        </p:nvSpPr>
        <p:spPr>
          <a:xfrm>
            <a:off x="317635" y="308008"/>
            <a:ext cx="11415562" cy="6374689"/>
          </a:xfrm>
        </p:spPr>
        <p:txBody>
          <a:bodyPr>
            <a:noAutofit/>
          </a:bodyPr>
          <a:lstStyle/>
          <a:p>
            <a:pPr marL="0" indent="0" defTabSz="1031875">
              <a:buNone/>
              <a:tabLst>
                <a:tab pos="509588" algn="l"/>
                <a:tab pos="1371600" algn="l"/>
                <a:tab pos="2060575" algn="l"/>
              </a:tabLst>
            </a:pPr>
            <a:r>
              <a:rPr lang="en-US" sz="3600" b="1" dirty="0">
                <a:solidFill>
                  <a:srgbClr val="FFFFCC"/>
                </a:solidFill>
              </a:rPr>
              <a:t>2.	Samuel the Priest</a:t>
            </a:r>
          </a:p>
          <a:p>
            <a:pPr marL="2060575" indent="-2060575" defTabSz="1031875">
              <a:buNone/>
              <a:tabLst>
                <a:tab pos="509588" algn="l"/>
                <a:tab pos="1371600" algn="l"/>
                <a:tab pos="2060575" algn="l"/>
              </a:tabLst>
            </a:pPr>
            <a:r>
              <a:rPr lang="en-US" sz="3600" b="1" dirty="0">
                <a:solidFill>
                  <a:srgbClr val="FFFFCC"/>
                </a:solidFill>
              </a:rPr>
              <a:t>	a.  Arguments in Favor of Priestly Status</a:t>
            </a:r>
          </a:p>
          <a:p>
            <a:pPr marL="1712913" indent="-1712913" defTabSz="855663">
              <a:buNone/>
              <a:tabLst>
                <a:tab pos="1030288" algn="l"/>
                <a:tab pos="1376363" algn="l"/>
                <a:tab pos="1712913" algn="l"/>
              </a:tabLst>
            </a:pPr>
            <a:r>
              <a:rPr lang="en-US" sz="3600" b="1" dirty="0">
                <a:solidFill>
                  <a:srgbClr val="FFFFCC"/>
                </a:solidFill>
              </a:rPr>
              <a:t>	(1)	Hannah dedicated her son to YHWH at the temple (1:27</a:t>
            </a:r>
            <a:r>
              <a:rPr lang="en-US" altLang="ja-JP" sz="3600" b="1" dirty="0">
                <a:solidFill>
                  <a:srgbClr val="FFFFCC"/>
                </a:solidFill>
              </a:rPr>
              <a:t>–</a:t>
            </a:r>
            <a:r>
              <a:rPr lang="en-US" sz="3600" b="1" dirty="0">
                <a:solidFill>
                  <a:srgbClr val="FFFFCC"/>
                </a:solidFill>
              </a:rPr>
              <a:t>28).</a:t>
            </a:r>
          </a:p>
          <a:p>
            <a:pPr marL="1712913" indent="-1712913" defTabSz="855663">
              <a:buNone/>
              <a:tabLst>
                <a:tab pos="1030288" algn="l"/>
                <a:tab pos="1376363" algn="l"/>
                <a:tab pos="1712913" algn="l"/>
              </a:tabLst>
            </a:pPr>
            <a:r>
              <a:rPr lang="en-US" sz="3600" b="1" dirty="0">
                <a:solidFill>
                  <a:srgbClr val="FFFFCC"/>
                </a:solidFill>
              </a:rPr>
              <a:t>	(2)	Samuel served YHWH as Eli’s apprentice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מְשָׁרֵת אֶת יה לִפְנֵי עֵלִ</a:t>
            </a:r>
            <a:r>
              <a:rPr lang="en-US" sz="3600" b="1" dirty="0">
                <a:solidFill>
                  <a:srgbClr val="FFFFCC"/>
                </a:solidFill>
              </a:rPr>
              <a:t>) in the temple of YHWH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הֵיכָל</a:t>
            </a:r>
            <a:r>
              <a:rPr lang="en-US" sz="3600" b="1" dirty="0">
                <a:solidFill>
                  <a:srgbClr val="FFFFCC"/>
                </a:solidFill>
              </a:rPr>
              <a:t>) at Shiloh, where the Ark of God was (3:1–3, 21).</a:t>
            </a:r>
            <a:endParaRPr lang="hbo-Hebr-IL" sz="3600" b="1" dirty="0">
              <a:solidFill>
                <a:srgbClr val="FFFFCC"/>
              </a:solidFill>
            </a:endParaRPr>
          </a:p>
          <a:p>
            <a:pPr marL="1712913" indent="-1712913" defTabSz="855663">
              <a:buNone/>
              <a:tabLst>
                <a:tab pos="1030288" algn="l"/>
                <a:tab pos="1376363" algn="l"/>
                <a:tab pos="1712913" algn="l"/>
              </a:tabLst>
            </a:pPr>
            <a:r>
              <a:rPr lang="hbo-Hebr-IL" sz="3600" b="1" dirty="0">
                <a:solidFill>
                  <a:srgbClr val="FFFFCC"/>
                </a:solidFill>
              </a:rPr>
              <a:t>	</a:t>
            </a:r>
            <a:r>
              <a:rPr lang="en-US" sz="3600" b="1" dirty="0">
                <a:solidFill>
                  <a:srgbClr val="FFFFCC"/>
                </a:solidFill>
              </a:rPr>
              <a:t>(3)	The genealogy of Chronicles places Elkanah and Samuel in the Kohathite line of the Levites, from which Aaron also came (1 Chr 6:28).</a:t>
            </a:r>
          </a:p>
          <a:p>
            <a:pPr marL="1712913" indent="-1712913" defTabSz="855663">
              <a:buNone/>
              <a:tabLst>
                <a:tab pos="1087438" algn="l"/>
                <a:tab pos="1376363" algn="l"/>
                <a:tab pos="1712913" algn="l"/>
              </a:tabLst>
            </a:pPr>
            <a:endParaRPr lang="en-US" sz="3600" dirty="0">
              <a:solidFill>
                <a:srgbClr val="FFFFCC"/>
              </a:solidFill>
            </a:endParaRPr>
          </a:p>
        </p:txBody>
      </p:sp>
    </p:spTree>
    <p:extLst>
      <p:ext uri="{BB962C8B-B14F-4D97-AF65-F5344CB8AC3E}">
        <p14:creationId xmlns:p14="http://schemas.microsoft.com/office/powerpoint/2010/main" val="419914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 calcmode="lin" valueType="num">
                                      <p:cBhvr additive="base">
                                        <p:cTn id="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702E934-60E2-4628-AA7A-B016A7F9AE50}"/>
              </a:ext>
            </a:extLst>
          </p:cNvPr>
          <p:cNvSpPr>
            <a:spLocks noGrp="1"/>
          </p:cNvSpPr>
          <p:nvPr>
            <p:ph idx="1"/>
          </p:nvPr>
        </p:nvSpPr>
        <p:spPr>
          <a:xfrm>
            <a:off x="393032" y="952900"/>
            <a:ext cx="11405936" cy="5010279"/>
          </a:xfrm>
        </p:spPr>
        <p:txBody>
          <a:bodyPr>
            <a:noAutofit/>
          </a:bodyPr>
          <a:lstStyle/>
          <a:p>
            <a:pPr marL="1712913" indent="-1250950" defTabSz="855663">
              <a:lnSpc>
                <a:spcPct val="120000"/>
              </a:lnSpc>
              <a:buNone/>
              <a:tabLst>
                <a:tab pos="914400" algn="l"/>
                <a:tab pos="1712913" algn="l"/>
              </a:tabLst>
            </a:pPr>
            <a:r>
              <a:rPr lang="en-US" sz="3600" b="1" dirty="0">
                <a:solidFill>
                  <a:srgbClr val="FFFFCC"/>
                </a:solidFill>
              </a:rPr>
              <a:t>	(4)	After Eli’s demise Samuel acted like a priest. He built altars to YHWH (7:17); offered burnt offerings (7:10; in 13:8–15 he fails to show up); officiated at communal meals at the high place (9:12–14, 19, 22–24; 11:15 [</a:t>
            </a:r>
            <a:r>
              <a:rPr lang="hbo-Hebr-IL" sz="3600" b="1" dirty="0">
                <a:solidFill>
                  <a:srgbClr val="FFFFCC"/>
                </a:solidFill>
                <a:latin typeface="SBL BibLit" panose="02000000000000000000" pitchFamily="2" charset="-79"/>
                <a:ea typeface="SBL BibLit" panose="02000000000000000000" pitchFamily="2" charset="-79"/>
                <a:cs typeface="SBL BibLit" panose="02000000000000000000" pitchFamily="2" charset="-79"/>
              </a:rPr>
              <a:t>זְבָחִים</a:t>
            </a:r>
            <a:r>
              <a:rPr lang="en-US" sz="3600" b="1" dirty="0">
                <a:solidFill>
                  <a:srgbClr val="FFFFCC"/>
                </a:solidFill>
              </a:rPr>
              <a:t>]; 16:1–5).</a:t>
            </a:r>
          </a:p>
          <a:p>
            <a:pPr marL="1712913" indent="-1250950">
              <a:lnSpc>
                <a:spcPct val="100000"/>
              </a:lnSpc>
              <a:spcBef>
                <a:spcPts val="0"/>
              </a:spcBef>
              <a:spcAft>
                <a:spcPts val="600"/>
              </a:spcAft>
              <a:buNone/>
              <a:tabLst>
                <a:tab pos="914400" algn="l"/>
                <a:tab pos="1712913" algn="l"/>
              </a:tabLst>
            </a:pPr>
            <a:r>
              <a:rPr lang="en-US" sz="3200" b="1" dirty="0">
                <a:solidFill>
                  <a:srgbClr val="FFFFCC"/>
                </a:solidFill>
              </a:rPr>
              <a:t>	</a:t>
            </a:r>
            <a:endParaRPr lang="en-US" sz="3000" b="1" dirty="0">
              <a:solidFill>
                <a:srgbClr val="FFFFCC"/>
              </a:solidFill>
            </a:endParaRPr>
          </a:p>
          <a:p>
            <a:pPr marL="1482725" indent="-1020763" defTabSz="855663">
              <a:lnSpc>
                <a:spcPct val="120000"/>
              </a:lnSpc>
              <a:buNone/>
              <a:tabLst>
                <a:tab pos="914400" algn="l"/>
                <a:tab pos="1482725" algn="l"/>
              </a:tabLst>
            </a:pPr>
            <a:r>
              <a:rPr lang="en-US" sz="3000" b="1" dirty="0">
                <a:solidFill>
                  <a:srgbClr val="FFFFCC"/>
                </a:solidFill>
              </a:rPr>
              <a:t>	</a:t>
            </a:r>
          </a:p>
        </p:txBody>
      </p:sp>
    </p:spTree>
    <p:extLst>
      <p:ext uri="{BB962C8B-B14F-4D97-AF65-F5344CB8AC3E}">
        <p14:creationId xmlns:p14="http://schemas.microsoft.com/office/powerpoint/2010/main" val="2728272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5535A-052D-1C34-16BD-A702F746D636}"/>
              </a:ext>
            </a:extLst>
          </p:cNvPr>
          <p:cNvSpPr>
            <a:spLocks noGrp="1"/>
          </p:cNvSpPr>
          <p:nvPr>
            <p:ph type="title"/>
          </p:nvPr>
        </p:nvSpPr>
        <p:spPr>
          <a:xfrm>
            <a:off x="482065" y="286084"/>
            <a:ext cx="10515600" cy="789905"/>
          </a:xfrm>
        </p:spPr>
        <p:txBody>
          <a:bodyPr>
            <a:normAutofit/>
          </a:bodyPr>
          <a:lstStyle/>
          <a:p>
            <a:pPr>
              <a:tabLst>
                <a:tab pos="568325" algn="l"/>
              </a:tabLst>
            </a:pPr>
            <a:r>
              <a:rPr lang="en-US" sz="3600" b="1" dirty="0">
                <a:solidFill>
                  <a:srgbClr val="FFFFCC"/>
                </a:solidFill>
                <a:latin typeface="+mn-lt"/>
              </a:rPr>
              <a:t>b.	Arguments against Samuel’s Priestly Status</a:t>
            </a:r>
            <a:endParaRPr lang="en-US" sz="3600" dirty="0">
              <a:latin typeface="+mn-lt"/>
            </a:endParaRPr>
          </a:p>
        </p:txBody>
      </p:sp>
      <p:sp>
        <p:nvSpPr>
          <p:cNvPr id="3" name="Content Placeholder 2">
            <a:extLst>
              <a:ext uri="{FF2B5EF4-FFF2-40B4-BE49-F238E27FC236}">
                <a16:creationId xmlns:a16="http://schemas.microsoft.com/office/drawing/2014/main" id="{96883C25-C23D-14F0-59D6-F07F2FD488CE}"/>
              </a:ext>
            </a:extLst>
          </p:cNvPr>
          <p:cNvSpPr>
            <a:spLocks noGrp="1"/>
          </p:cNvSpPr>
          <p:nvPr>
            <p:ph idx="1"/>
          </p:nvPr>
        </p:nvSpPr>
        <p:spPr>
          <a:xfrm>
            <a:off x="482065" y="1289785"/>
            <a:ext cx="11145253" cy="4887178"/>
          </a:xfrm>
        </p:spPr>
        <p:txBody>
          <a:bodyPr>
            <a:normAutofit lnSpcReduction="10000"/>
          </a:bodyPr>
          <a:lstStyle/>
          <a:p>
            <a:pPr marL="1146175" indent="-684213">
              <a:lnSpc>
                <a:spcPct val="100000"/>
              </a:lnSpc>
              <a:spcBef>
                <a:spcPts val="0"/>
              </a:spcBef>
              <a:spcAft>
                <a:spcPts val="600"/>
              </a:spcAft>
              <a:buAutoNum type="arabicParenBoth"/>
              <a:tabLst>
                <a:tab pos="914400" algn="l"/>
              </a:tabLst>
            </a:pPr>
            <a:r>
              <a:rPr lang="en-US" sz="3600" b="1" dirty="0">
                <a:solidFill>
                  <a:srgbClr val="FFFFCC"/>
                </a:solidFill>
              </a:rPr>
              <a:t>The narrator identified his father Elkanah as an Ephraimite (1:1).</a:t>
            </a:r>
          </a:p>
          <a:p>
            <a:pPr marL="1146175" indent="-684213">
              <a:lnSpc>
                <a:spcPct val="100000"/>
              </a:lnSpc>
              <a:spcBef>
                <a:spcPts val="0"/>
              </a:spcBef>
              <a:spcAft>
                <a:spcPts val="600"/>
              </a:spcAft>
              <a:buAutoNum type="arabicParenBoth"/>
              <a:tabLst>
                <a:tab pos="914400" algn="l"/>
              </a:tabLst>
            </a:pPr>
            <a:r>
              <a:rPr lang="en-US" sz="3600" b="1" dirty="0">
                <a:solidFill>
                  <a:srgbClr val="FFFFCC"/>
                </a:solidFill>
              </a:rPr>
              <a:t>The narrator never portrayed Samuel officiating at the main cult center at Shiloh.</a:t>
            </a:r>
          </a:p>
          <a:p>
            <a:pPr marL="1146175" indent="-684213">
              <a:lnSpc>
                <a:spcPct val="100000"/>
              </a:lnSpc>
              <a:spcBef>
                <a:spcPts val="0"/>
              </a:spcBef>
              <a:spcAft>
                <a:spcPts val="600"/>
              </a:spcAft>
              <a:buAutoNum type="arabicParenBoth"/>
              <a:tabLst>
                <a:tab pos="914400" algn="l"/>
              </a:tabLst>
            </a:pPr>
            <a:r>
              <a:rPr lang="en-US" sz="3600" b="1" dirty="0">
                <a:solidFill>
                  <a:srgbClr val="FFFFCC"/>
                </a:solidFill>
              </a:rPr>
              <a:t>The Chronicler does not place Samuel in the Aaronic line of Kohathites (cf. 1 Chr 6:49–53).</a:t>
            </a:r>
          </a:p>
          <a:p>
            <a:pPr marL="1146175" indent="-684213">
              <a:lnSpc>
                <a:spcPct val="100000"/>
              </a:lnSpc>
              <a:spcBef>
                <a:spcPts val="0"/>
              </a:spcBef>
              <a:spcAft>
                <a:spcPts val="600"/>
              </a:spcAft>
              <a:buAutoNum type="arabicParenBoth"/>
              <a:tabLst>
                <a:tab pos="914400" algn="l"/>
              </a:tabLst>
            </a:pPr>
            <a:r>
              <a:rPr lang="en-US" sz="3600" b="1" dirty="0">
                <a:solidFill>
                  <a:srgbClr val="FFFFCC"/>
                </a:solidFill>
              </a:rPr>
              <a:t>During Samuel’s tenure Ahijah, a great grandson of Eli, wore the official </a:t>
            </a:r>
            <a:r>
              <a:rPr lang="en-US" sz="3600" b="1" dirty="0" err="1">
                <a:solidFill>
                  <a:srgbClr val="FFFFCC"/>
                </a:solidFill>
              </a:rPr>
              <a:t>breastpiece</a:t>
            </a:r>
            <a:r>
              <a:rPr lang="en-US" sz="3600" b="1" dirty="0">
                <a:solidFill>
                  <a:srgbClr val="FFFFCC"/>
                </a:solidFill>
              </a:rPr>
              <a:t> of the high priest (1 Sam 14:3).</a:t>
            </a:r>
          </a:p>
          <a:p>
            <a:endParaRPr lang="en-US" dirty="0"/>
          </a:p>
        </p:txBody>
      </p:sp>
    </p:spTree>
    <p:extLst>
      <p:ext uri="{BB962C8B-B14F-4D97-AF65-F5344CB8AC3E}">
        <p14:creationId xmlns:p14="http://schemas.microsoft.com/office/powerpoint/2010/main" val="60558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500515" y="1066799"/>
            <a:ext cx="11243250" cy="5280213"/>
          </a:xfrm>
        </p:spPr>
        <p:txBody>
          <a:bodyPr>
            <a:noAutofit/>
          </a:bodyPr>
          <a:lstStyle/>
          <a:p>
            <a:pPr marL="514350" marR="0" indent="-514350">
              <a:lnSpc>
                <a:spcPct val="100000"/>
              </a:lnSpc>
              <a:spcBef>
                <a:spcPts val="0"/>
              </a:spcBef>
              <a:spcAft>
                <a:spcPts val="1200"/>
              </a:spcAft>
              <a:buAutoNum type="arabicPeriod" startAt="3"/>
              <a:tabLst>
                <a:tab pos="228600" algn="l"/>
                <a:tab pos="457200"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Samuel the Nazirite (1:11) </a:t>
            </a:r>
          </a:p>
          <a:p>
            <a:pPr marL="461963" marR="0" indent="0">
              <a:lnSpc>
                <a:spcPct val="10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But Samuel’s Nazirite status differed from that of Samson, whose role was appointed by YHWH, and that described in Numbers 6, where the vow was personal and voluntary. </a:t>
            </a:r>
          </a:p>
          <a:p>
            <a:pPr marL="461963" marR="0" indent="0">
              <a:lnSpc>
                <a:spcPct val="10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Here his mother devoted him to God as a Nazirite all his life.</a:t>
            </a:r>
            <a:endParaRPr lang="en-US" sz="3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29626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448236" y="500515"/>
            <a:ext cx="11340352" cy="6240944"/>
          </a:xfrm>
        </p:spPr>
        <p:txBody>
          <a:bodyPr>
            <a:noAutofit/>
          </a:bodyPr>
          <a:lstStyle/>
          <a:p>
            <a:pPr marL="0" marR="0" indent="0">
              <a:lnSpc>
                <a:spcPct val="10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4.	Samuel the Prophet</a:t>
            </a:r>
            <a:endParaRPr lang="en-US" sz="3400" b="1" dirty="0">
              <a:solidFill>
                <a:srgbClr val="FFFFCC"/>
              </a:solidFill>
              <a:latin typeface="Calibri" panose="020F0502020204030204" pitchFamily="34" charset="0"/>
              <a:ea typeface="Calibri" panose="020F0502020204030204" pitchFamily="34" charset="0"/>
              <a:cs typeface="Arial" panose="020B0604020202020204" pitchFamily="34" charset="0"/>
            </a:endParaRPr>
          </a:p>
          <a:p>
            <a:pPr marL="457200" marR="0" indent="0">
              <a:lnSpc>
                <a:spcPct val="10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This was undoubtedly the role that the narrator viewed as most significant. </a:t>
            </a:r>
          </a:p>
          <a:p>
            <a:pPr marL="457200" marR="0" indent="0">
              <a:lnSpc>
                <a:spcPct val="10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latin typeface="Calibri" panose="020F0502020204030204" pitchFamily="34" charset="0"/>
                <a:ea typeface="MS Gothic" panose="020B0609070205080204" pitchFamily="49" charset="-128"/>
                <a:cs typeface="Calibri" panose="020F0502020204030204" pitchFamily="34" charset="0"/>
              </a:rPr>
              <a:t>We may examine h</a:t>
            </a: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is prophetic status from several angles.</a:t>
            </a:r>
          </a:p>
          <a:p>
            <a:pPr marL="457200" marR="0" indent="0">
              <a:lnSpc>
                <a:spcPct val="10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Called by YHWH to prophetic service when he was a mere child, he was formally labeled a “prophet” in 3:20; cf. 9:9). </a:t>
            </a:r>
          </a:p>
          <a:p>
            <a:pPr marL="457200" marR="0" indent="0">
              <a:lnSpc>
                <a:spcPct val="10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In fact, all Israel, from Dan to Beersheba quickly recognized him as a prophet of YHWH. </a:t>
            </a:r>
            <a:endParaRPr lang="en-US" sz="3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66852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448236" y="539015"/>
            <a:ext cx="11340352" cy="6202443"/>
          </a:xfrm>
        </p:spPr>
        <p:txBody>
          <a:bodyPr>
            <a:noAutofit/>
          </a:bodyPr>
          <a:lstStyle/>
          <a:p>
            <a:pPr marL="457200" marR="0" indent="0">
              <a:lnSpc>
                <a:spcPct val="10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cs typeface="Calibri" panose="020F0502020204030204" pitchFamily="34" charset="0"/>
              </a:rPr>
              <a:t>Elsewhere he was referred to as a “seer,” because of his ability to see reality as God sees it (1 Sam 9:9), and a “man of God” (9:6, 7, 8, 10). Verse 6 describes this “man of God” as one whom the people held in high esteem, and one whose pronouncements came true (9:6). </a:t>
            </a:r>
          </a:p>
          <a:p>
            <a:pPr marL="457200" marR="0" indent="0">
              <a:lnSpc>
                <a:spcPct val="100000"/>
              </a:lnSpc>
              <a:spcBef>
                <a:spcPts val="0"/>
              </a:spcBef>
              <a:spcAft>
                <a:spcPts val="1200"/>
              </a:spcAft>
              <a:buNone/>
              <a:tabLst>
                <a:tab pos="228600" algn="l"/>
                <a:tab pos="457200" algn="l"/>
                <a:tab pos="6858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MS Gothic" panose="020B0609070205080204" pitchFamily="49" charset="-128"/>
              </a:rPr>
              <a:t>As a prophet, Samuel served as a reliable spokesman for God (1 Sam 8:10; 10:18; 15:1b–2). YHWH did not let any of his words fall (3:19), and all that he said came true (9:6; 28:17). </a:t>
            </a:r>
            <a:endParaRPr lang="en-US" sz="3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2792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85725" y="285751"/>
            <a:ext cx="11702863" cy="6455708"/>
          </a:xfrm>
        </p:spPr>
        <p:txBody>
          <a:bodyPr>
            <a:noAutofit/>
          </a:bodyPr>
          <a:lstStyle/>
          <a:p>
            <a:pPr marL="457200" indent="0">
              <a:spcBef>
                <a:spcPts val="0"/>
              </a:spcBef>
              <a:spcAft>
                <a:spcPts val="1200"/>
              </a:spcAft>
              <a:buNone/>
              <a:tabLst>
                <a:tab pos="228600" algn="l"/>
                <a:tab pos="457200" algn="l"/>
                <a:tab pos="685800" algn="l"/>
                <a:tab pos="914400" algn="l"/>
                <a:tab pos="1143000" algn="l"/>
                <a:tab pos="1371600" algn="l"/>
                <a:tab pos="1600200" algn="l"/>
              </a:tabLst>
            </a:pPr>
            <a:r>
              <a:rPr lang="en-US" sz="3600" b="1" dirty="0">
                <a:solidFill>
                  <a:srgbClr val="FFFFCC"/>
                </a:solidFill>
                <a:effectLst/>
                <a:latin typeface="Calibri" panose="020F0502020204030204" pitchFamily="34" charset="0"/>
                <a:ea typeface="MS Gothic" panose="020B0609070205080204" pitchFamily="49" charset="-128"/>
              </a:rPr>
              <a:t>As a prophet Samuel called on his people to repent (7:3) and preached to the people in keeping with the Covenant Teaching [Torah] of Moses (8:11–18; 10:18–19; 12:6–25; cf. Deut 17:14–20). His conviction of the primacy of obedience over sacrifice is fundamental to Mosaic and New Testament religion (15:17–23; cf. Deut 10:12–11:1; Rom 12:1; Math 23:23):</a:t>
            </a:r>
          </a:p>
          <a:p>
            <a:pPr marL="457200" indent="0">
              <a:spcBef>
                <a:spcPts val="0"/>
              </a:spcBef>
              <a:spcAft>
                <a:spcPts val="1200"/>
              </a:spcAft>
              <a:buNone/>
              <a:tabLst>
                <a:tab pos="228600" algn="l"/>
                <a:tab pos="457200" algn="l"/>
                <a:tab pos="685800" algn="l"/>
                <a:tab pos="914400" algn="l"/>
                <a:tab pos="1143000" algn="l"/>
                <a:tab pos="1371600" algn="l"/>
                <a:tab pos="1600200" algn="l"/>
              </a:tabLst>
            </a:pPr>
            <a:r>
              <a:rPr lang="en-US" sz="3200" b="1" dirty="0">
                <a:solidFill>
                  <a:srgbClr val="FFFFCC"/>
                </a:solidFill>
              </a:rPr>
              <a:t>“What sorrow awaits you teachers of religious law and you Pharisees. Hypocrites! For you are careful to tithe even the tiniest income from your herb gardens, but you ignore the more important aspects of the law—justice, mercy, and faith. You should tithe, yes, but do not neglect the more important things.”</a:t>
            </a:r>
            <a:endParaRPr lang="en-US" sz="32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83807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9439B3-F015-CFFD-BD99-F829634F2604}"/>
              </a:ext>
            </a:extLst>
          </p:cNvPr>
          <p:cNvSpPr>
            <a:spLocks noGrp="1"/>
          </p:cNvSpPr>
          <p:nvPr>
            <p:ph idx="1"/>
          </p:nvPr>
        </p:nvSpPr>
        <p:spPr>
          <a:xfrm>
            <a:off x="481264" y="0"/>
            <a:ext cx="11405936" cy="7388793"/>
          </a:xfrm>
        </p:spPr>
        <p:txBody>
          <a:bodyPr>
            <a:normAutofit/>
          </a:bodyPr>
          <a:lstStyle/>
          <a:p>
            <a:pPr marL="0" marR="0" indent="0">
              <a:lnSpc>
                <a:spcPct val="110000"/>
              </a:lnSpc>
              <a:spcBef>
                <a:spcPts val="0"/>
              </a:spcBef>
              <a:spcAft>
                <a:spcPts val="1200"/>
              </a:spcAft>
              <a:buNone/>
              <a:tabLst>
                <a:tab pos="228600" algn="l"/>
                <a:tab pos="4572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Note: </a:t>
            </a:r>
          </a:p>
          <a:p>
            <a:pPr marL="0" marR="0" indent="0">
              <a:lnSpc>
                <a:spcPct val="110000"/>
              </a:lnSpc>
              <a:spcBef>
                <a:spcPts val="0"/>
              </a:spcBef>
              <a:spcAft>
                <a:spcPts val="1200"/>
              </a:spcAft>
              <a:buNone/>
              <a:tabLst>
                <a:tab pos="228600" algn="l"/>
                <a:tab pos="4572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The significance of Samuel for the rise of the monarchy in Israel (the primary concern in the books of Samuel) is reflected in the fact that almost two-thirds of the Samuel narrative is devoted to his relationship with Saul (274 out of 431 verses). </a:t>
            </a:r>
          </a:p>
          <a:p>
            <a:pPr marL="0" marR="0" indent="0">
              <a:lnSpc>
                <a:spcPct val="110000"/>
              </a:lnSpc>
              <a:spcBef>
                <a:spcPts val="0"/>
              </a:spcBef>
              <a:spcAft>
                <a:spcPts val="1200"/>
              </a:spcAft>
              <a:buNone/>
              <a:tabLst>
                <a:tab pos="228600" algn="l"/>
                <a:tab pos="457200" algn="l"/>
                <a:tab pos="914400" algn="l"/>
                <a:tab pos="1143000" algn="l"/>
                <a:tab pos="1371600" algn="l"/>
                <a:tab pos="1600200" algn="l"/>
              </a:tabLst>
            </a:pPr>
            <a:r>
              <a:rPr lang="en-US" sz="3400" b="1" dirty="0">
                <a:solidFill>
                  <a:srgbClr val="FFFFCC"/>
                </a:solidFill>
                <a:effectLst/>
                <a:latin typeface="Calibri" panose="020F0502020204030204" pitchFamily="34" charset="0"/>
                <a:ea typeface="Calibri" panose="020F0502020204030204" pitchFamily="34" charset="0"/>
                <a:cs typeface="Calibri" panose="020F0502020204030204" pitchFamily="34" charset="0"/>
              </a:rPr>
              <a:t>The prophet continued to move in and out of the narrative, but he functioned increasingly as a “behind the scenes” divine conscience for the king, and through him to the people. Occasionally he was out of the picture for extended sections of the narrative all together (compare chapters 11, 14).</a:t>
            </a:r>
            <a:endParaRPr lang="en-US" sz="3400" b="1" dirty="0">
              <a:solidFill>
                <a:srgbClr val="FFFFCC"/>
              </a:solidFill>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tabLst>
                <a:tab pos="228600" algn="l"/>
                <a:tab pos="457200" algn="l"/>
                <a:tab pos="685800" algn="l"/>
                <a:tab pos="914400" algn="l"/>
                <a:tab pos="1143000" algn="l"/>
                <a:tab pos="1371600" algn="l"/>
                <a:tab pos="1600200" algn="l"/>
              </a:tabLst>
            </a:pPr>
            <a:endParaRPr lang="en-US" sz="3400" b="1" dirty="0">
              <a:solidFill>
                <a:srgbClr val="FFFFCC"/>
              </a:solidFill>
            </a:endParaRPr>
          </a:p>
        </p:txBody>
      </p:sp>
    </p:spTree>
    <p:extLst>
      <p:ext uri="{BB962C8B-B14F-4D97-AF65-F5344CB8AC3E}">
        <p14:creationId xmlns:p14="http://schemas.microsoft.com/office/powerpoint/2010/main" val="3253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B7760-ABC3-5DA0-3BC0-0EE74348B134}"/>
              </a:ext>
            </a:extLst>
          </p:cNvPr>
          <p:cNvSpPr>
            <a:spLocks noGrp="1"/>
          </p:cNvSpPr>
          <p:nvPr>
            <p:ph type="title"/>
          </p:nvPr>
        </p:nvSpPr>
        <p:spPr>
          <a:xfrm>
            <a:off x="838200" y="365126"/>
            <a:ext cx="10515600" cy="818782"/>
          </a:xfrm>
        </p:spPr>
        <p:txBody>
          <a:bodyPr>
            <a:normAutofit fontScale="90000"/>
          </a:bodyPr>
          <a:lstStyle/>
          <a:p>
            <a:pPr marL="457200" indent="-457200">
              <a:tabLst>
                <a:tab pos="461963" algn="l"/>
              </a:tabLst>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C.	Two Notable Stories in the Dancer’s Herald’s’ Arrival on the Scene</a:t>
            </a:r>
            <a:endParaRPr lang="en-US" sz="3600" dirty="0"/>
          </a:p>
        </p:txBody>
      </p:sp>
      <p:sp>
        <p:nvSpPr>
          <p:cNvPr id="3" name="Content Placeholder 2">
            <a:extLst>
              <a:ext uri="{FF2B5EF4-FFF2-40B4-BE49-F238E27FC236}">
                <a16:creationId xmlns:a16="http://schemas.microsoft.com/office/drawing/2014/main" id="{87BA9306-F7E3-4FFA-22B0-F9EF7B9F00D1}"/>
              </a:ext>
            </a:extLst>
          </p:cNvPr>
          <p:cNvSpPr>
            <a:spLocks noGrp="1"/>
          </p:cNvSpPr>
          <p:nvPr>
            <p:ph idx="1"/>
          </p:nvPr>
        </p:nvSpPr>
        <p:spPr>
          <a:xfrm>
            <a:off x="490889" y="1453416"/>
            <a:ext cx="11280808" cy="5404584"/>
          </a:xfrm>
        </p:spPr>
        <p:txBody>
          <a:bodyPr>
            <a:normAutofit fontScale="85000" lnSpcReduction="10000"/>
          </a:bodyPr>
          <a:lstStyle/>
          <a:p>
            <a:pPr marL="514350" marR="0" indent="-514350">
              <a:lnSpc>
                <a:spcPct val="110000"/>
              </a:lnSpc>
              <a:spcBef>
                <a:spcPts val="0"/>
              </a:spcBef>
              <a:buAutoNum type="arabicPeriod"/>
              <a:tabLst>
                <a:tab pos="457200" algn="l"/>
                <a:tab pos="461963" algn="l"/>
                <a:tab pos="914400" algn="l"/>
                <a:tab pos="1487488" algn="l"/>
                <a:tab pos="1828800" algn="l"/>
              </a:tabLst>
            </a:pPr>
            <a:r>
              <a:rPr lang="en-US" sz="3800" b="1" dirty="0">
                <a:solidFill>
                  <a:srgbClr val="FFFFCC"/>
                </a:solidFill>
                <a:latin typeface="Calibri" panose="020F0502020204030204" pitchFamily="34" charset="0"/>
                <a:ea typeface="Calibri" panose="020F0502020204030204" pitchFamily="34" charset="0"/>
                <a:cs typeface="Calibri" panose="020F0502020204030204" pitchFamily="34" charset="0"/>
              </a:rPr>
              <a:t>Samuel’s Miraculous Birth (1:1–2:11a</a:t>
            </a:r>
            <a:r>
              <a:rPr lang="en-US" sz="3800" b="1" dirty="0">
                <a:solidFill>
                  <a:srgbClr val="FFFFCC"/>
                </a:solidFill>
                <a:latin typeface="Calibri" panose="020F0502020204030204" pitchFamily="34" charset="0"/>
                <a:ea typeface="MS Gothic" panose="020B0609070205080204" pitchFamily="49" charset="-128"/>
                <a:cs typeface="Calibri" panose="020F0502020204030204" pitchFamily="34" charset="0"/>
              </a:rPr>
              <a:t>) </a:t>
            </a:r>
          </a:p>
          <a:p>
            <a:pPr marL="0" marR="0" indent="0">
              <a:lnSpc>
                <a:spcPct val="110000"/>
              </a:lnSpc>
              <a:spcBef>
                <a:spcPts val="0"/>
              </a:spcBef>
              <a:buNone/>
              <a:tabLst>
                <a:tab pos="457200" algn="l"/>
                <a:tab pos="461963" algn="l"/>
                <a:tab pos="914400" algn="l"/>
                <a:tab pos="1487488" algn="l"/>
                <a:tab pos="1828800" algn="l"/>
              </a:tabLst>
            </a:pPr>
            <a:r>
              <a:rPr lang="en-US" sz="3800" b="1" dirty="0">
                <a:solidFill>
                  <a:srgbClr val="FFFFCC"/>
                </a:solidFill>
                <a:latin typeface="Calibri" panose="020F0502020204030204" pitchFamily="34" charset="0"/>
                <a:ea typeface="MS Gothic" panose="020B0609070205080204" pitchFamily="49" charset="-128"/>
                <a:cs typeface="Calibri" panose="020F0502020204030204" pitchFamily="34" charset="0"/>
              </a:rPr>
              <a:t>	</a:t>
            </a:r>
            <a:r>
              <a:rPr lang="en-US" sz="3800" b="1" dirty="0">
                <a:solidFill>
                  <a:srgbClr val="FFFFCC"/>
                </a:solidFill>
                <a:latin typeface="Calibri" panose="020F0502020204030204" pitchFamily="34" charset="0"/>
                <a:ea typeface="Calibri" panose="020F0502020204030204" pitchFamily="34" charset="0"/>
                <a:cs typeface="Calibri" panose="020F0502020204030204" pitchFamily="34" charset="0"/>
              </a:rPr>
              <a:t>a.	The Account of Samuel’s Birth (1:1–28</a:t>
            </a:r>
            <a:r>
              <a:rPr lang="en-US" sz="38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p>
          <a:p>
            <a:pPr marL="0" marR="0" indent="0">
              <a:lnSpc>
                <a:spcPct val="120000"/>
              </a:lnSpc>
              <a:spcBef>
                <a:spcPts val="0"/>
              </a:spcBef>
              <a:spcAft>
                <a:spcPts val="1200"/>
              </a:spcAft>
              <a:buNone/>
              <a:tabLst>
                <a:tab pos="457200" algn="l"/>
                <a:tab pos="461963" algn="l"/>
                <a:tab pos="914400" algn="l"/>
                <a:tab pos="1487488" algn="l"/>
                <a:tab pos="1828800" algn="l"/>
              </a:tabLst>
            </a:pPr>
            <a:r>
              <a:rPr lang="en-US" sz="3800" b="1" dirty="0">
                <a:solidFill>
                  <a:srgbClr val="FFFFCC"/>
                </a:solidFill>
                <a:latin typeface="Calibri" panose="020F0502020204030204" pitchFamily="34" charset="0"/>
                <a:ea typeface="MS Gothic" panose="020B0609070205080204" pitchFamily="49" charset="-128"/>
                <a:cs typeface="Calibri" panose="020F0502020204030204" pitchFamily="34" charset="0"/>
              </a:rPr>
              <a:t>	b.	</a:t>
            </a:r>
            <a:r>
              <a:rPr lang="en-US" sz="3800" b="1" dirty="0">
                <a:solidFill>
                  <a:srgbClr val="FFFFCC"/>
                </a:solidFill>
                <a:latin typeface="Calibri" panose="020F0502020204030204" pitchFamily="34" charset="0"/>
                <a:ea typeface="Calibri" panose="020F0502020204030204" pitchFamily="34" charset="0"/>
                <a:cs typeface="Calibri" panose="020F0502020204030204" pitchFamily="34" charset="0"/>
              </a:rPr>
              <a:t>The Celebration of Samuel’s Birth (2:1–11a)</a:t>
            </a:r>
          </a:p>
          <a:p>
            <a:pPr marL="0" marR="0" indent="0">
              <a:lnSpc>
                <a:spcPct val="120000"/>
              </a:lnSpc>
              <a:spcBef>
                <a:spcPts val="0"/>
              </a:spcBef>
              <a:spcAft>
                <a:spcPts val="1200"/>
              </a:spcAft>
              <a:buNone/>
              <a:tabLst>
                <a:tab pos="457200" algn="l"/>
                <a:tab pos="914400" algn="l"/>
                <a:tab pos="1371600" algn="l"/>
                <a:tab pos="1828800" algn="l"/>
              </a:tabLst>
            </a:pPr>
            <a:r>
              <a:rPr lang="en-US" sz="3800" b="1" dirty="0">
                <a:solidFill>
                  <a:srgbClr val="FFFFCC"/>
                </a:solidFill>
                <a:latin typeface="Calibri" panose="020F0502020204030204" pitchFamily="34" charset="0"/>
                <a:ea typeface="Calibri" panose="020F0502020204030204" pitchFamily="34" charset="0"/>
                <a:cs typeface="Calibri" panose="020F0502020204030204" pitchFamily="34" charset="0"/>
              </a:rPr>
              <a:t>2.	Samuel’s Call to Prophetic Ministry (2:11b–4:1a</a:t>
            </a:r>
            <a:r>
              <a:rPr lang="en-US" sz="38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endParaRPr lang="en-US" sz="3800" b="1" dirty="0">
              <a:solidFill>
                <a:srgbClr val="FFFFCC"/>
              </a:solidFill>
              <a:latin typeface="Calibri" panose="020F0502020204030204" pitchFamily="34" charset="0"/>
              <a:ea typeface="Calibri" panose="020F0502020204030204" pitchFamily="34" charset="0"/>
              <a:cs typeface="Arial" panose="020B0604020202020204" pitchFamily="34" charset="0"/>
            </a:endParaRPr>
          </a:p>
          <a:p>
            <a:pPr marL="0" marR="0" indent="0">
              <a:lnSpc>
                <a:spcPct val="110000"/>
              </a:lnSpc>
              <a:spcBef>
                <a:spcPts val="0"/>
              </a:spcBef>
              <a:spcAft>
                <a:spcPts val="600"/>
              </a:spcAft>
              <a:buNone/>
              <a:tabLst>
                <a:tab pos="457200" algn="l"/>
                <a:tab pos="914400" algn="l"/>
                <a:tab pos="1487488" algn="l"/>
                <a:tab pos="1828800" algn="l"/>
              </a:tabLst>
            </a:pPr>
            <a:r>
              <a:rPr lang="en-US" sz="3800" b="1" dirty="0">
                <a:solidFill>
                  <a:srgbClr val="FFFFCC"/>
                </a:solidFill>
                <a:latin typeface="Calibri" panose="020F0502020204030204" pitchFamily="34" charset="0"/>
                <a:ea typeface="Calibri" panose="020F0502020204030204" pitchFamily="34" charset="0"/>
                <a:cs typeface="Calibri" panose="020F0502020204030204" pitchFamily="34" charset="0"/>
              </a:rPr>
              <a:t>	a.	The Context of the Call: </a:t>
            </a:r>
          </a:p>
          <a:p>
            <a:pPr marL="0" marR="0" indent="0">
              <a:lnSpc>
                <a:spcPct val="110000"/>
              </a:lnSpc>
              <a:spcBef>
                <a:spcPts val="0"/>
              </a:spcBef>
              <a:spcAft>
                <a:spcPts val="600"/>
              </a:spcAft>
              <a:buNone/>
              <a:tabLst>
                <a:tab pos="457200" algn="l"/>
                <a:tab pos="914400" algn="l"/>
                <a:tab pos="1487488" algn="l"/>
                <a:tab pos="1828800" algn="l"/>
              </a:tabLst>
            </a:pPr>
            <a:r>
              <a:rPr lang="en-US" sz="3800" b="1" dirty="0">
                <a:solidFill>
                  <a:srgbClr val="FFFFCC"/>
                </a:solidFill>
                <a:latin typeface="Calibri" panose="020F0502020204030204" pitchFamily="34" charset="0"/>
                <a:ea typeface="Calibri" panose="020F0502020204030204" pitchFamily="34" charset="0"/>
                <a:cs typeface="Calibri" panose="020F0502020204030204" pitchFamily="34" charset="0"/>
              </a:rPr>
              <a:t>			The Crisis of Spiritual Leadership in Israel (2:11b–36</a:t>
            </a:r>
            <a:r>
              <a:rPr lang="en-US" sz="38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r>
              <a:rPr lang="en-US" sz="38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p>
          <a:p>
            <a:pPr marL="0" marR="0" indent="0">
              <a:lnSpc>
                <a:spcPct val="110000"/>
              </a:lnSpc>
              <a:spcBef>
                <a:spcPts val="0"/>
              </a:spcBef>
              <a:spcAft>
                <a:spcPts val="600"/>
              </a:spcAft>
              <a:buNone/>
              <a:tabLst>
                <a:tab pos="457200" algn="l"/>
                <a:tab pos="914400" algn="l"/>
                <a:tab pos="1487488" algn="l"/>
                <a:tab pos="1828800" algn="l"/>
              </a:tabLst>
            </a:pPr>
            <a:r>
              <a:rPr lang="en-US" sz="3800" b="1" dirty="0">
                <a:solidFill>
                  <a:srgbClr val="FFFFCC"/>
                </a:solidFill>
                <a:latin typeface="Calibri" panose="020F0502020204030204" pitchFamily="34" charset="0"/>
                <a:ea typeface="Calibri" panose="020F0502020204030204" pitchFamily="34" charset="0"/>
                <a:cs typeface="Calibri" panose="020F0502020204030204" pitchFamily="34" charset="0"/>
              </a:rPr>
              <a:t>	b.	The Nature of the Call: </a:t>
            </a:r>
          </a:p>
          <a:p>
            <a:pPr marL="0" marR="0" indent="0">
              <a:lnSpc>
                <a:spcPct val="110000"/>
              </a:lnSpc>
              <a:spcBef>
                <a:spcPts val="0"/>
              </a:spcBef>
              <a:spcAft>
                <a:spcPts val="600"/>
              </a:spcAft>
              <a:buNone/>
              <a:tabLst>
                <a:tab pos="457200" algn="l"/>
                <a:tab pos="914400" algn="l"/>
                <a:tab pos="1487488" algn="l"/>
                <a:tab pos="1828800" algn="l"/>
              </a:tabLst>
            </a:pPr>
            <a:r>
              <a:rPr lang="en-US" sz="3800" b="1" dirty="0">
                <a:solidFill>
                  <a:srgbClr val="FFFFCC"/>
                </a:solidFill>
                <a:latin typeface="Calibri" panose="020F0502020204030204" pitchFamily="34" charset="0"/>
                <a:ea typeface="Calibri" panose="020F0502020204030204" pitchFamily="34" charset="0"/>
                <a:cs typeface="Calibri" panose="020F0502020204030204" pitchFamily="34" charset="0"/>
              </a:rPr>
              <a:t>			The Provision of Spiritual Leadership in Israel (3:1–4:1a</a:t>
            </a:r>
            <a:r>
              <a:rPr lang="en-US" sz="38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endParaRPr lang="en-US" sz="3800" b="1" dirty="0">
              <a:solidFill>
                <a:srgbClr val="FFFFCC"/>
              </a:solidFill>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0724886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93820-8E8F-4436-E36B-442907F475E8}"/>
              </a:ext>
            </a:extLst>
          </p:cNvPr>
          <p:cNvSpPr>
            <a:spLocks noGrp="1"/>
          </p:cNvSpPr>
          <p:nvPr>
            <p:ph type="title"/>
          </p:nvPr>
        </p:nvSpPr>
        <p:spPr>
          <a:xfrm>
            <a:off x="838200" y="189964"/>
            <a:ext cx="10515600" cy="905410"/>
          </a:xfrm>
        </p:spPr>
        <p:txBody>
          <a:bodyPr>
            <a:normAutofit/>
          </a:bodyPr>
          <a:lstStyle/>
          <a:p>
            <a:r>
              <a:rPr lang="en-US" sz="3600" b="1" dirty="0">
                <a:solidFill>
                  <a:srgbClr val="FFFFCC"/>
                </a:solidFill>
                <a:latin typeface="+mn-lt"/>
              </a:rPr>
              <a:t>a.  The Account of Samuel’s Birth (1:1–28) </a:t>
            </a:r>
          </a:p>
        </p:txBody>
      </p:sp>
      <p:sp>
        <p:nvSpPr>
          <p:cNvPr id="3" name="Content Placeholder 2">
            <a:extLst>
              <a:ext uri="{FF2B5EF4-FFF2-40B4-BE49-F238E27FC236}">
                <a16:creationId xmlns:a16="http://schemas.microsoft.com/office/drawing/2014/main" id="{7EF00C71-5A16-ACED-279B-2E53A21BF88B}"/>
              </a:ext>
            </a:extLst>
          </p:cNvPr>
          <p:cNvSpPr>
            <a:spLocks noGrp="1"/>
          </p:cNvSpPr>
          <p:nvPr>
            <p:ph idx="1"/>
          </p:nvPr>
        </p:nvSpPr>
        <p:spPr>
          <a:xfrm>
            <a:off x="567891" y="1095374"/>
            <a:ext cx="11069052" cy="5324677"/>
          </a:xfrm>
        </p:spPr>
        <p:txBody>
          <a:bodyPr>
            <a:normAutofit lnSpcReduction="10000"/>
          </a:bodyPr>
          <a:lstStyle/>
          <a:p>
            <a:pPr marL="0" indent="0">
              <a:buNone/>
            </a:pPr>
            <a:r>
              <a:rPr lang="en-US" sz="3600" b="1" dirty="0">
                <a:solidFill>
                  <a:srgbClr val="FFFFCC"/>
                </a:solidFill>
              </a:rPr>
              <a:t>Elements of Biblical “Birth Narratives”:</a:t>
            </a:r>
          </a:p>
          <a:p>
            <a:pPr marL="742950" indent="-742950">
              <a:buAutoNum type="arabicParenBoth"/>
            </a:pPr>
            <a:r>
              <a:rPr lang="en-US" sz="3600" b="1" dirty="0">
                <a:solidFill>
                  <a:srgbClr val="FFFFCC"/>
                </a:solidFill>
              </a:rPr>
              <a:t>The introduction of a pious but infertile woman (who longs for a son)</a:t>
            </a:r>
          </a:p>
          <a:p>
            <a:pPr marL="742950" indent="-742950">
              <a:buAutoNum type="arabicParenBoth"/>
            </a:pPr>
            <a:r>
              <a:rPr lang="en-US" sz="3600" b="1" dirty="0">
                <a:solidFill>
                  <a:srgbClr val="FFFFCC"/>
                </a:solidFill>
              </a:rPr>
              <a:t>A divine revelation/visitation announcing the conception of a special child and/or the special destiny of the child.</a:t>
            </a:r>
          </a:p>
          <a:p>
            <a:pPr marL="742950" indent="-742950">
              <a:buAutoNum type="arabicParenBoth"/>
            </a:pPr>
            <a:r>
              <a:rPr lang="en-US" sz="3600" b="1" dirty="0">
                <a:solidFill>
                  <a:srgbClr val="FFFFCC"/>
                </a:solidFill>
              </a:rPr>
              <a:t>The announcement of the child’s birth</a:t>
            </a:r>
          </a:p>
          <a:p>
            <a:pPr marL="742950" indent="-742950">
              <a:buAutoNum type="arabicParenBoth"/>
            </a:pPr>
            <a:r>
              <a:rPr lang="en-US" sz="3600" b="1" dirty="0">
                <a:solidFill>
                  <a:srgbClr val="FFFFCC"/>
                </a:solidFill>
              </a:rPr>
              <a:t>The naming of the child.</a:t>
            </a:r>
          </a:p>
          <a:p>
            <a:pPr marL="0" indent="0">
              <a:buNone/>
            </a:pPr>
            <a:r>
              <a:rPr lang="en-US" sz="3600" b="1" dirty="0">
                <a:solidFill>
                  <a:srgbClr val="FFFFCC"/>
                </a:solidFill>
              </a:rPr>
              <a:t>Examples:</a:t>
            </a:r>
            <a:r>
              <a:rPr lang="en-US" sz="4400" b="1" dirty="0">
                <a:solidFill>
                  <a:srgbClr val="FFFFCC"/>
                </a:solidFill>
              </a:rPr>
              <a:t> </a:t>
            </a:r>
            <a:r>
              <a:rPr lang="en-US" sz="3600" b="1" dirty="0">
                <a:solidFill>
                  <a:srgbClr val="FFFFCC"/>
                </a:solidFill>
              </a:rPr>
              <a:t>Sarah (Gen 18:9–15), Rebekah (Gen 25:19–26), Rachel (Gen 30:1–24)</a:t>
            </a:r>
          </a:p>
        </p:txBody>
      </p:sp>
    </p:spTree>
    <p:extLst>
      <p:ext uri="{BB962C8B-B14F-4D97-AF65-F5344CB8AC3E}">
        <p14:creationId xmlns:p14="http://schemas.microsoft.com/office/powerpoint/2010/main" val="282671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5D85F-761C-DCB1-3B66-EDD3219E8F10}"/>
              </a:ext>
            </a:extLst>
          </p:cNvPr>
          <p:cNvSpPr>
            <a:spLocks noGrp="1"/>
          </p:cNvSpPr>
          <p:nvPr>
            <p:ph type="title"/>
          </p:nvPr>
        </p:nvSpPr>
        <p:spPr/>
        <p:txBody>
          <a:bodyPr/>
          <a:lstStyle/>
          <a:p>
            <a:endParaRPr lang="en-US" dirty="0"/>
          </a:p>
        </p:txBody>
      </p:sp>
      <p:graphicFrame>
        <p:nvGraphicFramePr>
          <p:cNvPr id="5" name="Content Placeholder 4">
            <a:extLst>
              <a:ext uri="{FF2B5EF4-FFF2-40B4-BE49-F238E27FC236}">
                <a16:creationId xmlns:a16="http://schemas.microsoft.com/office/drawing/2014/main" id="{15CD519C-6936-89CC-DB9A-E4ECDE451E01}"/>
              </a:ext>
            </a:extLst>
          </p:cNvPr>
          <p:cNvGraphicFramePr>
            <a:graphicFrameLocks noGrp="1"/>
          </p:cNvGraphicFramePr>
          <p:nvPr>
            <p:ph idx="1"/>
            <p:extLst>
              <p:ext uri="{D42A27DB-BD31-4B8C-83A1-F6EECF244321}">
                <p14:modId xmlns:p14="http://schemas.microsoft.com/office/powerpoint/2010/main" val="2917533923"/>
              </p:ext>
            </p:extLst>
          </p:nvPr>
        </p:nvGraphicFramePr>
        <p:xfrm>
          <a:off x="452387" y="365125"/>
          <a:ext cx="11319310" cy="5906343"/>
        </p:xfrm>
        <a:graphic>
          <a:graphicData uri="http://schemas.openxmlformats.org/drawingml/2006/table">
            <a:tbl>
              <a:tblPr firstRow="1" firstCol="1" bandRow="1"/>
              <a:tblGrid>
                <a:gridCol w="388936">
                  <a:extLst>
                    <a:ext uri="{9D8B030D-6E8A-4147-A177-3AD203B41FA5}">
                      <a16:colId xmlns:a16="http://schemas.microsoft.com/office/drawing/2014/main" val="1891177524"/>
                    </a:ext>
                  </a:extLst>
                </a:gridCol>
                <a:gridCol w="5465187">
                  <a:extLst>
                    <a:ext uri="{9D8B030D-6E8A-4147-A177-3AD203B41FA5}">
                      <a16:colId xmlns:a16="http://schemas.microsoft.com/office/drawing/2014/main" val="1834892326"/>
                    </a:ext>
                  </a:extLst>
                </a:gridCol>
                <a:gridCol w="5465187">
                  <a:extLst>
                    <a:ext uri="{9D8B030D-6E8A-4147-A177-3AD203B41FA5}">
                      <a16:colId xmlns:a16="http://schemas.microsoft.com/office/drawing/2014/main" val="2132633724"/>
                    </a:ext>
                  </a:extLst>
                </a:gridCol>
              </a:tblGrid>
              <a:tr h="385646">
                <a:tc gridSpan="3">
                  <a:txBody>
                    <a:bodyPr/>
                    <a:lstStyle/>
                    <a:p>
                      <a:pPr marL="0" marR="0" algn="ctr">
                        <a:lnSpc>
                          <a:spcPct val="100000"/>
                        </a:lnSpc>
                        <a:buNone/>
                      </a:pPr>
                      <a:r>
                        <a:rPr lang="en-US" sz="2800" b="1" kern="100" dirty="0">
                          <a:solidFill>
                            <a:srgbClr val="FFFFFF"/>
                          </a:solidFill>
                          <a:effectLst/>
                          <a:latin typeface="Calibri" panose="020F0502020204030204" pitchFamily="34" charset="0"/>
                          <a:ea typeface="Aptos" panose="020B0004020202020204" pitchFamily="34" charset="0"/>
                          <a:cs typeface="SBL BibLit" panose="02000000000000000000" pitchFamily="2" charset="-79"/>
                        </a:rPr>
                        <a:t>A Comparison of the Birth Accounts of Samuel and John ben Zacharias</a:t>
                      </a:r>
                      <a:endParaRPr lang="en-US" sz="4000"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33171312"/>
                  </a:ext>
                </a:extLst>
              </a:tr>
              <a:tr h="648128">
                <a:tc>
                  <a:txBody>
                    <a:bodyPr/>
                    <a:lstStyle/>
                    <a:p>
                      <a:pPr marL="0" marR="0">
                        <a:lnSpc>
                          <a:spcPct val="100000"/>
                        </a:lnSpc>
                        <a:buNone/>
                      </a:pPr>
                      <a:r>
                        <a:rPr lang="en-US" sz="2000" kern="100" dirty="0">
                          <a:effectLst/>
                          <a:latin typeface="Calibri" panose="020F0502020204030204" pitchFamily="34" charset="0"/>
                          <a:ea typeface="Aptos" panose="020B0004020202020204" pitchFamily="34" charset="0"/>
                          <a:cs typeface="SBL BibLit" panose="02000000000000000000" pitchFamily="2" charset="-79"/>
                        </a:rPr>
                        <a:t> </a:t>
                      </a:r>
                      <a:endParaRPr lang="en-US" sz="3200"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00000"/>
                        </a:lnSpc>
                        <a:buNone/>
                      </a:pPr>
                      <a:r>
                        <a:rPr lang="en-US" sz="2800" b="1" kern="100" dirty="0">
                          <a:solidFill>
                            <a:srgbClr val="3C0000"/>
                          </a:solidFill>
                          <a:effectLst/>
                          <a:latin typeface="Calibri" panose="020F0502020204030204" pitchFamily="34" charset="0"/>
                          <a:ea typeface="Aptos" panose="020B0004020202020204" pitchFamily="34" charset="0"/>
                          <a:cs typeface="SBL BibLit" panose="02000000000000000000" pitchFamily="2" charset="-79"/>
                        </a:rPr>
                        <a:t>1 Samuel 1:1–2:11a</a:t>
                      </a:r>
                      <a:endParaRPr lang="en-US" sz="4000" kern="100" dirty="0">
                        <a:solidFill>
                          <a:srgbClr val="3C0000"/>
                        </a:solidFill>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00000"/>
                        </a:lnSpc>
                        <a:buNone/>
                      </a:pPr>
                      <a:r>
                        <a:rPr lang="en-US" sz="2800" b="1" kern="100" dirty="0">
                          <a:solidFill>
                            <a:srgbClr val="3C0000"/>
                          </a:solidFill>
                          <a:effectLst/>
                          <a:latin typeface="Calibri" panose="020F0502020204030204" pitchFamily="34" charset="0"/>
                          <a:ea typeface="Aptos" panose="020B0004020202020204" pitchFamily="34" charset="0"/>
                          <a:cs typeface="SBL BibLit" panose="02000000000000000000" pitchFamily="2" charset="-79"/>
                        </a:rPr>
                        <a:t>Luke 1:5–25, 57–80</a:t>
                      </a:r>
                      <a:endParaRPr lang="en-US" sz="4000" kern="100" dirty="0">
                        <a:solidFill>
                          <a:srgbClr val="3C0000"/>
                        </a:solidFill>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721479737"/>
                  </a:ext>
                </a:extLst>
              </a:tr>
              <a:tr h="1355176">
                <a:tc>
                  <a:txBody>
                    <a:bodyPr/>
                    <a:lstStyle/>
                    <a:p>
                      <a:pPr marL="0" marR="0">
                        <a:lnSpc>
                          <a:spcPct val="100000"/>
                        </a:lnSpc>
                        <a:buNone/>
                      </a:pPr>
                      <a:r>
                        <a:rPr lang="en-US" sz="24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1</a:t>
                      </a:r>
                      <a:endParaRPr lang="en-US" sz="36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The Father’s Status: Elkanah</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pPr>
                      <a:r>
                        <a:rPr lang="hbo-Hebr-IL" sz="2800" b="1" kern="100" dirty="0">
                          <a:solidFill>
                            <a:srgbClr val="000000"/>
                          </a:solidFill>
                          <a:effectLst/>
                          <a:latin typeface="SBL BibLit" panose="02000000000000000000" pitchFamily="2" charset="-79"/>
                          <a:ea typeface="Aptos" panose="020B0004020202020204" pitchFamily="34" charset="0"/>
                          <a:cs typeface="SBL BibLit" panose="02000000000000000000" pitchFamily="2" charset="-79"/>
                        </a:rPr>
                        <a:t>וַיִּזְכְּרֶהָ</a:t>
                      </a:r>
                      <a:r>
                        <a:rPr lang="en-US" sz="2800" b="1" kern="100" dirty="0">
                          <a:solidFill>
                            <a:srgbClr val="000000"/>
                          </a:solidFill>
                          <a:effectLst/>
                          <a:latin typeface="SBL BibLit" panose="02000000000000000000" pitchFamily="2" charset="-79"/>
                          <a:ea typeface="Aptos" panose="020B0004020202020204" pitchFamily="34" charset="0"/>
                          <a:cs typeface="SBL BibLit" panose="02000000000000000000" pitchFamily="2" charset="-79"/>
                        </a:rPr>
                        <a:t>, </a:t>
                      </a: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“YHWH remembered her” (v. 19)</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The Father’s Status: Zacharias</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“YHWH remembers”</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91515286"/>
                  </a:ext>
                </a:extLst>
              </a:tr>
              <a:tr h="3476319">
                <a:tc>
                  <a:txBody>
                    <a:bodyPr/>
                    <a:lstStyle/>
                    <a:p>
                      <a:pPr marL="0" marR="0">
                        <a:lnSpc>
                          <a:spcPct val="100000"/>
                        </a:lnSpc>
                        <a:buNone/>
                      </a:pPr>
                      <a:r>
                        <a:rPr lang="en-US" sz="2400" b="1" kern="100" dirty="0">
                          <a:effectLst/>
                          <a:latin typeface="Calibri" panose="020F0502020204030204" pitchFamily="34" charset="0"/>
                          <a:ea typeface="Aptos" panose="020B0004020202020204" pitchFamily="34" charset="0"/>
                          <a:cs typeface="SBL BibLit" panose="02000000000000000000" pitchFamily="2" charset="-79"/>
                        </a:rPr>
                        <a:t> </a:t>
                      </a:r>
                      <a:endParaRPr lang="en-US" sz="36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A pious Ephraimite </a:t>
                      </a:r>
                      <a:r>
                        <a:rPr lang="en-US" sz="2400" b="1" kern="100" dirty="0">
                          <a:effectLst/>
                          <a:latin typeface="Calibri" panose="020F0502020204030204" pitchFamily="34" charset="0"/>
                          <a:ea typeface="Aptos" panose="020B0004020202020204" pitchFamily="34" charset="0"/>
                          <a:cs typeface="SBL BibLit" panose="02000000000000000000" pitchFamily="2" charset="-79"/>
                        </a:rPr>
                        <a:t>(1:1, 3, 21)</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Now this man used to go up year by year from his city to worship and to sacrifice to YHWH of hosts at Shiloh, where the two sons of Eli, Hophni and Phinehas, were priests of YHWH.</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A righteous Levite (1:6)</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And they were both righteous before God, walking blamelessly in all the commands and statutes of the Lord </a:t>
                      </a:r>
                      <a:r>
                        <a:rPr lang="en-US" sz="2800" b="1" i="0" kern="100" dirty="0">
                          <a:effectLst/>
                          <a:latin typeface="Calibri" panose="020F0502020204030204" pitchFamily="34" charset="0"/>
                          <a:ea typeface="Aptos" panose="020B0004020202020204" pitchFamily="34" charset="0"/>
                          <a:cs typeface="SBL BibLit" panose="02000000000000000000" pitchFamily="2" charset="-79"/>
                        </a:rPr>
                        <a:t>(</a:t>
                      </a:r>
                      <a:r>
                        <a:rPr lang="en-US" sz="2800" b="1" i="1" kern="100" dirty="0" err="1">
                          <a:effectLst/>
                          <a:latin typeface="Calibri" panose="020F0502020204030204" pitchFamily="34" charset="0"/>
                          <a:ea typeface="Aptos" panose="020B0004020202020204" pitchFamily="34" charset="0"/>
                          <a:cs typeface="SBL BibLit" panose="02000000000000000000" pitchFamily="2" charset="-79"/>
                        </a:rPr>
                        <a:t>kyrios</a:t>
                      </a:r>
                      <a:r>
                        <a:rPr lang="en-US" sz="2800" b="1" i="0" kern="100" dirty="0">
                          <a:effectLst/>
                          <a:latin typeface="Calibri" panose="020F0502020204030204" pitchFamily="34" charset="0"/>
                          <a:ea typeface="Aptos" panose="020B0004020202020204" pitchFamily="34" charset="0"/>
                          <a:cs typeface="SBL BibLit" panose="02000000000000000000" pitchFamily="2" charset="-79"/>
                        </a:rPr>
                        <a:t>).</a:t>
                      </a:r>
                      <a:endParaRPr lang="en-US" sz="4000" b="1" i="0"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59901854"/>
                  </a:ext>
                </a:extLst>
              </a:tr>
            </a:tbl>
          </a:graphicData>
        </a:graphic>
      </p:graphicFrame>
    </p:spTree>
    <p:extLst>
      <p:ext uri="{BB962C8B-B14F-4D97-AF65-F5344CB8AC3E}">
        <p14:creationId xmlns:p14="http://schemas.microsoft.com/office/powerpoint/2010/main" val="42389302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5CD6237-4243-513D-F0B1-00E21DA9AB5C}"/>
              </a:ext>
            </a:extLst>
          </p:cNvPr>
          <p:cNvGraphicFramePr>
            <a:graphicFrameLocks noGrp="1"/>
          </p:cNvGraphicFramePr>
          <p:nvPr>
            <p:ph idx="1"/>
            <p:extLst>
              <p:ext uri="{D42A27DB-BD31-4B8C-83A1-F6EECF244321}">
                <p14:modId xmlns:p14="http://schemas.microsoft.com/office/powerpoint/2010/main" val="1394060216"/>
              </p:ext>
            </p:extLst>
          </p:nvPr>
        </p:nvGraphicFramePr>
        <p:xfrm>
          <a:off x="423512" y="433138"/>
          <a:ext cx="11357810" cy="6121666"/>
        </p:xfrm>
        <a:graphic>
          <a:graphicData uri="http://schemas.openxmlformats.org/drawingml/2006/table">
            <a:tbl>
              <a:tblPr firstRow="1" firstCol="1" bandRow="1"/>
              <a:tblGrid>
                <a:gridCol w="390259">
                  <a:extLst>
                    <a:ext uri="{9D8B030D-6E8A-4147-A177-3AD203B41FA5}">
                      <a16:colId xmlns:a16="http://schemas.microsoft.com/office/drawing/2014/main" val="2694690366"/>
                    </a:ext>
                  </a:extLst>
                </a:gridCol>
                <a:gridCol w="4581301">
                  <a:extLst>
                    <a:ext uri="{9D8B030D-6E8A-4147-A177-3AD203B41FA5}">
                      <a16:colId xmlns:a16="http://schemas.microsoft.com/office/drawing/2014/main" val="2254142334"/>
                    </a:ext>
                  </a:extLst>
                </a:gridCol>
                <a:gridCol w="6386250">
                  <a:extLst>
                    <a:ext uri="{9D8B030D-6E8A-4147-A177-3AD203B41FA5}">
                      <a16:colId xmlns:a16="http://schemas.microsoft.com/office/drawing/2014/main" val="1618160587"/>
                    </a:ext>
                  </a:extLst>
                </a:gridCol>
              </a:tblGrid>
              <a:tr h="611583">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2</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The Mother’s Status: Hannah</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The Mother’s Status: Elizabeth</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685019610"/>
                  </a:ext>
                </a:extLst>
              </a:tr>
              <a:tr h="3085307">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 </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A pious woman who regularly went to the sanctuary</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tabLst>
                          <a:tab pos="230505" algn="l"/>
                        </a:tabLst>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a woman of prayer </a:t>
                      </a:r>
                      <a:r>
                        <a:rPr lang="en-US" sz="2400" b="1" kern="100" dirty="0">
                          <a:effectLst/>
                          <a:latin typeface="Calibri" panose="020F0502020204030204" pitchFamily="34" charset="0"/>
                          <a:ea typeface="Aptos" panose="020B0004020202020204" pitchFamily="34" charset="0"/>
                          <a:cs typeface="SBL BibLit" panose="02000000000000000000" pitchFamily="2" charset="-79"/>
                        </a:rPr>
                        <a:t>(vv. 12–16)</a:t>
                      </a:r>
                      <a:endParaRPr lang="en-US" sz="2800" b="1" kern="100" dirty="0">
                        <a:effectLst/>
                        <a:latin typeface="+mn-lt"/>
                        <a:ea typeface="Aptos" panose="020B0004020202020204" pitchFamily="34" charset="0"/>
                        <a:cs typeface="SBL BibLit" panose="02000000000000000000" pitchFamily="2" charset="-79"/>
                      </a:endParaRPr>
                    </a:p>
                    <a:p>
                      <a:pPr marL="0" marR="0">
                        <a:lnSpc>
                          <a:spcPct val="100000"/>
                        </a:lnSpc>
                        <a:buNone/>
                        <a:tabLst>
                          <a:tab pos="230505" algn="l"/>
                        </a:tabLst>
                      </a:pPr>
                      <a:r>
                        <a:rPr lang="en-US" sz="2800" b="1" kern="100" dirty="0">
                          <a:effectLst/>
                          <a:latin typeface="+mn-lt"/>
                          <a:ea typeface="Aptos" panose="020B0004020202020204" pitchFamily="34" charset="0"/>
                          <a:cs typeface="Calibri" panose="020F0502020204030204" pitchFamily="34" charset="0"/>
                        </a:rPr>
                        <a:t>a</a:t>
                      </a:r>
                      <a:r>
                        <a:rPr lang="en-US" sz="2800" b="1" kern="100" dirty="0">
                          <a:effectLst/>
                          <a:latin typeface="+mn-lt"/>
                          <a:ea typeface="Aptos" panose="020B0004020202020204" pitchFamily="34" charset="0"/>
                          <a:cs typeface="SBL BibLit" panose="02000000000000000000" pitchFamily="2" charset="-79"/>
                        </a:rPr>
                        <a:t>nd faithful to vows (11, 2, 24–28)</a:t>
                      </a:r>
                    </a:p>
                    <a:p>
                      <a:pPr marL="0" marR="0">
                        <a:lnSpc>
                          <a:spcPct val="100000"/>
                        </a:lnSpc>
                        <a:buNone/>
                        <a:tabLst>
                          <a:tab pos="230505" algn="l"/>
                        </a:tabLst>
                      </a:pPr>
                      <a:r>
                        <a:rPr lang="en-US" sz="2800" b="1" kern="100" dirty="0">
                          <a:effectLst/>
                          <a:latin typeface="+mn-lt"/>
                          <a:ea typeface="Aptos" panose="020B0004020202020204" pitchFamily="34" charset="0"/>
                          <a:cs typeface="SBL BibLit" panose="02000000000000000000" pitchFamily="2" charset="-79"/>
                        </a:rPr>
                        <a:t>humble and submissive before YHWH (v</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 19, </a:t>
                      </a:r>
                      <a:r>
                        <a:rPr lang="hbo-Hebr-IL" sz="2800" b="1" kern="100" dirty="0">
                          <a:effectLst/>
                          <a:latin typeface="SBL BibLit" panose="02000000000000000000" pitchFamily="2" charset="-79"/>
                          <a:ea typeface="Aptos" panose="020B0004020202020204" pitchFamily="34" charset="0"/>
                          <a:cs typeface="SBL BibLit" panose="02000000000000000000" pitchFamily="2" charset="-79"/>
                        </a:rPr>
                        <a:t>הִשְׁתַחֲוָה</a:t>
                      </a:r>
                      <a:r>
                        <a:rPr lang="en-US" sz="2800" b="1" kern="100" dirty="0">
                          <a:effectLst/>
                          <a:latin typeface="SBL BibLit" panose="02000000000000000000" pitchFamily="2" charset="-79"/>
                          <a:ea typeface="Aptos" panose="020B0004020202020204" pitchFamily="34" charset="0"/>
                          <a:cs typeface="SBL BibLit" panose="02000000000000000000" pitchFamily="2" charset="-79"/>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They were both righteous before God, walking blamelessly in all the commands and ordinances of the Lord. (v. 6)</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ot"/>
                      <a:round/>
                      <a:headEnd type="none" w="med" len="med"/>
                      <a:tailEnd type="none" w="med" len="med"/>
                    </a:lnB>
                    <a:solidFill>
                      <a:srgbClr val="FFFFCC"/>
                    </a:solidFill>
                  </a:tcPr>
                </a:tc>
                <a:extLst>
                  <a:ext uri="{0D108BD9-81ED-4DB2-BD59-A6C34878D82A}">
                    <a16:rowId xmlns:a16="http://schemas.microsoft.com/office/drawing/2014/main" val="1606525488"/>
                  </a:ext>
                </a:extLst>
              </a:tr>
              <a:tr h="2424776">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 </a:t>
                      </a:r>
                      <a:endParaRPr lang="en-US" sz="40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a barren woman:</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tabLst>
                          <a:tab pos="230505" algn="l"/>
                        </a:tabLst>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Hannah had no children (v. 2)</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tabLst>
                          <a:tab pos="230505" algn="l"/>
                        </a:tabLst>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YHWH had closed her womb (v. 6)</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they had no child, because Elizabeth was barren, and both were advanced in years. (v. 7)</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I am an old man, and my wife is advanced in years (v. 18)</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3940028"/>
                  </a:ext>
                </a:extLst>
              </a:tr>
            </a:tbl>
          </a:graphicData>
        </a:graphic>
      </p:graphicFrame>
    </p:spTree>
    <p:extLst>
      <p:ext uri="{BB962C8B-B14F-4D97-AF65-F5344CB8AC3E}">
        <p14:creationId xmlns:p14="http://schemas.microsoft.com/office/powerpoint/2010/main" val="1482166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9540321-C99D-C09D-58DA-59A4FC74CE0A}"/>
              </a:ext>
            </a:extLst>
          </p:cNvPr>
          <p:cNvGraphicFramePr>
            <a:graphicFrameLocks noGrp="1"/>
          </p:cNvGraphicFramePr>
          <p:nvPr>
            <p:ph idx="1"/>
            <p:extLst>
              <p:ext uri="{D42A27DB-BD31-4B8C-83A1-F6EECF244321}">
                <p14:modId xmlns:p14="http://schemas.microsoft.com/office/powerpoint/2010/main" val="2281979310"/>
              </p:ext>
            </p:extLst>
          </p:nvPr>
        </p:nvGraphicFramePr>
        <p:xfrm>
          <a:off x="394636" y="423512"/>
          <a:ext cx="11357811" cy="6173637"/>
        </p:xfrm>
        <a:graphic>
          <a:graphicData uri="http://schemas.openxmlformats.org/drawingml/2006/table">
            <a:tbl>
              <a:tblPr firstRow="1" firstCol="1" bandRow="1"/>
              <a:tblGrid>
                <a:gridCol w="390259">
                  <a:extLst>
                    <a:ext uri="{9D8B030D-6E8A-4147-A177-3AD203B41FA5}">
                      <a16:colId xmlns:a16="http://schemas.microsoft.com/office/drawing/2014/main" val="1632173641"/>
                    </a:ext>
                  </a:extLst>
                </a:gridCol>
                <a:gridCol w="4297244">
                  <a:extLst>
                    <a:ext uri="{9D8B030D-6E8A-4147-A177-3AD203B41FA5}">
                      <a16:colId xmlns:a16="http://schemas.microsoft.com/office/drawing/2014/main" val="2866705051"/>
                    </a:ext>
                  </a:extLst>
                </a:gridCol>
                <a:gridCol w="6670308">
                  <a:extLst>
                    <a:ext uri="{9D8B030D-6E8A-4147-A177-3AD203B41FA5}">
                      <a16:colId xmlns:a16="http://schemas.microsoft.com/office/drawing/2014/main" val="866187622"/>
                    </a:ext>
                  </a:extLst>
                </a:gridCol>
              </a:tblGrid>
              <a:tr h="626277">
                <a:tc>
                  <a:txBody>
                    <a:bodyPr/>
                    <a:lstStyle/>
                    <a:p>
                      <a:pPr marL="0" marR="0" algn="ctr">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3</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The divine visitation (?)</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The divine visitation</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870246537"/>
                  </a:ext>
                </a:extLst>
              </a:tr>
              <a:tr h="5408763">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 </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Ironically(?) the priest, God’s representative, Eli, thinks Hannah is drunk and tells her, “Go in peace, and the God of Israel grant your petition that you have made to him” (v. 17). But in so doing he has blessed the mother of the person who will announce YHWH’s sentence on him (10–14)</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The angel of the Lord (v. 11) appeared to the righteous priest, commended him for his righteousness, and announced to the righteous man troubled by the angel’s visit: “And Zechariah was troubled when he saw him, and fear fell upon him. But the angel said to him, “Do not be afraid, Zechariah, for your prayer has been heard, and your wife Elizabeth will bear you a son, and you shall call his name John. And you will have joy and gladness, and many will rejoice at his birth, for he will be great before the Lord. (vv. 13–15).</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892846323"/>
                  </a:ext>
                </a:extLst>
              </a:tr>
            </a:tbl>
          </a:graphicData>
        </a:graphic>
      </p:graphicFrame>
    </p:spTree>
    <p:extLst>
      <p:ext uri="{BB962C8B-B14F-4D97-AF65-F5344CB8AC3E}">
        <p14:creationId xmlns:p14="http://schemas.microsoft.com/office/powerpoint/2010/main" val="3890794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E7BB6-0E2C-6AA2-DA96-C46CC56C5776}"/>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E7A9D22-89FC-D04C-4AC5-AE84780DCD9F}"/>
              </a:ext>
            </a:extLst>
          </p:cNvPr>
          <p:cNvGraphicFramePr>
            <a:graphicFrameLocks noGrp="1"/>
          </p:cNvGraphicFramePr>
          <p:nvPr>
            <p:ph idx="1"/>
            <p:extLst>
              <p:ext uri="{D42A27DB-BD31-4B8C-83A1-F6EECF244321}">
                <p14:modId xmlns:p14="http://schemas.microsoft.com/office/powerpoint/2010/main" val="3611282563"/>
              </p:ext>
            </p:extLst>
          </p:nvPr>
        </p:nvGraphicFramePr>
        <p:xfrm>
          <a:off x="433137" y="336887"/>
          <a:ext cx="11309684" cy="6107256"/>
        </p:xfrm>
        <a:graphic>
          <a:graphicData uri="http://schemas.openxmlformats.org/drawingml/2006/table">
            <a:tbl>
              <a:tblPr firstRow="1" firstCol="1" bandRow="1"/>
              <a:tblGrid>
                <a:gridCol w="388605">
                  <a:extLst>
                    <a:ext uri="{9D8B030D-6E8A-4147-A177-3AD203B41FA5}">
                      <a16:colId xmlns:a16="http://schemas.microsoft.com/office/drawing/2014/main" val="4207162224"/>
                    </a:ext>
                  </a:extLst>
                </a:gridCol>
                <a:gridCol w="5001542">
                  <a:extLst>
                    <a:ext uri="{9D8B030D-6E8A-4147-A177-3AD203B41FA5}">
                      <a16:colId xmlns:a16="http://schemas.microsoft.com/office/drawing/2014/main" val="4226383348"/>
                    </a:ext>
                  </a:extLst>
                </a:gridCol>
                <a:gridCol w="5919537">
                  <a:extLst>
                    <a:ext uri="{9D8B030D-6E8A-4147-A177-3AD203B41FA5}">
                      <a16:colId xmlns:a16="http://schemas.microsoft.com/office/drawing/2014/main" val="1551477513"/>
                    </a:ext>
                  </a:extLst>
                </a:gridCol>
              </a:tblGrid>
              <a:tr h="559896">
                <a:tc>
                  <a:txBody>
                    <a:bodyPr/>
                    <a:lstStyle/>
                    <a:p>
                      <a:pPr marL="0" marR="0" algn="ctr">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4</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Mission/commission of the Child</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Mission/commission of the Child</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454161895"/>
                  </a:ext>
                </a:extLst>
              </a:tr>
              <a:tr h="5446269">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 </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Nazirite:</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“O YHWH of hosts, if you will indeed look on the affliction of your servant and remember me and not forget your servant, but will give to your servant a son, then I will give him to YHWH all the days of his life, and no razor shall touch his head.”(v. 11)</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Therefore, I have lent him to YHWH. As long as he lives, he is lent to YHWH” (v. 28).</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Nazirite:</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He will be great before the Lord. And he must not drink wine or strong drink, and he will be filled with the Holy Spirit, even from his mother's womb. And he will turn many of the children of Israel to the Lord their God, and he will go before him in the spirit and power of Elijah, to turn the hearts of the fathers to the children, and the disobedient to the wisdom of the just, to make ready for the Lord a people prepared” (vv. 15–17).</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897586231"/>
                  </a:ext>
                </a:extLst>
              </a:tr>
            </a:tbl>
          </a:graphicData>
        </a:graphic>
      </p:graphicFrame>
    </p:spTree>
    <p:extLst>
      <p:ext uri="{BB962C8B-B14F-4D97-AF65-F5344CB8AC3E}">
        <p14:creationId xmlns:p14="http://schemas.microsoft.com/office/powerpoint/2010/main" val="968096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66BA-DEB6-57A6-9429-3D380DC7A2A9}"/>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491890B-8A3A-E12A-3470-849BADDB6EF8}"/>
              </a:ext>
            </a:extLst>
          </p:cNvPr>
          <p:cNvGraphicFramePr>
            <a:graphicFrameLocks noGrp="1"/>
          </p:cNvGraphicFramePr>
          <p:nvPr>
            <p:ph idx="1"/>
            <p:extLst>
              <p:ext uri="{D42A27DB-BD31-4B8C-83A1-F6EECF244321}">
                <p14:modId xmlns:p14="http://schemas.microsoft.com/office/powerpoint/2010/main" val="3433612603"/>
              </p:ext>
            </p:extLst>
          </p:nvPr>
        </p:nvGraphicFramePr>
        <p:xfrm>
          <a:off x="417095" y="750771"/>
          <a:ext cx="11357810" cy="4523873"/>
        </p:xfrm>
        <a:graphic>
          <a:graphicData uri="http://schemas.openxmlformats.org/drawingml/2006/table">
            <a:tbl>
              <a:tblPr firstRow="1" firstCol="1" bandRow="1"/>
              <a:tblGrid>
                <a:gridCol w="510139">
                  <a:extLst>
                    <a:ext uri="{9D8B030D-6E8A-4147-A177-3AD203B41FA5}">
                      <a16:colId xmlns:a16="http://schemas.microsoft.com/office/drawing/2014/main" val="2106908035"/>
                    </a:ext>
                  </a:extLst>
                </a:gridCol>
                <a:gridCol w="4379494">
                  <a:extLst>
                    <a:ext uri="{9D8B030D-6E8A-4147-A177-3AD203B41FA5}">
                      <a16:colId xmlns:a16="http://schemas.microsoft.com/office/drawing/2014/main" val="941837203"/>
                    </a:ext>
                  </a:extLst>
                </a:gridCol>
                <a:gridCol w="6468177">
                  <a:extLst>
                    <a:ext uri="{9D8B030D-6E8A-4147-A177-3AD203B41FA5}">
                      <a16:colId xmlns:a16="http://schemas.microsoft.com/office/drawing/2014/main" val="180869914"/>
                    </a:ext>
                  </a:extLst>
                </a:gridCol>
              </a:tblGrid>
              <a:tr h="584545">
                <a:tc>
                  <a:txBody>
                    <a:bodyPr/>
                    <a:lstStyle/>
                    <a:p>
                      <a:pPr marL="0" marR="0" algn="ctr">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5</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Announcing the Pregnancy</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Announcing the Pregnancy</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885970586"/>
                  </a:ext>
                </a:extLst>
              </a:tr>
              <a:tr h="3939328">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 </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They rose early in the morning and worshipped before YHWH; then they went back to their house at Ramah. And Elkanah knew Hannah his wife, and YHWH remembered her. </a:t>
                      </a:r>
                      <a:r>
                        <a:rPr lang="en-US" sz="2400" b="1" kern="100" dirty="0">
                          <a:effectLst/>
                          <a:latin typeface="Calibri" panose="020F0502020204030204" pitchFamily="34" charset="0"/>
                          <a:ea typeface="Aptos" panose="020B0004020202020204" pitchFamily="34" charset="0"/>
                          <a:cs typeface="SBL BibLit" panose="02000000000000000000" pitchFamily="2" charset="-79"/>
                        </a:rPr>
                        <a:t>(v. 19)</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baseline="30000" dirty="0">
                          <a:effectLst/>
                          <a:latin typeface="Calibri" panose="020F0502020204030204" pitchFamily="34" charset="0"/>
                          <a:ea typeface="Aptos" panose="020B0004020202020204" pitchFamily="34" charset="0"/>
                          <a:cs typeface="SBL BibLit" panose="02000000000000000000" pitchFamily="2" charset="-79"/>
                        </a:rPr>
                        <a:t>23</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And when his time of service was ended, he went home.</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p>
                      <a:pPr marL="0" marR="0">
                        <a:lnSpc>
                          <a:spcPct val="100000"/>
                        </a:lnSpc>
                        <a:buNone/>
                      </a:pPr>
                      <a:r>
                        <a:rPr lang="en-US" sz="2800" b="1" kern="100" baseline="30000" dirty="0">
                          <a:effectLst/>
                          <a:latin typeface="Calibri" panose="020F0502020204030204" pitchFamily="34" charset="0"/>
                          <a:ea typeface="Aptos" panose="020B0004020202020204" pitchFamily="34" charset="0"/>
                          <a:cs typeface="SBL BibLit" panose="02000000000000000000" pitchFamily="2" charset="-79"/>
                        </a:rPr>
                        <a:t>24 </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After these days his wife Elizabeth conceived, and for five months she kept herself hidden, saying, </a:t>
                      </a:r>
                      <a:r>
                        <a:rPr lang="en-US" sz="2800" b="1" kern="100" baseline="30000" dirty="0">
                          <a:effectLst/>
                          <a:latin typeface="Calibri" panose="020F0502020204030204" pitchFamily="34" charset="0"/>
                          <a:ea typeface="Aptos" panose="020B0004020202020204" pitchFamily="34" charset="0"/>
                          <a:cs typeface="SBL BibLit" panose="02000000000000000000" pitchFamily="2" charset="-79"/>
                        </a:rPr>
                        <a:t>25 </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“Thus the Lord has done for me in the days when he looked on me, to take away my reproach among people.</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3517423239"/>
                  </a:ext>
                </a:extLst>
              </a:tr>
            </a:tbl>
          </a:graphicData>
        </a:graphic>
      </p:graphicFrame>
    </p:spTree>
    <p:extLst>
      <p:ext uri="{BB962C8B-B14F-4D97-AF65-F5344CB8AC3E}">
        <p14:creationId xmlns:p14="http://schemas.microsoft.com/office/powerpoint/2010/main" val="355286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3BAE8-33A3-5D98-139E-11649F297F00}"/>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37597EB-5BA4-8425-68D2-80C79C775A5E}"/>
              </a:ext>
            </a:extLst>
          </p:cNvPr>
          <p:cNvGraphicFramePr>
            <a:graphicFrameLocks noGrp="1"/>
          </p:cNvGraphicFramePr>
          <p:nvPr>
            <p:ph idx="1"/>
            <p:extLst>
              <p:ext uri="{D42A27DB-BD31-4B8C-83A1-F6EECF244321}">
                <p14:modId xmlns:p14="http://schemas.microsoft.com/office/powerpoint/2010/main" val="8760455"/>
              </p:ext>
            </p:extLst>
          </p:nvPr>
        </p:nvGraphicFramePr>
        <p:xfrm>
          <a:off x="417095" y="1001029"/>
          <a:ext cx="11357810" cy="4304390"/>
        </p:xfrm>
        <a:graphic>
          <a:graphicData uri="http://schemas.openxmlformats.org/drawingml/2006/table">
            <a:tbl>
              <a:tblPr firstRow="1" firstCol="1" bandRow="1"/>
              <a:tblGrid>
                <a:gridCol w="471638">
                  <a:extLst>
                    <a:ext uri="{9D8B030D-6E8A-4147-A177-3AD203B41FA5}">
                      <a16:colId xmlns:a16="http://schemas.microsoft.com/office/drawing/2014/main" val="2106908035"/>
                    </a:ext>
                  </a:extLst>
                </a:gridCol>
                <a:gridCol w="5443086">
                  <a:extLst>
                    <a:ext uri="{9D8B030D-6E8A-4147-A177-3AD203B41FA5}">
                      <a16:colId xmlns:a16="http://schemas.microsoft.com/office/drawing/2014/main" val="941837203"/>
                    </a:ext>
                  </a:extLst>
                </a:gridCol>
                <a:gridCol w="5443086">
                  <a:extLst>
                    <a:ext uri="{9D8B030D-6E8A-4147-A177-3AD203B41FA5}">
                      <a16:colId xmlns:a16="http://schemas.microsoft.com/office/drawing/2014/main" val="180869914"/>
                    </a:ext>
                  </a:extLst>
                </a:gridCol>
              </a:tblGrid>
              <a:tr h="546740">
                <a:tc>
                  <a:txBody>
                    <a:bodyPr/>
                    <a:lstStyle/>
                    <a:p>
                      <a:pPr marL="0" marR="0" algn="ctr">
                        <a:lnSpc>
                          <a:spcPct val="15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6</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Announcing the child’s birth</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Announcing the child’s birth</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155101666"/>
                  </a:ext>
                </a:extLst>
              </a:tr>
              <a:tr h="3717650">
                <a:tc>
                  <a:txBody>
                    <a:bodyPr/>
                    <a:lstStyle/>
                    <a:p>
                      <a:pPr marL="0" marR="0">
                        <a:lnSpc>
                          <a:spcPct val="150000"/>
                        </a:lnSpc>
                        <a:buNone/>
                      </a:pPr>
                      <a:r>
                        <a:rPr lang="en-US" sz="2800" kern="100" dirty="0">
                          <a:effectLst/>
                          <a:latin typeface="Calibri" panose="020F0502020204030204" pitchFamily="34" charset="0"/>
                          <a:ea typeface="Aptos" panose="020B0004020202020204" pitchFamily="34" charset="0"/>
                          <a:cs typeface="SBL BibLit" panose="02000000000000000000" pitchFamily="2" charset="-79"/>
                        </a:rPr>
                        <a:t> </a:t>
                      </a:r>
                      <a:endParaRPr lang="en-US" sz="2800"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They rose early in the morning and worshipped before YHWH; then they went back to their house at Ramah. And Elkanah knew Hannah his wife, and the Lord remembered her. And in due time Hannah conceived and bore a son. (vv. 19–20)</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Now the time came for Elizabeth to give birth, and she bore a son. </a:t>
                      </a:r>
                      <a:r>
                        <a:rPr lang="en-US" sz="2800" b="1" kern="100" baseline="30000" dirty="0">
                          <a:effectLst/>
                          <a:latin typeface="Calibri" panose="020F0502020204030204" pitchFamily="34" charset="0"/>
                          <a:ea typeface="Aptos" panose="020B0004020202020204" pitchFamily="34" charset="0"/>
                          <a:cs typeface="SBL BibLit" panose="02000000000000000000" pitchFamily="2" charset="-79"/>
                        </a:rPr>
                        <a:t>58</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And her neighbors and relatives heard that the Lord had shown great mercy to her, and they rejoiced with her. (v. 57–58)</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61788475"/>
                  </a:ext>
                </a:extLst>
              </a:tr>
            </a:tbl>
          </a:graphicData>
        </a:graphic>
      </p:graphicFrame>
    </p:spTree>
    <p:extLst>
      <p:ext uri="{BB962C8B-B14F-4D97-AF65-F5344CB8AC3E}">
        <p14:creationId xmlns:p14="http://schemas.microsoft.com/office/powerpoint/2010/main" val="16323865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3793E-7FE0-5C5A-E2FA-CF2C72C4E81A}"/>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95131D0-1C3A-1650-3B4C-72D10B717741}"/>
              </a:ext>
            </a:extLst>
          </p:cNvPr>
          <p:cNvGraphicFramePr>
            <a:graphicFrameLocks noGrp="1"/>
          </p:cNvGraphicFramePr>
          <p:nvPr>
            <p:ph idx="1"/>
            <p:extLst>
              <p:ext uri="{D42A27DB-BD31-4B8C-83A1-F6EECF244321}">
                <p14:modId xmlns:p14="http://schemas.microsoft.com/office/powerpoint/2010/main" val="3926285044"/>
              </p:ext>
            </p:extLst>
          </p:nvPr>
        </p:nvGraphicFramePr>
        <p:xfrm>
          <a:off x="417095" y="1001029"/>
          <a:ext cx="11357810" cy="4304390"/>
        </p:xfrm>
        <a:graphic>
          <a:graphicData uri="http://schemas.openxmlformats.org/drawingml/2006/table">
            <a:tbl>
              <a:tblPr firstRow="1" firstCol="1" bandRow="1"/>
              <a:tblGrid>
                <a:gridCol w="471638">
                  <a:extLst>
                    <a:ext uri="{9D8B030D-6E8A-4147-A177-3AD203B41FA5}">
                      <a16:colId xmlns:a16="http://schemas.microsoft.com/office/drawing/2014/main" val="2106908035"/>
                    </a:ext>
                  </a:extLst>
                </a:gridCol>
                <a:gridCol w="5443086">
                  <a:extLst>
                    <a:ext uri="{9D8B030D-6E8A-4147-A177-3AD203B41FA5}">
                      <a16:colId xmlns:a16="http://schemas.microsoft.com/office/drawing/2014/main" val="941837203"/>
                    </a:ext>
                  </a:extLst>
                </a:gridCol>
                <a:gridCol w="5443086">
                  <a:extLst>
                    <a:ext uri="{9D8B030D-6E8A-4147-A177-3AD203B41FA5}">
                      <a16:colId xmlns:a16="http://schemas.microsoft.com/office/drawing/2014/main" val="180869914"/>
                    </a:ext>
                  </a:extLst>
                </a:gridCol>
              </a:tblGrid>
              <a:tr h="546740">
                <a:tc>
                  <a:txBody>
                    <a:bodyPr/>
                    <a:lstStyle/>
                    <a:p>
                      <a:pPr marL="0" marR="0" algn="ctr">
                        <a:lnSpc>
                          <a:spcPct val="15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6</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Announcing the child’s birth</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Announcing the child’s birth</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155101666"/>
                  </a:ext>
                </a:extLst>
              </a:tr>
              <a:tr h="3717650">
                <a:tc>
                  <a:txBody>
                    <a:bodyPr/>
                    <a:lstStyle/>
                    <a:p>
                      <a:pPr marL="0" marR="0">
                        <a:lnSpc>
                          <a:spcPct val="150000"/>
                        </a:lnSpc>
                        <a:buNone/>
                      </a:pPr>
                      <a:r>
                        <a:rPr lang="en-US" sz="2800" kern="100" dirty="0">
                          <a:effectLst/>
                          <a:latin typeface="Calibri" panose="020F0502020204030204" pitchFamily="34" charset="0"/>
                          <a:ea typeface="Aptos" panose="020B0004020202020204" pitchFamily="34" charset="0"/>
                          <a:cs typeface="SBL BibLit" panose="02000000000000000000" pitchFamily="2" charset="-79"/>
                        </a:rPr>
                        <a:t> </a:t>
                      </a:r>
                      <a:endParaRPr lang="en-US" sz="2800"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They rose early in the morning and worshipped before YHWH; then they went back to their house at Ramah. And Elkanah knew Hannah his wife, and YHWH remembered her. And in due time Hannah conceived and bore a son. (vv. 19–20)</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Now the time came for Elizabeth to give birth, and she bore a son. </a:t>
                      </a:r>
                      <a:r>
                        <a:rPr lang="en-US" sz="2800" b="1" kern="100" baseline="30000" dirty="0">
                          <a:effectLst/>
                          <a:latin typeface="Calibri" panose="020F0502020204030204" pitchFamily="34" charset="0"/>
                          <a:ea typeface="Aptos" panose="020B0004020202020204" pitchFamily="34" charset="0"/>
                          <a:cs typeface="SBL BibLit" panose="02000000000000000000" pitchFamily="2" charset="-79"/>
                        </a:rPr>
                        <a:t>58</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And her neighbors and relatives heard that the Lord had shown great mercy to her, and they celebrated with her. (v. 57–58)</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61788475"/>
                  </a:ext>
                </a:extLst>
              </a:tr>
            </a:tbl>
          </a:graphicData>
        </a:graphic>
      </p:graphicFrame>
    </p:spTree>
    <p:extLst>
      <p:ext uri="{BB962C8B-B14F-4D97-AF65-F5344CB8AC3E}">
        <p14:creationId xmlns:p14="http://schemas.microsoft.com/office/powerpoint/2010/main" val="4061911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CF971-6002-B1DB-ABCF-0274113A49E4}"/>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C383E197-8393-7E21-7BA6-BCE7993D81DE}"/>
              </a:ext>
            </a:extLst>
          </p:cNvPr>
          <p:cNvGraphicFramePr>
            <a:graphicFrameLocks noGrp="1"/>
          </p:cNvGraphicFramePr>
          <p:nvPr>
            <p:ph idx="1"/>
            <p:extLst>
              <p:ext uri="{D42A27DB-BD31-4B8C-83A1-F6EECF244321}">
                <p14:modId xmlns:p14="http://schemas.microsoft.com/office/powerpoint/2010/main" val="2939378191"/>
              </p:ext>
            </p:extLst>
          </p:nvPr>
        </p:nvGraphicFramePr>
        <p:xfrm>
          <a:off x="481262" y="510139"/>
          <a:ext cx="11251933" cy="5919537"/>
        </p:xfrm>
        <a:graphic>
          <a:graphicData uri="http://schemas.openxmlformats.org/drawingml/2006/table">
            <a:tbl>
              <a:tblPr firstRow="1" firstCol="1" bandRow="1"/>
              <a:tblGrid>
                <a:gridCol w="423513">
                  <a:extLst>
                    <a:ext uri="{9D8B030D-6E8A-4147-A177-3AD203B41FA5}">
                      <a16:colId xmlns:a16="http://schemas.microsoft.com/office/drawing/2014/main" val="292596326"/>
                    </a:ext>
                  </a:extLst>
                </a:gridCol>
                <a:gridCol w="4501703">
                  <a:extLst>
                    <a:ext uri="{9D8B030D-6E8A-4147-A177-3AD203B41FA5}">
                      <a16:colId xmlns:a16="http://schemas.microsoft.com/office/drawing/2014/main" val="1587600943"/>
                    </a:ext>
                  </a:extLst>
                </a:gridCol>
                <a:gridCol w="6326717">
                  <a:extLst>
                    <a:ext uri="{9D8B030D-6E8A-4147-A177-3AD203B41FA5}">
                      <a16:colId xmlns:a16="http://schemas.microsoft.com/office/drawing/2014/main" val="2265621140"/>
                    </a:ext>
                  </a:extLst>
                </a:gridCol>
              </a:tblGrid>
              <a:tr h="692711">
                <a:tc>
                  <a:txBody>
                    <a:bodyPr/>
                    <a:lstStyle/>
                    <a:p>
                      <a:pPr marL="0" marR="0" algn="ctr">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7</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Naming the Child </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tc>
                  <a:txBody>
                    <a:bodyPr/>
                    <a:lstStyle/>
                    <a:p>
                      <a:pPr marL="0" marR="0">
                        <a:lnSpc>
                          <a:spcPct val="100000"/>
                        </a:lnSpc>
                        <a:buNone/>
                      </a:pPr>
                      <a:r>
                        <a:rPr lang="en-US" sz="2800" b="1" kern="100" dirty="0">
                          <a:solidFill>
                            <a:srgbClr val="000000"/>
                          </a:solidFill>
                          <a:effectLst/>
                          <a:latin typeface="Calibri" panose="020F0502020204030204" pitchFamily="34" charset="0"/>
                          <a:ea typeface="Aptos" panose="020B0004020202020204" pitchFamily="34" charset="0"/>
                          <a:cs typeface="SBL BibLit" panose="02000000000000000000" pitchFamily="2" charset="-79"/>
                        </a:rPr>
                        <a:t>Naming the Child</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597922650"/>
                  </a:ext>
                </a:extLst>
              </a:tr>
              <a:tr h="5226826">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 </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dirty="0">
                          <a:effectLst/>
                          <a:latin typeface="Calibri" panose="020F0502020204030204" pitchFamily="34" charset="0"/>
                          <a:ea typeface="Aptos" panose="020B0004020202020204" pitchFamily="34" charset="0"/>
                          <a:cs typeface="SBL BibLit" panose="02000000000000000000" pitchFamily="2" charset="-79"/>
                        </a:rPr>
                        <a:t>She called his name Samuel, for she said, “I have asked for him from YHWH.” (v. 20)</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marR="0">
                        <a:lnSpc>
                          <a:spcPct val="100000"/>
                        </a:lnSpc>
                        <a:buNone/>
                      </a:pPr>
                      <a:r>
                        <a:rPr lang="en-US" sz="2800" b="1" kern="100" baseline="30000" dirty="0">
                          <a:effectLst/>
                          <a:latin typeface="Calibri" panose="020F0502020204030204" pitchFamily="34" charset="0"/>
                          <a:ea typeface="Aptos" panose="020B0004020202020204" pitchFamily="34" charset="0"/>
                          <a:cs typeface="SBL BibLit" panose="02000000000000000000" pitchFamily="2" charset="-79"/>
                        </a:rPr>
                        <a:t>59 </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And on the eighth day they came to circumcise the child. And they would have called him Zechariah after his father, </a:t>
                      </a:r>
                      <a:r>
                        <a:rPr lang="en-US" sz="2800" b="1" kern="100" baseline="30000" dirty="0">
                          <a:effectLst/>
                          <a:latin typeface="Calibri" panose="020F0502020204030204" pitchFamily="34" charset="0"/>
                          <a:ea typeface="Aptos" panose="020B0004020202020204" pitchFamily="34" charset="0"/>
                          <a:cs typeface="SBL BibLit" panose="02000000000000000000" pitchFamily="2" charset="-79"/>
                        </a:rPr>
                        <a:t>60 </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but his mother answered, “No; he shall be called John.” </a:t>
                      </a:r>
                      <a:r>
                        <a:rPr lang="en-US" sz="2800" b="1" kern="100" baseline="30000" dirty="0">
                          <a:effectLst/>
                          <a:latin typeface="Calibri" panose="020F0502020204030204" pitchFamily="34" charset="0"/>
                          <a:ea typeface="Aptos" panose="020B0004020202020204" pitchFamily="34" charset="0"/>
                          <a:cs typeface="SBL BibLit" panose="02000000000000000000" pitchFamily="2" charset="-79"/>
                        </a:rPr>
                        <a:t>61 </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And they said to her, “None of your relatives is called by this name.” </a:t>
                      </a:r>
                      <a:r>
                        <a:rPr lang="en-US" sz="2800" b="1" kern="100" baseline="30000" dirty="0">
                          <a:effectLst/>
                          <a:latin typeface="Calibri" panose="020F0502020204030204" pitchFamily="34" charset="0"/>
                          <a:ea typeface="Aptos" panose="020B0004020202020204" pitchFamily="34" charset="0"/>
                          <a:cs typeface="SBL BibLit" panose="02000000000000000000" pitchFamily="2" charset="-79"/>
                        </a:rPr>
                        <a:t>62 </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And they made signs to his father, inquiring what he wanted him to be called. </a:t>
                      </a:r>
                      <a:r>
                        <a:rPr lang="en-US" sz="2800" b="1" kern="100" baseline="30000" dirty="0">
                          <a:effectLst/>
                          <a:latin typeface="Calibri" panose="020F0502020204030204" pitchFamily="34" charset="0"/>
                          <a:ea typeface="Aptos" panose="020B0004020202020204" pitchFamily="34" charset="0"/>
                          <a:cs typeface="SBL BibLit" panose="02000000000000000000" pitchFamily="2" charset="-79"/>
                        </a:rPr>
                        <a:t>63 </a:t>
                      </a:r>
                      <a:r>
                        <a:rPr lang="en-US" sz="2800" b="1" kern="100" dirty="0">
                          <a:effectLst/>
                          <a:latin typeface="Calibri" panose="020F0502020204030204" pitchFamily="34" charset="0"/>
                          <a:ea typeface="Aptos" panose="020B0004020202020204" pitchFamily="34" charset="0"/>
                          <a:cs typeface="SBL BibLit" panose="02000000000000000000" pitchFamily="2" charset="-79"/>
                        </a:rPr>
                        <a:t>And he asked for a writing tablet and wrote, “His name is John.” And they all wondered. (vv. 59–63)</a:t>
                      </a:r>
                      <a:endParaRPr lang="en-US" sz="2800" b="1" kern="100" dirty="0">
                        <a:effectLst/>
                        <a:latin typeface="SBL BibLit" panose="02000000000000000000" pitchFamily="2" charset="-79"/>
                        <a:ea typeface="Aptos" panose="020B0004020202020204" pitchFamily="34" charset="0"/>
                        <a:cs typeface="SBL BibLit" panose="02000000000000000000" pitchFamily="2"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027504036"/>
                  </a:ext>
                </a:extLst>
              </a:tr>
            </a:tbl>
          </a:graphicData>
        </a:graphic>
      </p:graphicFrame>
    </p:spTree>
    <p:extLst>
      <p:ext uri="{BB962C8B-B14F-4D97-AF65-F5344CB8AC3E}">
        <p14:creationId xmlns:p14="http://schemas.microsoft.com/office/powerpoint/2010/main" val="35541985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C72B5-4936-CB3A-EC42-DD6D7D2F81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927A97C-570C-278C-EA97-3BB9E88EA66C}"/>
              </a:ext>
            </a:extLst>
          </p:cNvPr>
          <p:cNvSpPr>
            <a:spLocks noGrp="1"/>
          </p:cNvSpPr>
          <p:nvPr>
            <p:ph idx="1"/>
          </p:nvPr>
        </p:nvSpPr>
        <p:spPr>
          <a:xfrm>
            <a:off x="838200" y="5811309"/>
            <a:ext cx="10515600" cy="846666"/>
          </a:xfrm>
        </p:spPr>
        <p:txBody>
          <a:bodyPr>
            <a:normAutofit fontScale="92500" lnSpcReduction="10000"/>
          </a:bodyPr>
          <a:lstStyle/>
          <a:p>
            <a:pPr marL="0" indent="0" algn="ctr">
              <a:buNone/>
            </a:pPr>
            <a:r>
              <a:rPr lang="en-US" sz="3600" b="1" dirty="0">
                <a:solidFill>
                  <a:srgbClr val="FFFFCC"/>
                </a:solidFill>
              </a:rPr>
              <a:t>Hannah Presenting Samuel to Eli the Priest in Shiloh</a:t>
            </a:r>
          </a:p>
          <a:p>
            <a:pPr marL="0" indent="0" algn="ctr">
              <a:buNone/>
            </a:pPr>
            <a:r>
              <a:rPr lang="en-US" sz="1900" b="1" dirty="0">
                <a:solidFill>
                  <a:srgbClr val="FFFFCC"/>
                </a:solidFill>
              </a:rPr>
              <a:t>Gerbrand van den </a:t>
            </a:r>
            <a:r>
              <a:rPr lang="en-US" sz="1900" b="1" dirty="0" err="1">
                <a:solidFill>
                  <a:srgbClr val="FFFFCC"/>
                </a:solidFill>
              </a:rPr>
              <a:t>Eeckhout</a:t>
            </a:r>
            <a:r>
              <a:rPr lang="en-US" sz="1900" b="1" dirty="0">
                <a:solidFill>
                  <a:srgbClr val="FFFFCC"/>
                </a:solidFill>
              </a:rPr>
              <a:t> (ca. 1665) </a:t>
            </a:r>
          </a:p>
        </p:txBody>
      </p:sp>
      <p:pic>
        <p:nvPicPr>
          <p:cNvPr id="1026" name="Picture 2" descr="Wikimedia">
            <a:extLst>
              <a:ext uri="{FF2B5EF4-FFF2-40B4-BE49-F238E27FC236}">
                <a16:creationId xmlns:a16="http://schemas.microsoft.com/office/drawing/2014/main" id="{8E30F7D9-E6E6-4FC9-B141-E2C28BDCF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9274" y="200025"/>
            <a:ext cx="8359775" cy="5611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754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F2F49-CAC2-A3C3-5B93-9546FBD9085E}"/>
              </a:ext>
            </a:extLst>
          </p:cNvPr>
          <p:cNvSpPr>
            <a:spLocks noGrp="1"/>
          </p:cNvSpPr>
          <p:nvPr>
            <p:ph type="title"/>
          </p:nvPr>
        </p:nvSpPr>
        <p:spPr/>
        <p:txBody>
          <a:bodyPr/>
          <a:lstStyle/>
          <a:p>
            <a:r>
              <a:rPr lang="en-US" b="1" dirty="0">
                <a:solidFill>
                  <a:srgbClr val="FFFFCC"/>
                </a:solidFill>
                <a:latin typeface="+mn-lt"/>
              </a:rPr>
              <a:t>How old was Samuel when Hannah brought him to Eli?</a:t>
            </a:r>
          </a:p>
        </p:txBody>
      </p:sp>
      <p:sp>
        <p:nvSpPr>
          <p:cNvPr id="3" name="Content Placeholder 2">
            <a:extLst>
              <a:ext uri="{FF2B5EF4-FFF2-40B4-BE49-F238E27FC236}">
                <a16:creationId xmlns:a16="http://schemas.microsoft.com/office/drawing/2014/main" id="{1A1223A7-B971-2008-E1FD-53289E959A84}"/>
              </a:ext>
            </a:extLst>
          </p:cNvPr>
          <p:cNvSpPr>
            <a:spLocks noGrp="1"/>
          </p:cNvSpPr>
          <p:nvPr>
            <p:ph idx="1"/>
          </p:nvPr>
        </p:nvSpPr>
        <p:spPr>
          <a:xfrm>
            <a:off x="838200" y="2295525"/>
            <a:ext cx="10515600" cy="3881438"/>
          </a:xfrm>
        </p:spPr>
        <p:txBody>
          <a:bodyPr>
            <a:normAutofit/>
          </a:bodyPr>
          <a:lstStyle/>
          <a:p>
            <a:pPr marL="0" indent="0">
              <a:buNone/>
            </a:pPr>
            <a:r>
              <a:rPr lang="en-US" sz="3600" b="1" baseline="30000" dirty="0">
                <a:solidFill>
                  <a:srgbClr val="FFFFCC"/>
                </a:solidFill>
              </a:rPr>
              <a:t>4 </a:t>
            </a:r>
            <a:r>
              <a:rPr lang="en-US" sz="3600" b="1" dirty="0">
                <a:solidFill>
                  <a:srgbClr val="FFFFCC"/>
                </a:solidFill>
              </a:rPr>
              <a:t>And when she had weaned him, she took him up with her, along with a three-year-old bull, an ephah of flour, and a skin of wine, and she brought him to the house of YHWH at Shiloh. And the child was young.</a:t>
            </a:r>
          </a:p>
        </p:txBody>
      </p:sp>
    </p:spTree>
    <p:extLst>
      <p:ext uri="{BB962C8B-B14F-4D97-AF65-F5344CB8AC3E}">
        <p14:creationId xmlns:p14="http://schemas.microsoft.com/office/powerpoint/2010/main" val="3536491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74AAB-4F98-7C14-5D40-3706EA2E0B35}"/>
              </a:ext>
            </a:extLst>
          </p:cNvPr>
          <p:cNvSpPr>
            <a:spLocks noGrp="1"/>
          </p:cNvSpPr>
          <p:nvPr>
            <p:ph type="title"/>
          </p:nvPr>
        </p:nvSpPr>
        <p:spPr>
          <a:xfrm>
            <a:off x="504825" y="174626"/>
            <a:ext cx="10848975" cy="844550"/>
          </a:xfrm>
        </p:spPr>
        <p:txBody>
          <a:bodyPr>
            <a:normAutofit/>
          </a:bodyPr>
          <a:lstStyle/>
          <a:p>
            <a:r>
              <a:rPr lang="en-US" sz="3600" b="1" dirty="0">
                <a:solidFill>
                  <a:srgbClr val="FFFFCC"/>
                </a:solidFill>
                <a:latin typeface="+mn-lt"/>
              </a:rPr>
              <a:t>a. The Celebration of Samuel’s Birth (2:1–11a)</a:t>
            </a:r>
          </a:p>
        </p:txBody>
      </p:sp>
      <p:sp>
        <p:nvSpPr>
          <p:cNvPr id="3" name="Content Placeholder 2">
            <a:extLst>
              <a:ext uri="{FF2B5EF4-FFF2-40B4-BE49-F238E27FC236}">
                <a16:creationId xmlns:a16="http://schemas.microsoft.com/office/drawing/2014/main" id="{2D661896-D17D-7310-9AD3-1291D53CFF52}"/>
              </a:ext>
            </a:extLst>
          </p:cNvPr>
          <p:cNvSpPr>
            <a:spLocks noGrp="1"/>
          </p:cNvSpPr>
          <p:nvPr>
            <p:ph idx="1"/>
          </p:nvPr>
        </p:nvSpPr>
        <p:spPr>
          <a:xfrm>
            <a:off x="1000124" y="1019176"/>
            <a:ext cx="10353675" cy="5157787"/>
          </a:xfrm>
        </p:spPr>
        <p:txBody>
          <a:bodyPr>
            <a:noAutofit/>
          </a:bodyPr>
          <a:lstStyle/>
          <a:p>
            <a:pPr marL="0" marR="0">
              <a:buNone/>
            </a:pPr>
            <a:r>
              <a:rPr lang="en-US" sz="3600" b="1" kern="0" baseline="30000" dirty="0">
                <a:solidFill>
                  <a:srgbClr val="FFFFCC"/>
                </a:solidFill>
                <a:effectLst/>
                <a:ea typeface="Aptos" panose="020B0004020202020204" pitchFamily="34" charset="0"/>
                <a:cs typeface="SBL BibLit" panose="02000000000000000000" pitchFamily="2" charset="-79"/>
              </a:rPr>
              <a:t>1 </a:t>
            </a:r>
            <a:r>
              <a:rPr lang="en-US" sz="3600" b="1" kern="0" dirty="0">
                <a:solidFill>
                  <a:srgbClr val="FFFFCC"/>
                </a:solidFill>
                <a:effectLst/>
                <a:ea typeface="Aptos" panose="020B0004020202020204" pitchFamily="34" charset="0"/>
                <a:cs typeface="SBL BibLit" panose="02000000000000000000" pitchFamily="2" charset="-79"/>
              </a:rPr>
              <a:t>Then Hannah prayed—</a:t>
            </a:r>
            <a:endParaRPr lang="en-US" sz="2400" kern="100" dirty="0">
              <a:solidFill>
                <a:srgbClr val="FFFFCC"/>
              </a:solidFill>
              <a:effectLst/>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ea typeface="Aptos" panose="020B0004020202020204" pitchFamily="34" charset="0"/>
                <a:cs typeface="SBL BibLit" panose="02000000000000000000" pitchFamily="2" charset="-79"/>
              </a:rPr>
              <a:t>in the spirit of prophecy (</a:t>
            </a:r>
            <a:r>
              <a:rPr lang="en-US" sz="3600" b="1" kern="0" dirty="0" err="1">
                <a:solidFill>
                  <a:srgbClr val="FFFFCC"/>
                </a:solidFill>
                <a:effectLst/>
                <a:ea typeface="Aptos" panose="020B0004020202020204" pitchFamily="34" charset="0"/>
                <a:cs typeface="SBL BibLit" panose="02000000000000000000" pitchFamily="2" charset="-79"/>
              </a:rPr>
              <a:t>Tg</a:t>
            </a:r>
            <a:r>
              <a:rPr lang="en-US" sz="3600" b="1" kern="0" dirty="0">
                <a:solidFill>
                  <a:srgbClr val="FFFFCC"/>
                </a:solidFill>
                <a:effectLst/>
                <a:ea typeface="Aptos" panose="020B0004020202020204" pitchFamily="34" charset="0"/>
                <a:cs typeface="SBL BibLit" panose="02000000000000000000" pitchFamily="2" charset="-79"/>
              </a:rPr>
              <a:t>, </a:t>
            </a:r>
            <a:r>
              <a:rPr lang="hbo-Hebr-IL" sz="3600" b="1" kern="0" dirty="0">
                <a:solidFill>
                  <a:srgbClr val="FFFFCC"/>
                </a:solidFill>
                <a:effectLst/>
                <a:ea typeface="Aptos" panose="020B0004020202020204" pitchFamily="34" charset="0"/>
                <a:cs typeface="SBL BibLit" panose="02000000000000000000" pitchFamily="2" charset="-79"/>
              </a:rPr>
              <a:t>ברוח נבואה</a:t>
            </a:r>
            <a:r>
              <a:rPr lang="en-US" sz="3600" b="1" kern="0" dirty="0">
                <a:solidFill>
                  <a:srgbClr val="FFFFCC"/>
                </a:solidFill>
                <a:effectLst/>
                <a:ea typeface="Aptos" panose="020B0004020202020204" pitchFamily="34" charset="0"/>
                <a:cs typeface="SBL BibLit" panose="02000000000000000000" pitchFamily="2" charset="-79"/>
              </a:rPr>
              <a:t>) and said: </a:t>
            </a:r>
            <a:endParaRPr lang="en-US" sz="2400" kern="100" dirty="0">
              <a:solidFill>
                <a:srgbClr val="FFFFCC"/>
              </a:solidFill>
              <a:effectLst/>
              <a:ea typeface="Aptos" panose="020B0004020202020204" pitchFamily="34" charset="0"/>
              <a:cs typeface="SBL BibLit" panose="02000000000000000000" pitchFamily="2" charset="-79"/>
            </a:endParaRPr>
          </a:p>
          <a:p>
            <a:pPr marL="0" marR="0">
              <a:buNone/>
            </a:pPr>
            <a:r>
              <a:rPr lang="en-US" sz="3600" b="1" kern="0" dirty="0">
                <a:solidFill>
                  <a:srgbClr val="FFFFCC"/>
                </a:solidFill>
                <a:effectLst/>
                <a:ea typeface="Aptos" panose="020B0004020202020204" pitchFamily="34" charset="0"/>
                <a:cs typeface="SBL BibLit" panose="02000000000000000000" pitchFamily="2" charset="-79"/>
              </a:rPr>
              <a:t>"My heart celebrates in YHWH; </a:t>
            </a:r>
            <a:endParaRPr lang="en-US" sz="2400" kern="100" dirty="0">
              <a:solidFill>
                <a:srgbClr val="FFFFCC"/>
              </a:solidFill>
              <a:effectLst/>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ea typeface="Aptos" panose="020B0004020202020204" pitchFamily="34" charset="0"/>
                <a:cs typeface="SBL BibLit" panose="02000000000000000000" pitchFamily="2" charset="-79"/>
              </a:rPr>
              <a:t>in YHWH my horn is lifted high. </a:t>
            </a:r>
            <a:endParaRPr lang="en-US" sz="2400" kern="100" dirty="0">
              <a:solidFill>
                <a:srgbClr val="FFFFCC"/>
              </a:solidFill>
              <a:effectLst/>
              <a:ea typeface="Aptos" panose="020B0004020202020204" pitchFamily="34" charset="0"/>
              <a:cs typeface="SBL BibLit" panose="02000000000000000000" pitchFamily="2" charset="-79"/>
            </a:endParaRPr>
          </a:p>
          <a:p>
            <a:pPr marL="0" marR="0">
              <a:buNone/>
            </a:pPr>
            <a:r>
              <a:rPr lang="en-US" sz="3600" b="1" kern="0" dirty="0">
                <a:solidFill>
                  <a:srgbClr val="FFFFCC"/>
                </a:solidFill>
                <a:effectLst/>
                <a:ea typeface="Aptos" panose="020B0004020202020204" pitchFamily="34" charset="0"/>
                <a:cs typeface="SBL BibLit" panose="02000000000000000000" pitchFamily="2" charset="-79"/>
              </a:rPr>
              <a:t>My mouth boasts over my enemies, </a:t>
            </a:r>
            <a:endParaRPr lang="en-US" sz="2400" kern="100" dirty="0">
              <a:solidFill>
                <a:srgbClr val="FFFFCC"/>
              </a:solidFill>
              <a:effectLst/>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ea typeface="Aptos" panose="020B0004020202020204" pitchFamily="34" charset="0"/>
                <a:cs typeface="SBL BibLit" panose="02000000000000000000" pitchFamily="2" charset="-79"/>
              </a:rPr>
              <a:t>for I delight in your deliverance.</a:t>
            </a:r>
            <a:endParaRPr lang="en-US" sz="2400" kern="100" dirty="0">
              <a:solidFill>
                <a:srgbClr val="FFFFCC"/>
              </a:solidFill>
              <a:effectLst/>
              <a:ea typeface="Aptos" panose="020B0004020202020204" pitchFamily="34" charset="0"/>
              <a:cs typeface="SBL BibLit" panose="02000000000000000000" pitchFamily="2" charset="-79"/>
            </a:endParaRPr>
          </a:p>
          <a:p>
            <a:pPr marL="0" marR="0">
              <a:buNone/>
            </a:pPr>
            <a:r>
              <a:rPr lang="en-US" sz="3600" b="1" kern="0" baseline="30000" dirty="0">
                <a:solidFill>
                  <a:srgbClr val="FFFFCC"/>
                </a:solidFill>
                <a:effectLst/>
                <a:ea typeface="Aptos" panose="020B0004020202020204" pitchFamily="34" charset="0"/>
                <a:cs typeface="SBL BibLit" panose="02000000000000000000" pitchFamily="2" charset="-79"/>
              </a:rPr>
              <a:t>2</a:t>
            </a:r>
            <a:r>
              <a:rPr lang="en-US" sz="3600" b="1" kern="0" dirty="0">
                <a:solidFill>
                  <a:srgbClr val="FFFFCC"/>
                </a:solidFill>
                <a:effectLst/>
                <a:ea typeface="Aptos" panose="020B0004020202020204" pitchFamily="34" charset="0"/>
                <a:cs typeface="SBL BibLit" panose="02000000000000000000" pitchFamily="2" charset="-79"/>
              </a:rPr>
              <a:t> "There is no one holy like YHWH; </a:t>
            </a:r>
            <a:endParaRPr lang="en-US" sz="2400" kern="100" dirty="0">
              <a:solidFill>
                <a:srgbClr val="FFFFCC"/>
              </a:solidFill>
              <a:effectLst/>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ea typeface="Aptos" panose="020B0004020202020204" pitchFamily="34" charset="0"/>
                <a:cs typeface="SBL BibLit" panose="02000000000000000000" pitchFamily="2" charset="-79"/>
              </a:rPr>
              <a:t>there is no one besides you; </a:t>
            </a:r>
            <a:endParaRPr lang="en-US" sz="2400" kern="100" dirty="0">
              <a:solidFill>
                <a:srgbClr val="FFFFCC"/>
              </a:solidFill>
              <a:effectLst/>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ea typeface="Aptos" panose="020B0004020202020204" pitchFamily="34" charset="0"/>
                <a:cs typeface="SBL BibLit" panose="02000000000000000000" pitchFamily="2" charset="-79"/>
              </a:rPr>
              <a:t>there is no Rock like our God.</a:t>
            </a:r>
            <a:endParaRPr lang="en-US" sz="2400" kern="100" dirty="0">
              <a:solidFill>
                <a:srgbClr val="FFFFCC"/>
              </a:solidFill>
              <a:effectLst/>
              <a:ea typeface="Aptos" panose="020B0004020202020204" pitchFamily="34" charset="0"/>
              <a:cs typeface="SBL BibLit" panose="02000000000000000000" pitchFamily="2" charset="-79"/>
            </a:endParaRPr>
          </a:p>
          <a:p>
            <a:pPr marL="0" indent="0">
              <a:lnSpc>
                <a:spcPct val="100000"/>
              </a:lnSpc>
              <a:spcBef>
                <a:spcPts val="0"/>
              </a:spcBef>
              <a:spcAft>
                <a:spcPts val="600"/>
              </a:spcAft>
              <a:buNone/>
            </a:pPr>
            <a:endParaRPr lang="en-US" sz="3600" b="1" dirty="0">
              <a:solidFill>
                <a:srgbClr val="FFFFCC"/>
              </a:solidFill>
            </a:endParaRPr>
          </a:p>
        </p:txBody>
      </p:sp>
    </p:spTree>
    <p:extLst>
      <p:ext uri="{BB962C8B-B14F-4D97-AF65-F5344CB8AC3E}">
        <p14:creationId xmlns:p14="http://schemas.microsoft.com/office/powerpoint/2010/main" val="6259837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3E6FA-F49D-6659-E51D-5417F63CC3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14C5D6-A3A7-EADA-8773-EE786C3984DE}"/>
              </a:ext>
            </a:extLst>
          </p:cNvPr>
          <p:cNvSpPr>
            <a:spLocks noGrp="1"/>
          </p:cNvSpPr>
          <p:nvPr>
            <p:ph idx="1"/>
          </p:nvPr>
        </p:nvSpPr>
        <p:spPr>
          <a:xfrm>
            <a:off x="952499" y="304800"/>
            <a:ext cx="10972801" cy="6257925"/>
          </a:xfrm>
        </p:spPr>
        <p:txBody>
          <a:bodyPr>
            <a:noAutofit/>
          </a:bodyPr>
          <a:lstStyle/>
          <a:p>
            <a:pPr marL="0" marR="0">
              <a:buNone/>
            </a:pPr>
            <a:r>
              <a:rPr lang="en-US" sz="3600" b="1" kern="0" baseline="3000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3</a:t>
            </a: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"Do not keep talking so proudly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or let your mouth speak such arrogance,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for YHWH is a God who knows,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and by him deeds are weighed.</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a:buNone/>
            </a:pPr>
            <a:r>
              <a:rPr lang="en-US" sz="3600" b="1" kern="0" baseline="3000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4</a:t>
            </a: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"The bows of the warriors are broken,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but those who stumbled are armed with strength.</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a:buNone/>
            </a:pPr>
            <a:r>
              <a:rPr lang="en-US" sz="3600" b="1" kern="0" baseline="3000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5</a:t>
            </a: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Those who were full hire themselves out for food,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but those who were hungry are hungry no more.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She who was barren has borne seven children,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but she who has had many sons pines away.</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p:txBody>
      </p:sp>
    </p:spTree>
    <p:extLst>
      <p:ext uri="{BB962C8B-B14F-4D97-AF65-F5344CB8AC3E}">
        <p14:creationId xmlns:p14="http://schemas.microsoft.com/office/powerpoint/2010/main" val="1871019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5C592-26C7-0878-DF3F-226DA2275B0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BEB9F4-F3BC-D80E-3E41-C40B52E4E3DE}"/>
              </a:ext>
            </a:extLst>
          </p:cNvPr>
          <p:cNvSpPr>
            <a:spLocks noGrp="1"/>
          </p:cNvSpPr>
          <p:nvPr>
            <p:ph idx="1"/>
          </p:nvPr>
        </p:nvSpPr>
        <p:spPr>
          <a:xfrm>
            <a:off x="1000125" y="285750"/>
            <a:ext cx="10925176" cy="6276975"/>
          </a:xfrm>
        </p:spPr>
        <p:txBody>
          <a:bodyPr>
            <a:noAutofit/>
          </a:bodyPr>
          <a:lstStyle/>
          <a:p>
            <a:pPr marL="0" marR="0">
              <a:buNone/>
            </a:pPr>
            <a:r>
              <a:rPr lang="en-US" sz="3600" b="1" kern="0" baseline="3000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6</a:t>
            </a: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"YHWH brings death and makes alive;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he brings down to the grave and raises up.</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a:buNone/>
            </a:pPr>
            <a:r>
              <a:rPr lang="en-US" sz="3600" b="1" kern="0" baseline="3000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7</a:t>
            </a: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YHWH sends poverty and wealth;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he humbles and he exalts.</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a:buNone/>
            </a:pPr>
            <a:r>
              <a:rPr lang="en-US" sz="3600" b="1" kern="0" baseline="3000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8</a:t>
            </a: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He raises the poor from the dust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and lifts the needy from the ash heap;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he seats them with princes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and has them inherit a throne of honor.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"For the foundations of the earth are YHWH's;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45720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on them he has set the world.</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p:txBody>
      </p:sp>
    </p:spTree>
    <p:extLst>
      <p:ext uri="{BB962C8B-B14F-4D97-AF65-F5344CB8AC3E}">
        <p14:creationId xmlns:p14="http://schemas.microsoft.com/office/powerpoint/2010/main" val="3217244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A129-3DBE-5057-DBAA-F0CFFC6D913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E20DB3-EE0A-8843-92F9-5E6A7C43DB5C}"/>
              </a:ext>
            </a:extLst>
          </p:cNvPr>
          <p:cNvSpPr>
            <a:spLocks noGrp="1"/>
          </p:cNvSpPr>
          <p:nvPr>
            <p:ph idx="1"/>
          </p:nvPr>
        </p:nvSpPr>
        <p:spPr>
          <a:xfrm>
            <a:off x="409575" y="361950"/>
            <a:ext cx="11515726" cy="6200775"/>
          </a:xfrm>
        </p:spPr>
        <p:txBody>
          <a:bodyPr>
            <a:noAutofit/>
          </a:bodyPr>
          <a:lstStyle/>
          <a:p>
            <a:pPr marL="0" marR="0" indent="0">
              <a:buNone/>
            </a:pPr>
            <a:r>
              <a:rPr lang="en-US" sz="3600" b="1" kern="0" baseline="3000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9</a:t>
            </a: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He will guard the feet of his faithful servants,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but the wicked will be silenced </a:t>
            </a:r>
            <a:r>
              <a:rPr lang="en-US" sz="32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in the place of darkness. </a:t>
            </a:r>
            <a:endParaRPr lang="en-US" sz="32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"It is not by strength that one prevails;</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0">
              <a:buNone/>
            </a:pPr>
            <a:r>
              <a:rPr lang="en-US" sz="3600" b="1" kern="0" baseline="3000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10</a:t>
            </a: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those who oppose YHWH will be broken.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The Most High will thunder from heaven;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0">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YHWH will judge the ends of the earth.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0">
              <a:lnSpc>
                <a:spcPct val="100000"/>
              </a:lnSpc>
              <a:spcBef>
                <a:spcPts val="0"/>
              </a:spcBef>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"He will give strength to his king </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indent="0">
              <a:lnSpc>
                <a:spcPct val="100000"/>
              </a:lnSpc>
              <a:spcBef>
                <a:spcPts val="0"/>
              </a:spcBef>
              <a:spcAft>
                <a:spcPts val="1200"/>
              </a:spcAft>
              <a:buNone/>
            </a:pP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and exalt the horn of his anointed."</a:t>
            </a:r>
            <a:endParaRPr lang="en-US" sz="2400" kern="100" dirty="0">
              <a:solidFill>
                <a:srgbClr val="FFFFCC"/>
              </a:solidFill>
              <a:effectLst/>
              <a:latin typeface="SBL BibLit" panose="02000000000000000000" pitchFamily="2" charset="-79"/>
              <a:ea typeface="Aptos" panose="020B0004020202020204" pitchFamily="34" charset="0"/>
              <a:cs typeface="SBL BibLit" panose="02000000000000000000" pitchFamily="2" charset="-79"/>
            </a:endParaRPr>
          </a:p>
          <a:p>
            <a:pPr marL="0" marR="0">
              <a:buNone/>
            </a:pPr>
            <a:r>
              <a:rPr lang="en-US" sz="3600" b="1" kern="0" baseline="3000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11</a:t>
            </a:r>
            <a:r>
              <a:rPr lang="en-US" sz="3600" b="1" kern="0" dirty="0">
                <a:solidFill>
                  <a:srgbClr val="FFFFCC"/>
                </a:solidFill>
                <a:effectLst/>
                <a:latin typeface="Calibri" panose="020F0502020204030204" pitchFamily="34" charset="0"/>
                <a:ea typeface="Aptos" panose="020B0004020202020204" pitchFamily="34" charset="0"/>
                <a:cs typeface="SBL BibLit" panose="02000000000000000000" pitchFamily="2" charset="-79"/>
              </a:rPr>
              <a:t> Then Elkanah went home to Ramah.</a:t>
            </a:r>
            <a:r>
              <a:rPr lang="en-US" sz="3600" kern="0" dirty="0">
                <a:solidFill>
                  <a:srgbClr val="FFFFCC"/>
                </a:solidFill>
                <a:effectLst/>
                <a:latin typeface="SBL BibLit" panose="02000000000000000000" pitchFamily="2" charset="-79"/>
                <a:ea typeface="Aptos" panose="020B0004020202020204" pitchFamily="34" charset="0"/>
                <a:cs typeface="SBL BibLit" panose="02000000000000000000" pitchFamily="2" charset="-79"/>
              </a:rPr>
              <a:t> </a:t>
            </a:r>
            <a:r>
              <a:rPr lang="en-US" sz="2400" b="1" kern="0" dirty="0">
                <a:solidFill>
                  <a:srgbClr val="FFFFCC"/>
                </a:solidFill>
                <a:effectLst/>
                <a:latin typeface="SBL BibLit" panose="02000000000000000000" pitchFamily="2" charset="-79"/>
                <a:ea typeface="Aptos" panose="020B0004020202020204" pitchFamily="34" charset="0"/>
                <a:cs typeface="SBL BibLit" panose="02000000000000000000" pitchFamily="2" charset="-79"/>
              </a:rPr>
              <a:t>(</a:t>
            </a:r>
            <a:r>
              <a:rPr lang="en-US" sz="2400" b="1" kern="0" dirty="0">
                <a:solidFill>
                  <a:srgbClr val="FFFFCC"/>
                </a:solidFill>
                <a:effectLst/>
                <a:ea typeface="Aptos" panose="020B0004020202020204" pitchFamily="34" charset="0"/>
                <a:cs typeface="SBL BibLit" panose="02000000000000000000" pitchFamily="2" charset="-79"/>
              </a:rPr>
              <a:t>1 Sam 2:1–11 NIV, modified)</a:t>
            </a:r>
            <a:r>
              <a:rPr lang="en-US" sz="2400" b="1" kern="0" dirty="0">
                <a:effectLst/>
                <a:latin typeface="SBL BibLit" panose="02000000000000000000" pitchFamily="2" charset="-79"/>
                <a:ea typeface="Aptos" panose="020B0004020202020204" pitchFamily="34" charset="0"/>
                <a:cs typeface="SBL BibLit" panose="02000000000000000000" pitchFamily="2" charset="-79"/>
              </a:rPr>
              <a:t>)</a:t>
            </a:r>
            <a:endParaRPr lang="en-US" sz="2400" b="1" kern="100" dirty="0">
              <a:effectLst/>
              <a:latin typeface="SBL BibLit" panose="02000000000000000000" pitchFamily="2" charset="-79"/>
              <a:ea typeface="Aptos" panose="020B0004020202020204" pitchFamily="34" charset="0"/>
              <a:cs typeface="SBL BibLit" panose="02000000000000000000" pitchFamily="2" charset="-79"/>
            </a:endParaRPr>
          </a:p>
          <a:p>
            <a:pPr marL="400050" lvl="0" indent="0" eaLnBrk="0" fontAlgn="base" hangingPunct="0">
              <a:lnSpc>
                <a:spcPct val="100000"/>
              </a:lnSpc>
              <a:spcBef>
                <a:spcPct val="0"/>
              </a:spcBef>
              <a:spcAft>
                <a:spcPct val="0"/>
              </a:spcAft>
              <a:buNone/>
            </a:pPr>
            <a:r>
              <a:rPr lang="en-US" altLang="en-US" sz="3600" dirty="0">
                <a:noFill/>
                <a:latin typeface="Palatino"/>
              </a:rPr>
              <a:t>the pillars of</a:t>
            </a:r>
            <a:endParaRPr lang="en-US" sz="3600" b="1" dirty="0">
              <a:solidFill>
                <a:srgbClr val="FFFFCC"/>
              </a:solidFill>
            </a:endParaRPr>
          </a:p>
        </p:txBody>
      </p:sp>
    </p:spTree>
    <p:extLst>
      <p:ext uri="{BB962C8B-B14F-4D97-AF65-F5344CB8AC3E}">
        <p14:creationId xmlns:p14="http://schemas.microsoft.com/office/powerpoint/2010/main" val="18111047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7484C-43A1-7E27-EA4D-CB53C83C99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2C1807-B030-B5DD-E22D-D4546BEBC9B3}"/>
              </a:ext>
            </a:extLst>
          </p:cNvPr>
          <p:cNvSpPr>
            <a:spLocks noGrp="1"/>
          </p:cNvSpPr>
          <p:nvPr>
            <p:ph type="title"/>
          </p:nvPr>
        </p:nvSpPr>
        <p:spPr>
          <a:xfrm>
            <a:off x="838199" y="174626"/>
            <a:ext cx="10848975" cy="844550"/>
          </a:xfrm>
        </p:spPr>
        <p:txBody>
          <a:bodyPr>
            <a:normAutofit fontScale="90000"/>
          </a:bodyPr>
          <a:lstStyle/>
          <a:p>
            <a:r>
              <a:rPr lang="en-US" sz="3600" b="1" dirty="0">
                <a:solidFill>
                  <a:srgbClr val="FFFFCC"/>
                </a:solidFill>
                <a:latin typeface="+mn-lt"/>
              </a:rPr>
              <a:t>b. The Celebration of John ben Zacharias’ Birth (Luke 1:67–80)</a:t>
            </a:r>
          </a:p>
        </p:txBody>
      </p:sp>
      <p:sp>
        <p:nvSpPr>
          <p:cNvPr id="3" name="Content Placeholder 2">
            <a:extLst>
              <a:ext uri="{FF2B5EF4-FFF2-40B4-BE49-F238E27FC236}">
                <a16:creationId xmlns:a16="http://schemas.microsoft.com/office/drawing/2014/main" id="{9AC8B17A-817C-055E-CF19-592A36B3C8CD}"/>
              </a:ext>
            </a:extLst>
          </p:cNvPr>
          <p:cNvSpPr>
            <a:spLocks noGrp="1"/>
          </p:cNvSpPr>
          <p:nvPr>
            <p:ph idx="1"/>
          </p:nvPr>
        </p:nvSpPr>
        <p:spPr>
          <a:xfrm>
            <a:off x="504825" y="1019176"/>
            <a:ext cx="11449050" cy="5157787"/>
          </a:xfrm>
        </p:spPr>
        <p:txBody>
          <a:bodyPr>
            <a:noAutofit/>
          </a:bodyPr>
          <a:lstStyle/>
          <a:p>
            <a:pPr marL="0" indent="0">
              <a:buNone/>
            </a:pPr>
            <a:r>
              <a:rPr lang="en-US" sz="3600" b="1" baseline="30000" dirty="0">
                <a:solidFill>
                  <a:srgbClr val="FFFFCC"/>
                </a:solidFill>
              </a:rPr>
              <a:t>67</a:t>
            </a:r>
            <a:r>
              <a:rPr lang="en-US" sz="3600" b="1" dirty="0">
                <a:solidFill>
                  <a:srgbClr val="FFFFCC"/>
                </a:solidFill>
              </a:rPr>
              <a:t> His father Zechariah was filled with the Holy Spirit and prophesied:</a:t>
            </a:r>
          </a:p>
          <a:p>
            <a:pPr marL="457200" indent="0">
              <a:buNone/>
            </a:pPr>
            <a:r>
              <a:rPr lang="en-US" sz="3600" b="1" baseline="30000" dirty="0">
                <a:solidFill>
                  <a:srgbClr val="FFFFCC"/>
                </a:solidFill>
              </a:rPr>
              <a:t>68</a:t>
            </a:r>
            <a:r>
              <a:rPr lang="en-US" sz="3600" b="1" dirty="0">
                <a:solidFill>
                  <a:srgbClr val="FFFFCC"/>
                </a:solidFill>
              </a:rPr>
              <a:t> "Praise be to the Lord, the God of Israel, </a:t>
            </a:r>
          </a:p>
          <a:p>
            <a:pPr marL="457200" indent="0">
              <a:buNone/>
            </a:pPr>
            <a:r>
              <a:rPr lang="en-US" sz="3600" b="1" dirty="0">
                <a:solidFill>
                  <a:srgbClr val="FFFFCC"/>
                </a:solidFill>
              </a:rPr>
              <a:t>because he has come to his people and redeemed them.</a:t>
            </a:r>
            <a:endParaRPr lang="en-US" sz="3600" dirty="0">
              <a:solidFill>
                <a:srgbClr val="FFFFCC"/>
              </a:solidFill>
            </a:endParaRPr>
          </a:p>
          <a:p>
            <a:pPr marL="457200" indent="0">
              <a:buNone/>
            </a:pPr>
            <a:r>
              <a:rPr lang="en-US" sz="3600" b="1" baseline="30000" dirty="0">
                <a:solidFill>
                  <a:srgbClr val="FFFFCC"/>
                </a:solidFill>
              </a:rPr>
              <a:t>69</a:t>
            </a:r>
            <a:r>
              <a:rPr lang="en-US" sz="3600" b="1" dirty="0">
                <a:solidFill>
                  <a:srgbClr val="FFFFCC"/>
                </a:solidFill>
              </a:rPr>
              <a:t> He has raised up a horn of salvation for us </a:t>
            </a:r>
          </a:p>
          <a:p>
            <a:pPr marL="457200" indent="0">
              <a:buNone/>
            </a:pPr>
            <a:r>
              <a:rPr lang="en-US" sz="3600" b="1" dirty="0">
                <a:solidFill>
                  <a:srgbClr val="FFFFCC"/>
                </a:solidFill>
              </a:rPr>
              <a:t>in the house of his servant David</a:t>
            </a:r>
            <a:endParaRPr lang="en-US" sz="3600" dirty="0">
              <a:solidFill>
                <a:srgbClr val="FFFFCC"/>
              </a:solidFill>
            </a:endParaRPr>
          </a:p>
          <a:p>
            <a:pPr marL="457200" indent="0">
              <a:buNone/>
            </a:pPr>
            <a:r>
              <a:rPr lang="en-US" sz="3600" b="1" baseline="30000" dirty="0">
                <a:solidFill>
                  <a:srgbClr val="FFFFCC"/>
                </a:solidFill>
              </a:rPr>
              <a:t>70</a:t>
            </a:r>
            <a:r>
              <a:rPr lang="en-US" sz="3600" b="1" dirty="0">
                <a:solidFill>
                  <a:srgbClr val="FFFFCC"/>
                </a:solidFill>
              </a:rPr>
              <a:t> (as he said through his holy prophets of long ago),</a:t>
            </a:r>
            <a:endParaRPr lang="en-US" sz="3600" dirty="0">
              <a:solidFill>
                <a:srgbClr val="FFFFCC"/>
              </a:solidFill>
            </a:endParaRPr>
          </a:p>
          <a:p>
            <a:pPr marL="457200" indent="0">
              <a:buNone/>
            </a:pPr>
            <a:r>
              <a:rPr lang="en-US" sz="3600" b="1" baseline="30000" dirty="0">
                <a:solidFill>
                  <a:srgbClr val="FFFFCC"/>
                </a:solidFill>
              </a:rPr>
              <a:t>71</a:t>
            </a:r>
            <a:r>
              <a:rPr lang="en-US" sz="3600" b="1" dirty="0">
                <a:solidFill>
                  <a:srgbClr val="FFFFCC"/>
                </a:solidFill>
              </a:rPr>
              <a:t> salvation from our enemies </a:t>
            </a:r>
          </a:p>
          <a:p>
            <a:pPr marL="457200" indent="0">
              <a:buNone/>
            </a:pPr>
            <a:r>
              <a:rPr lang="en-US" sz="3600" b="1" dirty="0">
                <a:solidFill>
                  <a:srgbClr val="FFFFCC"/>
                </a:solidFill>
              </a:rPr>
              <a:t>and from the hand of all who hate us—</a:t>
            </a:r>
          </a:p>
        </p:txBody>
      </p:sp>
    </p:spTree>
    <p:extLst>
      <p:ext uri="{BB962C8B-B14F-4D97-AF65-F5344CB8AC3E}">
        <p14:creationId xmlns:p14="http://schemas.microsoft.com/office/powerpoint/2010/main" val="2471053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311A6-C204-BDA5-B633-A02A6C24110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4E058B-2DDE-0512-6832-007B3F9EA50A}"/>
              </a:ext>
            </a:extLst>
          </p:cNvPr>
          <p:cNvSpPr>
            <a:spLocks noGrp="1"/>
          </p:cNvSpPr>
          <p:nvPr>
            <p:ph idx="1"/>
          </p:nvPr>
        </p:nvSpPr>
        <p:spPr>
          <a:xfrm>
            <a:off x="761999" y="304800"/>
            <a:ext cx="11191875" cy="5872163"/>
          </a:xfrm>
        </p:spPr>
        <p:txBody>
          <a:bodyPr>
            <a:noAutofit/>
          </a:bodyPr>
          <a:lstStyle/>
          <a:p>
            <a:pPr marL="0" indent="0">
              <a:lnSpc>
                <a:spcPct val="100000"/>
              </a:lnSpc>
              <a:spcBef>
                <a:spcPts val="0"/>
              </a:spcBef>
              <a:spcAft>
                <a:spcPts val="600"/>
              </a:spcAft>
              <a:buNone/>
            </a:pPr>
            <a:r>
              <a:rPr lang="en-US" sz="3600" b="1" baseline="30000" dirty="0">
                <a:solidFill>
                  <a:srgbClr val="FFFFCC"/>
                </a:solidFill>
              </a:rPr>
              <a:t>72</a:t>
            </a:r>
            <a:r>
              <a:rPr lang="en-US" sz="3600" b="1" dirty="0">
                <a:solidFill>
                  <a:srgbClr val="FFFFCC"/>
                </a:solidFill>
              </a:rPr>
              <a:t> to show mercy to our ancestors </a:t>
            </a:r>
          </a:p>
          <a:p>
            <a:pPr marL="0" indent="0">
              <a:lnSpc>
                <a:spcPct val="100000"/>
              </a:lnSpc>
              <a:spcBef>
                <a:spcPts val="0"/>
              </a:spcBef>
              <a:spcAft>
                <a:spcPts val="600"/>
              </a:spcAft>
              <a:buNone/>
            </a:pPr>
            <a:r>
              <a:rPr lang="en-US" sz="3600" b="1" dirty="0">
                <a:solidFill>
                  <a:srgbClr val="FFFFCC"/>
                </a:solidFill>
              </a:rPr>
              <a:t>and to remember his holy covenant,</a:t>
            </a:r>
            <a:endParaRPr lang="en-US" sz="3600" dirty="0">
              <a:solidFill>
                <a:srgbClr val="FFFFCC"/>
              </a:solidFill>
            </a:endParaRPr>
          </a:p>
          <a:p>
            <a:pPr marL="0" indent="0">
              <a:lnSpc>
                <a:spcPct val="100000"/>
              </a:lnSpc>
              <a:spcBef>
                <a:spcPts val="0"/>
              </a:spcBef>
              <a:spcAft>
                <a:spcPts val="600"/>
              </a:spcAft>
              <a:buNone/>
            </a:pPr>
            <a:r>
              <a:rPr lang="en-US" sz="3600" b="1" baseline="30000" dirty="0">
                <a:solidFill>
                  <a:srgbClr val="FFFFCC"/>
                </a:solidFill>
              </a:rPr>
              <a:t>73</a:t>
            </a:r>
            <a:r>
              <a:rPr lang="en-US" sz="3600" b="1" dirty="0">
                <a:solidFill>
                  <a:srgbClr val="FFFFCC"/>
                </a:solidFill>
              </a:rPr>
              <a:t> the oath he swore to our father Abraham:</a:t>
            </a:r>
            <a:endParaRPr lang="en-US" sz="3600" dirty="0">
              <a:solidFill>
                <a:srgbClr val="FFFFCC"/>
              </a:solidFill>
            </a:endParaRPr>
          </a:p>
          <a:p>
            <a:pPr marL="0" indent="0">
              <a:lnSpc>
                <a:spcPct val="100000"/>
              </a:lnSpc>
              <a:spcBef>
                <a:spcPts val="0"/>
              </a:spcBef>
              <a:spcAft>
                <a:spcPts val="600"/>
              </a:spcAft>
              <a:buNone/>
            </a:pPr>
            <a:r>
              <a:rPr lang="en-US" sz="3600" b="1" baseline="30000" dirty="0">
                <a:solidFill>
                  <a:srgbClr val="FFFFCC"/>
                </a:solidFill>
              </a:rPr>
              <a:t>74</a:t>
            </a:r>
            <a:r>
              <a:rPr lang="en-US" sz="3600" b="1" dirty="0">
                <a:solidFill>
                  <a:srgbClr val="FFFFCC"/>
                </a:solidFill>
              </a:rPr>
              <a:t> to rescue us from the hand of our enemies, </a:t>
            </a:r>
          </a:p>
          <a:p>
            <a:pPr marL="0" indent="0">
              <a:lnSpc>
                <a:spcPct val="100000"/>
              </a:lnSpc>
              <a:spcBef>
                <a:spcPts val="0"/>
              </a:spcBef>
              <a:spcAft>
                <a:spcPts val="600"/>
              </a:spcAft>
              <a:buNone/>
            </a:pPr>
            <a:r>
              <a:rPr lang="en-US" sz="3600" b="1" dirty="0">
                <a:solidFill>
                  <a:srgbClr val="FFFFCC"/>
                </a:solidFill>
              </a:rPr>
              <a:t>and to enable us to serve him without fear</a:t>
            </a:r>
            <a:endParaRPr lang="en-US" sz="3600" dirty="0">
              <a:solidFill>
                <a:srgbClr val="FFFFCC"/>
              </a:solidFill>
            </a:endParaRPr>
          </a:p>
          <a:p>
            <a:pPr marL="0" indent="0">
              <a:lnSpc>
                <a:spcPct val="100000"/>
              </a:lnSpc>
              <a:spcBef>
                <a:spcPts val="0"/>
              </a:spcBef>
              <a:spcAft>
                <a:spcPts val="600"/>
              </a:spcAft>
              <a:buNone/>
            </a:pPr>
            <a:r>
              <a:rPr lang="en-US" sz="3600" b="1" baseline="30000" dirty="0">
                <a:solidFill>
                  <a:srgbClr val="FFFFCC"/>
                </a:solidFill>
              </a:rPr>
              <a:t>75</a:t>
            </a:r>
            <a:r>
              <a:rPr lang="en-US" sz="3600" b="1" dirty="0">
                <a:solidFill>
                  <a:srgbClr val="FFFFCC"/>
                </a:solidFill>
              </a:rPr>
              <a:t> in holiness and righteousness before him all our days.</a:t>
            </a:r>
            <a:endParaRPr lang="en-US" sz="3600" dirty="0">
              <a:solidFill>
                <a:srgbClr val="FFFFCC"/>
              </a:solidFill>
            </a:endParaRPr>
          </a:p>
          <a:p>
            <a:pPr marL="0" indent="0">
              <a:lnSpc>
                <a:spcPct val="100000"/>
              </a:lnSpc>
              <a:spcBef>
                <a:spcPts val="0"/>
              </a:spcBef>
              <a:spcAft>
                <a:spcPts val="600"/>
              </a:spcAft>
              <a:buNone/>
            </a:pPr>
            <a:r>
              <a:rPr lang="en-US" sz="3600" b="1" baseline="30000" dirty="0">
                <a:solidFill>
                  <a:srgbClr val="FFFFCC"/>
                </a:solidFill>
              </a:rPr>
              <a:t>76</a:t>
            </a:r>
            <a:r>
              <a:rPr lang="en-US" sz="3600" b="1" dirty="0">
                <a:solidFill>
                  <a:srgbClr val="FFFFCC"/>
                </a:solidFill>
              </a:rPr>
              <a:t> And you, my child, </a:t>
            </a:r>
          </a:p>
          <a:p>
            <a:pPr marL="0" indent="0">
              <a:lnSpc>
                <a:spcPct val="100000"/>
              </a:lnSpc>
              <a:spcBef>
                <a:spcPts val="0"/>
              </a:spcBef>
              <a:spcAft>
                <a:spcPts val="600"/>
              </a:spcAft>
              <a:buNone/>
            </a:pPr>
            <a:r>
              <a:rPr lang="en-US" sz="3600" b="1" dirty="0">
                <a:solidFill>
                  <a:srgbClr val="FFFFCC"/>
                </a:solidFill>
              </a:rPr>
              <a:t>	will be called a prophet of the Most High; </a:t>
            </a:r>
          </a:p>
          <a:p>
            <a:pPr marL="0" indent="0">
              <a:lnSpc>
                <a:spcPct val="100000"/>
              </a:lnSpc>
              <a:spcBef>
                <a:spcPts val="0"/>
              </a:spcBef>
              <a:spcAft>
                <a:spcPts val="600"/>
              </a:spcAft>
              <a:buNone/>
            </a:pPr>
            <a:r>
              <a:rPr lang="en-US" sz="3600" b="1" dirty="0">
                <a:solidFill>
                  <a:srgbClr val="FFFFCC"/>
                </a:solidFill>
              </a:rPr>
              <a:t>for you will go on before the Lord </a:t>
            </a:r>
          </a:p>
          <a:p>
            <a:pPr marL="0" indent="0">
              <a:lnSpc>
                <a:spcPct val="100000"/>
              </a:lnSpc>
              <a:spcBef>
                <a:spcPts val="0"/>
              </a:spcBef>
              <a:spcAft>
                <a:spcPts val="600"/>
              </a:spcAft>
              <a:buNone/>
            </a:pPr>
            <a:r>
              <a:rPr lang="en-US" sz="3600" b="1" dirty="0">
                <a:solidFill>
                  <a:srgbClr val="FFFFCC"/>
                </a:solidFill>
              </a:rPr>
              <a:t>to prepare the way for him,</a:t>
            </a:r>
            <a:endParaRPr lang="en-US" sz="3600" dirty="0">
              <a:solidFill>
                <a:srgbClr val="FFFFCC"/>
              </a:solidFill>
            </a:endParaRPr>
          </a:p>
        </p:txBody>
      </p:sp>
    </p:spTree>
    <p:extLst>
      <p:ext uri="{BB962C8B-B14F-4D97-AF65-F5344CB8AC3E}">
        <p14:creationId xmlns:p14="http://schemas.microsoft.com/office/powerpoint/2010/main" val="2185935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D1C3F-D694-C122-2624-0CF8273BA5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9B9B54-8408-1A4A-ACC9-3DAB90F0B8BA}"/>
              </a:ext>
            </a:extLst>
          </p:cNvPr>
          <p:cNvSpPr>
            <a:spLocks noGrp="1"/>
          </p:cNvSpPr>
          <p:nvPr>
            <p:ph idx="1"/>
          </p:nvPr>
        </p:nvSpPr>
        <p:spPr>
          <a:xfrm>
            <a:off x="485775" y="304800"/>
            <a:ext cx="11468099" cy="6267450"/>
          </a:xfrm>
        </p:spPr>
        <p:txBody>
          <a:bodyPr>
            <a:noAutofit/>
          </a:bodyPr>
          <a:lstStyle/>
          <a:p>
            <a:pPr marL="514350" indent="0">
              <a:buNone/>
            </a:pPr>
            <a:r>
              <a:rPr lang="en-US" sz="3600" b="1" baseline="30000" dirty="0">
                <a:solidFill>
                  <a:srgbClr val="FFFFCC"/>
                </a:solidFill>
              </a:rPr>
              <a:t>77</a:t>
            </a:r>
            <a:r>
              <a:rPr lang="en-US" sz="3600" b="1" dirty="0">
                <a:solidFill>
                  <a:srgbClr val="FFFFCC"/>
                </a:solidFill>
              </a:rPr>
              <a:t> to give his people the knowledge of salvation </a:t>
            </a:r>
          </a:p>
          <a:p>
            <a:pPr marL="514350" indent="0">
              <a:buNone/>
            </a:pPr>
            <a:r>
              <a:rPr lang="en-US" sz="3600" b="1" dirty="0">
                <a:solidFill>
                  <a:srgbClr val="FFFFCC"/>
                </a:solidFill>
              </a:rPr>
              <a:t>through the forgiveness of their sins,</a:t>
            </a:r>
            <a:endParaRPr lang="en-US" sz="3600" dirty="0">
              <a:solidFill>
                <a:srgbClr val="FFFFCC"/>
              </a:solidFill>
            </a:endParaRPr>
          </a:p>
          <a:p>
            <a:pPr marL="514350" indent="0">
              <a:buNone/>
            </a:pPr>
            <a:r>
              <a:rPr lang="en-US" sz="3600" b="1" baseline="30000" dirty="0">
                <a:solidFill>
                  <a:srgbClr val="FFFFCC"/>
                </a:solidFill>
              </a:rPr>
              <a:t>78</a:t>
            </a:r>
            <a:r>
              <a:rPr lang="en-US" sz="3600" b="1" dirty="0">
                <a:solidFill>
                  <a:srgbClr val="FFFFCC"/>
                </a:solidFill>
              </a:rPr>
              <a:t> because of the tender mercy of our God, </a:t>
            </a:r>
          </a:p>
          <a:p>
            <a:pPr marL="514350" indent="0">
              <a:buNone/>
            </a:pPr>
            <a:r>
              <a:rPr lang="en-US" sz="3600" b="1" dirty="0">
                <a:solidFill>
                  <a:srgbClr val="FFFFCC"/>
                </a:solidFill>
              </a:rPr>
              <a:t>by which the rising sun will come to us from heaven</a:t>
            </a:r>
            <a:endParaRPr lang="en-US" sz="3600" dirty="0">
              <a:solidFill>
                <a:srgbClr val="FFFFCC"/>
              </a:solidFill>
            </a:endParaRPr>
          </a:p>
          <a:p>
            <a:pPr marL="514350" indent="0">
              <a:buNone/>
            </a:pPr>
            <a:r>
              <a:rPr lang="en-US" sz="3600" b="1" baseline="30000" dirty="0">
                <a:solidFill>
                  <a:srgbClr val="FFFFCC"/>
                </a:solidFill>
              </a:rPr>
              <a:t>79</a:t>
            </a:r>
            <a:r>
              <a:rPr lang="en-US" sz="3600" b="1" dirty="0">
                <a:solidFill>
                  <a:srgbClr val="FFFFCC"/>
                </a:solidFill>
              </a:rPr>
              <a:t> to shine on those living in darkness </a:t>
            </a:r>
          </a:p>
          <a:p>
            <a:pPr marL="514350" indent="0">
              <a:buNone/>
            </a:pPr>
            <a:r>
              <a:rPr lang="en-US" sz="3600" b="1" dirty="0">
                <a:solidFill>
                  <a:srgbClr val="FFFFCC"/>
                </a:solidFill>
              </a:rPr>
              <a:t>and in the shadow of death, </a:t>
            </a:r>
          </a:p>
          <a:p>
            <a:pPr marL="514350" indent="0">
              <a:buNone/>
            </a:pPr>
            <a:r>
              <a:rPr lang="en-US" sz="3600" b="1" dirty="0">
                <a:solidFill>
                  <a:srgbClr val="FFFFCC"/>
                </a:solidFill>
              </a:rPr>
              <a:t>to guide our feet into the path of peace.“</a:t>
            </a:r>
          </a:p>
          <a:p>
            <a:pPr marL="514350" indent="0">
              <a:buNone/>
            </a:pPr>
            <a:endParaRPr lang="en-US" sz="3600" dirty="0">
              <a:solidFill>
                <a:srgbClr val="FFFFCC"/>
              </a:solidFill>
            </a:endParaRPr>
          </a:p>
          <a:p>
            <a:pPr marL="0" indent="0">
              <a:buNone/>
            </a:pPr>
            <a:r>
              <a:rPr lang="en-US" sz="3600" b="1" baseline="30000" dirty="0">
                <a:solidFill>
                  <a:srgbClr val="FFFFCC"/>
                </a:solidFill>
              </a:rPr>
              <a:t>80</a:t>
            </a:r>
            <a:r>
              <a:rPr lang="en-US" sz="3600" b="1" dirty="0">
                <a:solidFill>
                  <a:srgbClr val="FFFFCC"/>
                </a:solidFill>
              </a:rPr>
              <a:t> And the child grew and became strong in spirit; and he lived in the wilderness until he appeared publicly to Israel. </a:t>
            </a:r>
            <a:endParaRPr lang="en-US" sz="3600" dirty="0">
              <a:solidFill>
                <a:srgbClr val="FFFFCC"/>
              </a:solidFill>
            </a:endParaRPr>
          </a:p>
          <a:p>
            <a:pPr marL="0" indent="0">
              <a:lnSpc>
                <a:spcPct val="100000"/>
              </a:lnSpc>
              <a:spcBef>
                <a:spcPts val="0"/>
              </a:spcBef>
              <a:spcAft>
                <a:spcPts val="600"/>
              </a:spcAft>
              <a:buNone/>
            </a:pPr>
            <a:endParaRPr lang="en-US" sz="3600" dirty="0">
              <a:solidFill>
                <a:srgbClr val="FFFFCC"/>
              </a:solidFill>
            </a:endParaRPr>
          </a:p>
        </p:txBody>
      </p:sp>
    </p:spTree>
    <p:extLst>
      <p:ext uri="{BB962C8B-B14F-4D97-AF65-F5344CB8AC3E}">
        <p14:creationId xmlns:p14="http://schemas.microsoft.com/office/powerpoint/2010/main" val="2899647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845EE-A34C-D379-C44E-92D490F5E08C}"/>
              </a:ext>
            </a:extLst>
          </p:cNvPr>
          <p:cNvSpPr>
            <a:spLocks noGrp="1"/>
          </p:cNvSpPr>
          <p:nvPr>
            <p:ph type="title"/>
          </p:nvPr>
        </p:nvSpPr>
        <p:spPr>
          <a:xfrm>
            <a:off x="838200" y="365126"/>
            <a:ext cx="10515600" cy="825500"/>
          </a:xfrm>
        </p:spPr>
        <p:txBody>
          <a:bodyPr>
            <a:normAutofit/>
          </a:bodyPr>
          <a:lstStyle/>
          <a:p>
            <a:r>
              <a:rPr lang="en-US" sz="3600" b="1" dirty="0">
                <a:solidFill>
                  <a:srgbClr val="FFFFCC"/>
                </a:solidFill>
                <a:latin typeface="+mn-lt"/>
              </a:rPr>
              <a:t>Why did I read these two texts?</a:t>
            </a:r>
          </a:p>
        </p:txBody>
      </p:sp>
      <p:sp>
        <p:nvSpPr>
          <p:cNvPr id="3" name="Content Placeholder 2">
            <a:extLst>
              <a:ext uri="{FF2B5EF4-FFF2-40B4-BE49-F238E27FC236}">
                <a16:creationId xmlns:a16="http://schemas.microsoft.com/office/drawing/2014/main" id="{8EEA4F33-CD1C-DB08-76D6-42ADFE2E0ECD}"/>
              </a:ext>
            </a:extLst>
          </p:cNvPr>
          <p:cNvSpPr>
            <a:spLocks noGrp="1"/>
          </p:cNvSpPr>
          <p:nvPr>
            <p:ph idx="1"/>
          </p:nvPr>
        </p:nvSpPr>
        <p:spPr>
          <a:xfrm>
            <a:off x="838200" y="1409700"/>
            <a:ext cx="10515600" cy="4767263"/>
          </a:xfrm>
        </p:spPr>
        <p:txBody>
          <a:bodyPr/>
          <a:lstStyle/>
          <a:p>
            <a:pPr marL="514350" indent="-514350">
              <a:buAutoNum type="arabicPeriod"/>
            </a:pPr>
            <a:r>
              <a:rPr lang="en-US" sz="3600" b="1" dirty="0">
                <a:solidFill>
                  <a:srgbClr val="FFFFCC"/>
                </a:solidFill>
              </a:rPr>
              <a:t>To introduce you to the best of biblical poetry.</a:t>
            </a:r>
          </a:p>
          <a:p>
            <a:pPr marL="514350" indent="-514350">
              <a:buAutoNum type="arabicPeriod"/>
            </a:pPr>
            <a:r>
              <a:rPr lang="en-US" sz="3600" b="1" dirty="0">
                <a:solidFill>
                  <a:srgbClr val="FFFFCC"/>
                </a:solidFill>
              </a:rPr>
              <a:t>To show you how Luke—the gentile author—knows the Scriptures and how he writes.</a:t>
            </a:r>
          </a:p>
          <a:p>
            <a:pPr marL="514350" indent="-514350">
              <a:buAutoNum type="arabicPeriod"/>
            </a:pPr>
            <a:r>
              <a:rPr lang="en-US" sz="3600" b="1" dirty="0">
                <a:solidFill>
                  <a:srgbClr val="FFFFCC"/>
                </a:solidFill>
              </a:rPr>
              <a:t>To give you a glimpse of the significance of the birth of Samuel as the herald of the first David—he too was a voice crying in the wilderness: Prepare the way of YHWH, the king of Israel.	</a:t>
            </a:r>
          </a:p>
          <a:p>
            <a:pPr marL="514350" indent="-514350">
              <a:buAutoNum type="arabicPeriod"/>
            </a:pPr>
            <a:endParaRPr lang="en-US" dirty="0"/>
          </a:p>
          <a:p>
            <a:pPr marL="514350" indent="-514350">
              <a:buAutoNum type="arabicPeriod"/>
            </a:pPr>
            <a:endParaRPr lang="en-US" dirty="0"/>
          </a:p>
        </p:txBody>
      </p:sp>
    </p:spTree>
    <p:extLst>
      <p:ext uri="{BB962C8B-B14F-4D97-AF65-F5344CB8AC3E}">
        <p14:creationId xmlns:p14="http://schemas.microsoft.com/office/powerpoint/2010/main" val="403002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06CF-E87C-BEED-FB0A-1A3C45D83C00}"/>
              </a:ext>
            </a:extLst>
          </p:cNvPr>
          <p:cNvSpPr>
            <a:spLocks noGrp="1"/>
          </p:cNvSpPr>
          <p:nvPr>
            <p:ph type="title"/>
          </p:nvPr>
        </p:nvSpPr>
        <p:spPr/>
        <p:txBody>
          <a:bodyPr>
            <a:normAutofit fontScale="90000"/>
          </a:bodyPr>
          <a:lstStyle/>
          <a:p>
            <a:r>
              <a:rPr lang="en-US" b="1" dirty="0">
                <a:solidFill>
                  <a:srgbClr val="FFFFCC"/>
                </a:solidFill>
                <a:latin typeface="Calibri" panose="020F0502020204030204" pitchFamily="34" charset="0"/>
                <a:ea typeface="Calibri" panose="020F0502020204030204" pitchFamily="34" charset="0"/>
                <a:cs typeface="Calibri" panose="020F0502020204030204" pitchFamily="34" charset="0"/>
              </a:rPr>
              <a:t>2.	Samuel’s Call to Prophetic Ministry </a:t>
            </a:r>
            <a:r>
              <a:rPr lang="en-US" sz="3100" b="1" dirty="0">
                <a:solidFill>
                  <a:srgbClr val="FFFFCC"/>
                </a:solidFill>
                <a:latin typeface="Calibri" panose="020F0502020204030204" pitchFamily="34" charset="0"/>
                <a:ea typeface="Calibri" panose="020F0502020204030204" pitchFamily="34" charset="0"/>
                <a:cs typeface="Calibri" panose="020F0502020204030204" pitchFamily="34" charset="0"/>
              </a:rPr>
              <a:t>(2:11b–4:1a</a:t>
            </a:r>
            <a:r>
              <a:rPr lang="en-US" sz="31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br>
              <a:rPr lang="en-US" b="1" dirty="0">
                <a:solidFill>
                  <a:srgbClr val="FFFFCC"/>
                </a:solidFill>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6730127D-18BE-C981-DC10-45583942B0F1}"/>
              </a:ext>
            </a:extLst>
          </p:cNvPr>
          <p:cNvSpPr>
            <a:spLocks noGrp="1"/>
          </p:cNvSpPr>
          <p:nvPr>
            <p:ph idx="1"/>
          </p:nvPr>
        </p:nvSpPr>
        <p:spPr>
          <a:xfrm>
            <a:off x="838200" y="1825625"/>
            <a:ext cx="11029950" cy="4351338"/>
          </a:xfrm>
        </p:spPr>
        <p:txBody>
          <a:bodyPr/>
          <a:lstStyle/>
          <a:p>
            <a:pPr marL="0" lvl="0" indent="0">
              <a:lnSpc>
                <a:spcPct val="110000"/>
              </a:lnSpc>
              <a:spcBef>
                <a:spcPts val="0"/>
              </a:spcBef>
              <a:spcAft>
                <a:spcPts val="600"/>
              </a:spcAft>
              <a:buNone/>
              <a:tabLst>
                <a:tab pos="457200" algn="l"/>
                <a:tab pos="914400" algn="l"/>
                <a:tab pos="1487488" algn="l"/>
                <a:tab pos="1828800" algn="l"/>
              </a:tabLst>
              <a:defRPr/>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a.	The Context of the Call: </a:t>
            </a:r>
          </a:p>
          <a:p>
            <a:pPr marL="0" lvl="0" indent="0">
              <a:lnSpc>
                <a:spcPct val="110000"/>
              </a:lnSpc>
              <a:spcBef>
                <a:spcPts val="0"/>
              </a:spcBef>
              <a:spcAft>
                <a:spcPts val="600"/>
              </a:spcAft>
              <a:buNone/>
              <a:tabLst>
                <a:tab pos="457200" algn="l"/>
                <a:tab pos="914400" algn="l"/>
                <a:tab pos="1828800" algn="l"/>
              </a:tabLst>
              <a:defRPr/>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The Crisis of Spiritual Leadership in Israel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(2:11b–36</a:t>
            </a:r>
            <a:r>
              <a:rPr lang="en-US" sz="32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a:t>
            </a:r>
          </a:p>
          <a:p>
            <a:pPr marL="0" lvl="0" indent="0">
              <a:lnSpc>
                <a:spcPct val="110000"/>
              </a:lnSpc>
              <a:spcBef>
                <a:spcPts val="0"/>
              </a:spcBef>
              <a:spcAft>
                <a:spcPts val="600"/>
              </a:spcAft>
              <a:buNone/>
              <a:tabLst>
                <a:tab pos="457200" algn="l"/>
                <a:tab pos="914400" algn="l"/>
                <a:tab pos="1828800" algn="l"/>
              </a:tabLst>
              <a:defRPr/>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b.	The Nature of the Call: </a:t>
            </a:r>
          </a:p>
          <a:p>
            <a:pPr marL="0" lvl="0" indent="0">
              <a:lnSpc>
                <a:spcPct val="110000"/>
              </a:lnSpc>
              <a:spcBef>
                <a:spcPts val="0"/>
              </a:spcBef>
              <a:spcAft>
                <a:spcPts val="600"/>
              </a:spcAft>
              <a:buNone/>
              <a:tabLst>
                <a:tab pos="457200" algn="l"/>
                <a:tab pos="914400" algn="l"/>
                <a:tab pos="1828800" algn="l"/>
              </a:tabLst>
              <a:defRPr/>
            </a:pPr>
            <a:r>
              <a:rPr lang="en-US" sz="3600" b="1" dirty="0">
                <a:solidFill>
                  <a:srgbClr val="FFFFCC"/>
                </a:solidFill>
                <a:latin typeface="Calibri" panose="020F0502020204030204" pitchFamily="34" charset="0"/>
                <a:ea typeface="Calibri" panose="020F0502020204030204" pitchFamily="34" charset="0"/>
                <a:cs typeface="Calibri" panose="020F0502020204030204" pitchFamily="34" charset="0"/>
              </a:rPr>
              <a:t>	The Provision of Spiritual Leadership in Israel </a:t>
            </a:r>
            <a:r>
              <a:rPr lang="en-US" sz="3200" b="1" dirty="0">
                <a:solidFill>
                  <a:srgbClr val="FFFFCC"/>
                </a:solidFill>
                <a:latin typeface="Calibri" panose="020F0502020204030204" pitchFamily="34" charset="0"/>
                <a:ea typeface="Calibri" panose="020F0502020204030204" pitchFamily="34" charset="0"/>
                <a:cs typeface="Calibri" panose="020F0502020204030204" pitchFamily="34" charset="0"/>
              </a:rPr>
              <a:t>(3:1–4:1a</a:t>
            </a:r>
            <a:r>
              <a:rPr lang="en-US" sz="3200" b="1" dirty="0">
                <a:solidFill>
                  <a:srgbClr val="FFFFCC"/>
                </a:solidFill>
                <a:latin typeface="Calibri" panose="020F0502020204030204" pitchFamily="34" charset="0"/>
                <a:ea typeface="MS Gothic" panose="020B0609070205080204" pitchFamily="49" charset="-128"/>
                <a:cs typeface="Calibri" panose="020F0502020204030204" pitchFamily="34" charset="0"/>
              </a:rPr>
              <a:t>)</a:t>
            </a:r>
            <a:endParaRPr lang="en-US" sz="3200" b="1" dirty="0">
              <a:solidFill>
                <a:srgbClr val="FFFFCC"/>
              </a:solidFill>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
        <p:nvSpPr>
          <p:cNvPr id="5" name="TextBox 4">
            <a:extLst>
              <a:ext uri="{FF2B5EF4-FFF2-40B4-BE49-F238E27FC236}">
                <a16:creationId xmlns:a16="http://schemas.microsoft.com/office/drawing/2014/main" id="{E530ECDE-EEDB-8AE5-CF9A-94506A154256}"/>
              </a:ext>
            </a:extLst>
          </p:cNvPr>
          <p:cNvSpPr txBox="1"/>
          <p:nvPr/>
        </p:nvSpPr>
        <p:spPr>
          <a:xfrm>
            <a:off x="3172326" y="5608502"/>
            <a:ext cx="6097604" cy="703398"/>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tab pos="457200" algn="l"/>
                <a:tab pos="914400" algn="l"/>
                <a:tab pos="1487488" algn="l"/>
                <a:tab pos="1828800" algn="l"/>
              </a:tabLst>
              <a:defRPr/>
            </a:pPr>
            <a:r>
              <a:rPr kumimoji="0" lang="en-US" sz="3800" b="1" i="0" u="none" strike="noStrike" kern="1200" cap="none" spc="0" normalizeH="0" baseline="0" noProof="0" dirty="0">
                <a:ln>
                  <a:noFill/>
                </a:ln>
                <a:solidFill>
                  <a:srgbClr val="FFFFCC"/>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en-US" sz="3800" b="1" i="0" u="none" strike="noStrike" kern="1200" cap="none" spc="0" normalizeH="0" baseline="0" noProof="0" dirty="0">
              <a:ln>
                <a:noFill/>
              </a:ln>
              <a:solidFill>
                <a:srgbClr val="FFFFCC"/>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83780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2EB08-AD37-98E1-695B-45CEE01C97BF}"/>
              </a:ext>
            </a:extLst>
          </p:cNvPr>
          <p:cNvSpPr>
            <a:spLocks noGrp="1"/>
          </p:cNvSpPr>
          <p:nvPr>
            <p:ph type="title"/>
          </p:nvPr>
        </p:nvSpPr>
        <p:spPr>
          <a:xfrm>
            <a:off x="848627" y="134119"/>
            <a:ext cx="10515600" cy="780281"/>
          </a:xfrm>
        </p:spPr>
        <p:txBody>
          <a:bodyPr>
            <a:normAutofit/>
          </a:bodyPr>
          <a:lstStyle/>
          <a:p>
            <a:pPr>
              <a:tabLst>
                <a:tab pos="509588" algn="l"/>
              </a:tabLst>
            </a:pPr>
            <a:r>
              <a:rPr lang="en-US" sz="3600" b="1" dirty="0">
                <a:solidFill>
                  <a:srgbClr val="FFFFCC"/>
                </a:solidFill>
                <a:latin typeface="+mn-lt"/>
              </a:rPr>
              <a:t>(1)	Differences from Other Call Narratives</a:t>
            </a:r>
            <a:endParaRPr lang="en-US" sz="3600" b="1" dirty="0">
              <a:latin typeface="+mn-lt"/>
            </a:endParaRPr>
          </a:p>
        </p:txBody>
      </p:sp>
      <p:sp>
        <p:nvSpPr>
          <p:cNvPr id="3" name="Content Placeholder 2">
            <a:extLst>
              <a:ext uri="{FF2B5EF4-FFF2-40B4-BE49-F238E27FC236}">
                <a16:creationId xmlns:a16="http://schemas.microsoft.com/office/drawing/2014/main" id="{89EE89F6-5AFA-23BC-A886-9129C3928C39}"/>
              </a:ext>
            </a:extLst>
          </p:cNvPr>
          <p:cNvSpPr>
            <a:spLocks noGrp="1"/>
          </p:cNvSpPr>
          <p:nvPr>
            <p:ph idx="1"/>
          </p:nvPr>
        </p:nvSpPr>
        <p:spPr>
          <a:xfrm>
            <a:off x="548640" y="1337912"/>
            <a:ext cx="11078678" cy="5284269"/>
          </a:xfrm>
        </p:spPr>
        <p:txBody>
          <a:bodyPr>
            <a:normAutofit/>
          </a:bodyPr>
          <a:lstStyle/>
          <a:p>
            <a:pPr marL="742950" indent="-742950">
              <a:lnSpc>
                <a:spcPct val="100000"/>
              </a:lnSpc>
              <a:spcBef>
                <a:spcPts val="1200"/>
              </a:spcBef>
              <a:buAutoNum type="alphaLcParenBoth"/>
            </a:pPr>
            <a:r>
              <a:rPr lang="en-US" sz="3600" b="1" dirty="0">
                <a:solidFill>
                  <a:srgbClr val="FFFFCC"/>
                </a:solidFill>
              </a:rPr>
              <a:t>There is no arresting theophany at the outset, only the sound of YHWH’s voice. Only retrospectively does the narrator speak of a visionary experience (3:15).</a:t>
            </a:r>
          </a:p>
          <a:p>
            <a:pPr marL="742950" indent="-742950">
              <a:lnSpc>
                <a:spcPct val="100000"/>
              </a:lnSpc>
              <a:spcBef>
                <a:spcPts val="1200"/>
              </a:spcBef>
              <a:buAutoNum type="alphaLcParenBoth"/>
            </a:pPr>
            <a:r>
              <a:rPr lang="en-US" sz="3600" b="1" dirty="0">
                <a:solidFill>
                  <a:srgbClr val="FFFFCC"/>
                </a:solidFill>
              </a:rPr>
              <a:t>There is no hint of resistance on the part of the one called, only unfamiliarity with the sound of YHWH’s voice.</a:t>
            </a:r>
          </a:p>
          <a:p>
            <a:endParaRPr lang="en-US" dirty="0"/>
          </a:p>
        </p:txBody>
      </p:sp>
    </p:spTree>
    <p:extLst>
      <p:ext uri="{BB962C8B-B14F-4D97-AF65-F5344CB8AC3E}">
        <p14:creationId xmlns:p14="http://schemas.microsoft.com/office/powerpoint/2010/main" val="30129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F8AE8-46E0-27E8-EFB4-815FCE6EB3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EA40A6-268F-80F3-8615-98DC31032FD4}"/>
              </a:ext>
            </a:extLst>
          </p:cNvPr>
          <p:cNvSpPr>
            <a:spLocks noGrp="1"/>
          </p:cNvSpPr>
          <p:nvPr>
            <p:ph idx="1"/>
          </p:nvPr>
        </p:nvSpPr>
        <p:spPr>
          <a:xfrm>
            <a:off x="548640" y="654518"/>
            <a:ext cx="11078678" cy="5967663"/>
          </a:xfrm>
        </p:spPr>
        <p:txBody>
          <a:bodyPr>
            <a:normAutofit fontScale="92500" lnSpcReduction="10000"/>
          </a:bodyPr>
          <a:lstStyle/>
          <a:p>
            <a:pPr marL="742950" indent="-742950">
              <a:lnSpc>
                <a:spcPct val="100000"/>
              </a:lnSpc>
              <a:spcBef>
                <a:spcPts val="600"/>
              </a:spcBef>
              <a:spcAft>
                <a:spcPts val="1200"/>
              </a:spcAft>
              <a:buAutoNum type="alphaLcParenBoth" startAt="3"/>
            </a:pPr>
            <a:r>
              <a:rPr lang="en-US" sz="3900" b="1" dirty="0">
                <a:solidFill>
                  <a:srgbClr val="FFFFCC"/>
                </a:solidFill>
              </a:rPr>
              <a:t>There is no formal commissioning, only an announcement to the boy of what YHWH has determined to do to the house of Eli. In fact, the intended target of the oracle had to extract it from the young lad.</a:t>
            </a:r>
          </a:p>
          <a:p>
            <a:pPr marL="742950" indent="-742950">
              <a:lnSpc>
                <a:spcPct val="100000"/>
              </a:lnSpc>
              <a:spcBef>
                <a:spcPts val="600"/>
              </a:spcBef>
              <a:spcAft>
                <a:spcPts val="1200"/>
              </a:spcAft>
              <a:buAutoNum type="alphaLcParenBoth" startAt="3"/>
            </a:pPr>
            <a:r>
              <a:rPr lang="en-US" sz="3900" b="1" dirty="0">
                <a:solidFill>
                  <a:srgbClr val="FFFFCC"/>
                </a:solidFill>
              </a:rPr>
              <a:t>There is no divine reassurance for the one called, or announcement of the divine presence. Ironically, it is the victim of the impending divine action who offers reassurance (3:17–18), because he recognized that it had in fact been the voice of God that Samuel has heard.</a:t>
            </a:r>
          </a:p>
          <a:p>
            <a:pPr marL="574675" indent="-574675">
              <a:buAutoNum type="arabicParenBoth" startAt="3"/>
            </a:pPr>
            <a:endParaRPr lang="en-US" b="1" dirty="0">
              <a:solidFill>
                <a:srgbClr val="FFFFCC"/>
              </a:solidFill>
            </a:endParaRPr>
          </a:p>
          <a:p>
            <a:endParaRPr lang="en-US" dirty="0"/>
          </a:p>
        </p:txBody>
      </p:sp>
    </p:spTree>
    <p:extLst>
      <p:ext uri="{BB962C8B-B14F-4D97-AF65-F5344CB8AC3E}">
        <p14:creationId xmlns:p14="http://schemas.microsoft.com/office/powerpoint/2010/main" val="347335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4FF31-78B4-4B3F-937F-31148CFC08A4}"/>
              </a:ext>
            </a:extLst>
          </p:cNvPr>
          <p:cNvSpPr>
            <a:spLocks noGrp="1"/>
          </p:cNvSpPr>
          <p:nvPr>
            <p:ph type="title"/>
          </p:nvPr>
        </p:nvSpPr>
        <p:spPr>
          <a:xfrm>
            <a:off x="510139" y="170573"/>
            <a:ext cx="9525563" cy="695189"/>
          </a:xfrm>
        </p:spPr>
        <p:txBody>
          <a:bodyPr>
            <a:normAutofit/>
          </a:bodyPr>
          <a:lstStyle/>
          <a:p>
            <a:pPr>
              <a:tabLst>
                <a:tab pos="515938" algn="l"/>
              </a:tabLst>
            </a:pPr>
            <a:r>
              <a:rPr lang="en-US" sz="3600" b="1" dirty="0">
                <a:solidFill>
                  <a:srgbClr val="FFFFCC"/>
                </a:solidFill>
                <a:latin typeface="+mn-lt"/>
              </a:rPr>
              <a:t>(2)	Samuel’s Character as a Youth</a:t>
            </a:r>
          </a:p>
        </p:txBody>
      </p:sp>
      <p:sp>
        <p:nvSpPr>
          <p:cNvPr id="3" name="Content Placeholder 2">
            <a:extLst>
              <a:ext uri="{FF2B5EF4-FFF2-40B4-BE49-F238E27FC236}">
                <a16:creationId xmlns:a16="http://schemas.microsoft.com/office/drawing/2014/main" id="{93B09929-7BB1-4C68-B08F-ED53D88F3D20}"/>
              </a:ext>
            </a:extLst>
          </p:cNvPr>
          <p:cNvSpPr>
            <a:spLocks noGrp="1"/>
          </p:cNvSpPr>
          <p:nvPr>
            <p:ph idx="1"/>
          </p:nvPr>
        </p:nvSpPr>
        <p:spPr>
          <a:xfrm>
            <a:off x="510139" y="1318661"/>
            <a:ext cx="10972800" cy="5213124"/>
          </a:xfrm>
        </p:spPr>
        <p:txBody>
          <a:bodyPr>
            <a:normAutofit lnSpcReduction="10000"/>
          </a:bodyPr>
          <a:lstStyle/>
          <a:p>
            <a:pPr marL="0" indent="0" defTabSz="690563">
              <a:lnSpc>
                <a:spcPct val="100000"/>
              </a:lnSpc>
              <a:spcBef>
                <a:spcPts val="1800"/>
              </a:spcBef>
              <a:buNone/>
            </a:pPr>
            <a:r>
              <a:rPr lang="en-US" sz="3600" b="1" dirty="0">
                <a:solidFill>
                  <a:srgbClr val="FFFFCC"/>
                </a:solidFill>
              </a:rPr>
              <a:t>Except for Moses, the paradigmatic prophet, of all the prophets in the Hebrew Bible the narrator has provided the roundest portrait in his portrayal of Samuel. The closest competitors would be Elijah and Elisha (in that order), and perhaps Jeremiah in the narratives of the book by this name. But the narrator has not whitewashed this man. </a:t>
            </a:r>
          </a:p>
          <a:p>
            <a:pPr marL="0" indent="0" defTabSz="690563">
              <a:lnSpc>
                <a:spcPct val="100000"/>
              </a:lnSpc>
              <a:spcBef>
                <a:spcPts val="1800"/>
              </a:spcBef>
              <a:buNone/>
            </a:pPr>
            <a:r>
              <a:rPr lang="en-US" sz="3600" b="1" dirty="0">
                <a:solidFill>
                  <a:srgbClr val="FFFFCC"/>
                </a:solidFill>
              </a:rPr>
              <a:t>On the one hand, he was a man of extra-ordinary moral character. On the other hand. . . . (next week)</a:t>
            </a:r>
          </a:p>
          <a:p>
            <a:pPr marL="0" indent="0">
              <a:buNone/>
            </a:pPr>
            <a:endParaRPr lang="en-US" dirty="0"/>
          </a:p>
        </p:txBody>
      </p:sp>
    </p:spTree>
    <p:extLst>
      <p:ext uri="{BB962C8B-B14F-4D97-AF65-F5344CB8AC3E}">
        <p14:creationId xmlns:p14="http://schemas.microsoft.com/office/powerpoint/2010/main" val="42416727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B09929-7BB1-4C68-B08F-ED53D88F3D20}"/>
              </a:ext>
            </a:extLst>
          </p:cNvPr>
          <p:cNvSpPr>
            <a:spLocks noGrp="1"/>
          </p:cNvSpPr>
          <p:nvPr>
            <p:ph idx="1"/>
          </p:nvPr>
        </p:nvSpPr>
        <p:spPr>
          <a:xfrm>
            <a:off x="500515" y="211756"/>
            <a:ext cx="11223056" cy="6646245"/>
          </a:xfrm>
        </p:spPr>
        <p:txBody>
          <a:bodyPr>
            <a:normAutofit/>
          </a:bodyPr>
          <a:lstStyle/>
          <a:p>
            <a:pPr marL="0" indent="0" defTabSz="690563">
              <a:lnSpc>
                <a:spcPct val="100000"/>
              </a:lnSpc>
              <a:spcBef>
                <a:spcPts val="1200"/>
              </a:spcBef>
              <a:buNone/>
            </a:pPr>
            <a:r>
              <a:rPr lang="en-US" sz="3600" b="1" dirty="0">
                <a:solidFill>
                  <a:srgbClr val="FFFFCC"/>
                </a:solidFill>
              </a:rPr>
              <a:t>At a time when religious leaders were corrupt (1:9</a:t>
            </a:r>
            <a:r>
              <a:rPr lang="en-US" sz="3600" b="1" dirty="0">
                <a:solidFill>
                  <a:srgbClr val="FFFFCC"/>
                </a:solidFill>
                <a:ea typeface="SBL BibLit" panose="02000000000000000000" pitchFamily="2" charset="-79"/>
                <a:cs typeface="SBL BibLit" panose="02000000000000000000" pitchFamily="2" charset="-79"/>
              </a:rPr>
              <a:t>; 2:12–17) and blind (3:2) </a:t>
            </a:r>
          </a:p>
          <a:p>
            <a:pPr marL="1146175" indent="-684213" defTabSz="690563">
              <a:lnSpc>
                <a:spcPct val="100000"/>
              </a:lnSpc>
              <a:spcBef>
                <a:spcPts val="1200"/>
              </a:spcBef>
              <a:buAutoNum type="alphaLcParenBoth"/>
            </a:pPr>
            <a:r>
              <a:rPr lang="en-US" sz="3600" b="1" dirty="0">
                <a:solidFill>
                  <a:srgbClr val="FFFFCC"/>
                </a:solidFill>
                <a:ea typeface="SBL BibLit" panose="02000000000000000000" pitchFamily="2" charset="-79"/>
                <a:cs typeface="SBL BibLit" panose="02000000000000000000" pitchFamily="2" charset="-79"/>
              </a:rPr>
              <a:t>Samuel ministered “to YHWH before Eli the priest” (‎</a:t>
            </a:r>
            <a:r>
              <a:rPr lang="he-IL" sz="3600" b="1" dirty="0">
                <a:solidFill>
                  <a:srgbClr val="FFFFCC"/>
                </a:solidFill>
                <a:ea typeface="SBL BibLit" panose="02000000000000000000" pitchFamily="2" charset="-79"/>
                <a:cs typeface="SBL BibLit" panose="02000000000000000000" pitchFamily="2" charset="-79"/>
              </a:rPr>
              <a:t>מְשָׁרֵת אֶת־יְהוָה אֶת־פְּנֵי עֵלִי הַכֹּהֵן</a:t>
            </a:r>
            <a:r>
              <a:rPr lang="en-US" sz="3600" b="1" dirty="0">
                <a:solidFill>
                  <a:srgbClr val="FFFFCC"/>
                </a:solidFill>
                <a:ea typeface="SBL BibLit" panose="02000000000000000000" pitchFamily="2" charset="-79"/>
                <a:cs typeface="SBL BibLit" panose="02000000000000000000" pitchFamily="2" charset="-79"/>
              </a:rPr>
              <a:t>, 2:11; 3:1), and “before YHWH,” (‎</a:t>
            </a:r>
            <a:r>
              <a:rPr lang="he-IL" sz="3600" b="1" dirty="0">
                <a:solidFill>
                  <a:srgbClr val="FFFFCC"/>
                </a:solidFill>
                <a:ea typeface="SBL BibLit" panose="02000000000000000000" pitchFamily="2" charset="-79"/>
                <a:cs typeface="SBL BibLit" panose="02000000000000000000" pitchFamily="2" charset="-79"/>
              </a:rPr>
              <a:t>מְשָׁרֵת אֶת־פְּנֵי יְהוָה</a:t>
            </a:r>
            <a:r>
              <a:rPr lang="en-US" sz="3600" b="1" dirty="0">
                <a:solidFill>
                  <a:srgbClr val="FFFFCC"/>
                </a:solidFill>
                <a:ea typeface="SBL BibLit" panose="02000000000000000000" pitchFamily="2" charset="-79"/>
                <a:cs typeface="SBL BibLit" panose="02000000000000000000" pitchFamily="2" charset="-79"/>
              </a:rPr>
              <a:t>), wearing the ephod (v. 18).</a:t>
            </a:r>
          </a:p>
          <a:p>
            <a:pPr marL="1146175" indent="-684213" defTabSz="690563">
              <a:lnSpc>
                <a:spcPct val="100000"/>
              </a:lnSpc>
              <a:spcBef>
                <a:spcPts val="1200"/>
              </a:spcBef>
              <a:buAutoNum type="alphaLcParenBoth"/>
            </a:pPr>
            <a:r>
              <a:rPr lang="en-US" sz="3600" b="1" dirty="0">
                <a:solidFill>
                  <a:srgbClr val="FFFFCC"/>
                </a:solidFill>
                <a:ea typeface="SBL BibLit" panose="02000000000000000000" pitchFamily="2" charset="-79"/>
                <a:cs typeface="SBL BibLit" panose="02000000000000000000" pitchFamily="2" charset="-79"/>
              </a:rPr>
              <a:t>Samuel “grew up [walking] with YHWH” (</a:t>
            </a:r>
            <a:r>
              <a:rPr lang="en-US" sz="3600" dirty="0">
                <a:solidFill>
                  <a:srgbClr val="FFFFCC"/>
                </a:solidFill>
              </a:rPr>
              <a:t>‎</a:t>
            </a:r>
            <a:r>
              <a:rPr lang="he-IL" sz="3600" b="1" dirty="0">
                <a:solidFill>
                  <a:srgbClr val="FFFFCC"/>
                </a:solidFill>
                <a:ea typeface="SBL BibLit" panose="02000000000000000000" pitchFamily="2" charset="-79"/>
                <a:cs typeface="SBL BibLit" panose="02000000000000000000" pitchFamily="2" charset="-79"/>
              </a:rPr>
              <a:t>וַיִּגְדַּל הַנַּעַר שְׁמוּאֵל עִם־יְהוָה</a:t>
            </a:r>
            <a:r>
              <a:rPr lang="en-US" sz="3600" b="1" dirty="0">
                <a:solidFill>
                  <a:srgbClr val="FFFFCC"/>
                </a:solidFill>
                <a:ea typeface="SBL BibLit" panose="02000000000000000000" pitchFamily="2" charset="-79"/>
                <a:cs typeface="SBL BibLit" panose="02000000000000000000" pitchFamily="2" charset="-79"/>
              </a:rPr>
              <a:t>)</a:t>
            </a:r>
          </a:p>
          <a:p>
            <a:pPr marL="1146175" indent="-684213" defTabSz="690563">
              <a:lnSpc>
                <a:spcPct val="100000"/>
              </a:lnSpc>
              <a:spcBef>
                <a:spcPts val="1200"/>
              </a:spcBef>
              <a:buAutoNum type="alphaLcParenBoth"/>
            </a:pPr>
            <a:r>
              <a:rPr lang="en-US" sz="3600" b="1" dirty="0">
                <a:solidFill>
                  <a:srgbClr val="FFFFCC"/>
                </a:solidFill>
                <a:ea typeface="SBL BibLit" panose="02000000000000000000" pitchFamily="2" charset="-79"/>
                <a:cs typeface="SBL BibLit" panose="02000000000000000000" pitchFamily="2" charset="-79"/>
              </a:rPr>
              <a:t>Samuel “continued to grew in stature and beauty with both YHWH and men” (</a:t>
            </a:r>
            <a:r>
              <a:rPr lang="en-US" sz="3600" dirty="0">
                <a:solidFill>
                  <a:srgbClr val="FFFFCC"/>
                </a:solidFill>
              </a:rPr>
              <a:t>‎</a:t>
            </a:r>
            <a:r>
              <a:rPr lang="he-IL" sz="3600" dirty="0">
                <a:solidFill>
                  <a:srgbClr val="FFFFCC"/>
                </a:solidFill>
              </a:rPr>
              <a:t> </a:t>
            </a:r>
            <a:r>
              <a:rPr lang="he-IL" sz="3600" b="1" dirty="0">
                <a:solidFill>
                  <a:srgbClr val="FFFFCC"/>
                </a:solidFill>
                <a:ea typeface="SBL BibLit" panose="02000000000000000000" pitchFamily="2" charset="-79"/>
                <a:cs typeface="SBL BibLit" panose="02000000000000000000" pitchFamily="2" charset="-79"/>
              </a:rPr>
              <a:t>הֹלֵךְ וְגָדֵל וָטוֹב גַּם עִם־יְהוָה וְגַם עִם־אֲנָשִׁים</a:t>
            </a:r>
            <a:r>
              <a:rPr lang="en-US" sz="3600" b="1" dirty="0">
                <a:solidFill>
                  <a:srgbClr val="FFFFCC"/>
                </a:solidFill>
                <a:ea typeface="SBL BibLit" panose="02000000000000000000" pitchFamily="2" charset="-79"/>
                <a:cs typeface="SBL BibLit" panose="02000000000000000000" pitchFamily="2" charset="-79"/>
              </a:rPr>
              <a:t>, 2:26).</a:t>
            </a:r>
            <a:endParaRPr lang="en-US" sz="3600" b="1" dirty="0">
              <a:solidFill>
                <a:srgbClr val="FFFF00"/>
              </a:solidFill>
            </a:endParaRPr>
          </a:p>
          <a:p>
            <a:pPr marL="0" indent="0">
              <a:buNone/>
            </a:pPr>
            <a:endParaRPr lang="en-US" dirty="0"/>
          </a:p>
        </p:txBody>
      </p:sp>
    </p:spTree>
    <p:extLst>
      <p:ext uri="{BB962C8B-B14F-4D97-AF65-F5344CB8AC3E}">
        <p14:creationId xmlns:p14="http://schemas.microsoft.com/office/powerpoint/2010/main" val="15674826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B09929-7BB1-4C68-B08F-ED53D88F3D20}"/>
              </a:ext>
            </a:extLst>
          </p:cNvPr>
          <p:cNvSpPr>
            <a:spLocks noGrp="1"/>
          </p:cNvSpPr>
          <p:nvPr>
            <p:ph idx="1"/>
          </p:nvPr>
        </p:nvSpPr>
        <p:spPr>
          <a:xfrm>
            <a:off x="529389" y="184827"/>
            <a:ext cx="11223057" cy="6502602"/>
          </a:xfrm>
        </p:spPr>
        <p:txBody>
          <a:bodyPr>
            <a:noAutofit/>
          </a:bodyPr>
          <a:lstStyle/>
          <a:p>
            <a:pPr marL="0" indent="0" defTabSz="690563">
              <a:spcBef>
                <a:spcPts val="1800"/>
              </a:spcBef>
              <a:buNone/>
            </a:pPr>
            <a:r>
              <a:rPr lang="en-US" sz="3600" b="1" dirty="0">
                <a:solidFill>
                  <a:srgbClr val="FFFFCC"/>
                </a:solidFill>
              </a:rPr>
              <a:t>At a time when religious leaders were corrupt, Samuel matured physically and spiritually.</a:t>
            </a:r>
            <a:endParaRPr lang="en-US" sz="3600" b="1" dirty="0">
              <a:solidFill>
                <a:srgbClr val="FFFFCC"/>
              </a:solidFill>
              <a:ea typeface="SBL BibLit" panose="02000000000000000000" pitchFamily="2" charset="-79"/>
              <a:cs typeface="SBL BibLit" panose="02000000000000000000" pitchFamily="2" charset="-79"/>
            </a:endParaRPr>
          </a:p>
          <a:p>
            <a:pPr marL="0" indent="0" defTabSz="690563">
              <a:spcBef>
                <a:spcPts val="1800"/>
              </a:spcBef>
              <a:buNone/>
            </a:pPr>
            <a:r>
              <a:rPr lang="en-US" sz="3600" b="1" dirty="0">
                <a:solidFill>
                  <a:srgbClr val="FFFFCC"/>
                </a:solidFill>
              </a:rPr>
              <a:t>At a time when “communication from YHWH was rare,” Samuel heard and submitted to the voice of YHWH </a:t>
            </a:r>
            <a:r>
              <a:rPr lang="en-US" b="1" dirty="0">
                <a:solidFill>
                  <a:srgbClr val="FFFFCC"/>
                </a:solidFill>
              </a:rPr>
              <a:t>(3:4–9).</a:t>
            </a:r>
            <a:endParaRPr lang="en-US" sz="3600" b="1" dirty="0">
              <a:solidFill>
                <a:srgbClr val="FFFFCC"/>
              </a:solidFill>
            </a:endParaRPr>
          </a:p>
          <a:p>
            <a:pPr marL="0" indent="0" defTabSz="690563">
              <a:spcBef>
                <a:spcPts val="1800"/>
              </a:spcBef>
              <a:buNone/>
            </a:pPr>
            <a:r>
              <a:rPr lang="en-US" sz="3600" b="1" dirty="0">
                <a:solidFill>
                  <a:srgbClr val="FFFFCC"/>
                </a:solidFill>
              </a:rPr>
              <a:t>At a time when adults were captive to their children’s power (22–25), Samuel fearlessly rebuked his “father figure,” who happened to be the priest at the central sanctuary (3:11–18). </a:t>
            </a:r>
          </a:p>
          <a:p>
            <a:pPr marL="0" indent="0" defTabSz="690563">
              <a:spcBef>
                <a:spcPts val="1800"/>
              </a:spcBef>
              <a:buNone/>
            </a:pPr>
            <a:r>
              <a:rPr lang="en-US" sz="3600" b="1" dirty="0">
                <a:solidFill>
                  <a:srgbClr val="FFFFCC"/>
                </a:solidFill>
              </a:rPr>
              <a:t>At a time when YHWH had abandoned his people, he was with Samuel and confirmed his status as a prophet and a member of YHWH’s court (3:19–21).</a:t>
            </a:r>
            <a:endParaRPr lang="en-US" sz="3200" dirty="0">
              <a:solidFill>
                <a:srgbClr val="FFFFCC"/>
              </a:solidFill>
            </a:endParaRPr>
          </a:p>
        </p:txBody>
      </p:sp>
    </p:spTree>
    <p:extLst>
      <p:ext uri="{BB962C8B-B14F-4D97-AF65-F5344CB8AC3E}">
        <p14:creationId xmlns:p14="http://schemas.microsoft.com/office/powerpoint/2010/main" val="99161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5304F-9533-EF78-DB0B-EE50C36092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E1CD5C-9486-B6F5-1448-7FCE987B5B54}"/>
              </a:ext>
            </a:extLst>
          </p:cNvPr>
          <p:cNvSpPr>
            <a:spLocks noGrp="1"/>
          </p:cNvSpPr>
          <p:nvPr>
            <p:ph type="title"/>
          </p:nvPr>
        </p:nvSpPr>
        <p:spPr>
          <a:xfrm>
            <a:off x="838200" y="124496"/>
            <a:ext cx="10515600" cy="741778"/>
          </a:xfrm>
        </p:spPr>
        <p:txBody>
          <a:bodyPr/>
          <a:lstStyle/>
          <a:p>
            <a:pPr algn="ctr"/>
            <a:r>
              <a:rPr lang="en-US" b="1" dirty="0">
                <a:solidFill>
                  <a:srgbClr val="FFFFCC"/>
                </a:solidFill>
                <a:latin typeface="+mn-lt"/>
              </a:rPr>
              <a:t>Application</a:t>
            </a:r>
          </a:p>
        </p:txBody>
      </p:sp>
      <p:sp>
        <p:nvSpPr>
          <p:cNvPr id="3" name="Content Placeholder 2">
            <a:extLst>
              <a:ext uri="{FF2B5EF4-FFF2-40B4-BE49-F238E27FC236}">
                <a16:creationId xmlns:a16="http://schemas.microsoft.com/office/drawing/2014/main" id="{20799C48-F478-FBA6-9FDB-AAA81F03AD07}"/>
              </a:ext>
            </a:extLst>
          </p:cNvPr>
          <p:cNvSpPr>
            <a:spLocks noGrp="1"/>
          </p:cNvSpPr>
          <p:nvPr>
            <p:ph idx="1"/>
          </p:nvPr>
        </p:nvSpPr>
        <p:spPr>
          <a:xfrm>
            <a:off x="452387" y="1347536"/>
            <a:ext cx="10901413" cy="5293895"/>
          </a:xfrm>
        </p:spPr>
        <p:txBody>
          <a:bodyPr>
            <a:normAutofit/>
          </a:bodyPr>
          <a:lstStyle/>
          <a:p>
            <a:pPr marL="461963" indent="-461963" fontAlgn="t">
              <a:lnSpc>
                <a:spcPct val="110000"/>
              </a:lnSpc>
              <a:spcBef>
                <a:spcPts val="0"/>
              </a:spcBef>
              <a:buNone/>
              <a:tabLst>
                <a:tab pos="461963" algn="l"/>
              </a:tabLst>
            </a:pPr>
            <a:r>
              <a:rPr lang="en-US" sz="3600" b="1" dirty="0">
                <a:solidFill>
                  <a:srgbClr val="FFFFCC"/>
                </a:solidFill>
              </a:rPr>
              <a:t>1	When we walk with the Lord, in the light of his Word,</a:t>
            </a:r>
            <a:br>
              <a:rPr lang="en-US" sz="3600" b="1" dirty="0">
                <a:solidFill>
                  <a:srgbClr val="FFFFCC"/>
                </a:solidFill>
              </a:rPr>
            </a:br>
            <a:r>
              <a:rPr lang="en-US" sz="3600" b="1" dirty="0">
                <a:solidFill>
                  <a:srgbClr val="FFFFCC"/>
                </a:solidFill>
              </a:rPr>
              <a:t>What a glory he sheds on our way;</a:t>
            </a:r>
            <a:br>
              <a:rPr lang="en-US" sz="3600" b="1" dirty="0">
                <a:solidFill>
                  <a:srgbClr val="FFFFCC"/>
                </a:solidFill>
              </a:rPr>
            </a:br>
            <a:r>
              <a:rPr lang="en-US" sz="3600" b="1" dirty="0">
                <a:solidFill>
                  <a:srgbClr val="FFFFCC"/>
                </a:solidFill>
              </a:rPr>
              <a:t>While we do his good will, he abides with us still,</a:t>
            </a:r>
            <a:br>
              <a:rPr lang="en-US" sz="3600" b="1" dirty="0">
                <a:solidFill>
                  <a:srgbClr val="FFFFCC"/>
                </a:solidFill>
              </a:rPr>
            </a:br>
            <a:r>
              <a:rPr lang="en-US" sz="3600" b="1" dirty="0">
                <a:solidFill>
                  <a:srgbClr val="FFFFCC"/>
                </a:solidFill>
              </a:rPr>
              <a:t>And with all who will trust and obey.</a:t>
            </a:r>
          </a:p>
          <a:p>
            <a:pPr marL="461963" indent="-461963" fontAlgn="t">
              <a:lnSpc>
                <a:spcPct val="110000"/>
              </a:lnSpc>
              <a:spcBef>
                <a:spcPts val="0"/>
              </a:spcBef>
              <a:buNone/>
              <a:tabLst>
                <a:tab pos="461963" algn="l"/>
              </a:tabLst>
            </a:pPr>
            <a:r>
              <a:rPr lang="en-US" sz="3600" b="1" dirty="0">
                <a:solidFill>
                  <a:srgbClr val="FFFFCC"/>
                </a:solidFill>
              </a:rPr>
              <a:t> </a:t>
            </a:r>
          </a:p>
          <a:p>
            <a:pPr marL="461963" indent="-461963" fontAlgn="t">
              <a:lnSpc>
                <a:spcPct val="110000"/>
              </a:lnSpc>
              <a:spcBef>
                <a:spcPts val="0"/>
              </a:spcBef>
              <a:buNone/>
              <a:tabLst>
                <a:tab pos="461963" algn="l"/>
              </a:tabLst>
            </a:pPr>
            <a:r>
              <a:rPr lang="en-US" sz="3600" b="1" dirty="0">
                <a:solidFill>
                  <a:srgbClr val="FFFFCC"/>
                </a:solidFill>
              </a:rPr>
              <a:t>	Trust and obey, for there’s no other way</a:t>
            </a:r>
            <a:br>
              <a:rPr lang="en-US" sz="3600" b="1" dirty="0">
                <a:solidFill>
                  <a:srgbClr val="FFFFCC"/>
                </a:solidFill>
              </a:rPr>
            </a:br>
            <a:r>
              <a:rPr lang="en-US" sz="3600" b="1" dirty="0">
                <a:solidFill>
                  <a:srgbClr val="FFFFCC"/>
                </a:solidFill>
              </a:rPr>
              <a:t>To be happy in Jesus, 	But to trust and obey.</a:t>
            </a:r>
          </a:p>
        </p:txBody>
      </p:sp>
    </p:spTree>
    <p:extLst>
      <p:ext uri="{BB962C8B-B14F-4D97-AF65-F5344CB8AC3E}">
        <p14:creationId xmlns:p14="http://schemas.microsoft.com/office/powerpoint/2010/main" val="7726119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7038B-AFB2-E647-3B7A-6D6E7C4F515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FB1AFE-8149-7BAF-B96B-28F405896BDC}"/>
              </a:ext>
            </a:extLst>
          </p:cNvPr>
          <p:cNvSpPr>
            <a:spLocks noGrp="1"/>
          </p:cNvSpPr>
          <p:nvPr>
            <p:ph idx="1"/>
          </p:nvPr>
        </p:nvSpPr>
        <p:spPr>
          <a:xfrm>
            <a:off x="838200" y="375385"/>
            <a:ext cx="10515600" cy="6266047"/>
          </a:xfrm>
        </p:spPr>
        <p:txBody>
          <a:bodyPr>
            <a:normAutofit fontScale="92500" lnSpcReduction="20000"/>
          </a:bodyPr>
          <a:lstStyle/>
          <a:p>
            <a:pPr marL="0" indent="0" fontAlgn="t">
              <a:lnSpc>
                <a:spcPct val="110000"/>
              </a:lnSpc>
              <a:spcBef>
                <a:spcPts val="0"/>
              </a:spcBef>
              <a:spcAft>
                <a:spcPts val="600"/>
              </a:spcAft>
              <a:buNone/>
            </a:pPr>
            <a:r>
              <a:rPr lang="en-US" sz="4000" b="1" dirty="0">
                <a:solidFill>
                  <a:srgbClr val="FFFFCC"/>
                </a:solidFill>
              </a:rPr>
              <a:t>Not a shadow can rise, not a cloud in the skies,</a:t>
            </a:r>
            <a:br>
              <a:rPr lang="en-US" sz="4000" b="1" dirty="0">
                <a:solidFill>
                  <a:srgbClr val="FFFFCC"/>
                </a:solidFill>
              </a:rPr>
            </a:br>
            <a:r>
              <a:rPr lang="en-US" sz="4000" b="1" dirty="0">
                <a:solidFill>
                  <a:srgbClr val="FFFFCC"/>
                </a:solidFill>
              </a:rPr>
              <a:t>But his smile quickly drives it away;</a:t>
            </a:r>
            <a:br>
              <a:rPr lang="en-US" sz="4000" b="1" dirty="0">
                <a:solidFill>
                  <a:srgbClr val="FFFFCC"/>
                </a:solidFill>
              </a:rPr>
            </a:br>
            <a:r>
              <a:rPr lang="en-US" sz="4000" b="1" dirty="0">
                <a:solidFill>
                  <a:srgbClr val="FFFFCC"/>
                </a:solidFill>
              </a:rPr>
              <a:t>Not a doubt or a fear, not a sigh or a tear,</a:t>
            </a:r>
            <a:br>
              <a:rPr lang="en-US" sz="4000" b="1" dirty="0">
                <a:solidFill>
                  <a:srgbClr val="FFFFCC"/>
                </a:solidFill>
              </a:rPr>
            </a:br>
            <a:r>
              <a:rPr lang="en-US" sz="4000" b="1" dirty="0">
                <a:solidFill>
                  <a:srgbClr val="FFFFCC"/>
                </a:solidFill>
              </a:rPr>
              <a:t>Can abide while we trust and obey.</a:t>
            </a:r>
          </a:p>
          <a:p>
            <a:pPr marL="0" indent="0" fontAlgn="t">
              <a:lnSpc>
                <a:spcPct val="110000"/>
              </a:lnSpc>
              <a:spcBef>
                <a:spcPts val="0"/>
              </a:spcBef>
              <a:spcAft>
                <a:spcPts val="600"/>
              </a:spcAft>
              <a:buNone/>
            </a:pPr>
            <a:endParaRPr lang="en-US" sz="1900" b="1" dirty="0">
              <a:solidFill>
                <a:srgbClr val="FFFFCC"/>
              </a:solidFill>
            </a:endParaRPr>
          </a:p>
          <a:p>
            <a:pPr marL="0" indent="0" fontAlgn="t">
              <a:lnSpc>
                <a:spcPct val="110000"/>
              </a:lnSpc>
              <a:spcBef>
                <a:spcPts val="0"/>
              </a:spcBef>
              <a:spcAft>
                <a:spcPts val="600"/>
              </a:spcAft>
              <a:buNone/>
            </a:pPr>
            <a:r>
              <a:rPr lang="en-US" sz="4000" b="1" dirty="0">
                <a:solidFill>
                  <a:srgbClr val="FFFFCC"/>
                </a:solidFill>
              </a:rPr>
              <a:t>Not a burden we bear, not a sorrow we share,</a:t>
            </a:r>
            <a:br>
              <a:rPr lang="en-US" sz="4000" b="1" dirty="0">
                <a:solidFill>
                  <a:srgbClr val="FFFFCC"/>
                </a:solidFill>
              </a:rPr>
            </a:br>
            <a:r>
              <a:rPr lang="en-US" sz="4000" b="1" dirty="0">
                <a:solidFill>
                  <a:srgbClr val="FFFFCC"/>
                </a:solidFill>
              </a:rPr>
              <a:t>But our toil he does richly repay; </a:t>
            </a:r>
          </a:p>
          <a:p>
            <a:pPr marL="0" indent="0" fontAlgn="t">
              <a:lnSpc>
                <a:spcPct val="110000"/>
              </a:lnSpc>
              <a:spcBef>
                <a:spcPts val="0"/>
              </a:spcBef>
              <a:spcAft>
                <a:spcPts val="600"/>
              </a:spcAft>
              <a:buNone/>
            </a:pPr>
            <a:r>
              <a:rPr lang="en-US" sz="4000" b="1" dirty="0">
                <a:solidFill>
                  <a:srgbClr val="FFFFCC"/>
                </a:solidFill>
              </a:rPr>
              <a:t>Not a grief or a loss, not a frown or a cross,</a:t>
            </a:r>
            <a:br>
              <a:rPr lang="en-US" sz="4000" b="1" dirty="0">
                <a:solidFill>
                  <a:srgbClr val="FFFFCC"/>
                </a:solidFill>
              </a:rPr>
            </a:br>
            <a:r>
              <a:rPr lang="en-US" sz="4000" b="1" dirty="0">
                <a:solidFill>
                  <a:srgbClr val="FFFFCC"/>
                </a:solidFill>
              </a:rPr>
              <a:t>But is blest if we trust and obey.</a:t>
            </a:r>
          </a:p>
          <a:p>
            <a:pPr marL="0" indent="0" fontAlgn="t">
              <a:lnSpc>
                <a:spcPct val="110000"/>
              </a:lnSpc>
              <a:spcBef>
                <a:spcPts val="0"/>
              </a:spcBef>
              <a:spcAft>
                <a:spcPts val="600"/>
              </a:spcAft>
              <a:buNone/>
            </a:pPr>
            <a:endParaRPr lang="en-US" sz="2100" b="1" dirty="0">
              <a:solidFill>
                <a:srgbClr val="FFFFCC"/>
              </a:solidFill>
            </a:endParaRPr>
          </a:p>
          <a:p>
            <a:pPr marL="461963" indent="-461963" fontAlgn="t">
              <a:lnSpc>
                <a:spcPct val="110000"/>
              </a:lnSpc>
              <a:spcBef>
                <a:spcPts val="0"/>
              </a:spcBef>
              <a:spcAft>
                <a:spcPts val="600"/>
              </a:spcAft>
              <a:buNone/>
              <a:tabLst>
                <a:tab pos="461963" algn="l"/>
              </a:tabLst>
            </a:pPr>
            <a:r>
              <a:rPr lang="en-US" sz="4000" b="1" dirty="0">
                <a:solidFill>
                  <a:srgbClr val="FFFFCC"/>
                </a:solidFill>
              </a:rPr>
              <a:t>Trust and obey, for there’s no other way</a:t>
            </a:r>
          </a:p>
          <a:p>
            <a:pPr marL="461963" indent="-461963" fontAlgn="t">
              <a:lnSpc>
                <a:spcPct val="110000"/>
              </a:lnSpc>
              <a:spcBef>
                <a:spcPts val="0"/>
              </a:spcBef>
              <a:spcAft>
                <a:spcPts val="600"/>
              </a:spcAft>
              <a:buNone/>
              <a:tabLst>
                <a:tab pos="461963" algn="l"/>
              </a:tabLst>
            </a:pPr>
            <a:r>
              <a:rPr lang="en-US" sz="4000" b="1" dirty="0">
                <a:solidFill>
                  <a:srgbClr val="FFFFCC"/>
                </a:solidFill>
              </a:rPr>
              <a:t>To be happy in Jesus—but to trust and obey.</a:t>
            </a:r>
          </a:p>
        </p:txBody>
      </p:sp>
    </p:spTree>
    <p:extLst>
      <p:ext uri="{BB962C8B-B14F-4D97-AF65-F5344CB8AC3E}">
        <p14:creationId xmlns:p14="http://schemas.microsoft.com/office/powerpoint/2010/main" val="25227425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81D238-F25E-D285-B109-EC8128290DDE}"/>
              </a:ext>
            </a:extLst>
          </p:cNvPr>
          <p:cNvSpPr>
            <a:spLocks noGrp="1"/>
          </p:cNvSpPr>
          <p:nvPr>
            <p:ph idx="1"/>
          </p:nvPr>
        </p:nvSpPr>
        <p:spPr>
          <a:xfrm>
            <a:off x="838200" y="567891"/>
            <a:ext cx="10515600" cy="6073541"/>
          </a:xfrm>
        </p:spPr>
        <p:txBody>
          <a:bodyPr>
            <a:normAutofit/>
          </a:bodyPr>
          <a:lstStyle/>
          <a:p>
            <a:pPr marL="0" indent="0" fontAlgn="t">
              <a:buNone/>
            </a:pPr>
            <a:r>
              <a:rPr lang="en-US" sz="3600" b="1" dirty="0">
                <a:solidFill>
                  <a:srgbClr val="FFFFCC"/>
                </a:solidFill>
              </a:rPr>
              <a:t>Then in fellowship sweet, we will sit at his feet,</a:t>
            </a:r>
            <a:br>
              <a:rPr lang="en-US" sz="3600" b="1" dirty="0">
                <a:solidFill>
                  <a:srgbClr val="FFFFCC"/>
                </a:solidFill>
              </a:rPr>
            </a:br>
            <a:r>
              <a:rPr lang="en-US" sz="3600" b="1" dirty="0">
                <a:solidFill>
                  <a:srgbClr val="FFFFCC"/>
                </a:solidFill>
              </a:rPr>
              <a:t>Or we’ll walk by his side in the way;</a:t>
            </a:r>
            <a:br>
              <a:rPr lang="en-US" sz="3600" b="1" dirty="0">
                <a:solidFill>
                  <a:srgbClr val="FFFFCC"/>
                </a:solidFill>
              </a:rPr>
            </a:br>
            <a:r>
              <a:rPr lang="en-US" sz="3600" b="1" dirty="0">
                <a:solidFill>
                  <a:srgbClr val="FFFFCC"/>
                </a:solidFill>
              </a:rPr>
              <a:t>What he says we will do; where he sends, we will go,</a:t>
            </a:r>
            <a:br>
              <a:rPr lang="en-US" sz="3600" b="1" dirty="0">
                <a:solidFill>
                  <a:srgbClr val="FFFFCC"/>
                </a:solidFill>
              </a:rPr>
            </a:br>
            <a:r>
              <a:rPr lang="en-US" sz="3600" b="1" dirty="0">
                <a:solidFill>
                  <a:srgbClr val="FFFFCC"/>
                </a:solidFill>
              </a:rPr>
              <a:t>Never fear, only trust and obey.</a:t>
            </a:r>
          </a:p>
          <a:p>
            <a:pPr marL="0" indent="0" fontAlgn="t">
              <a:buNone/>
            </a:pPr>
            <a:endParaRPr lang="en-US" sz="3600" b="1" dirty="0">
              <a:solidFill>
                <a:srgbClr val="FFFFCC"/>
              </a:solidFill>
            </a:endParaRPr>
          </a:p>
          <a:p>
            <a:pPr marL="461963" indent="-461963" fontAlgn="t">
              <a:lnSpc>
                <a:spcPct val="110000"/>
              </a:lnSpc>
              <a:spcBef>
                <a:spcPts val="0"/>
              </a:spcBef>
              <a:spcAft>
                <a:spcPts val="600"/>
              </a:spcAft>
              <a:buNone/>
              <a:tabLst>
                <a:tab pos="461963" algn="l"/>
              </a:tabLst>
            </a:pPr>
            <a:r>
              <a:rPr lang="en-US" sz="3600" b="1" dirty="0">
                <a:solidFill>
                  <a:srgbClr val="FFFFCC"/>
                </a:solidFill>
              </a:rPr>
              <a:t>Trust and obey, for there’s no other way</a:t>
            </a:r>
          </a:p>
          <a:p>
            <a:pPr marL="461963" indent="-461963" fontAlgn="t">
              <a:lnSpc>
                <a:spcPct val="110000"/>
              </a:lnSpc>
              <a:spcBef>
                <a:spcPts val="0"/>
              </a:spcBef>
              <a:spcAft>
                <a:spcPts val="600"/>
              </a:spcAft>
              <a:buNone/>
              <a:tabLst>
                <a:tab pos="461963" algn="l"/>
              </a:tabLst>
            </a:pPr>
            <a:r>
              <a:rPr lang="en-US" sz="3600" b="1" dirty="0">
                <a:solidFill>
                  <a:srgbClr val="FFFFCC"/>
                </a:solidFill>
              </a:rPr>
              <a:t>To be happy in Jesus—but to trust and obey.</a:t>
            </a:r>
          </a:p>
          <a:p>
            <a:pPr fontAlgn="t"/>
            <a:endParaRPr lang="en-US" sz="4000" b="1" dirty="0">
              <a:solidFill>
                <a:srgbClr val="FFFFCC"/>
              </a:solidFill>
            </a:endParaRPr>
          </a:p>
          <a:p>
            <a:pPr fontAlgn="t"/>
            <a:endParaRPr lang="en-US" sz="4000" dirty="0">
              <a:solidFill>
                <a:srgbClr val="FFFFCC"/>
              </a:solidFill>
            </a:endParaRPr>
          </a:p>
          <a:p>
            <a:pPr marL="0" indent="0">
              <a:buNone/>
            </a:pPr>
            <a:endParaRPr lang="en-US" dirty="0"/>
          </a:p>
        </p:txBody>
      </p:sp>
    </p:spTree>
    <p:extLst>
      <p:ext uri="{BB962C8B-B14F-4D97-AF65-F5344CB8AC3E}">
        <p14:creationId xmlns:p14="http://schemas.microsoft.com/office/powerpoint/2010/main" val="351942792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1367</TotalTime>
  <Words>4686</Words>
  <Application>Microsoft Macintosh PowerPoint</Application>
  <PresentationFormat>Widescreen</PresentationFormat>
  <Paragraphs>315</Paragraphs>
  <Slides>50</Slides>
  <Notes>5</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50</vt:i4>
      </vt:variant>
    </vt:vector>
  </HeadingPairs>
  <TitlesOfParts>
    <vt:vector size="64" baseType="lpstr">
      <vt:lpstr>Aptos</vt:lpstr>
      <vt:lpstr>Aptos Black</vt:lpstr>
      <vt:lpstr>Aptos ExtraBold</vt:lpstr>
      <vt:lpstr>Arial</vt:lpstr>
      <vt:lpstr>Calibri</vt:lpstr>
      <vt:lpstr>Calibri Light</vt:lpstr>
      <vt:lpstr>Palatino</vt:lpstr>
      <vt:lpstr>SBL BibLit</vt:lpstr>
      <vt:lpstr>1_Office Theme</vt:lpstr>
      <vt:lpstr>2_Office Theme</vt:lpstr>
      <vt:lpstr>Office Theme</vt:lpstr>
      <vt:lpstr>4_Office Theme</vt:lpstr>
      <vt:lpstr>Default Design</vt:lpstr>
      <vt:lpstr>3_Office Theme</vt:lpstr>
      <vt:lpstr>“Dancing with David” The King  after God’s Own Mind</vt:lpstr>
      <vt:lpstr>#2 Introducing  the Herald  of the Star Dancer: The Miracle Birth  and Mission of Samuel</vt:lpstr>
      <vt:lpstr>A.  The Structure of the Samuel Narrative (1 Sam 1:1–16:23)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Samuel’s World (13–15 miles from Ramah to Shiloh)</vt:lpstr>
      <vt:lpstr>PowerPoint Presentation</vt:lpstr>
      <vt:lpstr>PowerPoint Presentation</vt:lpstr>
      <vt:lpstr>PowerPoint Presentation</vt:lpstr>
      <vt:lpstr>b. Arguments against Samuel’s Priestly Status</vt:lpstr>
      <vt:lpstr>PowerPoint Presentation</vt:lpstr>
      <vt:lpstr>PowerPoint Presentation</vt:lpstr>
      <vt:lpstr>PowerPoint Presentation</vt:lpstr>
      <vt:lpstr>PowerPoint Presentation</vt:lpstr>
      <vt:lpstr>PowerPoint Presentation</vt:lpstr>
      <vt:lpstr>C. Two Notable Stories in the Dancer’s Herald’s’ Arrival on the Scene</vt:lpstr>
      <vt:lpstr>a.  The Account of Samuel’s Birth (1:1–28)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old was Samuel when Hannah brought him to Eli?</vt:lpstr>
      <vt:lpstr>a. The Celebration of Samuel’s Birth (2:1–11a)</vt:lpstr>
      <vt:lpstr>PowerPoint Presentation</vt:lpstr>
      <vt:lpstr>PowerPoint Presentation</vt:lpstr>
      <vt:lpstr>PowerPoint Presentation</vt:lpstr>
      <vt:lpstr>b. The Celebration of John ben Zacharias’ Birth (Luke 1:67–80)</vt:lpstr>
      <vt:lpstr>PowerPoint Presentation</vt:lpstr>
      <vt:lpstr>PowerPoint Presentation</vt:lpstr>
      <vt:lpstr>Why did I read these two texts?</vt:lpstr>
      <vt:lpstr>2. Samuel’s Call to Prophetic Ministry (2:11b–4:1a) </vt:lpstr>
      <vt:lpstr>(1) Differences from Other Call Narratives</vt:lpstr>
      <vt:lpstr>PowerPoint Presentation</vt:lpstr>
      <vt:lpstr>(2) Samuel’s Character as a Youth</vt:lpstr>
      <vt:lpstr>PowerPoint Presentation</vt:lpstr>
      <vt:lpstr>PowerPoint Presentation</vt:lpstr>
      <vt:lpstr>Application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Block</dc:creator>
  <cp:lastModifiedBy>J Marr Miller</cp:lastModifiedBy>
  <cp:revision>11</cp:revision>
  <dcterms:created xsi:type="dcterms:W3CDTF">2026-01-19T20:11:17Z</dcterms:created>
  <dcterms:modified xsi:type="dcterms:W3CDTF">2026-09-27T18:29:47Z</dcterms:modified>
</cp:coreProperties>
</file>