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30"/>
  </p:notesMasterIdLst>
  <p:sldIdLst>
    <p:sldId id="1360" r:id="rId2"/>
    <p:sldId id="528" r:id="rId3"/>
    <p:sldId id="1312" r:id="rId4"/>
    <p:sldId id="421" r:id="rId5"/>
    <p:sldId id="1383" r:id="rId6"/>
    <p:sldId id="1397" r:id="rId7"/>
    <p:sldId id="1400" r:id="rId8"/>
    <p:sldId id="1392" r:id="rId9"/>
    <p:sldId id="1391" r:id="rId10"/>
    <p:sldId id="1390" r:id="rId11"/>
    <p:sldId id="1388" r:id="rId12"/>
    <p:sldId id="1398" r:id="rId13"/>
    <p:sldId id="1396" r:id="rId14"/>
    <p:sldId id="1393" r:id="rId15"/>
    <p:sldId id="1394" r:id="rId16"/>
    <p:sldId id="1395" r:id="rId17"/>
    <p:sldId id="1403" r:id="rId18"/>
    <p:sldId id="1404" r:id="rId19"/>
    <p:sldId id="1387" r:id="rId20"/>
    <p:sldId id="1386" r:id="rId21"/>
    <p:sldId id="1401" r:id="rId22"/>
    <p:sldId id="1356" r:id="rId23"/>
    <p:sldId id="1389" r:id="rId24"/>
    <p:sldId id="1402" r:id="rId25"/>
    <p:sldId id="1385" r:id="rId26"/>
    <p:sldId id="1384" r:id="rId27"/>
    <p:sldId id="1405" r:id="rId28"/>
    <p:sldId id="1379"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F71DEC2-FAD6-7A4E-B9B5-3E59DE7709A1}">
          <p14:sldIdLst>
            <p14:sldId id="1360"/>
            <p14:sldId id="528"/>
            <p14:sldId id="1312"/>
            <p14:sldId id="421"/>
            <p14:sldId id="1383"/>
            <p14:sldId id="1397"/>
            <p14:sldId id="1400"/>
            <p14:sldId id="1392"/>
            <p14:sldId id="1391"/>
            <p14:sldId id="1390"/>
            <p14:sldId id="1388"/>
            <p14:sldId id="1398"/>
            <p14:sldId id="1396"/>
            <p14:sldId id="1393"/>
            <p14:sldId id="1394"/>
            <p14:sldId id="1395"/>
            <p14:sldId id="1403"/>
            <p14:sldId id="1404"/>
            <p14:sldId id="1387"/>
            <p14:sldId id="1386"/>
            <p14:sldId id="1401"/>
            <p14:sldId id="1356"/>
            <p14:sldId id="1389"/>
            <p14:sldId id="1402"/>
            <p14:sldId id="1385"/>
            <p14:sldId id="1384"/>
            <p14:sldId id="1405"/>
            <p14:sldId id="1379"/>
          </p14:sldIdLst>
        </p14:section>
      </p14:sectionLst>
    </p:ext>
    <p:ext uri="{EFAFB233-063F-42B5-8137-9DF3F51BA10A}">
      <p15:sldGuideLst xmlns:p15="http://schemas.microsoft.com/office/powerpoint/2012/main">
        <p15:guide id="1" orient="horz" pos="81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6D6FF"/>
    <a:srgbClr val="521B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94640" autoAdjust="0"/>
  </p:normalViewPr>
  <p:slideViewPr>
    <p:cSldViewPr snapToGrid="0" snapToObjects="1" showGuides="1">
      <p:cViewPr varScale="1">
        <p:scale>
          <a:sx n="97" d="100"/>
          <a:sy n="97" d="100"/>
        </p:scale>
        <p:origin x="560" y="192"/>
      </p:cViewPr>
      <p:guideLst>
        <p:guide orient="horz" pos="816"/>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230BA9-80BF-BD49-8A05-065F8A9FFCE0}" type="datetimeFigureOut">
              <a:rPr lang="en-US" smtClean="0"/>
              <a:t>9/13/26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1A376E-C2C5-1A4A-95EB-55F998BE8AEB}" type="slidenum">
              <a:rPr lang="en-US" smtClean="0"/>
              <a:t>‹#›</a:t>
            </a:fld>
            <a:endParaRPr lang="en-US"/>
          </a:p>
        </p:txBody>
      </p:sp>
    </p:spTree>
    <p:extLst>
      <p:ext uri="{BB962C8B-B14F-4D97-AF65-F5344CB8AC3E}">
        <p14:creationId xmlns:p14="http://schemas.microsoft.com/office/powerpoint/2010/main" val="613721366"/>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1A376E-C2C5-1A4A-95EB-55F998BE8AEB}" type="slidenum">
              <a:rPr lang="en-US" smtClean="0"/>
              <a:t>1</a:t>
            </a:fld>
            <a:endParaRPr lang="en-US"/>
          </a:p>
        </p:txBody>
      </p:sp>
    </p:spTree>
    <p:extLst>
      <p:ext uri="{BB962C8B-B14F-4D97-AF65-F5344CB8AC3E}">
        <p14:creationId xmlns:p14="http://schemas.microsoft.com/office/powerpoint/2010/main" val="484675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367E-41C8-88A7-AE3C-44885BFB7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6B1DED-DF01-180F-2EBB-139B41A67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3A02A-7BB9-E013-6D1D-1551BDA5DC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BE7F5-DF85-F568-709E-54C01EC18F17}"/>
              </a:ext>
            </a:extLst>
          </p:cNvPr>
          <p:cNvSpPr>
            <a:spLocks noGrp="1"/>
          </p:cNvSpPr>
          <p:nvPr>
            <p:ph type="sldNum" sz="quarter" idx="5"/>
          </p:nvPr>
        </p:nvSpPr>
        <p:spPr/>
        <p:txBody>
          <a:bodyPr/>
          <a:lstStyle/>
          <a:p>
            <a:fld id="{9F25A2E8-CD66-BB42-919F-C4C6A6CFE6FD}" type="slidenum">
              <a:rPr lang="en-US" smtClean="0"/>
              <a:t>2</a:t>
            </a:fld>
            <a:endParaRPr lang="en-US"/>
          </a:p>
        </p:txBody>
      </p:sp>
    </p:spTree>
    <p:extLst>
      <p:ext uri="{BB962C8B-B14F-4D97-AF65-F5344CB8AC3E}">
        <p14:creationId xmlns:p14="http://schemas.microsoft.com/office/powerpoint/2010/main" val="3349265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451B4-7ED9-AE5F-40FF-92AF665CE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8270D-AEEA-FC32-89D0-CA478B2EF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37B158-56ED-4117-660C-765102F2EB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0EFE05-6D0A-3844-B34B-C1A277A11EB3}"/>
              </a:ext>
            </a:extLst>
          </p:cNvPr>
          <p:cNvSpPr>
            <a:spLocks noGrp="1"/>
          </p:cNvSpPr>
          <p:nvPr>
            <p:ph type="sldNum" sz="quarter" idx="5"/>
          </p:nvPr>
        </p:nvSpPr>
        <p:spPr/>
        <p:txBody>
          <a:bodyPr/>
          <a:lstStyle/>
          <a:p>
            <a:fld id="{F11A376E-C2C5-1A4A-95EB-55F998BE8AEB}" type="slidenum">
              <a:rPr lang="en-US" smtClean="0"/>
              <a:t>3</a:t>
            </a:fld>
            <a:endParaRPr lang="en-US"/>
          </a:p>
        </p:txBody>
      </p:sp>
    </p:spTree>
    <p:extLst>
      <p:ext uri="{BB962C8B-B14F-4D97-AF65-F5344CB8AC3E}">
        <p14:creationId xmlns:p14="http://schemas.microsoft.com/office/powerpoint/2010/main" val="2708219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F25A2E8-CD66-BB42-919F-C4C6A6CFE6FD}" type="slidenum">
              <a:rPr lang="en-US" smtClean="0"/>
              <a:t>4</a:t>
            </a:fld>
            <a:endParaRPr lang="en-US"/>
          </a:p>
        </p:txBody>
      </p:sp>
    </p:spTree>
    <p:extLst>
      <p:ext uri="{BB962C8B-B14F-4D97-AF65-F5344CB8AC3E}">
        <p14:creationId xmlns:p14="http://schemas.microsoft.com/office/powerpoint/2010/main" val="1298740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8E5A6-5EAA-C448-0977-5289CA2E1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0C683-4880-5207-45BC-08C2B9585E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2C14C-221B-A677-889E-9E74F8D94D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E62199-8FAE-2BD9-B684-8455692973B4}"/>
              </a:ext>
            </a:extLst>
          </p:cNvPr>
          <p:cNvSpPr>
            <a:spLocks noGrp="1"/>
          </p:cNvSpPr>
          <p:nvPr>
            <p:ph type="sldNum" sz="quarter" idx="5"/>
          </p:nvPr>
        </p:nvSpPr>
        <p:spPr/>
        <p:txBody>
          <a:bodyPr/>
          <a:lstStyle/>
          <a:p>
            <a:fld id="{F11A376E-C2C5-1A4A-95EB-55F998BE8AEB}" type="slidenum">
              <a:rPr lang="en-US" smtClean="0"/>
              <a:t>5</a:t>
            </a:fld>
            <a:endParaRPr lang="en-US"/>
          </a:p>
        </p:txBody>
      </p:sp>
    </p:spTree>
    <p:extLst>
      <p:ext uri="{BB962C8B-B14F-4D97-AF65-F5344CB8AC3E}">
        <p14:creationId xmlns:p14="http://schemas.microsoft.com/office/powerpoint/2010/main" val="415579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E0D04-3EF2-2A84-5198-00C9D5D17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AE835-4451-820F-DDC9-444A3EC72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C333E-91F3-05D1-E7CF-EF7B953805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A432E2-6A10-6A50-2994-E5AB267B6148}"/>
              </a:ext>
            </a:extLst>
          </p:cNvPr>
          <p:cNvSpPr>
            <a:spLocks noGrp="1"/>
          </p:cNvSpPr>
          <p:nvPr>
            <p:ph type="sldNum" sz="quarter" idx="5"/>
          </p:nvPr>
        </p:nvSpPr>
        <p:spPr/>
        <p:txBody>
          <a:bodyPr/>
          <a:lstStyle/>
          <a:p>
            <a:fld id="{F11A376E-C2C5-1A4A-95EB-55F998BE8AEB}" type="slidenum">
              <a:rPr lang="en-US" smtClean="0"/>
              <a:t>6</a:t>
            </a:fld>
            <a:endParaRPr lang="en-US"/>
          </a:p>
        </p:txBody>
      </p:sp>
    </p:spTree>
    <p:extLst>
      <p:ext uri="{BB962C8B-B14F-4D97-AF65-F5344CB8AC3E}">
        <p14:creationId xmlns:p14="http://schemas.microsoft.com/office/powerpoint/2010/main" val="802816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B4F96-BD75-23AE-F4F3-C1FE39E65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97DA0-8119-60FD-20EA-98ADE55449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581CD-5787-4EF4-C6C9-329C9DED57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AA5E44-ADBC-D0EA-1F22-29B297B3E3EB}"/>
              </a:ext>
            </a:extLst>
          </p:cNvPr>
          <p:cNvSpPr>
            <a:spLocks noGrp="1"/>
          </p:cNvSpPr>
          <p:nvPr>
            <p:ph type="sldNum" sz="quarter" idx="5"/>
          </p:nvPr>
        </p:nvSpPr>
        <p:spPr/>
        <p:txBody>
          <a:bodyPr/>
          <a:lstStyle/>
          <a:p>
            <a:fld id="{F11A376E-C2C5-1A4A-95EB-55F998BE8AEB}" type="slidenum">
              <a:rPr lang="en-US" smtClean="0"/>
              <a:t>7</a:t>
            </a:fld>
            <a:endParaRPr lang="en-US"/>
          </a:p>
        </p:txBody>
      </p:sp>
    </p:spTree>
    <p:extLst>
      <p:ext uri="{BB962C8B-B14F-4D97-AF65-F5344CB8AC3E}">
        <p14:creationId xmlns:p14="http://schemas.microsoft.com/office/powerpoint/2010/main" val="2102200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A328F-DF16-449D-3182-B3371A3AC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D645F-ACFB-CD5F-8974-A1D147694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92EDA-E026-9866-B8E4-8248B2CE8D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FAA402-7828-37A9-AAA4-440F642D3A75}"/>
              </a:ext>
            </a:extLst>
          </p:cNvPr>
          <p:cNvSpPr>
            <a:spLocks noGrp="1"/>
          </p:cNvSpPr>
          <p:nvPr>
            <p:ph type="sldNum" sz="quarter" idx="5"/>
          </p:nvPr>
        </p:nvSpPr>
        <p:spPr/>
        <p:txBody>
          <a:bodyPr/>
          <a:lstStyle/>
          <a:p>
            <a:fld id="{F11A376E-C2C5-1A4A-95EB-55F998BE8AEB}" type="slidenum">
              <a:rPr lang="en-US" smtClean="0"/>
              <a:t>8</a:t>
            </a:fld>
            <a:endParaRPr lang="en-US"/>
          </a:p>
        </p:txBody>
      </p:sp>
    </p:spTree>
    <p:extLst>
      <p:ext uri="{BB962C8B-B14F-4D97-AF65-F5344CB8AC3E}">
        <p14:creationId xmlns:p14="http://schemas.microsoft.com/office/powerpoint/2010/main" val="1649717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C50A1-D9BE-238F-DC13-82FFC32E2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56465-6747-641A-0DBD-D1EC22A47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6E28A-99AE-BB39-A46A-33B1ED4E33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8A96AE-8AE5-2260-EE07-215EE941EDE8}"/>
              </a:ext>
            </a:extLst>
          </p:cNvPr>
          <p:cNvSpPr>
            <a:spLocks noGrp="1"/>
          </p:cNvSpPr>
          <p:nvPr>
            <p:ph type="sldNum" sz="quarter" idx="5"/>
          </p:nvPr>
        </p:nvSpPr>
        <p:spPr/>
        <p:txBody>
          <a:bodyPr/>
          <a:lstStyle/>
          <a:p>
            <a:fld id="{F11A376E-C2C5-1A4A-95EB-55F998BE8AEB}" type="slidenum">
              <a:rPr lang="en-US" smtClean="0"/>
              <a:t>9</a:t>
            </a:fld>
            <a:endParaRPr lang="en-US"/>
          </a:p>
        </p:txBody>
      </p:sp>
    </p:spTree>
    <p:extLst>
      <p:ext uri="{BB962C8B-B14F-4D97-AF65-F5344CB8AC3E}">
        <p14:creationId xmlns:p14="http://schemas.microsoft.com/office/powerpoint/2010/main" val="3005292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EBA09-C4E7-E0DE-A137-2DCEE3A5E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814FD-60A9-43F7-2A7B-E72DF0AC0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5CB9A4-052A-32D8-9C9B-C465A504B9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5AF52B-84BA-BA9D-5CBC-E28E43AC71B3}"/>
              </a:ext>
            </a:extLst>
          </p:cNvPr>
          <p:cNvSpPr>
            <a:spLocks noGrp="1"/>
          </p:cNvSpPr>
          <p:nvPr>
            <p:ph type="sldNum" sz="quarter" idx="5"/>
          </p:nvPr>
        </p:nvSpPr>
        <p:spPr/>
        <p:txBody>
          <a:bodyPr/>
          <a:lstStyle/>
          <a:p>
            <a:fld id="{F11A376E-C2C5-1A4A-95EB-55F998BE8AEB}" type="slidenum">
              <a:rPr lang="en-US" smtClean="0"/>
              <a:t>10</a:t>
            </a:fld>
            <a:endParaRPr lang="en-US"/>
          </a:p>
        </p:txBody>
      </p:sp>
    </p:spTree>
    <p:extLst>
      <p:ext uri="{BB962C8B-B14F-4D97-AF65-F5344CB8AC3E}">
        <p14:creationId xmlns:p14="http://schemas.microsoft.com/office/powerpoint/2010/main" val="1985200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ABAFC-1239-CE78-3715-6A6872BD8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3536D8-1D4F-061C-9DC9-C5DA9BFEA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08AEC-0790-8E26-87C9-58B0DA6F8351}"/>
              </a:ext>
            </a:extLst>
          </p:cNvPr>
          <p:cNvSpPr>
            <a:spLocks noGrp="1"/>
          </p:cNvSpPr>
          <p:nvPr>
            <p:ph type="body" idx="1"/>
          </p:nvPr>
        </p:nvSpPr>
        <p:spPr/>
        <p:txBody>
          <a:bodyPr/>
          <a:lstStyle/>
          <a:p>
            <a:r>
              <a:rPr lang="en-US" sz="2000" dirty="0"/>
              <a:t>On the day of the crucifixion, Peter had his worst day. Imagine. Christ will be glorified by his death, sin and death conquered . . . this is what the disciples should have been waiting for and rejoicing over . . . </a:t>
            </a:r>
          </a:p>
        </p:txBody>
      </p:sp>
      <p:sp>
        <p:nvSpPr>
          <p:cNvPr id="4" name="Slide Number Placeholder 3">
            <a:extLst>
              <a:ext uri="{FF2B5EF4-FFF2-40B4-BE49-F238E27FC236}">
                <a16:creationId xmlns:a16="http://schemas.microsoft.com/office/drawing/2014/main" id="{4CB29C29-AB27-406D-B29A-5160A93668F5}"/>
              </a:ext>
            </a:extLst>
          </p:cNvPr>
          <p:cNvSpPr>
            <a:spLocks noGrp="1"/>
          </p:cNvSpPr>
          <p:nvPr>
            <p:ph type="sldNum" sz="quarter" idx="5"/>
          </p:nvPr>
        </p:nvSpPr>
        <p:spPr/>
        <p:txBody>
          <a:bodyPr/>
          <a:lstStyle/>
          <a:p>
            <a:fld id="{F11A376E-C2C5-1A4A-95EB-55F998BE8AEB}" type="slidenum">
              <a:rPr lang="en-US" smtClean="0"/>
              <a:t>11</a:t>
            </a:fld>
            <a:endParaRPr lang="en-US"/>
          </a:p>
        </p:txBody>
      </p:sp>
    </p:spTree>
    <p:extLst>
      <p:ext uri="{BB962C8B-B14F-4D97-AF65-F5344CB8AC3E}">
        <p14:creationId xmlns:p14="http://schemas.microsoft.com/office/powerpoint/2010/main" val="3556565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DE5D4-8B10-E158-F4F4-B73AC8893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97A58-3B95-E87E-DC74-A0B195FC1F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AF1FC-D362-FA17-A485-AE5F4B2F29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B37987-4F9C-FDB5-F72A-8578B092A742}"/>
              </a:ext>
            </a:extLst>
          </p:cNvPr>
          <p:cNvSpPr>
            <a:spLocks noGrp="1"/>
          </p:cNvSpPr>
          <p:nvPr>
            <p:ph type="sldNum" sz="quarter" idx="5"/>
          </p:nvPr>
        </p:nvSpPr>
        <p:spPr/>
        <p:txBody>
          <a:bodyPr/>
          <a:lstStyle/>
          <a:p>
            <a:fld id="{F11A376E-C2C5-1A4A-95EB-55F998BE8AEB}" type="slidenum">
              <a:rPr lang="en-US" smtClean="0"/>
              <a:t>12</a:t>
            </a:fld>
            <a:endParaRPr lang="en-US"/>
          </a:p>
        </p:txBody>
      </p:sp>
    </p:spTree>
    <p:extLst>
      <p:ext uri="{BB962C8B-B14F-4D97-AF65-F5344CB8AC3E}">
        <p14:creationId xmlns:p14="http://schemas.microsoft.com/office/powerpoint/2010/main" val="1199455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3A49A-F0A3-3C46-C745-AFBFEDA23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EEBAC-1158-EA05-54D4-EC0749548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AB9BB-AB03-CE02-A9D2-143BB62C59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89FAB1-FF86-0FEA-9942-CD53A107316F}"/>
              </a:ext>
            </a:extLst>
          </p:cNvPr>
          <p:cNvSpPr>
            <a:spLocks noGrp="1"/>
          </p:cNvSpPr>
          <p:nvPr>
            <p:ph type="sldNum" sz="quarter" idx="5"/>
          </p:nvPr>
        </p:nvSpPr>
        <p:spPr/>
        <p:txBody>
          <a:bodyPr/>
          <a:lstStyle/>
          <a:p>
            <a:fld id="{9F25A2E8-CD66-BB42-919F-C4C6A6CFE6FD}" type="slidenum">
              <a:rPr lang="en-US" smtClean="0"/>
              <a:t>13</a:t>
            </a:fld>
            <a:endParaRPr lang="en-US"/>
          </a:p>
        </p:txBody>
      </p:sp>
    </p:spTree>
    <p:extLst>
      <p:ext uri="{BB962C8B-B14F-4D97-AF65-F5344CB8AC3E}">
        <p14:creationId xmlns:p14="http://schemas.microsoft.com/office/powerpoint/2010/main" val="1600425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69AF3-F9C3-C7CC-193C-AA3C269ED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8DA7BE-0D92-276E-AD3A-3C165297A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C4F55-7A15-3846-609D-C73E0FAC56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EAEEF4-E207-9AC3-7351-FB8AB6428167}"/>
              </a:ext>
            </a:extLst>
          </p:cNvPr>
          <p:cNvSpPr>
            <a:spLocks noGrp="1"/>
          </p:cNvSpPr>
          <p:nvPr>
            <p:ph type="sldNum" sz="quarter" idx="5"/>
          </p:nvPr>
        </p:nvSpPr>
        <p:spPr/>
        <p:txBody>
          <a:bodyPr/>
          <a:lstStyle/>
          <a:p>
            <a:fld id="{F11A376E-C2C5-1A4A-95EB-55F998BE8AEB}" type="slidenum">
              <a:rPr lang="en-US" smtClean="0"/>
              <a:t>14</a:t>
            </a:fld>
            <a:endParaRPr lang="en-US"/>
          </a:p>
        </p:txBody>
      </p:sp>
    </p:spTree>
    <p:extLst>
      <p:ext uri="{BB962C8B-B14F-4D97-AF65-F5344CB8AC3E}">
        <p14:creationId xmlns:p14="http://schemas.microsoft.com/office/powerpoint/2010/main" val="1286007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5042F-3DFA-5AFB-D281-768B9713B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398F8-575F-285A-1620-B64DC9B83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40EB1-1075-7A0B-B792-84AA232499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ABEA82-E703-3DD4-F07A-C94A42766C57}"/>
              </a:ext>
            </a:extLst>
          </p:cNvPr>
          <p:cNvSpPr>
            <a:spLocks noGrp="1"/>
          </p:cNvSpPr>
          <p:nvPr>
            <p:ph type="sldNum" sz="quarter" idx="5"/>
          </p:nvPr>
        </p:nvSpPr>
        <p:spPr/>
        <p:txBody>
          <a:bodyPr/>
          <a:lstStyle/>
          <a:p>
            <a:fld id="{F11A376E-C2C5-1A4A-95EB-55F998BE8AEB}" type="slidenum">
              <a:rPr lang="en-US" smtClean="0"/>
              <a:t>15</a:t>
            </a:fld>
            <a:endParaRPr lang="en-US"/>
          </a:p>
        </p:txBody>
      </p:sp>
    </p:spTree>
    <p:extLst>
      <p:ext uri="{BB962C8B-B14F-4D97-AF65-F5344CB8AC3E}">
        <p14:creationId xmlns:p14="http://schemas.microsoft.com/office/powerpoint/2010/main" val="2515965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28AC-15C5-EEA3-C974-24D1C3046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874938-39B1-04E5-C5B9-D988CA6D4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FE38E-4195-6BCF-BF92-969F2EB69D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459242-AC29-7776-DB8D-AA81A37CD29B}"/>
              </a:ext>
            </a:extLst>
          </p:cNvPr>
          <p:cNvSpPr>
            <a:spLocks noGrp="1"/>
          </p:cNvSpPr>
          <p:nvPr>
            <p:ph type="sldNum" sz="quarter" idx="5"/>
          </p:nvPr>
        </p:nvSpPr>
        <p:spPr/>
        <p:txBody>
          <a:bodyPr/>
          <a:lstStyle/>
          <a:p>
            <a:fld id="{F11A376E-C2C5-1A4A-95EB-55F998BE8AEB}" type="slidenum">
              <a:rPr lang="en-US" smtClean="0"/>
              <a:t>16</a:t>
            </a:fld>
            <a:endParaRPr lang="en-US"/>
          </a:p>
        </p:txBody>
      </p:sp>
    </p:spTree>
    <p:extLst>
      <p:ext uri="{BB962C8B-B14F-4D97-AF65-F5344CB8AC3E}">
        <p14:creationId xmlns:p14="http://schemas.microsoft.com/office/powerpoint/2010/main" val="1850280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0ECB2-5A10-0853-E334-065516D75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8E512-FB11-6ADD-A943-C1DDFC930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301972-4670-4005-43DA-59D476A48F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53E127-167A-5FD2-5066-CB7E7A337FBC}"/>
              </a:ext>
            </a:extLst>
          </p:cNvPr>
          <p:cNvSpPr>
            <a:spLocks noGrp="1"/>
          </p:cNvSpPr>
          <p:nvPr>
            <p:ph type="sldNum" sz="quarter" idx="5"/>
          </p:nvPr>
        </p:nvSpPr>
        <p:spPr/>
        <p:txBody>
          <a:bodyPr/>
          <a:lstStyle/>
          <a:p>
            <a:fld id="{F11A376E-C2C5-1A4A-95EB-55F998BE8AEB}" type="slidenum">
              <a:rPr lang="en-US" smtClean="0"/>
              <a:t>17</a:t>
            </a:fld>
            <a:endParaRPr lang="en-US"/>
          </a:p>
        </p:txBody>
      </p:sp>
    </p:spTree>
    <p:extLst>
      <p:ext uri="{BB962C8B-B14F-4D97-AF65-F5344CB8AC3E}">
        <p14:creationId xmlns:p14="http://schemas.microsoft.com/office/powerpoint/2010/main" val="2341092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44BC-9D83-9D1C-063F-7B1A2CC8A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E732D-C864-0BAC-EA94-B8EA280F6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F7A197-A893-AE35-32F8-08B0843ADDD5}"/>
              </a:ext>
            </a:extLst>
          </p:cNvPr>
          <p:cNvSpPr>
            <a:spLocks noGrp="1"/>
          </p:cNvSpPr>
          <p:nvPr>
            <p:ph type="body" idx="1"/>
          </p:nvPr>
        </p:nvSpPr>
        <p:spPr/>
        <p:txBody>
          <a:bodyPr/>
          <a:lstStyle/>
          <a:p>
            <a:r>
              <a:rPr lang="en-US" dirty="0"/>
              <a:t>Holy Spirit gave Peter the vision . . . Holy Spirit fell on Cornelius and the others . . . PENTECOST II</a:t>
            </a:r>
          </a:p>
          <a:p>
            <a:r>
              <a:rPr lang="en-US" dirty="0"/>
              <a:t>Jerusalem, Judea, Samaria . . . To the ends of the earth. GAME CHANGER</a:t>
            </a:r>
          </a:p>
        </p:txBody>
      </p:sp>
      <p:sp>
        <p:nvSpPr>
          <p:cNvPr id="4" name="Slide Number Placeholder 3">
            <a:extLst>
              <a:ext uri="{FF2B5EF4-FFF2-40B4-BE49-F238E27FC236}">
                <a16:creationId xmlns:a16="http://schemas.microsoft.com/office/drawing/2014/main" id="{B55D0018-1AC1-8B5D-92C3-D53C3A215925}"/>
              </a:ext>
            </a:extLst>
          </p:cNvPr>
          <p:cNvSpPr>
            <a:spLocks noGrp="1"/>
          </p:cNvSpPr>
          <p:nvPr>
            <p:ph type="sldNum" sz="quarter" idx="5"/>
          </p:nvPr>
        </p:nvSpPr>
        <p:spPr/>
        <p:txBody>
          <a:bodyPr/>
          <a:lstStyle/>
          <a:p>
            <a:fld id="{F11A376E-C2C5-1A4A-95EB-55F998BE8AEB}" type="slidenum">
              <a:rPr lang="en-US" smtClean="0"/>
              <a:t>18</a:t>
            </a:fld>
            <a:endParaRPr lang="en-US"/>
          </a:p>
        </p:txBody>
      </p:sp>
    </p:spTree>
    <p:extLst>
      <p:ext uri="{BB962C8B-B14F-4D97-AF65-F5344CB8AC3E}">
        <p14:creationId xmlns:p14="http://schemas.microsoft.com/office/powerpoint/2010/main" val="266723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99AD2-3D20-3C6F-5C6A-32842786A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3733E-B0E9-EF5E-5F9F-0DDDE427D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EB454-3B74-2B13-E355-041A81715A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1FA7AE-18BC-6D06-0139-AC032F05853C}"/>
              </a:ext>
            </a:extLst>
          </p:cNvPr>
          <p:cNvSpPr>
            <a:spLocks noGrp="1"/>
          </p:cNvSpPr>
          <p:nvPr>
            <p:ph type="sldNum" sz="quarter" idx="5"/>
          </p:nvPr>
        </p:nvSpPr>
        <p:spPr/>
        <p:txBody>
          <a:bodyPr/>
          <a:lstStyle/>
          <a:p>
            <a:fld id="{F11A376E-C2C5-1A4A-95EB-55F998BE8AEB}" type="slidenum">
              <a:rPr lang="en-US" smtClean="0"/>
              <a:t>19</a:t>
            </a:fld>
            <a:endParaRPr lang="en-US"/>
          </a:p>
        </p:txBody>
      </p:sp>
    </p:spTree>
    <p:extLst>
      <p:ext uri="{BB962C8B-B14F-4D97-AF65-F5344CB8AC3E}">
        <p14:creationId xmlns:p14="http://schemas.microsoft.com/office/powerpoint/2010/main" val="2080724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6E4B5-E4BB-8F50-FAEA-A9F118CD9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F8E85-0357-9B11-83FF-57ACD4F07F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C5939A-3723-FEFE-0D60-7B4AAD67A4EF}"/>
              </a:ext>
            </a:extLst>
          </p:cNvPr>
          <p:cNvSpPr>
            <a:spLocks noGrp="1"/>
          </p:cNvSpPr>
          <p:nvPr>
            <p:ph type="body" idx="1"/>
          </p:nvPr>
        </p:nvSpPr>
        <p:spPr/>
        <p:txBody>
          <a:bodyPr/>
          <a:lstStyle/>
          <a:p>
            <a:r>
              <a:rPr lang="en-US" sz="1600" b="0" i="0" kern="1200" dirty="0">
                <a:solidFill>
                  <a:schemeClr val="tx1"/>
                </a:solidFill>
                <a:effectLst/>
                <a:latin typeface="+mn-lt"/>
                <a:ea typeface="+mn-ea"/>
                <a:cs typeface="+mn-cs"/>
              </a:rPr>
              <a:t>Introduction to Paul’s apologetic on the basis of our justification by the faithfulness of Christ</a:t>
            </a:r>
            <a:endParaRPr lang="en-US" b="0" dirty="0"/>
          </a:p>
        </p:txBody>
      </p:sp>
      <p:sp>
        <p:nvSpPr>
          <p:cNvPr id="4" name="Slide Number Placeholder 3">
            <a:extLst>
              <a:ext uri="{FF2B5EF4-FFF2-40B4-BE49-F238E27FC236}">
                <a16:creationId xmlns:a16="http://schemas.microsoft.com/office/drawing/2014/main" id="{7BEA9E0E-E21B-D513-0C79-8B39FBFDFF7B}"/>
              </a:ext>
            </a:extLst>
          </p:cNvPr>
          <p:cNvSpPr>
            <a:spLocks noGrp="1"/>
          </p:cNvSpPr>
          <p:nvPr>
            <p:ph type="sldNum" sz="quarter" idx="5"/>
          </p:nvPr>
        </p:nvSpPr>
        <p:spPr/>
        <p:txBody>
          <a:bodyPr/>
          <a:lstStyle/>
          <a:p>
            <a:fld id="{F11A376E-C2C5-1A4A-95EB-55F998BE8AEB}" type="slidenum">
              <a:rPr lang="en-US" smtClean="0"/>
              <a:t>20</a:t>
            </a:fld>
            <a:endParaRPr lang="en-US"/>
          </a:p>
        </p:txBody>
      </p:sp>
    </p:spTree>
    <p:extLst>
      <p:ext uri="{BB962C8B-B14F-4D97-AF65-F5344CB8AC3E}">
        <p14:creationId xmlns:p14="http://schemas.microsoft.com/office/powerpoint/2010/main" val="980052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9F34-F6E0-D873-D304-BC295D7B66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E9124-D28C-3815-55F4-0FA564EA0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83A37-9A0E-2322-F915-BC366A0A4E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768E47-9129-CE3F-2DE9-3A0F9962ECD2}"/>
              </a:ext>
            </a:extLst>
          </p:cNvPr>
          <p:cNvSpPr>
            <a:spLocks noGrp="1"/>
          </p:cNvSpPr>
          <p:nvPr>
            <p:ph type="sldNum" sz="quarter" idx="5"/>
          </p:nvPr>
        </p:nvSpPr>
        <p:spPr/>
        <p:txBody>
          <a:bodyPr/>
          <a:lstStyle/>
          <a:p>
            <a:fld id="{9F25A2E8-CD66-BB42-919F-C4C6A6CFE6FD}" type="slidenum">
              <a:rPr lang="en-US" smtClean="0"/>
              <a:t>21</a:t>
            </a:fld>
            <a:endParaRPr lang="en-US"/>
          </a:p>
        </p:txBody>
      </p:sp>
    </p:spTree>
    <p:extLst>
      <p:ext uri="{BB962C8B-B14F-4D97-AF65-F5344CB8AC3E}">
        <p14:creationId xmlns:p14="http://schemas.microsoft.com/office/powerpoint/2010/main" val="1704583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0AEB0-434C-F622-F975-AEB93441A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4A78B-3827-2099-F410-134B92B8F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83F29-C8F8-ED4D-1A7C-09D4789B39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AA6C35-DF8D-85F8-2097-F25F1F10D99A}"/>
              </a:ext>
            </a:extLst>
          </p:cNvPr>
          <p:cNvSpPr>
            <a:spLocks noGrp="1"/>
          </p:cNvSpPr>
          <p:nvPr>
            <p:ph type="sldNum" sz="quarter" idx="5"/>
          </p:nvPr>
        </p:nvSpPr>
        <p:spPr/>
        <p:txBody>
          <a:bodyPr/>
          <a:lstStyle/>
          <a:p>
            <a:fld id="{F11A376E-C2C5-1A4A-95EB-55F998BE8AEB}" type="slidenum">
              <a:rPr lang="en-US" smtClean="0"/>
              <a:t>22</a:t>
            </a:fld>
            <a:endParaRPr lang="en-US"/>
          </a:p>
        </p:txBody>
      </p:sp>
    </p:spTree>
    <p:extLst>
      <p:ext uri="{BB962C8B-B14F-4D97-AF65-F5344CB8AC3E}">
        <p14:creationId xmlns:p14="http://schemas.microsoft.com/office/powerpoint/2010/main" val="1730797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8FC84-6AEF-811D-687C-41C08374E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418C5-745E-BF8E-7063-22BAC3469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75A32-5421-E61C-4798-48DFE1A43A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0CDD34-409D-D541-2DAE-7A0827839C9A}"/>
              </a:ext>
            </a:extLst>
          </p:cNvPr>
          <p:cNvSpPr>
            <a:spLocks noGrp="1"/>
          </p:cNvSpPr>
          <p:nvPr>
            <p:ph type="sldNum" sz="quarter" idx="5"/>
          </p:nvPr>
        </p:nvSpPr>
        <p:spPr/>
        <p:txBody>
          <a:bodyPr/>
          <a:lstStyle/>
          <a:p>
            <a:fld id="{F11A376E-C2C5-1A4A-95EB-55F998BE8AEB}" type="slidenum">
              <a:rPr lang="en-US" smtClean="0"/>
              <a:t>23</a:t>
            </a:fld>
            <a:endParaRPr lang="en-US"/>
          </a:p>
        </p:txBody>
      </p:sp>
    </p:spTree>
    <p:extLst>
      <p:ext uri="{BB962C8B-B14F-4D97-AF65-F5344CB8AC3E}">
        <p14:creationId xmlns:p14="http://schemas.microsoft.com/office/powerpoint/2010/main" val="5084556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C4550-99E1-7463-34BE-F549E341D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B1DE6-7C6F-5095-586B-4C3D6681D0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52360-0A33-E475-57A2-EF401217DF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568F76-63D9-9517-24A9-C8F1A6F6F62E}"/>
              </a:ext>
            </a:extLst>
          </p:cNvPr>
          <p:cNvSpPr>
            <a:spLocks noGrp="1"/>
          </p:cNvSpPr>
          <p:nvPr>
            <p:ph type="sldNum" sz="quarter" idx="5"/>
          </p:nvPr>
        </p:nvSpPr>
        <p:spPr/>
        <p:txBody>
          <a:bodyPr/>
          <a:lstStyle/>
          <a:p>
            <a:fld id="{9F25A2E8-CD66-BB42-919F-C4C6A6CFE6FD}" type="slidenum">
              <a:rPr lang="en-US" smtClean="0"/>
              <a:t>24</a:t>
            </a:fld>
            <a:endParaRPr lang="en-US"/>
          </a:p>
        </p:txBody>
      </p:sp>
    </p:spTree>
    <p:extLst>
      <p:ext uri="{BB962C8B-B14F-4D97-AF65-F5344CB8AC3E}">
        <p14:creationId xmlns:p14="http://schemas.microsoft.com/office/powerpoint/2010/main" val="2347454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FF839-4EBB-D636-1DF9-98C4A5816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49C737-0A8C-8636-2156-98ECC6097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0D4E9-A525-E386-2D19-E68638F53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D88310-FDBA-40CC-45C5-66923487D7B3}"/>
              </a:ext>
            </a:extLst>
          </p:cNvPr>
          <p:cNvSpPr>
            <a:spLocks noGrp="1"/>
          </p:cNvSpPr>
          <p:nvPr>
            <p:ph type="sldNum" sz="quarter" idx="5"/>
          </p:nvPr>
        </p:nvSpPr>
        <p:spPr/>
        <p:txBody>
          <a:bodyPr/>
          <a:lstStyle/>
          <a:p>
            <a:fld id="{F11A376E-C2C5-1A4A-95EB-55F998BE8AEB}" type="slidenum">
              <a:rPr lang="en-US" smtClean="0"/>
              <a:t>25</a:t>
            </a:fld>
            <a:endParaRPr lang="en-US"/>
          </a:p>
        </p:txBody>
      </p:sp>
    </p:spTree>
    <p:extLst>
      <p:ext uri="{BB962C8B-B14F-4D97-AF65-F5344CB8AC3E}">
        <p14:creationId xmlns:p14="http://schemas.microsoft.com/office/powerpoint/2010/main" val="14432246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0336B-C0FC-CCAA-56DE-72E54524E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D897F-776E-55A4-02EF-E07B918AB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9FC39-850E-948B-F81C-A24DF51EA2EC}"/>
              </a:ext>
            </a:extLst>
          </p:cNvPr>
          <p:cNvSpPr>
            <a:spLocks noGrp="1"/>
          </p:cNvSpPr>
          <p:nvPr>
            <p:ph type="body" idx="1"/>
          </p:nvPr>
        </p:nvSpPr>
        <p:spPr/>
        <p:txBody>
          <a:bodyPr/>
          <a:lstStyle/>
          <a:p>
            <a:r>
              <a:rPr lang="en-US" sz="1600" b="0" i="0" kern="1200" dirty="0">
                <a:solidFill>
                  <a:schemeClr val="tx1"/>
                </a:solidFill>
                <a:effectLst/>
                <a:latin typeface="+mn-lt"/>
                <a:ea typeface="+mn-ea"/>
                <a:cs typeface="+mn-cs"/>
              </a:rPr>
              <a:t>Peter later wrote that Christians who follow Jesus Christ faithfully to the point of dying for Him bring glory to God by their deaths (</a:t>
            </a:r>
            <a:r>
              <a:rPr lang="en-US" sz="1600" b="0" i="0" u="none" strike="noStrike" kern="1200" dirty="0">
                <a:solidFill>
                  <a:schemeClr val="tx1"/>
                </a:solidFill>
                <a:effectLst/>
                <a:latin typeface="+mn-lt"/>
                <a:ea typeface="+mn-ea"/>
                <a:cs typeface="+mn-cs"/>
              </a:rPr>
              <a:t>1 Pet. 4:14-16</a:t>
            </a:r>
            <a:r>
              <a:rPr lang="en-US" sz="1600" b="0" i="0" kern="1200" dirty="0">
                <a:solidFill>
                  <a:schemeClr val="tx1"/>
                </a:solidFill>
                <a:effectLst/>
                <a:latin typeface="+mn-lt"/>
                <a:ea typeface="+mn-ea"/>
                <a:cs typeface="+mn-cs"/>
              </a:rPr>
              <a:t>). He lived with this prediction hanging over him for three decades (cf. </a:t>
            </a:r>
            <a:r>
              <a:rPr lang="en-US" sz="1600" b="0" i="0" u="none" strike="noStrike" kern="1200" dirty="0">
                <a:solidFill>
                  <a:schemeClr val="tx1"/>
                </a:solidFill>
                <a:effectLst/>
                <a:latin typeface="+mn-lt"/>
                <a:ea typeface="+mn-ea"/>
                <a:cs typeface="+mn-cs"/>
              </a:rPr>
              <a:t>2 Pet. 1:14</a:t>
            </a:r>
            <a:r>
              <a:rPr lang="en-US" sz="1600" b="0" i="0" kern="1200" dirty="0">
                <a:solidFill>
                  <a:schemeClr val="tx1"/>
                </a:solidFill>
                <a:effectLst/>
                <a:latin typeface="+mn-lt"/>
                <a:ea typeface="+mn-ea"/>
                <a:cs typeface="+mn-cs"/>
              </a:rPr>
              <a:t>). Clement of Rome (ca. A.D. 96) wrote that Peter died by martyrdom (1 Clement 5:4; 6:1).</a:t>
            </a:r>
            <a:r>
              <a:rPr lang="en-US" sz="1600" b="0" i="0" u="none" strike="noStrike" kern="1200" dirty="0">
                <a:solidFill>
                  <a:schemeClr val="tx1"/>
                </a:solidFill>
                <a:effectLst/>
                <a:latin typeface="+mn-lt"/>
                <a:ea typeface="+mn-ea"/>
                <a:cs typeface="+mn-cs"/>
              </a:rPr>
              <a:t>[672]</a:t>
            </a:r>
            <a:r>
              <a:rPr lang="en-US" sz="1600" b="0" i="0" kern="1200" dirty="0">
                <a:solidFill>
                  <a:schemeClr val="tx1"/>
                </a:solidFill>
                <a:effectLst/>
                <a:latin typeface="+mn-lt"/>
                <a:ea typeface="+mn-ea"/>
                <a:cs typeface="+mn-cs"/>
              </a:rPr>
              <a:t> According to church tradition, Peter asked for crucifixion upside down because he felt unworthy to suffer as Jesus had.</a:t>
            </a:r>
            <a:r>
              <a:rPr lang="en-US" sz="1600" b="0" i="0" u="none" strike="noStrike" kern="1200" dirty="0">
                <a:solidFill>
                  <a:schemeClr val="tx1"/>
                </a:solidFill>
                <a:effectLst/>
                <a:latin typeface="+mn-lt"/>
                <a:ea typeface="+mn-ea"/>
                <a:cs typeface="+mn-cs"/>
              </a:rPr>
              <a:t>[673]</a:t>
            </a:r>
            <a:r>
              <a:rPr lang="en-US" sz="1600" b="0" i="0" kern="1200" dirty="0">
                <a:solidFill>
                  <a:schemeClr val="tx1"/>
                </a:solidFill>
                <a:effectLst/>
                <a:latin typeface="+mn-lt"/>
                <a:ea typeface="+mn-ea"/>
                <a:cs typeface="+mn-cs"/>
              </a:rPr>
              <a:t> There is little corroborating support for this tradition, however. Traditionally Peter died in Rome about A.D. 67 A.D.</a:t>
            </a:r>
            <a:endParaRPr lang="en-US" dirty="0"/>
          </a:p>
        </p:txBody>
      </p:sp>
      <p:sp>
        <p:nvSpPr>
          <p:cNvPr id="4" name="Slide Number Placeholder 3">
            <a:extLst>
              <a:ext uri="{FF2B5EF4-FFF2-40B4-BE49-F238E27FC236}">
                <a16:creationId xmlns:a16="http://schemas.microsoft.com/office/drawing/2014/main" id="{9D97BB9B-DD6A-8368-C4AB-EBFAB7BA70D7}"/>
              </a:ext>
            </a:extLst>
          </p:cNvPr>
          <p:cNvSpPr>
            <a:spLocks noGrp="1"/>
          </p:cNvSpPr>
          <p:nvPr>
            <p:ph type="sldNum" sz="quarter" idx="5"/>
          </p:nvPr>
        </p:nvSpPr>
        <p:spPr/>
        <p:txBody>
          <a:bodyPr/>
          <a:lstStyle/>
          <a:p>
            <a:fld id="{F11A376E-C2C5-1A4A-95EB-55F998BE8AEB}" type="slidenum">
              <a:rPr lang="en-US" smtClean="0"/>
              <a:t>26</a:t>
            </a:fld>
            <a:endParaRPr lang="en-US"/>
          </a:p>
        </p:txBody>
      </p:sp>
    </p:spTree>
    <p:extLst>
      <p:ext uri="{BB962C8B-B14F-4D97-AF65-F5344CB8AC3E}">
        <p14:creationId xmlns:p14="http://schemas.microsoft.com/office/powerpoint/2010/main" val="716119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C132A-24C2-C054-FAAE-AD40CB9128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0226F-8983-C055-4B69-9DEC8BF41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70D678-1951-608D-7604-61F1004037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B91826-0CAD-59B8-6FA0-3223836C67A6}"/>
              </a:ext>
            </a:extLst>
          </p:cNvPr>
          <p:cNvSpPr>
            <a:spLocks noGrp="1"/>
          </p:cNvSpPr>
          <p:nvPr>
            <p:ph type="sldNum" sz="quarter" idx="5"/>
          </p:nvPr>
        </p:nvSpPr>
        <p:spPr/>
        <p:txBody>
          <a:bodyPr/>
          <a:lstStyle/>
          <a:p>
            <a:fld id="{F11A376E-C2C5-1A4A-95EB-55F998BE8AEB}" type="slidenum">
              <a:rPr lang="en-US" smtClean="0"/>
              <a:t>27</a:t>
            </a:fld>
            <a:endParaRPr lang="en-US"/>
          </a:p>
        </p:txBody>
      </p:sp>
    </p:spTree>
    <p:extLst>
      <p:ext uri="{BB962C8B-B14F-4D97-AF65-F5344CB8AC3E}">
        <p14:creationId xmlns:p14="http://schemas.microsoft.com/office/powerpoint/2010/main" val="3395561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1A376E-C2C5-1A4A-95EB-55F998BE8AEB}" type="slidenum">
              <a:rPr lang="en-US" smtClean="0"/>
              <a:t>28</a:t>
            </a:fld>
            <a:endParaRPr lang="en-US"/>
          </a:p>
        </p:txBody>
      </p:sp>
    </p:spTree>
    <p:extLst>
      <p:ext uri="{BB962C8B-B14F-4D97-AF65-F5344CB8AC3E}">
        <p14:creationId xmlns:p14="http://schemas.microsoft.com/office/powerpoint/2010/main" val="138090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2"/>
            <a:ext cx="10058400" cy="2593975"/>
          </a:xfrm>
        </p:spPr>
        <p:txBody>
          <a:bodyPr anchor="b"/>
          <a:lstStyle>
            <a:lvl1pPr>
              <a:defRPr sz="7866">
                <a:ln>
                  <a:noFill/>
                </a:ln>
                <a:solidFill>
                  <a:schemeClr val="bg2">
                    <a:lumMod val="90000"/>
                  </a:schemeClr>
                </a:solidFill>
                <a:effectLst/>
              </a:defRPr>
            </a:lvl1pPr>
          </a:lstStyle>
          <a:p>
            <a:r>
              <a:rPr lang="en-US" dirty="0"/>
              <a:t>Click to edit Master title style</a:t>
            </a:r>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400">
                <a:solidFill>
                  <a:schemeClr val="bg1"/>
                </a:solidFill>
              </a:defRPr>
            </a:lvl1pPr>
            <a:lvl2pPr marL="544209" indent="0" algn="ctr">
              <a:buNone/>
              <a:defRPr>
                <a:solidFill>
                  <a:schemeClr val="tx1">
                    <a:tint val="75000"/>
                  </a:schemeClr>
                </a:solidFill>
              </a:defRPr>
            </a:lvl2pPr>
            <a:lvl3pPr marL="1088418" indent="0" algn="ctr">
              <a:buNone/>
              <a:defRPr>
                <a:solidFill>
                  <a:schemeClr val="tx1">
                    <a:tint val="75000"/>
                  </a:schemeClr>
                </a:solidFill>
              </a:defRPr>
            </a:lvl3pPr>
            <a:lvl4pPr marL="1632627" indent="0" algn="ctr">
              <a:buNone/>
              <a:defRPr>
                <a:solidFill>
                  <a:schemeClr val="tx1">
                    <a:tint val="75000"/>
                  </a:schemeClr>
                </a:solidFill>
              </a:defRPr>
            </a:lvl4pPr>
            <a:lvl5pPr marL="2176836" indent="0" algn="ctr">
              <a:buNone/>
              <a:defRPr>
                <a:solidFill>
                  <a:schemeClr val="tx1">
                    <a:tint val="75000"/>
                  </a:schemeClr>
                </a:solidFill>
              </a:defRPr>
            </a:lvl5pPr>
            <a:lvl6pPr marL="2721045" indent="0" algn="ctr">
              <a:buNone/>
              <a:defRPr>
                <a:solidFill>
                  <a:schemeClr val="tx1">
                    <a:tint val="75000"/>
                  </a:schemeClr>
                </a:solidFill>
              </a:defRPr>
            </a:lvl6pPr>
            <a:lvl7pPr marL="3265254" indent="0" algn="ctr">
              <a:buNone/>
              <a:defRPr>
                <a:solidFill>
                  <a:schemeClr val="tx1">
                    <a:tint val="75000"/>
                  </a:schemeClr>
                </a:solidFill>
              </a:defRPr>
            </a:lvl7pPr>
            <a:lvl8pPr marL="3809463" indent="0" algn="ctr">
              <a:buNone/>
              <a:defRPr>
                <a:solidFill>
                  <a:schemeClr val="tx1">
                    <a:tint val="75000"/>
                  </a:schemeClr>
                </a:solidFill>
              </a:defRPr>
            </a:lvl8pPr>
            <a:lvl9pPr marL="4353672"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19150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6169" y="302843"/>
            <a:ext cx="11087952" cy="935596"/>
          </a:xfrm>
        </p:spPr>
        <p:txBody>
          <a:bodyPr/>
          <a:lstStyle>
            <a:lvl1pPr algn="l">
              <a:defRPr sz="4800" baseline="0">
                <a:solidFill>
                  <a:schemeClr val="bg2">
                    <a:lumMod val="90000"/>
                  </a:schemeClr>
                </a:solidFill>
                <a:effectLst/>
              </a:defRPr>
            </a:lvl1pPr>
          </a:lstStyle>
          <a:p>
            <a:r>
              <a:rPr lang="en-US" dirty="0"/>
              <a:t>Click to edit Master title style</a:t>
            </a:r>
          </a:p>
        </p:txBody>
      </p:sp>
      <p:sp>
        <p:nvSpPr>
          <p:cNvPr id="3" name="Content Placeholder 2"/>
          <p:cNvSpPr>
            <a:spLocks noGrp="1"/>
          </p:cNvSpPr>
          <p:nvPr>
            <p:ph idx="1"/>
          </p:nvPr>
        </p:nvSpPr>
        <p:spPr>
          <a:xfrm>
            <a:off x="464024" y="1340023"/>
            <a:ext cx="10708745" cy="5011271"/>
          </a:xfrm>
        </p:spPr>
        <p:txBody>
          <a:bodyPr/>
          <a:lstStyle>
            <a:lvl1pPr marL="0" indent="0">
              <a:spcBef>
                <a:spcPts val="1600"/>
              </a:spcBef>
              <a:buClr>
                <a:schemeClr val="accent3"/>
              </a:buClr>
              <a:buNone/>
              <a:tabLst/>
              <a:defRPr sz="3200">
                <a:solidFill>
                  <a:schemeClr val="bg1">
                    <a:lumMod val="95000"/>
                  </a:schemeClr>
                </a:solidFill>
              </a:defRPr>
            </a:lvl1pPr>
            <a:lvl2pPr marL="457200" indent="0">
              <a:spcBef>
                <a:spcPts val="1000"/>
              </a:spcBef>
              <a:buClr>
                <a:schemeClr val="accent3"/>
              </a:buClr>
              <a:buSzPct val="90000"/>
              <a:buNone/>
              <a:defRPr sz="3200">
                <a:solidFill>
                  <a:schemeClr val="bg1">
                    <a:lumMod val="95000"/>
                  </a:schemeClr>
                </a:solidFill>
                <a:latin typeface="+mn-lt"/>
              </a:defRPr>
            </a:lvl2pPr>
            <a:lvl3pPr>
              <a:spcBef>
                <a:spcPts val="1000"/>
              </a:spcBef>
              <a:buClr>
                <a:schemeClr val="accent2">
                  <a:lumMod val="50000"/>
                </a:schemeClr>
              </a:buClr>
              <a:buSzPct val="85000"/>
              <a:defRPr sz="2800">
                <a:solidFill>
                  <a:schemeClr val="accent2">
                    <a:lumMod val="50000"/>
                  </a:schemeClr>
                </a:solidFill>
                <a:latin typeface="+mn-lt"/>
              </a:defRPr>
            </a:lvl3pPr>
          </a:lstStyle>
          <a:p>
            <a:pPr lvl="0"/>
            <a:r>
              <a:rPr lang="en-US" dirty="0"/>
              <a:t>Click to edit Master text styles</a:t>
            </a:r>
          </a:p>
        </p:txBody>
      </p:sp>
    </p:spTree>
    <p:extLst>
      <p:ext uri="{BB962C8B-B14F-4D97-AF65-F5344CB8AC3E}">
        <p14:creationId xmlns:p14="http://schemas.microsoft.com/office/powerpoint/2010/main" val="357527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2" name="Title 1"/>
          <p:cNvSpPr>
            <a:spLocks noGrp="1"/>
          </p:cNvSpPr>
          <p:nvPr>
            <p:ph type="title"/>
          </p:nvPr>
        </p:nvSpPr>
        <p:spPr>
          <a:xfrm>
            <a:off x="366169" y="302843"/>
            <a:ext cx="11087952" cy="935596"/>
          </a:xfrm>
        </p:spPr>
        <p:txBody>
          <a:bodyPr/>
          <a:lstStyle>
            <a:lvl1pPr algn="l">
              <a:defRPr sz="4800" baseline="0">
                <a:solidFill>
                  <a:schemeClr val="bg2">
                    <a:lumMod val="90000"/>
                  </a:schemeClr>
                </a:solidFill>
                <a:effectLst/>
              </a:defRPr>
            </a:lvl1pPr>
          </a:lstStyle>
          <a:p>
            <a:r>
              <a:rPr lang="en-US" dirty="0"/>
              <a:t>Click to edit Master title style</a:t>
            </a:r>
          </a:p>
        </p:txBody>
      </p:sp>
    </p:spTree>
    <p:extLst>
      <p:ext uri="{BB962C8B-B14F-4D97-AF65-F5344CB8AC3E}">
        <p14:creationId xmlns:p14="http://schemas.microsoft.com/office/powerpoint/2010/main" val="949014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9095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6516" y="292569"/>
            <a:ext cx="10927977" cy="971455"/>
          </a:xfrm>
          <a:prstGeom prst="rect">
            <a:avLst/>
          </a:prstGeom>
        </p:spPr>
        <p:txBody>
          <a:bodyPr vert="horz" lIns="81633" tIns="40817" rIns="81633" bIns="40817" rtlCol="0" anchor="ctr">
            <a:noAutofit/>
          </a:bodyPr>
          <a:lstStyle/>
          <a:p>
            <a:r>
              <a:rPr lang="en-US" dirty="0"/>
              <a:t>Click to edit Master title style</a:t>
            </a:r>
          </a:p>
        </p:txBody>
      </p:sp>
      <p:sp>
        <p:nvSpPr>
          <p:cNvPr id="3" name="Text Placeholder 2"/>
          <p:cNvSpPr>
            <a:spLocks noGrp="1"/>
          </p:cNvSpPr>
          <p:nvPr>
            <p:ph type="body" idx="1"/>
          </p:nvPr>
        </p:nvSpPr>
        <p:spPr>
          <a:xfrm>
            <a:off x="464024" y="1357952"/>
            <a:ext cx="10948046" cy="5010870"/>
          </a:xfrm>
          <a:prstGeom prst="rect">
            <a:avLst/>
          </a:prstGeom>
        </p:spPr>
        <p:txBody>
          <a:bodyPr vert="horz" lIns="81633" tIns="10285" rIns="81633" bIns="10285" rtlCol="0">
            <a:noAutofit/>
          </a:bodyPr>
          <a:lstStyle/>
          <a:p>
            <a:pPr lvl="0"/>
            <a:r>
              <a:rPr lang="en-US" dirty="0"/>
              <a:t>Click to edit Master text styles</a:t>
            </a:r>
          </a:p>
        </p:txBody>
      </p:sp>
    </p:spTree>
    <p:extLst>
      <p:ext uri="{BB962C8B-B14F-4D97-AF65-F5344CB8AC3E}">
        <p14:creationId xmlns:p14="http://schemas.microsoft.com/office/powerpoint/2010/main" val="175043553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9" r:id="rId3"/>
    <p:sldLayoutId id="2147483828" r:id="rId4"/>
  </p:sldLayoutIdLst>
  <p:hf sldNum="0" hdr="0" dt="0"/>
  <p:txStyles>
    <p:titleStyle>
      <a:lvl1pPr algn="l" defTabSz="1088418" rtl="0" eaLnBrk="1" latinLnBrk="0" hangingPunct="1">
        <a:spcBef>
          <a:spcPct val="0"/>
        </a:spcBef>
        <a:buNone/>
        <a:defRPr sz="4800" kern="1200" cap="none" spc="-119" baseline="0">
          <a:ln>
            <a:noFill/>
          </a:ln>
          <a:solidFill>
            <a:schemeClr val="bg2">
              <a:lumMod val="90000"/>
            </a:schemeClr>
          </a:solidFill>
          <a:effectLst/>
          <a:latin typeface="+mj-lt"/>
          <a:ea typeface="+mj-ea"/>
          <a:cs typeface="+mj-cs"/>
        </a:defRPr>
      </a:lvl1pPr>
    </p:titleStyle>
    <p:bodyStyle>
      <a:lvl1pPr marL="0" indent="0" algn="l" defTabSz="1088418" rtl="0" eaLnBrk="1" latinLnBrk="0" hangingPunct="1">
        <a:spcBef>
          <a:spcPts val="1600"/>
        </a:spcBef>
        <a:buClr>
          <a:schemeClr val="accent3"/>
        </a:buClr>
        <a:buSzPct val="85000"/>
        <a:buFont typeface="Arial" pitchFamily="34" charset="0"/>
        <a:buNone/>
        <a:defRPr sz="3200" kern="1200">
          <a:solidFill>
            <a:schemeClr val="bg1"/>
          </a:solidFill>
          <a:latin typeface="+mn-lt"/>
          <a:ea typeface="+mn-ea"/>
          <a:cs typeface="+mn-cs"/>
        </a:defRPr>
      </a:lvl1pPr>
      <a:lvl2pPr marL="761893" indent="-272105" algn="l" defTabSz="1088418" rtl="0" eaLnBrk="1" latinLnBrk="0" hangingPunct="1">
        <a:spcBef>
          <a:spcPts val="749"/>
        </a:spcBef>
        <a:buClr>
          <a:schemeClr val="accent2"/>
        </a:buClr>
        <a:buFont typeface="Arial" pitchFamily="34" charset="0"/>
        <a:buChar char="•"/>
        <a:defRPr sz="2667" kern="1200">
          <a:solidFill>
            <a:schemeClr val="tx1"/>
          </a:solidFill>
          <a:latin typeface="M Avenir Medium"/>
          <a:ea typeface="+mn-ea"/>
          <a:cs typeface="+mn-cs"/>
        </a:defRPr>
      </a:lvl2pPr>
      <a:lvl3pPr marL="1197259" indent="-272105" algn="l" defTabSz="1088418" rtl="0" eaLnBrk="1" latinLnBrk="0" hangingPunct="1">
        <a:spcBef>
          <a:spcPts val="749"/>
        </a:spcBef>
        <a:buClr>
          <a:schemeClr val="accent3"/>
        </a:buClr>
        <a:buFont typeface="Arial" pitchFamily="34" charset="0"/>
        <a:buChar char="•"/>
        <a:defRPr sz="2133" kern="1200">
          <a:solidFill>
            <a:schemeClr val="tx1"/>
          </a:solidFill>
          <a:latin typeface="M Avenir Medium"/>
          <a:ea typeface="+mn-ea"/>
          <a:cs typeface="+mn-cs"/>
        </a:defRPr>
      </a:lvl3pPr>
      <a:lvl4pPr marL="1523786" indent="-272105" algn="l" defTabSz="1088418" rtl="0" eaLnBrk="1" latinLnBrk="0" hangingPunct="1">
        <a:spcBef>
          <a:spcPts val="749"/>
        </a:spcBef>
        <a:buClr>
          <a:schemeClr val="accent4"/>
        </a:buClr>
        <a:buFont typeface="Arial" pitchFamily="34" charset="0"/>
        <a:buChar char="•"/>
        <a:defRPr sz="1867" kern="1200">
          <a:solidFill>
            <a:schemeClr val="tx1"/>
          </a:solidFill>
          <a:latin typeface="M Avenir Medium"/>
          <a:ea typeface="+mn-ea"/>
          <a:cs typeface="+mn-cs"/>
        </a:defRPr>
      </a:lvl4pPr>
      <a:lvl5pPr marL="1850311" indent="-272105" algn="l" defTabSz="1088418" rtl="0" eaLnBrk="1" latinLnBrk="0" hangingPunct="1">
        <a:spcBef>
          <a:spcPts val="749"/>
        </a:spcBef>
        <a:buClr>
          <a:schemeClr val="accent5"/>
        </a:buClr>
        <a:buFont typeface="Arial" pitchFamily="34" charset="0"/>
        <a:buChar char="•"/>
        <a:defRPr sz="1600" kern="1200" baseline="0">
          <a:solidFill>
            <a:schemeClr val="tx1"/>
          </a:solidFill>
          <a:latin typeface="M Avenir Medium"/>
          <a:ea typeface="+mn-ea"/>
          <a:cs typeface="+mn-cs"/>
        </a:defRPr>
      </a:lvl5pPr>
      <a:lvl6pPr marL="2067995" indent="-217684" algn="l" defTabSz="1088418" rtl="0" eaLnBrk="1" latinLnBrk="0" hangingPunct="1">
        <a:spcBef>
          <a:spcPct val="20000"/>
        </a:spcBef>
        <a:buClr>
          <a:schemeClr val="accent1"/>
        </a:buClr>
        <a:buFont typeface="Arial" pitchFamily="34" charset="0"/>
        <a:buChar char="•"/>
        <a:defRPr sz="1600" kern="1200" baseline="0">
          <a:solidFill>
            <a:schemeClr val="tx1"/>
          </a:solidFill>
          <a:latin typeface="+mn-lt"/>
          <a:ea typeface="+mn-ea"/>
          <a:cs typeface="+mn-cs"/>
        </a:defRPr>
      </a:lvl6pPr>
      <a:lvl7pPr marL="2285678" indent="-217684" algn="l" defTabSz="1088418" rtl="0" eaLnBrk="1" latinLnBrk="0" hangingPunct="1">
        <a:spcBef>
          <a:spcPct val="20000"/>
        </a:spcBef>
        <a:buClr>
          <a:schemeClr val="accent2"/>
        </a:buClr>
        <a:buFont typeface="Arial" pitchFamily="34" charset="0"/>
        <a:buChar char="•"/>
        <a:defRPr sz="1600" kern="1200">
          <a:solidFill>
            <a:schemeClr val="tx1"/>
          </a:solidFill>
          <a:latin typeface="+mn-lt"/>
          <a:ea typeface="+mn-ea"/>
          <a:cs typeface="+mn-cs"/>
        </a:defRPr>
      </a:lvl7pPr>
      <a:lvl8pPr marL="2503361" indent="-217684" algn="l" defTabSz="1088418"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721045" indent="-217684" algn="l" defTabSz="1088418"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1088418" rtl="0" eaLnBrk="1" latinLnBrk="0" hangingPunct="1">
        <a:defRPr sz="2133" kern="1200">
          <a:solidFill>
            <a:schemeClr val="tx1"/>
          </a:solidFill>
          <a:latin typeface="+mn-lt"/>
          <a:ea typeface="+mn-ea"/>
          <a:cs typeface="+mn-cs"/>
        </a:defRPr>
      </a:lvl1pPr>
      <a:lvl2pPr marL="544209" algn="l" defTabSz="1088418" rtl="0" eaLnBrk="1" latinLnBrk="0" hangingPunct="1">
        <a:defRPr sz="2133" kern="1200">
          <a:solidFill>
            <a:schemeClr val="tx1"/>
          </a:solidFill>
          <a:latin typeface="+mn-lt"/>
          <a:ea typeface="+mn-ea"/>
          <a:cs typeface="+mn-cs"/>
        </a:defRPr>
      </a:lvl2pPr>
      <a:lvl3pPr marL="1088418" algn="l" defTabSz="1088418" rtl="0" eaLnBrk="1" latinLnBrk="0" hangingPunct="1">
        <a:defRPr sz="2133" kern="1200">
          <a:solidFill>
            <a:schemeClr val="tx1"/>
          </a:solidFill>
          <a:latin typeface="+mn-lt"/>
          <a:ea typeface="+mn-ea"/>
          <a:cs typeface="+mn-cs"/>
        </a:defRPr>
      </a:lvl3pPr>
      <a:lvl4pPr marL="1632627" algn="l" defTabSz="1088418" rtl="0" eaLnBrk="1" latinLnBrk="0" hangingPunct="1">
        <a:defRPr sz="2133" kern="1200">
          <a:solidFill>
            <a:schemeClr val="tx1"/>
          </a:solidFill>
          <a:latin typeface="+mn-lt"/>
          <a:ea typeface="+mn-ea"/>
          <a:cs typeface="+mn-cs"/>
        </a:defRPr>
      </a:lvl4pPr>
      <a:lvl5pPr marL="2176836" algn="l" defTabSz="1088418" rtl="0" eaLnBrk="1" latinLnBrk="0" hangingPunct="1">
        <a:defRPr sz="2133" kern="1200">
          <a:solidFill>
            <a:schemeClr val="tx1"/>
          </a:solidFill>
          <a:latin typeface="+mn-lt"/>
          <a:ea typeface="+mn-ea"/>
          <a:cs typeface="+mn-cs"/>
        </a:defRPr>
      </a:lvl5pPr>
      <a:lvl6pPr marL="2721045" algn="l" defTabSz="1088418" rtl="0" eaLnBrk="1" latinLnBrk="0" hangingPunct="1">
        <a:defRPr sz="2133" kern="1200">
          <a:solidFill>
            <a:schemeClr val="tx1"/>
          </a:solidFill>
          <a:latin typeface="+mn-lt"/>
          <a:ea typeface="+mn-ea"/>
          <a:cs typeface="+mn-cs"/>
        </a:defRPr>
      </a:lvl6pPr>
      <a:lvl7pPr marL="3265254" algn="l" defTabSz="1088418" rtl="0" eaLnBrk="1" latinLnBrk="0" hangingPunct="1">
        <a:defRPr sz="2133" kern="1200">
          <a:solidFill>
            <a:schemeClr val="tx1"/>
          </a:solidFill>
          <a:latin typeface="+mn-lt"/>
          <a:ea typeface="+mn-ea"/>
          <a:cs typeface="+mn-cs"/>
        </a:defRPr>
      </a:lvl7pPr>
      <a:lvl8pPr marL="3809463" algn="l" defTabSz="1088418" rtl="0" eaLnBrk="1" latinLnBrk="0" hangingPunct="1">
        <a:defRPr sz="2133" kern="1200">
          <a:solidFill>
            <a:schemeClr val="tx1"/>
          </a:solidFill>
          <a:latin typeface="+mn-lt"/>
          <a:ea typeface="+mn-ea"/>
          <a:cs typeface="+mn-cs"/>
        </a:defRPr>
      </a:lvl8pPr>
      <a:lvl9pPr marL="4353672" algn="l" defTabSz="1088418" rtl="0" eaLnBrk="1" latinLnBrk="0" hangingPunct="1">
        <a:defRPr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org&amp;utm_campaign=parser&amp;utm_content=thumbnai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istockphoto.com/photo/red-stage-curtain-drawn-back-with-golden-ropes-gm92883584-9291899?utm_source=pixabay&amp;utm_medium=affiliate&amp;utm_campaign=SRP_image_sponsored&amp;utm_content=https%3A%2F%2Fpixabay.com%2Fimages%2Fsearch%2Ftheater%2520curtain%2F&amp;utm_term=theater+curtai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stockphoto.com/photo/red-stage-curtain-drawn-back-with-golden-ropes-gm92883584-9291899?utm_source=pixabay&amp;utm_medium=affiliate&amp;utm_campaign=SRP_image_sponsored&amp;utm_content=https%3A%2F%2Fpixabay.com%2Fimages%2Fsearch%2Ftheater%2520curtain%2F&amp;utm_term=theater+curtai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stockphoto.com/photo/red-stage-curtain-drawn-back-with-golden-ropes-gm92883584-9291899?utm_source=pixabay&amp;utm_medium=affiliate&amp;utm_campaign=SRP_image_sponsored&amp;utm_content=https%3A%2F%2Fpixabay.com%2Fimages%2Fsearch%2Ftheater%2520curtain%2F&amp;utm_term=theater+curtain"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istockphoto.com/photo/red-stage-curtain-drawn-back-with-golden-ropes-gm92883584-9291899?utm_source=pixabay&amp;utm_medium=affiliate&amp;utm_campaign=SRP_image_sponsored&amp;utm_content=https%3A%2F%2Fpixabay.com%2Fimages%2Fsearch%2Ftheater%2520curtain%2F&amp;utm_term=theater+curtai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083D8-ACF8-EDD5-B5EE-F0377161E5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8B7A66-98ED-11C8-F422-F6BCB0A1A82F}"/>
              </a:ext>
            </a:extLst>
          </p:cNvPr>
          <p:cNvSpPr txBox="1"/>
          <p:nvPr/>
        </p:nvSpPr>
        <p:spPr>
          <a:xfrm>
            <a:off x="-3301139" y="1425844"/>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17385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772C-44F4-D119-9B10-DD4CD30C2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E674D-3F02-F988-13DF-BF4087EF254D}"/>
              </a:ext>
            </a:extLst>
          </p:cNvPr>
          <p:cNvSpPr>
            <a:spLocks noGrp="1"/>
          </p:cNvSpPr>
          <p:nvPr>
            <p:ph type="title"/>
          </p:nvPr>
        </p:nvSpPr>
        <p:spPr>
          <a:xfrm>
            <a:off x="2471743" y="1683879"/>
            <a:ext cx="5657939" cy="2782957"/>
          </a:xfrm>
          <a:noFill/>
          <a:ln>
            <a:noFill/>
          </a:ln>
        </p:spPr>
        <p:txBody>
          <a:bodyPr vert="horz" lIns="274320" tIns="182880" rIns="274320" bIns="182880" rtlCol="0" anchor="ctr" anchorCtr="1">
            <a:noAutofit/>
          </a:bodyPr>
          <a:lstStyle/>
          <a:p>
            <a:r>
              <a:rPr lang="en-US" sz="5400" b="1" u="sng" dirty="0">
                <a:solidFill>
                  <a:schemeClr val="tx1"/>
                </a:solidFill>
              </a:rPr>
              <a:t>Peter: God’s Plan for His Life</a:t>
            </a:r>
            <a:endParaRPr lang="en-US" sz="5400" dirty="0">
              <a:solidFill>
                <a:schemeClr val="tx1"/>
              </a:solidFill>
            </a:endParaRPr>
          </a:p>
        </p:txBody>
      </p:sp>
      <p:sp>
        <p:nvSpPr>
          <p:cNvPr id="3" name="TextBox 2">
            <a:extLst>
              <a:ext uri="{FF2B5EF4-FFF2-40B4-BE49-F238E27FC236}">
                <a16:creationId xmlns:a16="http://schemas.microsoft.com/office/drawing/2014/main" id="{19816B9C-1A27-3A51-096C-1F4B0C2000CD}"/>
              </a:ext>
            </a:extLst>
          </p:cNvPr>
          <p:cNvSpPr txBox="1"/>
          <p:nvPr/>
        </p:nvSpPr>
        <p:spPr>
          <a:xfrm>
            <a:off x="5580704" y="6237542"/>
            <a:ext cx="6083129" cy="336859"/>
          </a:xfrm>
          <a:prstGeom prst="rect">
            <a:avLst/>
          </a:prstGeom>
        </p:spPr>
        <p:txBody>
          <a:bodyPr vert="horz" lIns="91440" tIns="45720" rIns="91440" bIns="45720" rtlCol="0">
            <a:normAutofit fontScale="92500" lnSpcReduction="20000"/>
          </a:bodyPr>
          <a:lstStyle/>
          <a:p>
            <a:pPr algn="r" defTabSz="914400">
              <a:spcBef>
                <a:spcPts val="1000"/>
              </a:spcBef>
              <a:buClr>
                <a:schemeClr val="accent2"/>
              </a:buClr>
            </a:pPr>
            <a:r>
              <a:rPr lang="en-US" sz="2000" dirty="0">
                <a:solidFill>
                  <a:schemeClr val="tx1">
                    <a:lumMod val="75000"/>
                    <a:lumOff val="25000"/>
                  </a:schemeClr>
                </a:solidFill>
              </a:rPr>
              <a:t>Veritas (September 13, 2026)</a:t>
            </a:r>
          </a:p>
        </p:txBody>
      </p:sp>
      <p:sp>
        <p:nvSpPr>
          <p:cNvPr id="6" name="TextBox 5">
            <a:extLst>
              <a:ext uri="{FF2B5EF4-FFF2-40B4-BE49-F238E27FC236}">
                <a16:creationId xmlns:a16="http://schemas.microsoft.com/office/drawing/2014/main" id="{3057DC91-11A8-2AD3-C26D-5544D1FF9529}"/>
              </a:ext>
            </a:extLst>
          </p:cNvPr>
          <p:cNvSpPr txBox="1"/>
          <p:nvPr/>
        </p:nvSpPr>
        <p:spPr>
          <a:xfrm>
            <a:off x="213074" y="4824645"/>
            <a:ext cx="7164269" cy="584775"/>
          </a:xfrm>
          <a:prstGeom prst="rect">
            <a:avLst/>
          </a:prstGeom>
          <a:noFill/>
        </p:spPr>
        <p:txBody>
          <a:bodyPr wrap="square" rtlCol="0">
            <a:spAutoFit/>
          </a:bodyPr>
          <a:lstStyle/>
          <a:p>
            <a:r>
              <a:rPr lang="en-US" sz="3200" dirty="0"/>
              <a:t>Biblical Testimony in Four Acts</a:t>
            </a:r>
          </a:p>
        </p:txBody>
      </p:sp>
      <p:sp>
        <p:nvSpPr>
          <p:cNvPr id="8" name="TextBox 7">
            <a:extLst>
              <a:ext uri="{FF2B5EF4-FFF2-40B4-BE49-F238E27FC236}">
                <a16:creationId xmlns:a16="http://schemas.microsoft.com/office/drawing/2014/main" id="{39D85671-339C-3EB3-7D18-FEC402596473}"/>
              </a:ext>
            </a:extLst>
          </p:cNvPr>
          <p:cNvSpPr txBox="1"/>
          <p:nvPr/>
        </p:nvSpPr>
        <p:spPr>
          <a:xfrm>
            <a:off x="8288623" y="5049435"/>
            <a:ext cx="2956525" cy="830997"/>
          </a:xfrm>
          <a:prstGeom prst="rect">
            <a:avLst/>
          </a:prstGeom>
          <a:noFill/>
        </p:spPr>
        <p:txBody>
          <a:bodyPr wrap="square" rtlCol="0">
            <a:spAutoFit/>
          </a:bodyPr>
          <a:lstStyle/>
          <a:p>
            <a:pPr algn="ctr"/>
            <a:r>
              <a:rPr lang="en-US" dirty="0">
                <a:solidFill>
                  <a:schemeClr val="bg1"/>
                </a:solidFill>
              </a:rPr>
              <a:t>St. Peter </a:t>
            </a:r>
          </a:p>
          <a:p>
            <a:pPr algn="ctr"/>
            <a:r>
              <a:rPr lang="en-US" dirty="0">
                <a:solidFill>
                  <a:schemeClr val="bg1"/>
                </a:solidFill>
              </a:rPr>
              <a:t>Rembrandt 1632</a:t>
            </a:r>
          </a:p>
        </p:txBody>
      </p:sp>
      <p:pic>
        <p:nvPicPr>
          <p:cNvPr id="7" name="Picture 6">
            <a:extLst>
              <a:ext uri="{FF2B5EF4-FFF2-40B4-BE49-F238E27FC236}">
                <a16:creationId xmlns:a16="http://schemas.microsoft.com/office/drawing/2014/main" id="{E77722B1-744F-18A3-29D2-17D3A569EF83}"/>
              </a:ext>
            </a:extLst>
          </p:cNvPr>
          <p:cNvPicPr>
            <a:picLocks noChangeAspect="1"/>
          </p:cNvPicPr>
          <p:nvPr/>
        </p:nvPicPr>
        <p:blipFill>
          <a:blip r:embed="rId3"/>
          <a:stretch>
            <a:fillRect/>
          </a:stretch>
        </p:blipFill>
        <p:spPr>
          <a:xfrm>
            <a:off x="0" y="0"/>
            <a:ext cx="2543175" cy="2543175"/>
          </a:xfrm>
          <a:prstGeom prst="rect">
            <a:avLst/>
          </a:prstGeom>
        </p:spPr>
      </p:pic>
      <p:pic>
        <p:nvPicPr>
          <p:cNvPr id="5" name="Picture 4">
            <a:extLst>
              <a:ext uri="{FF2B5EF4-FFF2-40B4-BE49-F238E27FC236}">
                <a16:creationId xmlns:a16="http://schemas.microsoft.com/office/drawing/2014/main" id="{306BE90E-0EDF-C62C-F8D3-8F806CEEA564}"/>
              </a:ext>
            </a:extLst>
          </p:cNvPr>
          <p:cNvPicPr>
            <a:picLocks noChangeAspect="1"/>
          </p:cNvPicPr>
          <p:nvPr/>
        </p:nvPicPr>
        <p:blipFill>
          <a:blip r:embed="rId4"/>
          <a:stretch>
            <a:fillRect/>
          </a:stretch>
        </p:blipFill>
        <p:spPr>
          <a:xfrm>
            <a:off x="8129682" y="1366978"/>
            <a:ext cx="3172619" cy="3807143"/>
          </a:xfrm>
          <a:prstGeom prst="rect">
            <a:avLst/>
          </a:prstGeom>
        </p:spPr>
      </p:pic>
    </p:spTree>
    <p:extLst>
      <p:ext uri="{BB962C8B-B14F-4D97-AF65-F5344CB8AC3E}">
        <p14:creationId xmlns:p14="http://schemas.microsoft.com/office/powerpoint/2010/main" val="232935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991A-CF04-0930-D07B-3B04011845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596BF1-854C-34EC-290E-14338D2651B5}"/>
              </a:ext>
            </a:extLst>
          </p:cNvPr>
          <p:cNvSpPr>
            <a:spLocks noGrp="1"/>
          </p:cNvSpPr>
          <p:nvPr>
            <p:ph type="title"/>
          </p:nvPr>
        </p:nvSpPr>
        <p:spPr>
          <a:xfrm>
            <a:off x="-1" y="13254"/>
            <a:ext cx="12022111" cy="1040293"/>
          </a:xfrm>
        </p:spPr>
        <p:txBody>
          <a:bodyPr/>
          <a:lstStyle/>
          <a:p>
            <a:pPr algn="ctr"/>
            <a:r>
              <a:rPr lang="en-US" sz="4000" dirty="0">
                <a:solidFill>
                  <a:schemeClr val="bg1"/>
                </a:solidFill>
              </a:rPr>
              <a:t>Apostles &amp; Others: </a:t>
            </a:r>
            <a:br>
              <a:rPr lang="en-US" sz="4000" dirty="0">
                <a:solidFill>
                  <a:schemeClr val="bg1"/>
                </a:solidFill>
              </a:rPr>
            </a:br>
            <a:r>
              <a:rPr lang="en-US" sz="4000" dirty="0">
                <a:solidFill>
                  <a:schemeClr val="bg1"/>
                </a:solidFill>
              </a:rPr>
              <a:t>Some mentioned much, some only briefly</a:t>
            </a:r>
            <a:endParaRPr lang="en-US" sz="4000" dirty="0">
              <a:solidFill>
                <a:schemeClr val="tx1"/>
              </a:solidFill>
            </a:endParaRPr>
          </a:p>
        </p:txBody>
      </p:sp>
      <p:sp>
        <p:nvSpPr>
          <p:cNvPr id="4" name="Content Placeholder 3">
            <a:extLst>
              <a:ext uri="{FF2B5EF4-FFF2-40B4-BE49-F238E27FC236}">
                <a16:creationId xmlns:a16="http://schemas.microsoft.com/office/drawing/2014/main" id="{64C68017-69CA-F288-5A50-D27C0399E917}"/>
              </a:ext>
            </a:extLst>
          </p:cNvPr>
          <p:cNvSpPr>
            <a:spLocks noGrp="1"/>
          </p:cNvSpPr>
          <p:nvPr>
            <p:ph idx="1"/>
          </p:nvPr>
        </p:nvSpPr>
        <p:spPr>
          <a:xfrm>
            <a:off x="378371" y="1261169"/>
            <a:ext cx="3759286" cy="5540211"/>
          </a:xfrm>
        </p:spPr>
        <p:txBody>
          <a:bodyPr/>
          <a:lstStyle/>
          <a:p>
            <a:pPr>
              <a:spcBef>
                <a:spcPts val="0"/>
              </a:spcBef>
            </a:pPr>
            <a:r>
              <a:rPr lang="en-US" altLang="ja-JP" sz="2800" dirty="0">
                <a:solidFill>
                  <a:srgbClr val="FFFF00"/>
                </a:solidFill>
              </a:rPr>
              <a:t>Simon Peter</a:t>
            </a:r>
          </a:p>
          <a:p>
            <a:pPr>
              <a:spcBef>
                <a:spcPts val="0"/>
              </a:spcBef>
            </a:pPr>
            <a:r>
              <a:rPr lang="en-US" altLang="ja-JP" sz="2800" dirty="0">
                <a:solidFill>
                  <a:srgbClr val="FFFF00"/>
                </a:solidFill>
              </a:rPr>
              <a:t>John</a:t>
            </a:r>
          </a:p>
          <a:p>
            <a:pPr>
              <a:spcBef>
                <a:spcPts val="0"/>
              </a:spcBef>
            </a:pPr>
            <a:r>
              <a:rPr lang="en-US" altLang="ja-JP" sz="2800" dirty="0">
                <a:solidFill>
                  <a:srgbClr val="FFFF00"/>
                </a:solidFill>
              </a:rPr>
              <a:t>James </a:t>
            </a:r>
            <a:r>
              <a:rPr lang="en-US" altLang="ja-JP" sz="2400" dirty="0">
                <a:solidFill>
                  <a:srgbClr val="FFFF00"/>
                </a:solidFill>
              </a:rPr>
              <a:t>(bro of John)</a:t>
            </a:r>
          </a:p>
          <a:p>
            <a:pPr>
              <a:spcBef>
                <a:spcPts val="0"/>
              </a:spcBef>
            </a:pPr>
            <a:r>
              <a:rPr lang="en-US" altLang="ja-JP" sz="2800" dirty="0">
                <a:solidFill>
                  <a:schemeClr val="bg1"/>
                </a:solidFill>
              </a:rPr>
              <a:t>Andrew</a:t>
            </a:r>
          </a:p>
          <a:p>
            <a:pPr>
              <a:spcBef>
                <a:spcPts val="0"/>
              </a:spcBef>
            </a:pPr>
            <a:r>
              <a:rPr lang="en-US" altLang="ja-JP" sz="2800" dirty="0">
                <a:solidFill>
                  <a:schemeClr val="bg1"/>
                </a:solidFill>
              </a:rPr>
              <a:t>Philip</a:t>
            </a:r>
          </a:p>
          <a:p>
            <a:pPr>
              <a:spcBef>
                <a:spcPts val="0"/>
              </a:spcBef>
            </a:pPr>
            <a:r>
              <a:rPr lang="en-US" altLang="ja-JP" sz="2800" dirty="0">
                <a:solidFill>
                  <a:schemeClr val="bg1"/>
                </a:solidFill>
              </a:rPr>
              <a:t>Bartholomew</a:t>
            </a:r>
          </a:p>
          <a:p>
            <a:pPr>
              <a:spcBef>
                <a:spcPts val="0"/>
              </a:spcBef>
            </a:pPr>
            <a:r>
              <a:rPr lang="en-US" altLang="ja-JP" sz="2800" dirty="0">
                <a:solidFill>
                  <a:schemeClr val="bg1"/>
                </a:solidFill>
              </a:rPr>
              <a:t>Thomas</a:t>
            </a:r>
          </a:p>
          <a:p>
            <a:pPr>
              <a:spcBef>
                <a:spcPts val="0"/>
              </a:spcBef>
            </a:pPr>
            <a:r>
              <a:rPr lang="en-US" altLang="ja-JP" sz="2800" dirty="0">
                <a:solidFill>
                  <a:schemeClr val="bg1"/>
                </a:solidFill>
              </a:rPr>
              <a:t>Matthew</a:t>
            </a:r>
          </a:p>
          <a:p>
            <a:pPr>
              <a:spcBef>
                <a:spcPts val="0"/>
              </a:spcBef>
            </a:pPr>
            <a:r>
              <a:rPr lang="en-US" altLang="ja-JP" sz="2800" dirty="0">
                <a:solidFill>
                  <a:schemeClr val="bg1"/>
                </a:solidFill>
              </a:rPr>
              <a:t>James </a:t>
            </a:r>
            <a:r>
              <a:rPr lang="en-US" altLang="ja-JP" sz="2400" dirty="0">
                <a:solidFill>
                  <a:schemeClr val="bg1"/>
                </a:solidFill>
              </a:rPr>
              <a:t>(son of Alphaeus)</a:t>
            </a:r>
          </a:p>
          <a:p>
            <a:pPr>
              <a:spcBef>
                <a:spcPts val="0"/>
              </a:spcBef>
            </a:pPr>
            <a:r>
              <a:rPr lang="en-US" altLang="ja-JP" sz="2800" dirty="0">
                <a:solidFill>
                  <a:schemeClr val="bg1"/>
                </a:solidFill>
              </a:rPr>
              <a:t>Thaddeus</a:t>
            </a:r>
          </a:p>
          <a:p>
            <a:pPr>
              <a:spcBef>
                <a:spcPts val="0"/>
              </a:spcBef>
            </a:pPr>
            <a:r>
              <a:rPr lang="en-US" altLang="ja-JP" sz="2800" dirty="0">
                <a:solidFill>
                  <a:schemeClr val="bg1"/>
                </a:solidFill>
              </a:rPr>
              <a:t>Simon the Zealot</a:t>
            </a:r>
          </a:p>
          <a:p>
            <a:pPr>
              <a:spcBef>
                <a:spcPts val="0"/>
              </a:spcBef>
            </a:pPr>
            <a:r>
              <a:rPr lang="en-US" altLang="ja-JP" sz="2800" dirty="0">
                <a:solidFill>
                  <a:schemeClr val="bg1"/>
                </a:solidFill>
              </a:rPr>
              <a:t>Judas</a:t>
            </a:r>
          </a:p>
          <a:p>
            <a:pPr>
              <a:spcBef>
                <a:spcPts val="0"/>
              </a:spcBef>
            </a:pPr>
            <a:r>
              <a:rPr lang="en-US" altLang="ja-JP" sz="2800" dirty="0">
                <a:solidFill>
                  <a:schemeClr val="bg1"/>
                </a:solidFill>
              </a:rPr>
              <a:t>Matthias</a:t>
            </a:r>
            <a:endParaRPr lang="en-US" altLang="ja-JP" dirty="0">
              <a:solidFill>
                <a:schemeClr val="bg1"/>
              </a:solidFill>
            </a:endParaRPr>
          </a:p>
        </p:txBody>
      </p:sp>
      <p:sp>
        <p:nvSpPr>
          <p:cNvPr id="3" name="Content Placeholder 3">
            <a:extLst>
              <a:ext uri="{FF2B5EF4-FFF2-40B4-BE49-F238E27FC236}">
                <a16:creationId xmlns:a16="http://schemas.microsoft.com/office/drawing/2014/main" id="{D977C3A8-C491-EEE6-DB33-60A2FAC8D867}"/>
              </a:ext>
            </a:extLst>
          </p:cNvPr>
          <p:cNvSpPr txBox="1">
            <a:spLocks/>
          </p:cNvSpPr>
          <p:nvPr/>
        </p:nvSpPr>
        <p:spPr>
          <a:xfrm>
            <a:off x="4608716" y="1261169"/>
            <a:ext cx="2443252" cy="5084217"/>
          </a:xfrm>
          <a:prstGeom prst="rect">
            <a:avLst/>
          </a:prstGeom>
        </p:spPr>
        <p:txBody>
          <a:bodyPr vert="horz" lIns="81633" tIns="10285" rIns="81633" bIns="10285" rtlCol="0">
            <a:noAutofit/>
          </a:bodyPr>
          <a:lstStyle>
            <a:lvl1pPr marL="0" indent="0" algn="l" defTabSz="1088418" rtl="0" eaLnBrk="1" latinLnBrk="0" hangingPunct="1">
              <a:spcBef>
                <a:spcPts val="1600"/>
              </a:spcBef>
              <a:buClr>
                <a:schemeClr val="accent3"/>
              </a:buClr>
              <a:buSzPct val="85000"/>
              <a:buFont typeface="Arial" pitchFamily="34" charset="0"/>
              <a:buNone/>
              <a:tabLst/>
              <a:defRPr sz="3200" kern="1200">
                <a:solidFill>
                  <a:schemeClr val="bg1">
                    <a:lumMod val="95000"/>
                  </a:schemeClr>
                </a:solidFill>
                <a:latin typeface="+mn-lt"/>
                <a:ea typeface="+mn-ea"/>
                <a:cs typeface="+mn-cs"/>
              </a:defRPr>
            </a:lvl1pPr>
            <a:lvl2pPr marL="457200" indent="0" algn="l" defTabSz="1088418" rtl="0" eaLnBrk="1" latinLnBrk="0" hangingPunct="1">
              <a:spcBef>
                <a:spcPts val="1000"/>
              </a:spcBef>
              <a:buClr>
                <a:schemeClr val="accent3"/>
              </a:buClr>
              <a:buSzPct val="90000"/>
              <a:buFont typeface="Arial" pitchFamily="34" charset="0"/>
              <a:buNone/>
              <a:defRPr sz="3200" kern="1200">
                <a:solidFill>
                  <a:schemeClr val="bg1">
                    <a:lumMod val="95000"/>
                  </a:schemeClr>
                </a:solidFill>
                <a:latin typeface="+mn-lt"/>
                <a:ea typeface="+mn-ea"/>
                <a:cs typeface="+mn-cs"/>
              </a:defRPr>
            </a:lvl2pPr>
            <a:lvl3pPr marL="1197259" indent="-272105" algn="l" defTabSz="1088418" rtl="0" eaLnBrk="1" latinLnBrk="0" hangingPunct="1">
              <a:spcBef>
                <a:spcPts val="1000"/>
              </a:spcBef>
              <a:buClr>
                <a:schemeClr val="accent2">
                  <a:lumMod val="50000"/>
                </a:schemeClr>
              </a:buClr>
              <a:buSzPct val="85000"/>
              <a:buFont typeface="Arial" pitchFamily="34" charset="0"/>
              <a:buChar char="•"/>
              <a:defRPr sz="2800" kern="1200">
                <a:solidFill>
                  <a:schemeClr val="accent2">
                    <a:lumMod val="50000"/>
                  </a:schemeClr>
                </a:solidFill>
                <a:latin typeface="+mn-lt"/>
                <a:ea typeface="+mn-ea"/>
                <a:cs typeface="+mn-cs"/>
              </a:defRPr>
            </a:lvl3pPr>
            <a:lvl4pPr marL="1523786" indent="-272105" algn="l" defTabSz="1088418" rtl="0" eaLnBrk="1" latinLnBrk="0" hangingPunct="1">
              <a:spcBef>
                <a:spcPts val="749"/>
              </a:spcBef>
              <a:buClr>
                <a:schemeClr val="accent4"/>
              </a:buClr>
              <a:buFont typeface="Arial" pitchFamily="34" charset="0"/>
              <a:buChar char="•"/>
              <a:defRPr sz="1867" kern="1200">
                <a:solidFill>
                  <a:schemeClr val="tx1"/>
                </a:solidFill>
                <a:latin typeface="M Avenir Medium"/>
                <a:ea typeface="+mn-ea"/>
                <a:cs typeface="+mn-cs"/>
              </a:defRPr>
            </a:lvl4pPr>
            <a:lvl5pPr marL="1850311" indent="-272105" algn="l" defTabSz="1088418" rtl="0" eaLnBrk="1" latinLnBrk="0" hangingPunct="1">
              <a:spcBef>
                <a:spcPts val="749"/>
              </a:spcBef>
              <a:buClr>
                <a:schemeClr val="accent5"/>
              </a:buClr>
              <a:buFont typeface="Arial" pitchFamily="34" charset="0"/>
              <a:buChar char="•"/>
              <a:defRPr sz="1600" kern="1200" baseline="0">
                <a:solidFill>
                  <a:schemeClr val="tx1"/>
                </a:solidFill>
                <a:latin typeface="M Avenir Medium"/>
                <a:ea typeface="+mn-ea"/>
                <a:cs typeface="+mn-cs"/>
              </a:defRPr>
            </a:lvl5pPr>
            <a:lvl6pPr marL="2067995" indent="-217684" algn="l" defTabSz="1088418" rtl="0" eaLnBrk="1" latinLnBrk="0" hangingPunct="1">
              <a:spcBef>
                <a:spcPct val="20000"/>
              </a:spcBef>
              <a:buClr>
                <a:schemeClr val="accent1"/>
              </a:buClr>
              <a:buFont typeface="Arial" pitchFamily="34" charset="0"/>
              <a:buChar char="•"/>
              <a:defRPr sz="1600" kern="1200" baseline="0">
                <a:solidFill>
                  <a:schemeClr val="tx1"/>
                </a:solidFill>
                <a:latin typeface="+mn-lt"/>
                <a:ea typeface="+mn-ea"/>
                <a:cs typeface="+mn-cs"/>
              </a:defRPr>
            </a:lvl6pPr>
            <a:lvl7pPr marL="2285678" indent="-217684" algn="l" defTabSz="1088418" rtl="0" eaLnBrk="1" latinLnBrk="0" hangingPunct="1">
              <a:spcBef>
                <a:spcPct val="20000"/>
              </a:spcBef>
              <a:buClr>
                <a:schemeClr val="accent2"/>
              </a:buClr>
              <a:buFont typeface="Arial" pitchFamily="34" charset="0"/>
              <a:buChar char="•"/>
              <a:defRPr sz="1600" kern="1200">
                <a:solidFill>
                  <a:schemeClr val="tx1"/>
                </a:solidFill>
                <a:latin typeface="+mn-lt"/>
                <a:ea typeface="+mn-ea"/>
                <a:cs typeface="+mn-cs"/>
              </a:defRPr>
            </a:lvl7pPr>
            <a:lvl8pPr marL="2503361" indent="-217684" algn="l" defTabSz="1088418"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721045" indent="-217684" algn="l" defTabSz="1088418"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9pPr>
          </a:lstStyle>
          <a:p>
            <a:pPr>
              <a:spcBef>
                <a:spcPts val="0"/>
              </a:spcBef>
            </a:pPr>
            <a:r>
              <a:rPr lang="en-US" altLang="ja-JP" sz="2800" dirty="0">
                <a:solidFill>
                  <a:srgbClr val="FFFF00"/>
                </a:solidFill>
              </a:rPr>
              <a:t>Paul</a:t>
            </a:r>
          </a:p>
          <a:p>
            <a:pPr>
              <a:spcBef>
                <a:spcPts val="0"/>
              </a:spcBef>
            </a:pPr>
            <a:r>
              <a:rPr lang="en-US" altLang="ja-JP" sz="2800" dirty="0">
                <a:solidFill>
                  <a:srgbClr val="FFFF00"/>
                </a:solidFill>
              </a:rPr>
              <a:t>James</a:t>
            </a:r>
          </a:p>
          <a:p>
            <a:pPr>
              <a:spcBef>
                <a:spcPts val="0"/>
              </a:spcBef>
            </a:pPr>
            <a:r>
              <a:rPr lang="en-US" altLang="ja-JP" sz="2800" dirty="0">
                <a:solidFill>
                  <a:srgbClr val="FFFF00"/>
                </a:solidFill>
              </a:rPr>
              <a:t>Jude</a:t>
            </a:r>
          </a:p>
          <a:p>
            <a:pPr>
              <a:spcBef>
                <a:spcPts val="0"/>
              </a:spcBef>
            </a:pPr>
            <a:r>
              <a:rPr lang="en-US" altLang="ja-JP" sz="2800" dirty="0">
                <a:solidFill>
                  <a:srgbClr val="FFFF00"/>
                </a:solidFill>
              </a:rPr>
              <a:t>Timothy</a:t>
            </a:r>
          </a:p>
          <a:p>
            <a:pPr>
              <a:spcBef>
                <a:spcPts val="0"/>
              </a:spcBef>
            </a:pPr>
            <a:r>
              <a:rPr lang="en-US" altLang="ja-JP" sz="2800" dirty="0">
                <a:solidFill>
                  <a:srgbClr val="FFFF00"/>
                </a:solidFill>
              </a:rPr>
              <a:t>Titus</a:t>
            </a:r>
          </a:p>
          <a:p>
            <a:pPr>
              <a:spcBef>
                <a:spcPts val="0"/>
              </a:spcBef>
            </a:pPr>
            <a:r>
              <a:rPr lang="en-US" altLang="ja-JP" sz="2800" dirty="0">
                <a:solidFill>
                  <a:srgbClr val="FFFF00"/>
                </a:solidFill>
              </a:rPr>
              <a:t>Hebrews (?)</a:t>
            </a:r>
            <a:endParaRPr lang="en-US" altLang="ja-JP" dirty="0">
              <a:solidFill>
                <a:srgbClr val="FFFF00"/>
              </a:solidFill>
            </a:endParaRPr>
          </a:p>
        </p:txBody>
      </p:sp>
      <p:sp>
        <p:nvSpPr>
          <p:cNvPr id="5" name="Content Placeholder 3">
            <a:extLst>
              <a:ext uri="{FF2B5EF4-FFF2-40B4-BE49-F238E27FC236}">
                <a16:creationId xmlns:a16="http://schemas.microsoft.com/office/drawing/2014/main" id="{2BBF53F7-183A-D939-CF40-048FC335C8E2}"/>
              </a:ext>
            </a:extLst>
          </p:cNvPr>
          <p:cNvSpPr txBox="1">
            <a:spLocks/>
          </p:cNvSpPr>
          <p:nvPr/>
        </p:nvSpPr>
        <p:spPr>
          <a:xfrm>
            <a:off x="8257310" y="1261169"/>
            <a:ext cx="3004294" cy="4808890"/>
          </a:xfrm>
          <a:prstGeom prst="rect">
            <a:avLst/>
          </a:prstGeom>
        </p:spPr>
        <p:txBody>
          <a:bodyPr vert="horz" lIns="81633" tIns="10285" rIns="81633" bIns="10285" rtlCol="0">
            <a:noAutofit/>
          </a:bodyPr>
          <a:lstStyle>
            <a:lvl1pPr marL="0" indent="0" algn="l" defTabSz="1088418" rtl="0" eaLnBrk="1" latinLnBrk="0" hangingPunct="1">
              <a:spcBef>
                <a:spcPts val="1600"/>
              </a:spcBef>
              <a:buClr>
                <a:schemeClr val="accent3"/>
              </a:buClr>
              <a:buSzPct val="85000"/>
              <a:buFont typeface="Arial" pitchFamily="34" charset="0"/>
              <a:buNone/>
              <a:tabLst/>
              <a:defRPr sz="3200" kern="1200">
                <a:solidFill>
                  <a:schemeClr val="bg1">
                    <a:lumMod val="95000"/>
                  </a:schemeClr>
                </a:solidFill>
                <a:latin typeface="+mn-lt"/>
                <a:ea typeface="+mn-ea"/>
                <a:cs typeface="+mn-cs"/>
              </a:defRPr>
            </a:lvl1pPr>
            <a:lvl2pPr marL="457200" indent="0" algn="l" defTabSz="1088418" rtl="0" eaLnBrk="1" latinLnBrk="0" hangingPunct="1">
              <a:spcBef>
                <a:spcPts val="1000"/>
              </a:spcBef>
              <a:buClr>
                <a:schemeClr val="accent3"/>
              </a:buClr>
              <a:buSzPct val="90000"/>
              <a:buFont typeface="Arial" pitchFamily="34" charset="0"/>
              <a:buNone/>
              <a:defRPr sz="3200" kern="1200">
                <a:solidFill>
                  <a:schemeClr val="bg1">
                    <a:lumMod val="95000"/>
                  </a:schemeClr>
                </a:solidFill>
                <a:latin typeface="+mn-lt"/>
                <a:ea typeface="+mn-ea"/>
                <a:cs typeface="+mn-cs"/>
              </a:defRPr>
            </a:lvl2pPr>
            <a:lvl3pPr marL="1197259" indent="-272105" algn="l" defTabSz="1088418" rtl="0" eaLnBrk="1" latinLnBrk="0" hangingPunct="1">
              <a:spcBef>
                <a:spcPts val="1000"/>
              </a:spcBef>
              <a:buClr>
                <a:schemeClr val="accent2">
                  <a:lumMod val="50000"/>
                </a:schemeClr>
              </a:buClr>
              <a:buSzPct val="85000"/>
              <a:buFont typeface="Arial" pitchFamily="34" charset="0"/>
              <a:buChar char="•"/>
              <a:defRPr sz="2800" kern="1200">
                <a:solidFill>
                  <a:schemeClr val="accent2">
                    <a:lumMod val="50000"/>
                  </a:schemeClr>
                </a:solidFill>
                <a:latin typeface="+mn-lt"/>
                <a:ea typeface="+mn-ea"/>
                <a:cs typeface="+mn-cs"/>
              </a:defRPr>
            </a:lvl3pPr>
            <a:lvl4pPr marL="1523786" indent="-272105" algn="l" defTabSz="1088418" rtl="0" eaLnBrk="1" latinLnBrk="0" hangingPunct="1">
              <a:spcBef>
                <a:spcPts val="749"/>
              </a:spcBef>
              <a:buClr>
                <a:schemeClr val="accent4"/>
              </a:buClr>
              <a:buFont typeface="Arial" pitchFamily="34" charset="0"/>
              <a:buChar char="•"/>
              <a:defRPr sz="1867" kern="1200">
                <a:solidFill>
                  <a:schemeClr val="tx1"/>
                </a:solidFill>
                <a:latin typeface="M Avenir Medium"/>
                <a:ea typeface="+mn-ea"/>
                <a:cs typeface="+mn-cs"/>
              </a:defRPr>
            </a:lvl4pPr>
            <a:lvl5pPr marL="1850311" indent="-272105" algn="l" defTabSz="1088418" rtl="0" eaLnBrk="1" latinLnBrk="0" hangingPunct="1">
              <a:spcBef>
                <a:spcPts val="749"/>
              </a:spcBef>
              <a:buClr>
                <a:schemeClr val="accent5"/>
              </a:buClr>
              <a:buFont typeface="Arial" pitchFamily="34" charset="0"/>
              <a:buChar char="•"/>
              <a:defRPr sz="1600" kern="1200" baseline="0">
                <a:solidFill>
                  <a:schemeClr val="tx1"/>
                </a:solidFill>
                <a:latin typeface="M Avenir Medium"/>
                <a:ea typeface="+mn-ea"/>
                <a:cs typeface="+mn-cs"/>
              </a:defRPr>
            </a:lvl5pPr>
            <a:lvl6pPr marL="2067995" indent="-217684" algn="l" defTabSz="1088418" rtl="0" eaLnBrk="1" latinLnBrk="0" hangingPunct="1">
              <a:spcBef>
                <a:spcPct val="20000"/>
              </a:spcBef>
              <a:buClr>
                <a:schemeClr val="accent1"/>
              </a:buClr>
              <a:buFont typeface="Arial" pitchFamily="34" charset="0"/>
              <a:buChar char="•"/>
              <a:defRPr sz="1600" kern="1200" baseline="0">
                <a:solidFill>
                  <a:schemeClr val="tx1"/>
                </a:solidFill>
                <a:latin typeface="+mn-lt"/>
                <a:ea typeface="+mn-ea"/>
                <a:cs typeface="+mn-cs"/>
              </a:defRPr>
            </a:lvl6pPr>
            <a:lvl7pPr marL="2285678" indent="-217684" algn="l" defTabSz="1088418" rtl="0" eaLnBrk="1" latinLnBrk="0" hangingPunct="1">
              <a:spcBef>
                <a:spcPct val="20000"/>
              </a:spcBef>
              <a:buClr>
                <a:schemeClr val="accent2"/>
              </a:buClr>
              <a:buFont typeface="Arial" pitchFamily="34" charset="0"/>
              <a:buChar char="•"/>
              <a:defRPr sz="1600" kern="1200">
                <a:solidFill>
                  <a:schemeClr val="tx1"/>
                </a:solidFill>
                <a:latin typeface="+mn-lt"/>
                <a:ea typeface="+mn-ea"/>
                <a:cs typeface="+mn-cs"/>
              </a:defRPr>
            </a:lvl7pPr>
            <a:lvl8pPr marL="2503361" indent="-217684" algn="l" defTabSz="1088418"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721045" indent="-217684" algn="l" defTabSz="1088418"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9pPr>
          </a:lstStyle>
          <a:p>
            <a:pPr>
              <a:spcBef>
                <a:spcPts val="0"/>
              </a:spcBef>
            </a:pPr>
            <a:r>
              <a:rPr lang="en-US" altLang="ja-JP" sz="2800" dirty="0">
                <a:solidFill>
                  <a:schemeClr val="bg1"/>
                </a:solidFill>
              </a:rPr>
              <a:t>Apollos</a:t>
            </a:r>
          </a:p>
          <a:p>
            <a:pPr>
              <a:spcBef>
                <a:spcPts val="0"/>
              </a:spcBef>
            </a:pPr>
            <a:r>
              <a:rPr lang="en-US" altLang="ja-JP" sz="2800" dirty="0">
                <a:solidFill>
                  <a:schemeClr val="bg1"/>
                </a:solidFill>
              </a:rPr>
              <a:t>Barnabas</a:t>
            </a:r>
          </a:p>
          <a:p>
            <a:pPr>
              <a:spcBef>
                <a:spcPts val="0"/>
              </a:spcBef>
            </a:pPr>
            <a:r>
              <a:rPr lang="en-US" altLang="ja-JP" sz="2800" dirty="0">
                <a:solidFill>
                  <a:schemeClr val="bg1"/>
                </a:solidFill>
              </a:rPr>
              <a:t>. . . many others!</a:t>
            </a:r>
          </a:p>
        </p:txBody>
      </p:sp>
      <p:cxnSp>
        <p:nvCxnSpPr>
          <p:cNvPr id="7" name="Straight Connector 6">
            <a:extLst>
              <a:ext uri="{FF2B5EF4-FFF2-40B4-BE49-F238E27FC236}">
                <a16:creationId xmlns:a16="http://schemas.microsoft.com/office/drawing/2014/main" id="{F21481FF-431E-A80D-29FD-C2C35F0CC3EA}"/>
              </a:ext>
            </a:extLst>
          </p:cNvPr>
          <p:cNvCxnSpPr/>
          <p:nvPr/>
        </p:nvCxnSpPr>
        <p:spPr>
          <a:xfrm>
            <a:off x="212035" y="6220095"/>
            <a:ext cx="167301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9978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red curtain with tassels&#10;&#10;Description automatically generated">
            <a:hlinkClick r:id="rId3"/>
            <a:extLst>
              <a:ext uri="{FF2B5EF4-FFF2-40B4-BE49-F238E27FC236}">
                <a16:creationId xmlns:a16="http://schemas.microsoft.com/office/drawing/2014/main" id="{3B59D38B-1B98-2A40-4C95-6A23B6899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233747-1F62-7949-A06D-5DE1CE66FA8D}"/>
              </a:ext>
            </a:extLst>
          </p:cNvPr>
          <p:cNvSpPr>
            <a:spLocks noGrp="1"/>
          </p:cNvSpPr>
          <p:nvPr>
            <p:ph type="title"/>
          </p:nvPr>
        </p:nvSpPr>
        <p:spPr>
          <a:xfrm>
            <a:off x="3657597" y="2386743"/>
            <a:ext cx="4657725" cy="2054627"/>
          </a:xfrm>
          <a:solidFill>
            <a:schemeClr val="bg1">
              <a:alpha val="60000"/>
            </a:schemeClr>
          </a:solidFill>
          <a:ln w="38100" cap="sq">
            <a:noFill/>
            <a:miter lim="800000"/>
          </a:ln>
        </p:spPr>
        <p:txBody>
          <a:bodyPr vert="horz" lIns="274320" tIns="182880" rIns="274320" bIns="182880" rtlCol="0" anchor="ctr" anchorCtr="1">
            <a:noAutofit/>
          </a:bodyPr>
          <a:lstStyle/>
          <a:p>
            <a:pPr algn="ctr"/>
            <a:r>
              <a:rPr lang="en-US" sz="3000" dirty="0">
                <a:solidFill>
                  <a:schemeClr val="tx1"/>
                </a:solidFill>
                <a:latin typeface="Broadway" pitchFamily="82" charset="77"/>
              </a:rPr>
              <a:t>ACT 1:</a:t>
            </a:r>
            <a:br>
              <a:rPr lang="en-US" sz="3000" dirty="0">
                <a:solidFill>
                  <a:schemeClr val="tx1"/>
                </a:solidFill>
                <a:latin typeface="Broadway" pitchFamily="82" charset="77"/>
              </a:rPr>
            </a:br>
            <a:r>
              <a:rPr lang="en-US" sz="3000" dirty="0">
                <a:solidFill>
                  <a:schemeClr val="tx1"/>
                </a:solidFill>
                <a:latin typeface="Broadway" pitchFamily="82" charset="77"/>
              </a:rPr>
              <a:t> </a:t>
            </a:r>
            <a:br>
              <a:rPr lang="en-US" sz="3000" dirty="0">
                <a:solidFill>
                  <a:schemeClr val="tx1"/>
                </a:solidFill>
                <a:latin typeface="Broadway" pitchFamily="82" charset="77"/>
              </a:rPr>
            </a:br>
            <a:r>
              <a:rPr lang="en-US" sz="3000" dirty="0">
                <a:solidFill>
                  <a:schemeClr val="tx1"/>
                </a:solidFill>
                <a:latin typeface="Broadway" pitchFamily="82" charset="77"/>
              </a:rPr>
              <a:t>FOLLOWING </a:t>
            </a:r>
            <a:br>
              <a:rPr lang="en-US" sz="3000" dirty="0">
                <a:solidFill>
                  <a:schemeClr val="tx1"/>
                </a:solidFill>
                <a:latin typeface="Broadway" pitchFamily="82" charset="77"/>
              </a:rPr>
            </a:br>
            <a:r>
              <a:rPr lang="en-US" sz="3000" dirty="0">
                <a:solidFill>
                  <a:schemeClr val="tx1"/>
                </a:solidFill>
                <a:latin typeface="Broadway" pitchFamily="82" charset="77"/>
              </a:rPr>
              <a:t>JESUS</a:t>
            </a:r>
          </a:p>
        </p:txBody>
      </p:sp>
    </p:spTree>
    <p:extLst>
      <p:ext uri="{BB962C8B-B14F-4D97-AF65-F5344CB8AC3E}">
        <p14:creationId xmlns:p14="http://schemas.microsoft.com/office/powerpoint/2010/main" val="310817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631A8-24F9-351E-9715-1DEEE67EE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B8B6B-EF0B-718D-ABC4-733EEAB868A5}"/>
              </a:ext>
            </a:extLst>
          </p:cNvPr>
          <p:cNvSpPr>
            <a:spLocks noGrp="1"/>
          </p:cNvSpPr>
          <p:nvPr>
            <p:ph type="title"/>
          </p:nvPr>
        </p:nvSpPr>
        <p:spPr>
          <a:xfrm>
            <a:off x="69424" y="72365"/>
            <a:ext cx="11628606" cy="670555"/>
          </a:xfrm>
        </p:spPr>
        <p:txBody>
          <a:bodyPr/>
          <a:lstStyle/>
          <a:p>
            <a:r>
              <a:rPr lang="en-US" sz="4400" dirty="0">
                <a:solidFill>
                  <a:schemeClr val="tx1"/>
                </a:solidFill>
              </a:rPr>
              <a:t>Peter’s Call</a:t>
            </a:r>
          </a:p>
        </p:txBody>
      </p:sp>
      <p:sp>
        <p:nvSpPr>
          <p:cNvPr id="5" name="Content Placeholder 4">
            <a:extLst>
              <a:ext uri="{FF2B5EF4-FFF2-40B4-BE49-F238E27FC236}">
                <a16:creationId xmlns:a16="http://schemas.microsoft.com/office/drawing/2014/main" id="{B6DCB7CC-661B-72A1-0600-5B97E3988738}"/>
              </a:ext>
            </a:extLst>
          </p:cNvPr>
          <p:cNvSpPr>
            <a:spLocks noGrp="1"/>
          </p:cNvSpPr>
          <p:nvPr>
            <p:ph idx="1"/>
          </p:nvPr>
        </p:nvSpPr>
        <p:spPr>
          <a:xfrm>
            <a:off x="69423" y="742920"/>
            <a:ext cx="11831029" cy="6115080"/>
          </a:xfrm>
        </p:spPr>
        <p:txBody>
          <a:bodyPr/>
          <a:lstStyle/>
          <a:p>
            <a:pPr fontAlgn="base">
              <a:spcBef>
                <a:spcPts val="0"/>
              </a:spcBef>
            </a:pPr>
            <a:r>
              <a:rPr lang="en-US" sz="2400" dirty="0"/>
              <a:t>Andrew, the brother of Simon Peter, was one of the two disciples who heard what John said and followed Jesus. He first found his own brother Simon and told him, “We have found the Messiah!” (which is translated Christ). Andrew brought Simon to Jesus. Jesus looked at him and said, “You are Simon, the son of John. You will be called Cephas” (which is translated Peter). (John 1:40-42)</a:t>
            </a:r>
          </a:p>
          <a:p>
            <a:pPr fontAlgn="base">
              <a:spcBef>
                <a:spcPts val="0"/>
              </a:spcBef>
            </a:pPr>
            <a:endParaRPr lang="en-US" sz="1800" dirty="0"/>
          </a:p>
          <a:p>
            <a:pPr fontAlgn="base">
              <a:spcBef>
                <a:spcPts val="0"/>
              </a:spcBef>
            </a:pPr>
            <a:r>
              <a:rPr lang="en-US" sz="2400" dirty="0"/>
              <a:t>But when Simon Peter saw it, he fell down at Jesus’ knees, saying, “Go away from me, Lord, for I am a sinful man!” For Peter and all who were with him were astonished at the catch of fish that they had taken, and so were James and John, Zebedee’s sons, who were Simon’s business partners. </a:t>
            </a:r>
            <a:r>
              <a:rPr lang="en-US" sz="2400" dirty="0">
                <a:solidFill>
                  <a:srgbClr val="FFFF00"/>
                </a:solidFill>
              </a:rPr>
              <a:t>Then Jesus said to Simon, “Do not be afraid; from now on you will be catching people!</a:t>
            </a:r>
            <a:r>
              <a:rPr lang="en-US" sz="2400" dirty="0"/>
              <a:t>” </a:t>
            </a:r>
            <a:r>
              <a:rPr lang="en-US" sz="2400" b="1" dirty="0"/>
              <a:t>11</a:t>
            </a:r>
            <a:r>
              <a:rPr lang="en-US" sz="2400" dirty="0"/>
              <a:t> So when they had brought their boats to shore, they left everything and followed him. (Luke 5:8-11)</a:t>
            </a:r>
          </a:p>
          <a:p>
            <a:pPr fontAlgn="base">
              <a:spcBef>
                <a:spcPts val="0"/>
              </a:spcBef>
            </a:pPr>
            <a:endParaRPr lang="en-US" sz="1800" dirty="0"/>
          </a:p>
          <a:p>
            <a:pPr fontAlgn="base">
              <a:spcBef>
                <a:spcPts val="0"/>
              </a:spcBef>
            </a:pPr>
            <a:r>
              <a:rPr lang="en-US" sz="2400" dirty="0"/>
              <a:t>Now it was during this time that Jesus went out to the mountain to pray, and he spent all night in prayer to God. When morning came, he called his disciples and chose 12 of them, whom he also named apostles: </a:t>
            </a:r>
            <a:r>
              <a:rPr lang="en-US" sz="2400" dirty="0">
                <a:solidFill>
                  <a:srgbClr val="FFFF00"/>
                </a:solidFill>
              </a:rPr>
              <a:t>Simon (whom he named Peter)</a:t>
            </a:r>
            <a:r>
              <a:rPr lang="en-US" sz="2400" dirty="0"/>
              <a:t>, (Luke 6:12-14)</a:t>
            </a:r>
          </a:p>
        </p:txBody>
      </p:sp>
    </p:spTree>
    <p:extLst>
      <p:ext uri="{BB962C8B-B14F-4D97-AF65-F5344CB8AC3E}">
        <p14:creationId xmlns:p14="http://schemas.microsoft.com/office/powerpoint/2010/main" val="1645804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96EDE-B491-1F56-7FC2-0819E5ADA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0292E-3106-256A-B029-C12874E71A88}"/>
              </a:ext>
            </a:extLst>
          </p:cNvPr>
          <p:cNvSpPr>
            <a:spLocks noGrp="1"/>
          </p:cNvSpPr>
          <p:nvPr>
            <p:ph type="title"/>
          </p:nvPr>
        </p:nvSpPr>
        <p:spPr>
          <a:xfrm>
            <a:off x="69424" y="72365"/>
            <a:ext cx="11628606" cy="935596"/>
          </a:xfrm>
        </p:spPr>
        <p:txBody>
          <a:bodyPr/>
          <a:lstStyle/>
          <a:p>
            <a:r>
              <a:rPr lang="en-US" sz="4400" dirty="0">
                <a:solidFill>
                  <a:schemeClr val="tx1"/>
                </a:solidFill>
              </a:rPr>
              <a:t>Peter’s Questions</a:t>
            </a:r>
          </a:p>
        </p:txBody>
      </p:sp>
      <p:sp>
        <p:nvSpPr>
          <p:cNvPr id="5" name="Content Placeholder 4">
            <a:extLst>
              <a:ext uri="{FF2B5EF4-FFF2-40B4-BE49-F238E27FC236}">
                <a16:creationId xmlns:a16="http://schemas.microsoft.com/office/drawing/2014/main" id="{E1D09407-29A3-26B4-BEC0-77BA141659A5}"/>
              </a:ext>
            </a:extLst>
          </p:cNvPr>
          <p:cNvSpPr>
            <a:spLocks noGrp="1"/>
          </p:cNvSpPr>
          <p:nvPr>
            <p:ph idx="1"/>
          </p:nvPr>
        </p:nvSpPr>
        <p:spPr>
          <a:xfrm>
            <a:off x="69423" y="1007960"/>
            <a:ext cx="11923793" cy="5591623"/>
          </a:xfrm>
        </p:spPr>
        <p:txBody>
          <a:bodyPr/>
          <a:lstStyle/>
          <a:p>
            <a:pPr fontAlgn="base">
              <a:spcBef>
                <a:spcPts val="0"/>
              </a:spcBef>
            </a:pPr>
            <a:r>
              <a:rPr lang="en-US" sz="2600" dirty="0"/>
              <a:t>“Lord, are you telling this parable for us or for everyone?” (Luke 12:41)</a:t>
            </a:r>
          </a:p>
          <a:p>
            <a:pPr fontAlgn="base">
              <a:spcBef>
                <a:spcPts val="0"/>
              </a:spcBef>
            </a:pPr>
            <a:endParaRPr lang="en-US" sz="1600" dirty="0"/>
          </a:p>
          <a:p>
            <a:pPr fontAlgn="base">
              <a:spcBef>
                <a:spcPts val="0"/>
              </a:spcBef>
            </a:pPr>
            <a:r>
              <a:rPr lang="en-US" sz="2600" dirty="0"/>
              <a:t>“Lord, how many times must I forgive my brother who sins against me? As many as seven times?” (Matthew 18:21)</a:t>
            </a:r>
          </a:p>
          <a:p>
            <a:pPr fontAlgn="base">
              <a:spcBef>
                <a:spcPts val="0"/>
              </a:spcBef>
            </a:pPr>
            <a:endParaRPr lang="en-US" sz="1600" dirty="0"/>
          </a:p>
          <a:p>
            <a:pPr fontAlgn="base">
              <a:spcBef>
                <a:spcPts val="0"/>
              </a:spcBef>
            </a:pPr>
            <a:r>
              <a:rPr lang="en-US" sz="2600" dirty="0"/>
              <a:t>“Look, we have left everything to follow you! What then will there be for us?” (Matthew 19:27)</a:t>
            </a:r>
          </a:p>
          <a:p>
            <a:pPr fontAlgn="base">
              <a:spcBef>
                <a:spcPts val="0"/>
              </a:spcBef>
            </a:pPr>
            <a:endParaRPr lang="en-US" sz="1600" dirty="0"/>
          </a:p>
          <a:p>
            <a:pPr fontAlgn="base">
              <a:spcBef>
                <a:spcPts val="0"/>
              </a:spcBef>
            </a:pPr>
            <a:r>
              <a:rPr lang="en-US" sz="2600" dirty="0"/>
              <a:t>“Lord, to whom would we go? You have the words of eternal life.” (John 6:68)</a:t>
            </a:r>
          </a:p>
          <a:p>
            <a:pPr fontAlgn="base">
              <a:spcBef>
                <a:spcPts val="0"/>
              </a:spcBef>
            </a:pPr>
            <a:endParaRPr lang="en-US" sz="1600" dirty="0"/>
          </a:p>
          <a:p>
            <a:pPr fontAlgn="base">
              <a:spcBef>
                <a:spcPts val="0"/>
              </a:spcBef>
            </a:pPr>
            <a:r>
              <a:rPr lang="en-US" sz="2600" dirty="0"/>
              <a:t>“Lord, are you going to wash my feet?” (John 13:6)</a:t>
            </a:r>
          </a:p>
          <a:p>
            <a:pPr fontAlgn="base">
              <a:spcBef>
                <a:spcPts val="0"/>
              </a:spcBef>
            </a:pPr>
            <a:endParaRPr lang="en-US" sz="1600" dirty="0"/>
          </a:p>
          <a:p>
            <a:pPr fontAlgn="base">
              <a:spcBef>
                <a:spcPts val="0"/>
              </a:spcBef>
            </a:pPr>
            <a:r>
              <a:rPr lang="en-US" sz="2600" dirty="0"/>
              <a:t>“Lord, where are you going?” Jesus replied, “Where I am going, you cannot follow me now, but you will follow later.” (John 13:36)</a:t>
            </a:r>
          </a:p>
          <a:p>
            <a:pPr fontAlgn="base">
              <a:spcBef>
                <a:spcPts val="0"/>
              </a:spcBef>
            </a:pPr>
            <a:endParaRPr lang="en-US" sz="1600" dirty="0"/>
          </a:p>
          <a:p>
            <a:pPr fontAlgn="base">
              <a:spcBef>
                <a:spcPts val="0"/>
              </a:spcBef>
            </a:pPr>
            <a:r>
              <a:rPr lang="en-US" sz="2600" dirty="0"/>
              <a:t>“Lord, what about him?” (John 21:21)</a:t>
            </a:r>
          </a:p>
        </p:txBody>
      </p:sp>
    </p:spTree>
    <p:extLst>
      <p:ext uri="{BB962C8B-B14F-4D97-AF65-F5344CB8AC3E}">
        <p14:creationId xmlns:p14="http://schemas.microsoft.com/office/powerpoint/2010/main" val="921515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78235-E77E-ED70-42F9-FAC6CB4A9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48B999-8EDF-D0E4-0D8D-61A0D4195FD2}"/>
              </a:ext>
            </a:extLst>
          </p:cNvPr>
          <p:cNvSpPr>
            <a:spLocks noGrp="1"/>
          </p:cNvSpPr>
          <p:nvPr>
            <p:ph type="title"/>
          </p:nvPr>
        </p:nvSpPr>
        <p:spPr>
          <a:xfrm>
            <a:off x="69424" y="72365"/>
            <a:ext cx="11628606" cy="935596"/>
          </a:xfrm>
        </p:spPr>
        <p:txBody>
          <a:bodyPr/>
          <a:lstStyle/>
          <a:p>
            <a:r>
              <a:rPr lang="en-US" sz="4400" dirty="0">
                <a:solidFill>
                  <a:schemeClr val="tx1"/>
                </a:solidFill>
              </a:rPr>
              <a:t>Peter’s Confession</a:t>
            </a:r>
          </a:p>
        </p:txBody>
      </p:sp>
      <p:sp>
        <p:nvSpPr>
          <p:cNvPr id="5" name="Content Placeholder 4">
            <a:extLst>
              <a:ext uri="{FF2B5EF4-FFF2-40B4-BE49-F238E27FC236}">
                <a16:creationId xmlns:a16="http://schemas.microsoft.com/office/drawing/2014/main" id="{B319BDF0-96B1-79CB-D35C-5206AF857688}"/>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dirty="0"/>
              <a:t>“When Jesus came to the area of Caesarea Philippi, he asked his disciples, “Who do people say that the Son of Man is?” They answered, “Some say John the Baptist, others Elijah, and others Jeremiah or one of the prophets.” He said to them, “</a:t>
            </a:r>
            <a:r>
              <a:rPr lang="en-US" sz="2800" dirty="0">
                <a:solidFill>
                  <a:srgbClr val="FFFF00"/>
                </a:solidFill>
              </a:rPr>
              <a:t>But who do you say that I am?</a:t>
            </a:r>
            <a:r>
              <a:rPr lang="en-US" sz="2800" dirty="0"/>
              <a:t>” </a:t>
            </a:r>
          </a:p>
          <a:p>
            <a:pPr fontAlgn="base">
              <a:spcBef>
                <a:spcPts val="0"/>
              </a:spcBef>
            </a:pPr>
            <a:endParaRPr lang="en-US" sz="2800" dirty="0"/>
          </a:p>
          <a:p>
            <a:pPr fontAlgn="base">
              <a:spcBef>
                <a:spcPts val="0"/>
              </a:spcBef>
            </a:pPr>
            <a:r>
              <a:rPr lang="en-US" sz="2800" dirty="0">
                <a:solidFill>
                  <a:srgbClr val="FFFF00"/>
                </a:solidFill>
              </a:rPr>
              <a:t>Simon Peter answered, “You are the Christ, the Son of the living God.” </a:t>
            </a:r>
          </a:p>
          <a:p>
            <a:pPr fontAlgn="base">
              <a:spcBef>
                <a:spcPts val="0"/>
              </a:spcBef>
            </a:pPr>
            <a:endParaRPr lang="en-US" sz="2800" dirty="0"/>
          </a:p>
          <a:p>
            <a:pPr fontAlgn="base">
              <a:spcBef>
                <a:spcPts val="0"/>
              </a:spcBef>
            </a:pPr>
            <a:r>
              <a:rPr lang="en-US" sz="2800" dirty="0"/>
              <a:t>And Jesus answered him, “You are blessed, Simon son of Jonah, because flesh and blood did not reveal this to you, but my Father in heaven! And I tell you that you are Peter, and on this rock I will build my church, and the gates of Hades will not overpower it.” (Matthew 16:13-18)</a:t>
            </a:r>
          </a:p>
        </p:txBody>
      </p:sp>
    </p:spTree>
    <p:extLst>
      <p:ext uri="{BB962C8B-B14F-4D97-AF65-F5344CB8AC3E}">
        <p14:creationId xmlns:p14="http://schemas.microsoft.com/office/powerpoint/2010/main" val="932430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0FF68-9A75-6334-E501-052E0BF9B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B84EF-1FE0-8D69-8E38-93A3E3A9F0BA}"/>
              </a:ext>
            </a:extLst>
          </p:cNvPr>
          <p:cNvSpPr>
            <a:spLocks noGrp="1"/>
          </p:cNvSpPr>
          <p:nvPr>
            <p:ph type="title"/>
          </p:nvPr>
        </p:nvSpPr>
        <p:spPr>
          <a:xfrm>
            <a:off x="69424" y="72365"/>
            <a:ext cx="11628606" cy="935596"/>
          </a:xfrm>
        </p:spPr>
        <p:txBody>
          <a:bodyPr/>
          <a:lstStyle/>
          <a:p>
            <a:r>
              <a:rPr lang="en-US" sz="4400" dirty="0">
                <a:solidFill>
                  <a:schemeClr val="tx1"/>
                </a:solidFill>
              </a:rPr>
              <a:t>Peter’s Post-Confession Rebuke</a:t>
            </a:r>
          </a:p>
        </p:txBody>
      </p:sp>
      <p:sp>
        <p:nvSpPr>
          <p:cNvPr id="5" name="Content Placeholder 4">
            <a:extLst>
              <a:ext uri="{FF2B5EF4-FFF2-40B4-BE49-F238E27FC236}">
                <a16:creationId xmlns:a16="http://schemas.microsoft.com/office/drawing/2014/main" id="{F9979108-FC88-4E89-6AD8-6DF149DA4E9F}"/>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dirty="0"/>
              <a:t>From that time on Jesus began to show his disciples that he must go to Jerusalem and suffer many things at the hands of the elders, chief priests, and experts in the law, and be killed and on the third day be raised.</a:t>
            </a:r>
          </a:p>
          <a:p>
            <a:pPr fontAlgn="base">
              <a:spcBef>
                <a:spcPts val="0"/>
              </a:spcBef>
            </a:pPr>
            <a:endParaRPr lang="en-US" sz="2800" dirty="0"/>
          </a:p>
          <a:p>
            <a:pPr fontAlgn="base">
              <a:spcBef>
                <a:spcPts val="0"/>
              </a:spcBef>
            </a:pPr>
            <a:r>
              <a:rPr lang="en-US" sz="2800" dirty="0">
                <a:solidFill>
                  <a:srgbClr val="FFFF00"/>
                </a:solidFill>
              </a:rPr>
              <a:t>So Peter took him aside and began to rebuke him: “God forbid, Lord! This must not happen to you!”</a:t>
            </a:r>
          </a:p>
          <a:p>
            <a:pPr fontAlgn="base">
              <a:spcBef>
                <a:spcPts val="0"/>
              </a:spcBef>
            </a:pPr>
            <a:endParaRPr lang="en-US" sz="2800" dirty="0"/>
          </a:p>
          <a:p>
            <a:pPr fontAlgn="base">
              <a:spcBef>
                <a:spcPts val="0"/>
              </a:spcBef>
            </a:pPr>
            <a:r>
              <a:rPr lang="en-US" sz="2800" dirty="0"/>
              <a:t>But he turned and said to Peter, “Get behind me, Satan! You are a stumbling block to me because you are not setting your mind on God’s interests, but on man’s.” (Matthew 16:21-23)</a:t>
            </a:r>
          </a:p>
        </p:txBody>
      </p:sp>
    </p:spTree>
    <p:extLst>
      <p:ext uri="{BB962C8B-B14F-4D97-AF65-F5344CB8AC3E}">
        <p14:creationId xmlns:p14="http://schemas.microsoft.com/office/powerpoint/2010/main" val="28904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A019-319A-2E23-28B8-66C5B3533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498B6A-D812-AF54-ED4B-EA9C129C0809}"/>
              </a:ext>
            </a:extLst>
          </p:cNvPr>
          <p:cNvSpPr>
            <a:spLocks noGrp="1"/>
          </p:cNvSpPr>
          <p:nvPr>
            <p:ph type="title"/>
          </p:nvPr>
        </p:nvSpPr>
        <p:spPr>
          <a:xfrm>
            <a:off x="69424" y="72365"/>
            <a:ext cx="11628606" cy="935596"/>
          </a:xfrm>
        </p:spPr>
        <p:txBody>
          <a:bodyPr/>
          <a:lstStyle/>
          <a:p>
            <a:r>
              <a:rPr lang="en-US" sz="4400" dirty="0">
                <a:solidFill>
                  <a:schemeClr val="tx1"/>
                </a:solidFill>
              </a:rPr>
              <a:t>Peter at the Transfiguration</a:t>
            </a:r>
          </a:p>
        </p:txBody>
      </p:sp>
      <p:sp>
        <p:nvSpPr>
          <p:cNvPr id="5" name="Content Placeholder 4">
            <a:extLst>
              <a:ext uri="{FF2B5EF4-FFF2-40B4-BE49-F238E27FC236}">
                <a16:creationId xmlns:a16="http://schemas.microsoft.com/office/drawing/2014/main" id="{6A58EAA5-61AC-E705-4FE3-2C6A22482DC8}"/>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600" dirty="0"/>
              <a:t>Six days later Jesus took with him Peter, James, and John the brother of James, and led them privately up a high mountain. And he was transfigured before them. His face shone like the sun, and his clothes became white as light. Then Moses and Elijah also appeared before them, talking with him. </a:t>
            </a:r>
            <a:r>
              <a:rPr lang="en-US" sz="2600" dirty="0">
                <a:solidFill>
                  <a:srgbClr val="FFFF00"/>
                </a:solidFill>
              </a:rPr>
              <a:t>So Peter said to Jesus, “Lord, it is good for us to be here. If you want, I will make three shelters—one for you, one for Moses, and one for Elijah</a:t>
            </a:r>
            <a:r>
              <a:rPr lang="en-US" sz="2600" dirty="0"/>
              <a:t>.” </a:t>
            </a:r>
          </a:p>
          <a:p>
            <a:pPr fontAlgn="base">
              <a:spcBef>
                <a:spcPts val="0"/>
              </a:spcBef>
            </a:pPr>
            <a:endParaRPr lang="en-US" sz="2600" dirty="0"/>
          </a:p>
          <a:p>
            <a:pPr fontAlgn="base">
              <a:spcBef>
                <a:spcPts val="0"/>
              </a:spcBef>
            </a:pPr>
            <a:r>
              <a:rPr lang="en-US" sz="2600" dirty="0"/>
              <a:t>While he was still speaking, a bright cloud overshadowed them, and a voice from the cloud said, “This is my one dear Son, in whom I take great delight. Listen to him!” When the disciples heard this, they were overwhelmed with fear and threw themselves down with their faces to the ground. But Jesus came and touched them. “Get up,” he said. “Do not be afraid.” When they looked up, all they saw was Jesus alone. (Matthew 17:1-8)</a:t>
            </a:r>
          </a:p>
        </p:txBody>
      </p:sp>
    </p:spTree>
    <p:extLst>
      <p:ext uri="{BB962C8B-B14F-4D97-AF65-F5344CB8AC3E}">
        <p14:creationId xmlns:p14="http://schemas.microsoft.com/office/powerpoint/2010/main" val="1672937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5B28-932E-E797-4F6A-D1408F708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46229D-389F-DF6E-5A8D-27184CC20AF1}"/>
              </a:ext>
            </a:extLst>
          </p:cNvPr>
          <p:cNvSpPr>
            <a:spLocks noGrp="1"/>
          </p:cNvSpPr>
          <p:nvPr>
            <p:ph type="title"/>
          </p:nvPr>
        </p:nvSpPr>
        <p:spPr>
          <a:xfrm>
            <a:off x="69424" y="72365"/>
            <a:ext cx="11628606" cy="935596"/>
          </a:xfrm>
        </p:spPr>
        <p:txBody>
          <a:bodyPr/>
          <a:lstStyle/>
          <a:p>
            <a:r>
              <a:rPr lang="en-US" sz="4400" dirty="0">
                <a:solidFill>
                  <a:schemeClr val="tx1"/>
                </a:solidFill>
              </a:rPr>
              <a:t>Peter’s Denial: Predicted		</a:t>
            </a:r>
            <a:r>
              <a:rPr lang="en-US" sz="4400" i="1" dirty="0">
                <a:solidFill>
                  <a:srgbClr val="FFFF00"/>
                </a:solidFill>
              </a:rPr>
              <a:t> </a:t>
            </a:r>
            <a:r>
              <a:rPr lang="en-US" sz="3200" i="1" dirty="0">
                <a:solidFill>
                  <a:srgbClr val="FFFF00"/>
                </a:solidFill>
              </a:rPr>
              <a:t>three times</a:t>
            </a:r>
            <a:endParaRPr lang="en-US" sz="3200" dirty="0">
              <a:solidFill>
                <a:schemeClr val="tx1"/>
              </a:solidFill>
            </a:endParaRPr>
          </a:p>
        </p:txBody>
      </p:sp>
      <p:sp>
        <p:nvSpPr>
          <p:cNvPr id="5" name="Content Placeholder 4">
            <a:extLst>
              <a:ext uri="{FF2B5EF4-FFF2-40B4-BE49-F238E27FC236}">
                <a16:creationId xmlns:a16="http://schemas.microsoft.com/office/drawing/2014/main" id="{44B6CF87-5709-4B5C-7EB0-5C46943238C4}"/>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dirty="0"/>
              <a:t>“Simon, Simon, pay attention! Satan has demanded to have you all, to sift you like wheat, but I have prayed for you, Simon, that your faith may not fail. When you have turned back, strengthen your brothers.” </a:t>
            </a:r>
          </a:p>
          <a:p>
            <a:pPr fontAlgn="base">
              <a:spcBef>
                <a:spcPts val="0"/>
              </a:spcBef>
            </a:pPr>
            <a:endParaRPr lang="en-US" sz="2800" dirty="0"/>
          </a:p>
          <a:p>
            <a:pPr fontAlgn="base">
              <a:spcBef>
                <a:spcPts val="0"/>
              </a:spcBef>
            </a:pPr>
            <a:r>
              <a:rPr lang="en-US" sz="2800" dirty="0">
                <a:solidFill>
                  <a:srgbClr val="FFFF00"/>
                </a:solidFill>
              </a:rPr>
              <a:t>But Peter said to him, “Lord, I am ready to go with you both to prison and to death!”</a:t>
            </a:r>
          </a:p>
          <a:p>
            <a:pPr fontAlgn="base">
              <a:spcBef>
                <a:spcPts val="0"/>
              </a:spcBef>
            </a:pPr>
            <a:endParaRPr lang="en-US" sz="2800" dirty="0"/>
          </a:p>
          <a:p>
            <a:pPr fontAlgn="base">
              <a:spcBef>
                <a:spcPts val="0"/>
              </a:spcBef>
            </a:pPr>
            <a:r>
              <a:rPr lang="en-US" sz="2800" dirty="0"/>
              <a:t>Jesus replied, “I tell you, Peter, the rooster will not crow today until you have denied three times that you know me.” (Luke 22:32-34)</a:t>
            </a:r>
          </a:p>
        </p:txBody>
      </p:sp>
    </p:spTree>
    <p:extLst>
      <p:ext uri="{BB962C8B-B14F-4D97-AF65-F5344CB8AC3E}">
        <p14:creationId xmlns:p14="http://schemas.microsoft.com/office/powerpoint/2010/main" val="281870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C2756-BDB9-99F0-8F71-0281C332D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B0F5A-ED03-CFC4-A21E-CBA7B49A5526}"/>
              </a:ext>
            </a:extLst>
          </p:cNvPr>
          <p:cNvSpPr>
            <a:spLocks noGrp="1"/>
          </p:cNvSpPr>
          <p:nvPr>
            <p:ph type="title"/>
          </p:nvPr>
        </p:nvSpPr>
        <p:spPr>
          <a:xfrm>
            <a:off x="69424" y="72365"/>
            <a:ext cx="11628606" cy="935596"/>
          </a:xfrm>
        </p:spPr>
        <p:txBody>
          <a:bodyPr/>
          <a:lstStyle/>
          <a:p>
            <a:r>
              <a:rPr lang="en-US" sz="4400" dirty="0">
                <a:solidFill>
                  <a:schemeClr val="tx1"/>
                </a:solidFill>
              </a:rPr>
              <a:t>Peter’s Denial: Fulfilled		</a:t>
            </a:r>
            <a:r>
              <a:rPr lang="en-US" sz="3200" i="1" dirty="0">
                <a:solidFill>
                  <a:srgbClr val="FFFF00"/>
                </a:solidFill>
              </a:rPr>
              <a:t>three times</a:t>
            </a:r>
          </a:p>
        </p:txBody>
      </p:sp>
      <p:sp>
        <p:nvSpPr>
          <p:cNvPr id="5" name="Content Placeholder 4">
            <a:extLst>
              <a:ext uri="{FF2B5EF4-FFF2-40B4-BE49-F238E27FC236}">
                <a16:creationId xmlns:a16="http://schemas.microsoft.com/office/drawing/2014/main" id="{78BF38EB-C84D-1CF6-7F1E-B99261615C34}"/>
              </a:ext>
            </a:extLst>
          </p:cNvPr>
          <p:cNvSpPr>
            <a:spLocks noGrp="1"/>
          </p:cNvSpPr>
          <p:nvPr>
            <p:ph idx="1"/>
          </p:nvPr>
        </p:nvSpPr>
        <p:spPr>
          <a:xfrm>
            <a:off x="69424" y="1007960"/>
            <a:ext cx="11628606" cy="5591623"/>
          </a:xfrm>
        </p:spPr>
        <p:txBody>
          <a:bodyPr/>
          <a:lstStyle/>
          <a:p>
            <a:pPr fontAlgn="base">
              <a:spcBef>
                <a:spcPts val="0"/>
              </a:spcBef>
            </a:pPr>
            <a:r>
              <a:rPr lang="en-US" sz="2600" dirty="0"/>
              <a:t>Then they arrested Jesus, led him away, and brought him into the high priest’s house. </a:t>
            </a:r>
            <a:r>
              <a:rPr lang="en-US" sz="2600" dirty="0">
                <a:solidFill>
                  <a:srgbClr val="FFFF00"/>
                </a:solidFill>
              </a:rPr>
              <a:t>But Peter was following at a distance</a:t>
            </a:r>
            <a:r>
              <a:rPr lang="en-US" sz="2600" dirty="0"/>
              <a:t>. </a:t>
            </a:r>
            <a:r>
              <a:rPr lang="en-US" sz="2600" b="1" dirty="0"/>
              <a:t>55</a:t>
            </a:r>
            <a:r>
              <a:rPr lang="en-US" sz="2600" dirty="0"/>
              <a:t> When they had made a fire in the middle of the courtyard and sat down together, Peter sat down among them. Then a slave girl, seeing him as he sat in the firelight, stared at him and said, “This man was with him too!” But Peter denied it: “Woman, I don’t know him!” Then a little later someone else saw him and said, “You are one of them too.” But Peter said, “Man, I am not!” And after about an hour still another insisted, “Certainly this man was with him because he too is a Galilean” But Peter said, “Man, I don’t know what you’re talking about!” At that moment, while he was still speaking, a rooster crowed. Then the </a:t>
            </a:r>
            <a:r>
              <a:rPr lang="en-US" sz="2600" dirty="0">
                <a:solidFill>
                  <a:srgbClr val="FFFF00"/>
                </a:solidFill>
              </a:rPr>
              <a:t>Lord turned and looked straight at Peter, and Peter remembered the word of the Lord</a:t>
            </a:r>
            <a:r>
              <a:rPr lang="en-US" sz="2600" dirty="0"/>
              <a:t>, how he had said to him, “Before a rooster crows today, you will deny me three times.” </a:t>
            </a:r>
            <a:r>
              <a:rPr lang="en-US" sz="2600" i="1" dirty="0">
                <a:solidFill>
                  <a:srgbClr val="FFFF00"/>
                </a:solidFill>
              </a:rPr>
              <a:t>And he went outside and wept bitterly</a:t>
            </a:r>
            <a:r>
              <a:rPr lang="en-US" sz="2600" dirty="0"/>
              <a:t>. (Luke 22:54-62)</a:t>
            </a:r>
          </a:p>
        </p:txBody>
      </p:sp>
    </p:spTree>
    <p:extLst>
      <p:ext uri="{BB962C8B-B14F-4D97-AF65-F5344CB8AC3E}">
        <p14:creationId xmlns:p14="http://schemas.microsoft.com/office/powerpoint/2010/main" val="4174666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9D46E-BF12-1330-E041-5E0775F57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D649F4-C8C0-DF9B-1080-94A08A212B16}"/>
              </a:ext>
            </a:extLst>
          </p:cNvPr>
          <p:cNvSpPr>
            <a:spLocks noGrp="1"/>
          </p:cNvSpPr>
          <p:nvPr>
            <p:ph type="title"/>
          </p:nvPr>
        </p:nvSpPr>
        <p:spPr>
          <a:xfrm>
            <a:off x="69424" y="72365"/>
            <a:ext cx="11628606" cy="935596"/>
          </a:xfrm>
        </p:spPr>
        <p:txBody>
          <a:bodyPr/>
          <a:lstStyle/>
          <a:p>
            <a:r>
              <a:rPr lang="en-US" sz="4400" dirty="0">
                <a:solidFill>
                  <a:schemeClr val="tx1"/>
                </a:solidFill>
              </a:rPr>
              <a:t>Peter’s Restoration			</a:t>
            </a:r>
            <a:r>
              <a:rPr lang="en-US" sz="4400" i="1" dirty="0">
                <a:solidFill>
                  <a:srgbClr val="FFFF00"/>
                </a:solidFill>
              </a:rPr>
              <a:t> </a:t>
            </a:r>
            <a:r>
              <a:rPr lang="en-US" sz="3200" i="1" dirty="0">
                <a:solidFill>
                  <a:srgbClr val="FFFF00"/>
                </a:solidFill>
              </a:rPr>
              <a:t>three times</a:t>
            </a:r>
            <a:endParaRPr lang="en-US" sz="3200" dirty="0">
              <a:solidFill>
                <a:schemeClr val="tx1"/>
              </a:solidFill>
            </a:endParaRPr>
          </a:p>
        </p:txBody>
      </p:sp>
      <p:sp>
        <p:nvSpPr>
          <p:cNvPr id="5" name="Content Placeholder 4">
            <a:extLst>
              <a:ext uri="{FF2B5EF4-FFF2-40B4-BE49-F238E27FC236}">
                <a16:creationId xmlns:a16="http://schemas.microsoft.com/office/drawing/2014/main" id="{938748A5-C256-B22A-8A48-8E737C0AE41C}"/>
              </a:ext>
            </a:extLst>
          </p:cNvPr>
          <p:cNvSpPr>
            <a:spLocks noGrp="1"/>
          </p:cNvSpPr>
          <p:nvPr>
            <p:ph idx="1"/>
          </p:nvPr>
        </p:nvSpPr>
        <p:spPr>
          <a:xfrm>
            <a:off x="69424" y="1007960"/>
            <a:ext cx="11628606" cy="5850040"/>
          </a:xfrm>
        </p:spPr>
        <p:txBody>
          <a:bodyPr/>
          <a:lstStyle/>
          <a:p>
            <a:pPr fontAlgn="base">
              <a:spcBef>
                <a:spcPts val="0"/>
              </a:spcBef>
            </a:pPr>
            <a:r>
              <a:rPr lang="en-US" sz="2400" dirty="0"/>
              <a:t>Simon Peter told them, “I am going fishing.” “We will go with you,” they replied. They went out and got into the boat, but that night they caught nothing.</a:t>
            </a:r>
          </a:p>
          <a:p>
            <a:pPr fontAlgn="base">
              <a:spcBef>
                <a:spcPts val="0"/>
              </a:spcBef>
            </a:pPr>
            <a:endParaRPr lang="en-US" sz="2400" dirty="0"/>
          </a:p>
          <a:p>
            <a:pPr fontAlgn="base">
              <a:spcBef>
                <a:spcPts val="0"/>
              </a:spcBef>
            </a:pPr>
            <a:r>
              <a:rPr lang="en-US" sz="2400" dirty="0"/>
              <a:t>Then the disciple whom Jesus loved said to Peter, “It is the Lord!” So Simon Peter, when he heard that it was the Lord, tucked in his outer garment (for he had nothing on underneath it), and plunged into the sea.</a:t>
            </a:r>
          </a:p>
          <a:p>
            <a:pPr fontAlgn="base">
              <a:spcBef>
                <a:spcPts val="0"/>
              </a:spcBef>
            </a:pPr>
            <a:endParaRPr lang="en-US" sz="2400" dirty="0"/>
          </a:p>
          <a:p>
            <a:pPr fontAlgn="base">
              <a:spcBef>
                <a:spcPts val="0"/>
              </a:spcBef>
            </a:pPr>
            <a:r>
              <a:rPr lang="en-US" sz="2400" dirty="0"/>
              <a:t>Then when they had finished breakfast, Jesus said to Simon Peter, “Simon, son of John, do you love me more than these do?” He replied, “Yes, Lord, you know I love you.” Jesus told him, “</a:t>
            </a:r>
            <a:r>
              <a:rPr lang="en-US" sz="2400" dirty="0">
                <a:solidFill>
                  <a:srgbClr val="FFFF00"/>
                </a:solidFill>
              </a:rPr>
              <a:t>Feed my lambs</a:t>
            </a:r>
            <a:r>
              <a:rPr lang="en-US" sz="2400" dirty="0"/>
              <a:t>.”  Jesus said a second time, “Simon, son of John, do you love me?” He replied, “Yes, Lord, you know I love you.” Jesus told him, “</a:t>
            </a:r>
            <a:r>
              <a:rPr lang="en-US" sz="2400" dirty="0">
                <a:solidFill>
                  <a:srgbClr val="FFFF00"/>
                </a:solidFill>
              </a:rPr>
              <a:t>Shepherd my sheep</a:t>
            </a:r>
            <a:r>
              <a:rPr lang="en-US" sz="2400" dirty="0"/>
              <a:t>.” Jesus said a third time, “Simon, son of John, do you love me?” Peter was distressed that Jesus asked him a third time, “Do you love me?” and said, “Lord, </a:t>
            </a:r>
            <a:r>
              <a:rPr lang="en-US" sz="2400" b="1" i="1" u="sng" dirty="0">
                <a:solidFill>
                  <a:srgbClr val="FFC000"/>
                </a:solidFill>
              </a:rPr>
              <a:t>you know everything You know that I love you</a:t>
            </a:r>
            <a:r>
              <a:rPr lang="en-US" sz="2400" dirty="0"/>
              <a:t>.” Jesus replied, “</a:t>
            </a:r>
            <a:r>
              <a:rPr lang="en-US" sz="2400" dirty="0">
                <a:solidFill>
                  <a:srgbClr val="FFFF00"/>
                </a:solidFill>
              </a:rPr>
              <a:t>Feed my sheep</a:t>
            </a:r>
            <a:r>
              <a:rPr lang="en-US" sz="2400" dirty="0"/>
              <a:t>. (John 21:3, 7, 15-17)</a:t>
            </a:r>
          </a:p>
        </p:txBody>
      </p:sp>
    </p:spTree>
    <p:extLst>
      <p:ext uri="{BB962C8B-B14F-4D97-AF65-F5344CB8AC3E}">
        <p14:creationId xmlns:p14="http://schemas.microsoft.com/office/powerpoint/2010/main" val="9714454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FF7E0-D818-AC09-44B6-AD0320F74989}"/>
            </a:ext>
          </a:extLst>
        </p:cNvPr>
        <p:cNvGrpSpPr/>
        <p:nvPr/>
      </p:nvGrpSpPr>
      <p:grpSpPr>
        <a:xfrm>
          <a:off x="0" y="0"/>
          <a:ext cx="0" cy="0"/>
          <a:chOff x="0" y="0"/>
          <a:chExt cx="0" cy="0"/>
        </a:xfrm>
      </p:grpSpPr>
      <p:pic>
        <p:nvPicPr>
          <p:cNvPr id="1026" name="Picture 2" descr="A red curtain with tassels&#10;&#10;Description automatically generated">
            <a:hlinkClick r:id="rId3"/>
            <a:extLst>
              <a:ext uri="{FF2B5EF4-FFF2-40B4-BE49-F238E27FC236}">
                <a16:creationId xmlns:a16="http://schemas.microsoft.com/office/drawing/2014/main" id="{B59641C5-83C6-B909-8007-0406FC94D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7D68F2A-D797-9C31-1598-3A0D976D75E9}"/>
              </a:ext>
            </a:extLst>
          </p:cNvPr>
          <p:cNvSpPr>
            <a:spLocks noGrp="1"/>
          </p:cNvSpPr>
          <p:nvPr>
            <p:ph type="title"/>
          </p:nvPr>
        </p:nvSpPr>
        <p:spPr>
          <a:xfrm>
            <a:off x="3657597" y="2386743"/>
            <a:ext cx="4657725" cy="2054627"/>
          </a:xfrm>
          <a:solidFill>
            <a:schemeClr val="bg1">
              <a:alpha val="60000"/>
            </a:schemeClr>
          </a:solidFill>
          <a:ln w="38100" cap="sq">
            <a:noFill/>
            <a:miter lim="800000"/>
          </a:ln>
        </p:spPr>
        <p:txBody>
          <a:bodyPr vert="horz" lIns="274320" tIns="182880" rIns="274320" bIns="182880" rtlCol="0" anchor="ctr" anchorCtr="1">
            <a:noAutofit/>
          </a:bodyPr>
          <a:lstStyle/>
          <a:p>
            <a:pPr algn="ctr"/>
            <a:r>
              <a:rPr lang="en-US" sz="3000" dirty="0">
                <a:solidFill>
                  <a:schemeClr val="tx1"/>
                </a:solidFill>
                <a:latin typeface="Broadway" pitchFamily="82" charset="77"/>
              </a:rPr>
              <a:t>ACT 2:</a:t>
            </a:r>
            <a:br>
              <a:rPr lang="en-US" sz="3000" dirty="0">
                <a:solidFill>
                  <a:schemeClr val="tx1"/>
                </a:solidFill>
                <a:latin typeface="Broadway" pitchFamily="82" charset="77"/>
              </a:rPr>
            </a:br>
            <a:br>
              <a:rPr lang="en-US" sz="3000" dirty="0">
                <a:solidFill>
                  <a:schemeClr val="tx1"/>
                </a:solidFill>
                <a:latin typeface="Broadway" pitchFamily="82" charset="77"/>
              </a:rPr>
            </a:br>
            <a:r>
              <a:rPr lang="en-US" sz="3000" dirty="0">
                <a:solidFill>
                  <a:schemeClr val="tx1"/>
                </a:solidFill>
                <a:latin typeface="Broadway" pitchFamily="82" charset="77"/>
              </a:rPr>
              <a:t>POST-ASCENSION</a:t>
            </a:r>
            <a:br>
              <a:rPr lang="en-US" sz="3000" dirty="0">
                <a:solidFill>
                  <a:schemeClr val="tx1"/>
                </a:solidFill>
                <a:latin typeface="Broadway" pitchFamily="82" charset="77"/>
              </a:rPr>
            </a:br>
            <a:r>
              <a:rPr lang="en-US" sz="3000" dirty="0">
                <a:solidFill>
                  <a:schemeClr val="tx1"/>
                </a:solidFill>
                <a:latin typeface="Broadway" pitchFamily="82" charset="77"/>
              </a:rPr>
              <a:t>“feed my sheep”</a:t>
            </a:r>
          </a:p>
        </p:txBody>
      </p:sp>
    </p:spTree>
    <p:extLst>
      <p:ext uri="{BB962C8B-B14F-4D97-AF65-F5344CB8AC3E}">
        <p14:creationId xmlns:p14="http://schemas.microsoft.com/office/powerpoint/2010/main" val="198137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4EA8E-B731-3D41-6E25-C45C5857C1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8FE1C-75F9-99C2-DADF-A93977F3EAD2}"/>
              </a:ext>
            </a:extLst>
          </p:cNvPr>
          <p:cNvSpPr>
            <a:spLocks noGrp="1"/>
          </p:cNvSpPr>
          <p:nvPr>
            <p:ph type="title"/>
          </p:nvPr>
        </p:nvSpPr>
        <p:spPr>
          <a:xfrm>
            <a:off x="69424" y="72365"/>
            <a:ext cx="11628606" cy="935596"/>
          </a:xfrm>
        </p:spPr>
        <p:txBody>
          <a:bodyPr/>
          <a:lstStyle/>
          <a:p>
            <a:r>
              <a:rPr lang="en-US" sz="4400" dirty="0">
                <a:solidFill>
                  <a:schemeClr val="tx1"/>
                </a:solidFill>
              </a:rPr>
              <a:t>Peter’s Pentecost Sermon – about 3,000</a:t>
            </a:r>
          </a:p>
        </p:txBody>
      </p:sp>
      <p:sp>
        <p:nvSpPr>
          <p:cNvPr id="5" name="Content Placeholder 4">
            <a:extLst>
              <a:ext uri="{FF2B5EF4-FFF2-40B4-BE49-F238E27FC236}">
                <a16:creationId xmlns:a16="http://schemas.microsoft.com/office/drawing/2014/main" id="{ADAD5754-9023-D073-405A-D10015A8A974}"/>
              </a:ext>
            </a:extLst>
          </p:cNvPr>
          <p:cNvSpPr>
            <a:spLocks noGrp="1"/>
          </p:cNvSpPr>
          <p:nvPr>
            <p:ph idx="1"/>
          </p:nvPr>
        </p:nvSpPr>
        <p:spPr>
          <a:xfrm>
            <a:off x="69424" y="1007960"/>
            <a:ext cx="11628606" cy="5777675"/>
          </a:xfrm>
        </p:spPr>
        <p:txBody>
          <a:bodyPr/>
          <a:lstStyle/>
          <a:p>
            <a:pPr fontAlgn="base">
              <a:spcBef>
                <a:spcPts val="0"/>
              </a:spcBef>
            </a:pPr>
            <a:r>
              <a:rPr lang="en-US" sz="2400" dirty="0"/>
              <a:t>But Peter stood up with the eleven, raised his voice, and addressed them: “You men of Judea and all you who live in Jerusalem, know this and listen carefully to what I say. In spite of what you think, these men are not drunk, for it is only nine o’clock in the morning. But this is what was spoken about through the prophet Joel: . . . </a:t>
            </a:r>
          </a:p>
          <a:p>
            <a:pPr fontAlgn="base">
              <a:spcBef>
                <a:spcPts val="0"/>
              </a:spcBef>
            </a:pPr>
            <a:endParaRPr lang="en-US" sz="1800" dirty="0"/>
          </a:p>
          <a:p>
            <a:pPr fontAlgn="base">
              <a:spcBef>
                <a:spcPts val="0"/>
              </a:spcBef>
            </a:pPr>
            <a:r>
              <a:rPr lang="en-US" sz="2400" dirty="0"/>
              <a:t>“Men of Israel, listen to these words: Jesus the Nazarene, a man clearly attested to you by God with powerful deeds, wonders, and miraculous signs that God performed among you through him, just as you yourselves know—this man, who was handed over by the predetermined plan and foreknowledge of God, you executed by nailing him to a cross at the hands of Gentiles. But God raised him up, having released him from the pains of death because it was not possible for him to be held in its power. For David says about him . . .</a:t>
            </a:r>
          </a:p>
          <a:p>
            <a:pPr fontAlgn="base">
              <a:spcBef>
                <a:spcPts val="0"/>
              </a:spcBef>
            </a:pPr>
            <a:endParaRPr lang="en-US" sz="1800" dirty="0"/>
          </a:p>
          <a:p>
            <a:pPr fontAlgn="base">
              <a:spcBef>
                <a:spcPts val="0"/>
              </a:spcBef>
            </a:pPr>
            <a:r>
              <a:rPr lang="en-US" sz="2400" dirty="0"/>
              <a:t>Therefore let all the house of Israel know beyond a doubt that God has made this Jesus whom you crucified both Lord and Christ.” (Acts 2:14-36)</a:t>
            </a:r>
          </a:p>
        </p:txBody>
      </p:sp>
    </p:spTree>
    <p:extLst>
      <p:ext uri="{BB962C8B-B14F-4D97-AF65-F5344CB8AC3E}">
        <p14:creationId xmlns:p14="http://schemas.microsoft.com/office/powerpoint/2010/main" val="2253066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8CE7B-B11B-B7D0-2C5C-0EC643B432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D638A-6867-AD3D-26C9-02480E190093}"/>
              </a:ext>
            </a:extLst>
          </p:cNvPr>
          <p:cNvSpPr>
            <a:spLocks noGrp="1"/>
          </p:cNvSpPr>
          <p:nvPr>
            <p:ph type="title"/>
          </p:nvPr>
        </p:nvSpPr>
        <p:spPr>
          <a:xfrm>
            <a:off x="69424" y="72365"/>
            <a:ext cx="11628606" cy="935596"/>
          </a:xfrm>
        </p:spPr>
        <p:txBody>
          <a:bodyPr/>
          <a:lstStyle/>
          <a:p>
            <a:r>
              <a:rPr lang="en-US" sz="4400" dirty="0">
                <a:solidFill>
                  <a:schemeClr val="tx1"/>
                </a:solidFill>
              </a:rPr>
              <a:t>Peter’s Boldness – in public</a:t>
            </a:r>
          </a:p>
        </p:txBody>
      </p:sp>
      <p:sp>
        <p:nvSpPr>
          <p:cNvPr id="5" name="Content Placeholder 4">
            <a:extLst>
              <a:ext uri="{FF2B5EF4-FFF2-40B4-BE49-F238E27FC236}">
                <a16:creationId xmlns:a16="http://schemas.microsoft.com/office/drawing/2014/main" id="{0B4F1BEF-EC2A-A836-F59B-9764ACF1CF53}"/>
              </a:ext>
            </a:extLst>
          </p:cNvPr>
          <p:cNvSpPr>
            <a:spLocks noGrp="1"/>
          </p:cNvSpPr>
          <p:nvPr>
            <p:ph idx="1"/>
          </p:nvPr>
        </p:nvSpPr>
        <p:spPr>
          <a:xfrm>
            <a:off x="69423" y="1007960"/>
            <a:ext cx="11790067" cy="5777675"/>
          </a:xfrm>
        </p:spPr>
        <p:txBody>
          <a:bodyPr/>
          <a:lstStyle/>
          <a:p>
            <a:pPr fontAlgn="base">
              <a:spcBef>
                <a:spcPts val="0"/>
              </a:spcBef>
            </a:pPr>
            <a:r>
              <a:rPr lang="en-US" sz="2400" dirty="0"/>
              <a:t>While the man was hanging on to Peter and John, all the people, completely astounded, ran together to them in the covered walkway called Solomon’s Portico. When Peter saw this, he declared to the people, “Men of Israel, why are you amazed at this? Why do you stare at us as if we had made this man walk by our own power or piety? The God of Abraham, Isaac, and Jacob, the God of our forefathers, has glorified his servant Jesus, whom you handed over and rejected in the presence of Pilate after he had decided to release him. </a:t>
            </a:r>
            <a:r>
              <a:rPr lang="en-US" sz="2400" dirty="0">
                <a:solidFill>
                  <a:srgbClr val="FFFF00"/>
                </a:solidFill>
              </a:rPr>
              <a:t>But you rejected the Holy and Righteous One and asked that a man who was a murderer be released to you. You killed the Originator of life, whom God raised from the dead</a:t>
            </a:r>
            <a:r>
              <a:rPr lang="en-US" sz="2400" dirty="0"/>
              <a:t>. To this fact we are witnesses! And on the basis of faith in Jesus’ name, his very name has made this man—whom you see and know—strong. </a:t>
            </a:r>
            <a:r>
              <a:rPr lang="en-US" sz="2400" dirty="0">
                <a:solidFill>
                  <a:srgbClr val="FFFF00"/>
                </a:solidFill>
              </a:rPr>
              <a:t>The faith that is through Jesus has given him this complete health in the presence of you al</a:t>
            </a:r>
            <a:r>
              <a:rPr lang="en-US" sz="2400" dirty="0"/>
              <a:t>l. And now, brothers, I know you acted in ignorance, as your rulers did too. But the things God foretold long ago through all the prophets—that his Christ would suffer—he has fulfilled in this way. </a:t>
            </a:r>
            <a:r>
              <a:rPr lang="en-US" sz="2400" dirty="0">
                <a:solidFill>
                  <a:srgbClr val="FFFF00"/>
                </a:solidFill>
              </a:rPr>
              <a:t>Therefore repent and turn back so that your sins may be wiped out</a:t>
            </a:r>
            <a:r>
              <a:rPr lang="en-US" sz="2400" dirty="0"/>
              <a:t>. (Acts 3:11-19)</a:t>
            </a:r>
          </a:p>
        </p:txBody>
      </p:sp>
    </p:spTree>
    <p:extLst>
      <p:ext uri="{BB962C8B-B14F-4D97-AF65-F5344CB8AC3E}">
        <p14:creationId xmlns:p14="http://schemas.microsoft.com/office/powerpoint/2010/main" val="2854385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94723-9206-A293-3997-0D63777E2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B6B42-44E1-C046-6CF8-695281A4F857}"/>
              </a:ext>
            </a:extLst>
          </p:cNvPr>
          <p:cNvSpPr>
            <a:spLocks noGrp="1"/>
          </p:cNvSpPr>
          <p:nvPr>
            <p:ph type="title"/>
          </p:nvPr>
        </p:nvSpPr>
        <p:spPr>
          <a:xfrm>
            <a:off x="69424" y="72365"/>
            <a:ext cx="11628606" cy="935596"/>
          </a:xfrm>
        </p:spPr>
        <p:txBody>
          <a:bodyPr/>
          <a:lstStyle/>
          <a:p>
            <a:r>
              <a:rPr lang="en-US" sz="4400" dirty="0">
                <a:solidFill>
                  <a:schemeClr val="tx1"/>
                </a:solidFill>
              </a:rPr>
              <a:t>Peter an Instrument to Expand the Gospel</a:t>
            </a:r>
          </a:p>
        </p:txBody>
      </p:sp>
      <p:sp>
        <p:nvSpPr>
          <p:cNvPr id="5" name="Content Placeholder 4">
            <a:extLst>
              <a:ext uri="{FF2B5EF4-FFF2-40B4-BE49-F238E27FC236}">
                <a16:creationId xmlns:a16="http://schemas.microsoft.com/office/drawing/2014/main" id="{416C540C-F517-5AC1-4803-648FE123581D}"/>
              </a:ext>
            </a:extLst>
          </p:cNvPr>
          <p:cNvSpPr>
            <a:spLocks noGrp="1"/>
          </p:cNvSpPr>
          <p:nvPr>
            <p:ph idx="1"/>
          </p:nvPr>
        </p:nvSpPr>
        <p:spPr>
          <a:xfrm>
            <a:off x="69424" y="987221"/>
            <a:ext cx="11628606" cy="5777675"/>
          </a:xfrm>
        </p:spPr>
        <p:txBody>
          <a:bodyPr/>
          <a:lstStyle/>
          <a:p>
            <a:pPr fontAlgn="base">
              <a:spcBef>
                <a:spcPts val="0"/>
              </a:spcBef>
            </a:pPr>
            <a:r>
              <a:rPr lang="en-US" sz="2400" dirty="0"/>
              <a:t>Now there was a man in Caesarea named Cornelius, a centurion of what was known as the Italian Cohort. He was a devout, God-fearing man, as was all his household; he did many acts of charity for the people and prayed to God regularly. </a:t>
            </a:r>
            <a:r>
              <a:rPr lang="en-US" sz="2400" dirty="0">
                <a:solidFill>
                  <a:srgbClr val="FFFF00"/>
                </a:solidFill>
              </a:rPr>
              <a:t>About three o’clock one afternoon he saw clearly in a vision an angel of God who came in and said to him, “Cornelius</a:t>
            </a:r>
            <a:r>
              <a:rPr lang="en-US" sz="2400" dirty="0"/>
              <a:t>.” Staring at him and becoming greatly afraid, Cornelius replied, “What is it, Lord?” The angel said to him, “Your prayers and your acts of charity have gone up as a memorial before God. Now send men to Joppa and summon a man named Simon, who is called Peter.</a:t>
            </a:r>
          </a:p>
          <a:p>
            <a:pPr fontAlgn="base">
              <a:spcBef>
                <a:spcPts val="0"/>
              </a:spcBef>
            </a:pPr>
            <a:r>
              <a:rPr lang="en-US" sz="2400" dirty="0"/>
              <a:t>Now . . . the men sent by Cornelius had learned where Simon’s house was and approached the gate. . . While Peter was still thinking seriously about the vision, the Spirit said to him, “Look! Three men are looking for you. But get up, go down, and accompany them without hesitation because I have sent them.” So Peter went down to the men and said, “Here I am, the person you’re looking for. Why have you come?” </a:t>
            </a:r>
            <a:r>
              <a:rPr lang="en-US" sz="2400" dirty="0">
                <a:solidFill>
                  <a:srgbClr val="FFFF00"/>
                </a:solidFill>
              </a:rPr>
              <a:t>They said, “Cornelius the centurion, a righteous and God-fearing man, well spoken of by the whole Jewish nation, was directed by a holy angel to summon you to his house and to hear a message from you</a:t>
            </a:r>
            <a:r>
              <a:rPr lang="en-US" sz="2400" dirty="0"/>
              <a:t>.”</a:t>
            </a:r>
          </a:p>
        </p:txBody>
      </p:sp>
    </p:spTree>
    <p:extLst>
      <p:ext uri="{BB962C8B-B14F-4D97-AF65-F5344CB8AC3E}">
        <p14:creationId xmlns:p14="http://schemas.microsoft.com/office/powerpoint/2010/main" val="17576370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6D79-ADB2-A8FC-544D-3FDA1ADC3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C29B7-B54F-0E36-10B2-0C4A97D6EC2D}"/>
              </a:ext>
            </a:extLst>
          </p:cNvPr>
          <p:cNvSpPr>
            <a:spLocks noGrp="1"/>
          </p:cNvSpPr>
          <p:nvPr>
            <p:ph type="title"/>
          </p:nvPr>
        </p:nvSpPr>
        <p:spPr>
          <a:xfrm>
            <a:off x="69424" y="72365"/>
            <a:ext cx="11628606" cy="778535"/>
          </a:xfrm>
        </p:spPr>
        <p:txBody>
          <a:bodyPr/>
          <a:lstStyle/>
          <a:p>
            <a:r>
              <a:rPr lang="en-US" sz="4400" dirty="0">
                <a:solidFill>
                  <a:schemeClr val="tx1"/>
                </a:solidFill>
              </a:rPr>
              <a:t>Peter an Instrument to Expand the Gospel</a:t>
            </a:r>
          </a:p>
        </p:txBody>
      </p:sp>
      <p:sp>
        <p:nvSpPr>
          <p:cNvPr id="5" name="Content Placeholder 4">
            <a:extLst>
              <a:ext uri="{FF2B5EF4-FFF2-40B4-BE49-F238E27FC236}">
                <a16:creationId xmlns:a16="http://schemas.microsoft.com/office/drawing/2014/main" id="{63BFCDA9-E56C-EBAC-C3B9-306BC04E255E}"/>
              </a:ext>
            </a:extLst>
          </p:cNvPr>
          <p:cNvSpPr>
            <a:spLocks noGrp="1"/>
          </p:cNvSpPr>
          <p:nvPr>
            <p:ph idx="1"/>
          </p:nvPr>
        </p:nvSpPr>
        <p:spPr>
          <a:xfrm>
            <a:off x="69424" y="919060"/>
            <a:ext cx="11817776" cy="5938940"/>
          </a:xfrm>
        </p:spPr>
        <p:txBody>
          <a:bodyPr/>
          <a:lstStyle/>
          <a:p>
            <a:pPr fontAlgn="base">
              <a:spcBef>
                <a:spcPts val="0"/>
              </a:spcBef>
            </a:pPr>
            <a:r>
              <a:rPr lang="en-US" sz="2400" dirty="0"/>
              <a:t>So when Peter came in, Cornelius met him, fell at his feet, and worshiped him. But Peter helped him up, saying, “Stand up. I too am a mere mortal.” Peter continued talking with him as he went in, and he found many people gathered together. He said to them, “You know that it is unlawful for a Jew to associate with or visit a Gentile, yet God has shown me that I should call no person defiled or ritually unclean. Therefore when you sent for me, I came without any objection. </a:t>
            </a:r>
            <a:r>
              <a:rPr lang="en-US" sz="2400" dirty="0">
                <a:solidFill>
                  <a:srgbClr val="FFFF00"/>
                </a:solidFill>
              </a:rPr>
              <a:t>Now may I ask why you sent for me?”</a:t>
            </a:r>
          </a:p>
          <a:p>
            <a:pPr fontAlgn="base">
              <a:spcBef>
                <a:spcPts val="0"/>
              </a:spcBef>
            </a:pPr>
            <a:endParaRPr lang="en-US" sz="1200" dirty="0"/>
          </a:p>
          <a:p>
            <a:pPr fontAlgn="base">
              <a:spcBef>
                <a:spcPts val="0"/>
              </a:spcBef>
            </a:pPr>
            <a:r>
              <a:rPr lang="en-US" sz="2400" dirty="0"/>
              <a:t>(Cornelius</a:t>
            </a:r>
            <a:r>
              <a:rPr lang="en-US" sz="2400" dirty="0">
                <a:sym typeface="Wingdings" pitchFamily="2" charset="2"/>
              </a:rPr>
              <a:t>)</a:t>
            </a:r>
            <a:r>
              <a:rPr lang="en-US" sz="2400" dirty="0"/>
              <a:t> “So now we are all here in the presence of God to listen to everything the Lord has commanded you to say to us.”</a:t>
            </a:r>
          </a:p>
          <a:p>
            <a:pPr fontAlgn="base">
              <a:spcBef>
                <a:spcPts val="0"/>
              </a:spcBef>
            </a:pPr>
            <a:endParaRPr lang="en-US" sz="1200" dirty="0"/>
          </a:p>
          <a:p>
            <a:pPr fontAlgn="base">
              <a:spcBef>
                <a:spcPts val="0"/>
              </a:spcBef>
            </a:pPr>
            <a:r>
              <a:rPr lang="en-US" sz="2400" dirty="0"/>
              <a:t>Then Peter started speaking: </a:t>
            </a:r>
            <a:r>
              <a:rPr lang="en-US" sz="2400" dirty="0">
                <a:solidFill>
                  <a:srgbClr val="FFFF00"/>
                </a:solidFill>
              </a:rPr>
              <a:t>“I now truly understand that God does not show favoritism in dealing with people, but in every nation the person who fears him and does what is right is welcomed before him</a:t>
            </a:r>
            <a:r>
              <a:rPr lang="en-US" sz="2400" dirty="0"/>
              <a:t>. . . He commanded us to preach to the people and to warn them that he is the one appointed by God as judge of the living and the dead. </a:t>
            </a:r>
            <a:r>
              <a:rPr lang="en-US" sz="2400" b="1" dirty="0"/>
              <a:t>43</a:t>
            </a:r>
            <a:r>
              <a:rPr lang="en-US" sz="2400" dirty="0"/>
              <a:t> About him all the prophets testify, </a:t>
            </a:r>
            <a:r>
              <a:rPr lang="en-US" sz="2400" dirty="0">
                <a:solidFill>
                  <a:srgbClr val="FFFF00"/>
                </a:solidFill>
              </a:rPr>
              <a:t>that </a:t>
            </a:r>
            <a:r>
              <a:rPr lang="en-US" sz="2400" b="1" i="1" u="sng" dirty="0">
                <a:solidFill>
                  <a:srgbClr val="FFFF00"/>
                </a:solidFill>
              </a:rPr>
              <a:t>everyone</a:t>
            </a:r>
            <a:r>
              <a:rPr lang="en-US" sz="2400" dirty="0">
                <a:solidFill>
                  <a:srgbClr val="FFFF00"/>
                </a:solidFill>
              </a:rPr>
              <a:t> who believes in him receives forgiveness of sins through his name</a:t>
            </a:r>
            <a:r>
              <a:rPr lang="en-US" sz="2400" dirty="0"/>
              <a:t>.”</a:t>
            </a:r>
          </a:p>
        </p:txBody>
      </p:sp>
    </p:spTree>
    <p:extLst>
      <p:ext uri="{BB962C8B-B14F-4D97-AF65-F5344CB8AC3E}">
        <p14:creationId xmlns:p14="http://schemas.microsoft.com/office/powerpoint/2010/main" val="28838726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5E8B-8965-A8C3-2647-FFAF787C7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CB716-8676-7403-4003-F8E131F960AF}"/>
              </a:ext>
            </a:extLst>
          </p:cNvPr>
          <p:cNvSpPr>
            <a:spLocks noGrp="1"/>
          </p:cNvSpPr>
          <p:nvPr>
            <p:ph type="title"/>
          </p:nvPr>
        </p:nvSpPr>
        <p:spPr>
          <a:xfrm>
            <a:off x="69424" y="72365"/>
            <a:ext cx="11628606" cy="935596"/>
          </a:xfrm>
        </p:spPr>
        <p:txBody>
          <a:bodyPr/>
          <a:lstStyle/>
          <a:p>
            <a:r>
              <a:rPr lang="en-US" sz="4400" dirty="0">
                <a:solidFill>
                  <a:schemeClr val="tx1"/>
                </a:solidFill>
              </a:rPr>
              <a:t>Peter an Instrument to Expand the Gospel</a:t>
            </a:r>
          </a:p>
        </p:txBody>
      </p:sp>
      <p:sp>
        <p:nvSpPr>
          <p:cNvPr id="5" name="Content Placeholder 4">
            <a:extLst>
              <a:ext uri="{FF2B5EF4-FFF2-40B4-BE49-F238E27FC236}">
                <a16:creationId xmlns:a16="http://schemas.microsoft.com/office/drawing/2014/main" id="{461FD615-25BF-FE34-90FD-711D8B7435A8}"/>
              </a:ext>
            </a:extLst>
          </p:cNvPr>
          <p:cNvSpPr>
            <a:spLocks noGrp="1"/>
          </p:cNvSpPr>
          <p:nvPr>
            <p:ph idx="1"/>
          </p:nvPr>
        </p:nvSpPr>
        <p:spPr>
          <a:xfrm>
            <a:off x="69424" y="1007960"/>
            <a:ext cx="11628606" cy="5777675"/>
          </a:xfrm>
        </p:spPr>
        <p:txBody>
          <a:bodyPr/>
          <a:lstStyle/>
          <a:p>
            <a:pPr fontAlgn="base">
              <a:spcBef>
                <a:spcPts val="0"/>
              </a:spcBef>
            </a:pPr>
            <a:r>
              <a:rPr lang="en-US" sz="2400" dirty="0"/>
              <a:t>While Peter was still speaking these words, </a:t>
            </a:r>
            <a:r>
              <a:rPr lang="en-US" sz="2400" u="sng" dirty="0">
                <a:solidFill>
                  <a:srgbClr val="FFFF00"/>
                </a:solidFill>
              </a:rPr>
              <a:t>the Holy Spirit fell on all those who heard the message</a:t>
            </a:r>
            <a:r>
              <a:rPr lang="en-US" sz="2400" dirty="0"/>
              <a:t>. The circumcised believers who had accompanied Peter were greatly astonished that the gift of the Holy Spirit had been poured out even on the Gentiles, for they heard them speaking in tongues and praising God. Then Peter said, “No one can withhold the water for these people to be baptized, who have received the Holy Spirit just as we did, can he?” So he gave orders to have them baptized in the name of Jesus Christ. Then they asked him to stay for several days. (Acts 10)</a:t>
            </a:r>
          </a:p>
          <a:p>
            <a:pPr fontAlgn="base">
              <a:spcBef>
                <a:spcPts val="0"/>
              </a:spcBef>
            </a:pPr>
            <a:endParaRPr lang="en-US" sz="1800" dirty="0"/>
          </a:p>
          <a:p>
            <a:pPr fontAlgn="base">
              <a:spcBef>
                <a:spcPts val="0"/>
              </a:spcBef>
            </a:pPr>
            <a:r>
              <a:rPr lang="en-US" sz="2400" b="1" dirty="0"/>
              <a:t>Acts 11</a:t>
            </a:r>
            <a:r>
              <a:rPr lang="en-US" sz="2400" dirty="0"/>
              <a:t>: confirmation as word of this getting out . . . </a:t>
            </a:r>
          </a:p>
          <a:p>
            <a:pPr fontAlgn="base">
              <a:spcBef>
                <a:spcPts val="0"/>
              </a:spcBef>
            </a:pPr>
            <a:r>
              <a:rPr lang="en-US" sz="2400" dirty="0"/>
              <a:t>And I remembered the word of the Lord, as he used to say, ‘John baptized with water, but you will be baptized with the Holy Spirit.’ Therefore if God gave them the same gift as he also gave us after believing in the Lord Jesus Christ, who was I to hinder God? “ When they heard this, they ceased their objections and praised God, saying, “</a:t>
            </a:r>
            <a:r>
              <a:rPr lang="en-US" sz="2400" dirty="0">
                <a:solidFill>
                  <a:srgbClr val="FFFF00"/>
                </a:solidFill>
              </a:rPr>
              <a:t>So then, God has granted the repentance that leads to life even to the Gentiles</a:t>
            </a:r>
            <a:r>
              <a:rPr lang="en-US" sz="2400" dirty="0"/>
              <a:t>.”</a:t>
            </a:r>
          </a:p>
        </p:txBody>
      </p:sp>
    </p:spTree>
    <p:extLst>
      <p:ext uri="{BB962C8B-B14F-4D97-AF65-F5344CB8AC3E}">
        <p14:creationId xmlns:p14="http://schemas.microsoft.com/office/powerpoint/2010/main" val="2929841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16ED7-DB07-379D-D707-A623DD3FD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A9A0F-B9B9-64FF-DD9F-5A1FD1AE3E68}"/>
              </a:ext>
            </a:extLst>
          </p:cNvPr>
          <p:cNvSpPr>
            <a:spLocks noGrp="1"/>
          </p:cNvSpPr>
          <p:nvPr>
            <p:ph type="title"/>
          </p:nvPr>
        </p:nvSpPr>
        <p:spPr>
          <a:xfrm>
            <a:off x="69424" y="72365"/>
            <a:ext cx="11628606" cy="935596"/>
          </a:xfrm>
        </p:spPr>
        <p:txBody>
          <a:bodyPr/>
          <a:lstStyle/>
          <a:p>
            <a:r>
              <a:rPr lang="en-US" sz="4400" dirty="0">
                <a:solidFill>
                  <a:schemeClr val="tx1"/>
                </a:solidFill>
              </a:rPr>
              <a:t>Peter </a:t>
            </a:r>
            <a:r>
              <a:rPr lang="en-US" sz="4400" b="1" i="1" dirty="0">
                <a:solidFill>
                  <a:schemeClr val="tx1"/>
                </a:solidFill>
              </a:rPr>
              <a:t>Endorsed</a:t>
            </a:r>
            <a:r>
              <a:rPr lang="en-US" sz="4400" dirty="0">
                <a:solidFill>
                  <a:schemeClr val="tx1"/>
                </a:solidFill>
              </a:rPr>
              <a:t> – and Rebuked – by Paul</a:t>
            </a:r>
          </a:p>
        </p:txBody>
      </p:sp>
      <p:sp>
        <p:nvSpPr>
          <p:cNvPr id="5" name="Content Placeholder 4">
            <a:extLst>
              <a:ext uri="{FF2B5EF4-FFF2-40B4-BE49-F238E27FC236}">
                <a16:creationId xmlns:a16="http://schemas.microsoft.com/office/drawing/2014/main" id="{4C5E0335-14DA-8A1B-90A2-B47320C63BC4}"/>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i="1" u="sng" dirty="0"/>
              <a:t>Endorsed</a:t>
            </a:r>
            <a:r>
              <a:rPr lang="en-US" sz="2800" dirty="0"/>
              <a:t>:</a:t>
            </a:r>
          </a:p>
          <a:p>
            <a:pPr fontAlgn="base">
              <a:spcBef>
                <a:spcPts val="0"/>
              </a:spcBef>
            </a:pPr>
            <a:r>
              <a:rPr lang="en-US" sz="2800" dirty="0"/>
              <a:t>“On the contrary, when they saw that I (Paul) was entrusted with the gospel to the uncircumcised </a:t>
            </a:r>
            <a:r>
              <a:rPr lang="en-US" sz="2800" i="1" u="sng" dirty="0">
                <a:solidFill>
                  <a:srgbClr val="FFFF00"/>
                </a:solidFill>
              </a:rPr>
              <a:t>just as Peter was entrusted with the gospel to the circumcised</a:t>
            </a:r>
            <a:r>
              <a:rPr lang="en-US" sz="2800" dirty="0">
                <a:solidFill>
                  <a:srgbClr val="FFFF00"/>
                </a:solidFill>
              </a:rPr>
              <a:t> (for he who empowered Peter for his apostleship to the circumcised also empowered me for my apostleship to the Gentiles</a:t>
            </a:r>
            <a:r>
              <a:rPr lang="en-US" sz="2800" dirty="0"/>
              <a:t>) and when James, Cephas, and John, who had a reputation as pillars, recognized the grace that had been given to me, they gave to Barnabas and me the right hand of fellowship, agreeing that we would go to the Gentiles and they to the circumcised. They requested only that we remember the poor, the very thing I also was eager to do.” (Galatians 2:7-10)</a:t>
            </a:r>
          </a:p>
        </p:txBody>
      </p:sp>
    </p:spTree>
    <p:extLst>
      <p:ext uri="{BB962C8B-B14F-4D97-AF65-F5344CB8AC3E}">
        <p14:creationId xmlns:p14="http://schemas.microsoft.com/office/powerpoint/2010/main" val="3957144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E56D2-DD29-5407-6C17-05EEC327D5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CD572D-E12F-45BC-19D8-E6188C02609B}"/>
              </a:ext>
            </a:extLst>
          </p:cNvPr>
          <p:cNvSpPr>
            <a:spLocks noGrp="1"/>
          </p:cNvSpPr>
          <p:nvPr>
            <p:ph type="title"/>
          </p:nvPr>
        </p:nvSpPr>
        <p:spPr>
          <a:xfrm>
            <a:off x="69424" y="72365"/>
            <a:ext cx="11628606" cy="935596"/>
          </a:xfrm>
        </p:spPr>
        <p:txBody>
          <a:bodyPr/>
          <a:lstStyle/>
          <a:p>
            <a:r>
              <a:rPr lang="en-US" sz="4400" dirty="0">
                <a:solidFill>
                  <a:schemeClr val="tx1"/>
                </a:solidFill>
              </a:rPr>
              <a:t>Peter Endorsed – and </a:t>
            </a:r>
            <a:r>
              <a:rPr lang="en-US" sz="4400" b="1" i="1" dirty="0">
                <a:solidFill>
                  <a:schemeClr val="tx1"/>
                </a:solidFill>
              </a:rPr>
              <a:t>Rebuked</a:t>
            </a:r>
            <a:r>
              <a:rPr lang="en-US" sz="4400" dirty="0">
                <a:solidFill>
                  <a:schemeClr val="tx1"/>
                </a:solidFill>
              </a:rPr>
              <a:t> – by Paul</a:t>
            </a:r>
          </a:p>
        </p:txBody>
      </p:sp>
      <p:sp>
        <p:nvSpPr>
          <p:cNvPr id="5" name="Content Placeholder 4">
            <a:extLst>
              <a:ext uri="{FF2B5EF4-FFF2-40B4-BE49-F238E27FC236}">
                <a16:creationId xmlns:a16="http://schemas.microsoft.com/office/drawing/2014/main" id="{56272420-DB43-43E4-379F-8DEA3C9A4AD5}"/>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i="1" u="sng" dirty="0"/>
              <a:t>Rebuked</a:t>
            </a:r>
            <a:r>
              <a:rPr lang="en-US" sz="2800" dirty="0"/>
              <a:t>:</a:t>
            </a:r>
          </a:p>
          <a:p>
            <a:pPr fontAlgn="base">
              <a:spcBef>
                <a:spcPts val="0"/>
              </a:spcBef>
            </a:pPr>
            <a:r>
              <a:rPr lang="en-US" sz="2800" dirty="0"/>
              <a:t>“</a:t>
            </a:r>
            <a:r>
              <a:rPr lang="en-US" sz="2800" dirty="0">
                <a:solidFill>
                  <a:srgbClr val="FFFF00"/>
                </a:solidFill>
              </a:rPr>
              <a:t>But when Cephas came to </a:t>
            </a:r>
            <a:r>
              <a:rPr lang="en-US" sz="2800" i="1" u="sng" dirty="0">
                <a:solidFill>
                  <a:srgbClr val="FFFF00"/>
                </a:solidFill>
              </a:rPr>
              <a:t>Antioch</a:t>
            </a:r>
            <a:r>
              <a:rPr lang="en-US" sz="2800" dirty="0">
                <a:solidFill>
                  <a:srgbClr val="FFFF00"/>
                </a:solidFill>
              </a:rPr>
              <a:t>, I opposed him to his face, because he had clearly done wrong</a:t>
            </a:r>
            <a:r>
              <a:rPr lang="en-US" sz="2800" dirty="0"/>
              <a:t>. Until certain people came from James, he had been eating with the Gentiles. But when they arrived, he stopped doing this and separated himself because he was afraid of those who were pro-circumcision. And the rest of the Jews also joined with him in this hypocrisy, so that even Barnabas was led astray with them by their hypocrisy. But when I saw that they were not behaving consistently with the truth of the gospel, I said to Cephas in front of them all, “If you, although you are a Jew, live like a Gentile and not like a Jew, how can you try to force the Gentiles to live like Jews?” (Galatians 2:11-14)</a:t>
            </a:r>
          </a:p>
        </p:txBody>
      </p:sp>
    </p:spTree>
    <p:extLst>
      <p:ext uri="{BB962C8B-B14F-4D97-AF65-F5344CB8AC3E}">
        <p14:creationId xmlns:p14="http://schemas.microsoft.com/office/powerpoint/2010/main" val="4115787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4BA16-41F2-9037-D2FB-CF7BA47DC6FE}"/>
            </a:ext>
          </a:extLst>
        </p:cNvPr>
        <p:cNvGrpSpPr/>
        <p:nvPr/>
      </p:nvGrpSpPr>
      <p:grpSpPr>
        <a:xfrm>
          <a:off x="0" y="0"/>
          <a:ext cx="0" cy="0"/>
          <a:chOff x="0" y="0"/>
          <a:chExt cx="0" cy="0"/>
        </a:xfrm>
      </p:grpSpPr>
      <p:pic>
        <p:nvPicPr>
          <p:cNvPr id="1026" name="Picture 2" descr="A red curtain with tassels&#10;&#10;Description automatically generated">
            <a:hlinkClick r:id="rId3"/>
            <a:extLst>
              <a:ext uri="{FF2B5EF4-FFF2-40B4-BE49-F238E27FC236}">
                <a16:creationId xmlns:a16="http://schemas.microsoft.com/office/drawing/2014/main" id="{942372C9-DEE3-7640-DE2A-520EF45963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D59FFC2-34AE-2324-E251-166C5708658D}"/>
              </a:ext>
            </a:extLst>
          </p:cNvPr>
          <p:cNvSpPr>
            <a:spLocks noGrp="1"/>
          </p:cNvSpPr>
          <p:nvPr>
            <p:ph type="title"/>
          </p:nvPr>
        </p:nvSpPr>
        <p:spPr>
          <a:xfrm>
            <a:off x="3657597" y="2386743"/>
            <a:ext cx="4657725" cy="2054627"/>
          </a:xfrm>
          <a:solidFill>
            <a:schemeClr val="bg1">
              <a:alpha val="60000"/>
            </a:schemeClr>
          </a:solidFill>
          <a:ln w="38100" cap="sq">
            <a:noFill/>
            <a:miter lim="800000"/>
          </a:ln>
        </p:spPr>
        <p:txBody>
          <a:bodyPr vert="horz" lIns="274320" tIns="182880" rIns="274320" bIns="182880" rtlCol="0" anchor="ctr" anchorCtr="1">
            <a:noAutofit/>
          </a:bodyPr>
          <a:lstStyle/>
          <a:p>
            <a:pPr algn="ctr"/>
            <a:r>
              <a:rPr lang="en-US" sz="3000" dirty="0">
                <a:solidFill>
                  <a:schemeClr val="tx1"/>
                </a:solidFill>
                <a:latin typeface="Broadway" pitchFamily="82" charset="77"/>
              </a:rPr>
              <a:t>ACT 3:</a:t>
            </a:r>
            <a:br>
              <a:rPr lang="en-US" sz="3000" dirty="0">
                <a:solidFill>
                  <a:schemeClr val="tx1"/>
                </a:solidFill>
                <a:latin typeface="Broadway" pitchFamily="82" charset="77"/>
              </a:rPr>
            </a:br>
            <a:br>
              <a:rPr lang="en-US" sz="3000" dirty="0">
                <a:solidFill>
                  <a:schemeClr val="tx1"/>
                </a:solidFill>
                <a:latin typeface="Broadway" pitchFamily="82" charset="77"/>
              </a:rPr>
            </a:br>
            <a:r>
              <a:rPr lang="en-US" sz="3000" dirty="0">
                <a:solidFill>
                  <a:schemeClr val="tx1"/>
                </a:solidFill>
                <a:latin typeface="Broadway" pitchFamily="82" charset="77"/>
              </a:rPr>
              <a:t>APOSTOLIC  LETTERS</a:t>
            </a:r>
          </a:p>
        </p:txBody>
      </p:sp>
    </p:spTree>
    <p:extLst>
      <p:ext uri="{BB962C8B-B14F-4D97-AF65-F5344CB8AC3E}">
        <p14:creationId xmlns:p14="http://schemas.microsoft.com/office/powerpoint/2010/main" val="8332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6D980-D713-8BE5-0E54-0EAC1918AD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F0294-4949-DCBC-2D86-92D9478E4E9E}"/>
              </a:ext>
            </a:extLst>
          </p:cNvPr>
          <p:cNvSpPr>
            <a:spLocks noGrp="1"/>
          </p:cNvSpPr>
          <p:nvPr>
            <p:ph type="title"/>
          </p:nvPr>
        </p:nvSpPr>
        <p:spPr>
          <a:xfrm>
            <a:off x="69424" y="72365"/>
            <a:ext cx="11628606" cy="935596"/>
          </a:xfrm>
        </p:spPr>
        <p:txBody>
          <a:bodyPr/>
          <a:lstStyle/>
          <a:p>
            <a:r>
              <a:rPr lang="en-US" sz="4400" dirty="0">
                <a:solidFill>
                  <a:schemeClr val="tx1"/>
                </a:solidFill>
              </a:rPr>
              <a:t>1 Peter: Be Faithful in a Foreign Land</a:t>
            </a:r>
          </a:p>
        </p:txBody>
      </p:sp>
      <p:sp>
        <p:nvSpPr>
          <p:cNvPr id="5" name="Content Placeholder 4">
            <a:extLst>
              <a:ext uri="{FF2B5EF4-FFF2-40B4-BE49-F238E27FC236}">
                <a16:creationId xmlns:a16="http://schemas.microsoft.com/office/drawing/2014/main" id="{970A2ABF-321B-ADAB-7F70-365296FB63CD}"/>
              </a:ext>
            </a:extLst>
          </p:cNvPr>
          <p:cNvSpPr>
            <a:spLocks noGrp="1"/>
          </p:cNvSpPr>
          <p:nvPr>
            <p:ph idx="1"/>
          </p:nvPr>
        </p:nvSpPr>
        <p:spPr>
          <a:xfrm>
            <a:off x="69424" y="1007962"/>
            <a:ext cx="11628606" cy="2570126"/>
          </a:xfrm>
        </p:spPr>
        <p:txBody>
          <a:bodyPr/>
          <a:lstStyle/>
          <a:p>
            <a:pPr fontAlgn="base">
              <a:spcBef>
                <a:spcPts val="0"/>
              </a:spcBef>
            </a:pPr>
            <a:r>
              <a:rPr lang="en-US" sz="2800" b="1" u="sng" dirty="0"/>
              <a:t>1 Peter: Name, calling, audience description</a:t>
            </a:r>
          </a:p>
          <a:p>
            <a:pPr fontAlgn="base">
              <a:spcBef>
                <a:spcPts val="0"/>
              </a:spcBef>
            </a:pPr>
            <a:r>
              <a:rPr lang="en-US" sz="2600" b="1" dirty="0"/>
              <a:t>1:1</a:t>
            </a:r>
            <a:r>
              <a:rPr lang="en-US" sz="2600" dirty="0"/>
              <a:t> From Peter, an apostle of Jesus Christ, to those temporarily residing abroad (in Pontus, Galatia, Cappadocia, the province of Asia, and Bithynia) who are chosen </a:t>
            </a:r>
            <a:r>
              <a:rPr lang="en-US" sz="2600" b="1" dirty="0"/>
              <a:t>2</a:t>
            </a:r>
            <a:r>
              <a:rPr lang="en-US" sz="2600" dirty="0"/>
              <a:t> according to the foreknowledge of God the Father by being set apart by the Spirit for obedience and for sprinkling with Jesus Christ’s blood. May grace and peace be yours in full measure! </a:t>
            </a:r>
            <a:endParaRPr lang="en-US" sz="2600" b="1" u="sng" dirty="0">
              <a:solidFill>
                <a:srgbClr val="FFFF00"/>
              </a:solidFill>
            </a:endParaRPr>
          </a:p>
        </p:txBody>
      </p:sp>
      <p:pic>
        <p:nvPicPr>
          <p:cNvPr id="3" name="Picture 2">
            <a:extLst>
              <a:ext uri="{FF2B5EF4-FFF2-40B4-BE49-F238E27FC236}">
                <a16:creationId xmlns:a16="http://schemas.microsoft.com/office/drawing/2014/main" id="{A48E204E-FD1F-8079-413E-9C66D89A8B94}"/>
              </a:ext>
            </a:extLst>
          </p:cNvPr>
          <p:cNvPicPr>
            <a:picLocks noChangeAspect="1"/>
          </p:cNvPicPr>
          <p:nvPr/>
        </p:nvPicPr>
        <p:blipFill>
          <a:blip r:embed="rId3"/>
          <a:stretch>
            <a:fillRect/>
          </a:stretch>
        </p:blipFill>
        <p:spPr>
          <a:xfrm>
            <a:off x="159775" y="3560163"/>
            <a:ext cx="4577325" cy="3225472"/>
          </a:xfrm>
          <a:prstGeom prst="rect">
            <a:avLst/>
          </a:prstGeom>
        </p:spPr>
      </p:pic>
      <p:sp>
        <p:nvSpPr>
          <p:cNvPr id="4" name="TextBox 3">
            <a:extLst>
              <a:ext uri="{FF2B5EF4-FFF2-40B4-BE49-F238E27FC236}">
                <a16:creationId xmlns:a16="http://schemas.microsoft.com/office/drawing/2014/main" id="{49A51A1C-4DD7-257C-A9B1-579A85D1DA7E}"/>
              </a:ext>
            </a:extLst>
          </p:cNvPr>
          <p:cNvSpPr txBox="1"/>
          <p:nvPr/>
        </p:nvSpPr>
        <p:spPr>
          <a:xfrm>
            <a:off x="4978400" y="3794055"/>
            <a:ext cx="6946900" cy="1569660"/>
          </a:xfrm>
          <a:prstGeom prst="rect">
            <a:avLst/>
          </a:prstGeom>
          <a:noFill/>
        </p:spPr>
        <p:txBody>
          <a:bodyPr wrap="square">
            <a:spAutoFit/>
          </a:bodyPr>
          <a:lstStyle/>
          <a:p>
            <a:r>
              <a:rPr lang="en-US" dirty="0"/>
              <a:t>Therefore</a:t>
            </a:r>
            <a:r>
              <a:rPr lang="en-US" sz="2400" b="0" i="0" dirty="0">
                <a:solidFill>
                  <a:schemeClr val="tx1"/>
                </a:solidFill>
                <a:effectLst/>
                <a:latin typeface="+mn-lt"/>
              </a:rPr>
              <a:t>, </a:t>
            </a:r>
            <a:r>
              <a:rPr lang="en-US" dirty="0"/>
              <a:t>get</a:t>
            </a:r>
            <a:r>
              <a:rPr lang="en-US" sz="2400" b="0" i="0" dirty="0">
                <a:solidFill>
                  <a:schemeClr val="tx1"/>
                </a:solidFill>
                <a:effectLst/>
                <a:latin typeface="+mn-lt"/>
              </a:rPr>
              <a:t> </a:t>
            </a:r>
            <a:r>
              <a:rPr lang="en-US" dirty="0"/>
              <a:t>your</a:t>
            </a:r>
            <a:r>
              <a:rPr lang="en-US" sz="2400" b="0" i="0" dirty="0">
                <a:solidFill>
                  <a:schemeClr val="tx1"/>
                </a:solidFill>
                <a:effectLst/>
                <a:latin typeface="+mn-lt"/>
              </a:rPr>
              <a:t> </a:t>
            </a:r>
            <a:r>
              <a:rPr lang="en-US" dirty="0"/>
              <a:t>minds</a:t>
            </a:r>
            <a:r>
              <a:rPr lang="en-US" sz="2400" b="0" i="0" dirty="0">
                <a:solidFill>
                  <a:schemeClr val="tx1"/>
                </a:solidFill>
                <a:effectLst/>
                <a:latin typeface="+mn-lt"/>
              </a:rPr>
              <a:t> </a:t>
            </a:r>
            <a:r>
              <a:rPr lang="en-US" dirty="0"/>
              <a:t>ready for action </a:t>
            </a:r>
            <a:r>
              <a:rPr lang="en-US" sz="2400" b="0" i="0" dirty="0">
                <a:solidFill>
                  <a:schemeClr val="tx1"/>
                </a:solidFill>
                <a:effectLst/>
                <a:latin typeface="+mn-lt"/>
              </a:rPr>
              <a:t>by being </a:t>
            </a:r>
            <a:r>
              <a:rPr lang="en-US" dirty="0"/>
              <a:t>fully sober</a:t>
            </a:r>
            <a:r>
              <a:rPr lang="en-US" sz="2400" b="0" i="0" dirty="0">
                <a:solidFill>
                  <a:schemeClr val="tx1"/>
                </a:solidFill>
                <a:effectLst/>
                <a:latin typeface="+mn-lt"/>
              </a:rPr>
              <a:t>, and </a:t>
            </a:r>
            <a:r>
              <a:rPr lang="en-US" dirty="0"/>
              <a:t>set your</a:t>
            </a:r>
            <a:r>
              <a:rPr lang="en-US" sz="2400" b="0" i="0" dirty="0">
                <a:solidFill>
                  <a:schemeClr val="tx1"/>
                </a:solidFill>
                <a:effectLst/>
                <a:latin typeface="+mn-lt"/>
              </a:rPr>
              <a:t> </a:t>
            </a:r>
            <a:r>
              <a:rPr lang="en-US" dirty="0"/>
              <a:t>hope completely on</a:t>
            </a:r>
            <a:r>
              <a:rPr lang="en-US" sz="2400" b="0" i="0" dirty="0">
                <a:solidFill>
                  <a:schemeClr val="tx1"/>
                </a:solidFill>
                <a:effectLst/>
                <a:latin typeface="+mn-lt"/>
              </a:rPr>
              <a:t> the </a:t>
            </a:r>
            <a:r>
              <a:rPr lang="en-US" dirty="0"/>
              <a:t>grace</a:t>
            </a:r>
            <a:r>
              <a:rPr lang="en-US" sz="2400" b="0" i="0" dirty="0">
                <a:solidFill>
                  <a:schemeClr val="tx1"/>
                </a:solidFill>
                <a:effectLst/>
                <a:latin typeface="+mn-lt"/>
              </a:rPr>
              <a:t> that will be </a:t>
            </a:r>
            <a:r>
              <a:rPr lang="en-US" dirty="0"/>
              <a:t>brought </a:t>
            </a:r>
            <a:r>
              <a:rPr lang="en-US" sz="2400" b="0" i="0" dirty="0">
                <a:solidFill>
                  <a:schemeClr val="tx1"/>
                </a:solidFill>
                <a:effectLst/>
                <a:latin typeface="+mn-lt"/>
              </a:rPr>
              <a:t>to </a:t>
            </a:r>
            <a:r>
              <a:rPr lang="en-US" dirty="0"/>
              <a:t>you when Jesus Christ</a:t>
            </a:r>
            <a:r>
              <a:rPr lang="en-US" sz="2400" b="0" i="0" dirty="0">
                <a:solidFill>
                  <a:schemeClr val="tx1"/>
                </a:solidFill>
                <a:effectLst/>
                <a:latin typeface="+mn-lt"/>
              </a:rPr>
              <a:t> is </a:t>
            </a:r>
            <a:r>
              <a:rPr lang="en-US" dirty="0"/>
              <a:t>revealed</a:t>
            </a:r>
            <a:r>
              <a:rPr lang="en-US" sz="2400" b="0" i="0" dirty="0">
                <a:solidFill>
                  <a:schemeClr val="tx1"/>
                </a:solidFill>
                <a:effectLst/>
                <a:latin typeface="+mn-lt"/>
              </a:rPr>
              <a:t>. (1 Peter 1:13)</a:t>
            </a:r>
            <a:endParaRPr lang="en-US" dirty="0"/>
          </a:p>
        </p:txBody>
      </p:sp>
      <p:sp>
        <p:nvSpPr>
          <p:cNvPr id="6" name="TextBox 5">
            <a:extLst>
              <a:ext uri="{FF2B5EF4-FFF2-40B4-BE49-F238E27FC236}">
                <a16:creationId xmlns:a16="http://schemas.microsoft.com/office/drawing/2014/main" id="{45C03C36-9FDC-E9F0-5FC6-0F91489F6116}"/>
              </a:ext>
            </a:extLst>
          </p:cNvPr>
          <p:cNvSpPr txBox="1"/>
          <p:nvPr/>
        </p:nvSpPr>
        <p:spPr>
          <a:xfrm>
            <a:off x="5293367" y="5579682"/>
            <a:ext cx="5848396" cy="1200329"/>
          </a:xfrm>
          <a:prstGeom prst="rect">
            <a:avLst/>
          </a:prstGeom>
          <a:noFill/>
        </p:spPr>
        <p:txBody>
          <a:bodyPr wrap="none" rtlCol="0">
            <a:spAutoFit/>
          </a:bodyPr>
          <a:lstStyle/>
          <a:p>
            <a:pPr marL="342900" indent="-342900">
              <a:buFont typeface="Arial" panose="020B0604020202020204" pitchFamily="34" charset="0"/>
              <a:buChar char="•"/>
            </a:pPr>
            <a:r>
              <a:rPr lang="en-US" dirty="0"/>
              <a:t>Identity of the “temporary resident”</a:t>
            </a:r>
          </a:p>
          <a:p>
            <a:pPr marL="342900" indent="-342900">
              <a:buFont typeface="Arial" panose="020B0604020202020204" pitchFamily="34" charset="0"/>
              <a:buChar char="•"/>
            </a:pPr>
            <a:r>
              <a:rPr lang="en-US" dirty="0"/>
              <a:t>Responsibility: how to live individually</a:t>
            </a:r>
          </a:p>
          <a:p>
            <a:pPr marL="342900" indent="-342900">
              <a:buFont typeface="Arial" panose="020B0604020202020204" pitchFamily="34" charset="0"/>
              <a:buChar char="•"/>
            </a:pPr>
            <a:r>
              <a:rPr lang="en-US" dirty="0"/>
              <a:t>Responsibility: how to live collectively</a:t>
            </a:r>
          </a:p>
        </p:txBody>
      </p:sp>
    </p:spTree>
    <p:extLst>
      <p:ext uri="{BB962C8B-B14F-4D97-AF65-F5344CB8AC3E}">
        <p14:creationId xmlns:p14="http://schemas.microsoft.com/office/powerpoint/2010/main" val="494886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DC8A-95D1-A3E8-4D63-D5FA4708C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C6FBB-D9E9-D4A8-B16E-D2BF7CA7AF9D}"/>
              </a:ext>
            </a:extLst>
          </p:cNvPr>
          <p:cNvSpPr>
            <a:spLocks noGrp="1"/>
          </p:cNvSpPr>
          <p:nvPr>
            <p:ph type="title"/>
          </p:nvPr>
        </p:nvSpPr>
        <p:spPr>
          <a:xfrm>
            <a:off x="69424" y="72365"/>
            <a:ext cx="11628606" cy="676935"/>
          </a:xfrm>
        </p:spPr>
        <p:txBody>
          <a:bodyPr/>
          <a:lstStyle/>
          <a:p>
            <a:r>
              <a:rPr lang="en-US" sz="4400" dirty="0">
                <a:solidFill>
                  <a:schemeClr val="tx1"/>
                </a:solidFill>
              </a:rPr>
              <a:t>2 Peter: Be Faithful to and Ready for the Lord</a:t>
            </a:r>
          </a:p>
        </p:txBody>
      </p:sp>
      <p:sp>
        <p:nvSpPr>
          <p:cNvPr id="5" name="Content Placeholder 4">
            <a:extLst>
              <a:ext uri="{FF2B5EF4-FFF2-40B4-BE49-F238E27FC236}">
                <a16:creationId xmlns:a16="http://schemas.microsoft.com/office/drawing/2014/main" id="{6B471D63-8402-3E99-3B40-AF176C44F206}"/>
              </a:ext>
            </a:extLst>
          </p:cNvPr>
          <p:cNvSpPr>
            <a:spLocks noGrp="1"/>
          </p:cNvSpPr>
          <p:nvPr>
            <p:ph idx="1"/>
          </p:nvPr>
        </p:nvSpPr>
        <p:spPr>
          <a:xfrm>
            <a:off x="158324" y="831127"/>
            <a:ext cx="11628606" cy="1938992"/>
          </a:xfrm>
        </p:spPr>
        <p:txBody>
          <a:bodyPr/>
          <a:lstStyle/>
          <a:p>
            <a:pPr fontAlgn="base">
              <a:spcBef>
                <a:spcPts val="0"/>
              </a:spcBef>
            </a:pPr>
            <a:r>
              <a:rPr lang="en-US" sz="2400" b="1" u="sng" dirty="0"/>
              <a:t>2 Peter: Name, calling, audience description</a:t>
            </a:r>
          </a:p>
          <a:p>
            <a:pPr fontAlgn="base">
              <a:spcBef>
                <a:spcPts val="0"/>
              </a:spcBef>
            </a:pPr>
            <a:r>
              <a:rPr lang="en-US" sz="2400" dirty="0"/>
              <a:t>From Simeon Peter, a slave and apostle of Jesus Christ, to those who through the righteousness of our God and Savior, Jesus Christ, have been granted a faith just as precious as ours. May  grace and peace be lavished on you as you grow in the rich knowledge of God and of Jesus our Lord! (1:1-2)</a:t>
            </a:r>
            <a:endParaRPr lang="en-US" sz="2400" b="1" u="sng" dirty="0">
              <a:solidFill>
                <a:srgbClr val="FFFF00"/>
              </a:solidFill>
            </a:endParaRPr>
          </a:p>
        </p:txBody>
      </p:sp>
      <p:pic>
        <p:nvPicPr>
          <p:cNvPr id="3" name="Picture 2">
            <a:extLst>
              <a:ext uri="{FF2B5EF4-FFF2-40B4-BE49-F238E27FC236}">
                <a16:creationId xmlns:a16="http://schemas.microsoft.com/office/drawing/2014/main" id="{34EBE29D-0472-1453-FCE8-7B3F1E50EDA8}"/>
              </a:ext>
            </a:extLst>
          </p:cNvPr>
          <p:cNvPicPr>
            <a:picLocks noChangeAspect="1"/>
          </p:cNvPicPr>
          <p:nvPr/>
        </p:nvPicPr>
        <p:blipFill>
          <a:blip r:embed="rId3"/>
          <a:stretch>
            <a:fillRect/>
          </a:stretch>
        </p:blipFill>
        <p:spPr>
          <a:xfrm>
            <a:off x="211280" y="2860040"/>
            <a:ext cx="2445175" cy="1723024"/>
          </a:xfrm>
          <a:prstGeom prst="rect">
            <a:avLst/>
          </a:prstGeom>
        </p:spPr>
      </p:pic>
      <p:sp>
        <p:nvSpPr>
          <p:cNvPr id="4" name="TextBox 3">
            <a:extLst>
              <a:ext uri="{FF2B5EF4-FFF2-40B4-BE49-F238E27FC236}">
                <a16:creationId xmlns:a16="http://schemas.microsoft.com/office/drawing/2014/main" id="{09210F56-65CD-784E-72FE-6F0168C0C5CE}"/>
              </a:ext>
            </a:extLst>
          </p:cNvPr>
          <p:cNvSpPr txBox="1"/>
          <p:nvPr/>
        </p:nvSpPr>
        <p:spPr>
          <a:xfrm>
            <a:off x="2711875" y="2700057"/>
            <a:ext cx="8986155" cy="1938992"/>
          </a:xfrm>
          <a:prstGeom prst="rect">
            <a:avLst/>
          </a:prstGeom>
          <a:noFill/>
        </p:spPr>
        <p:txBody>
          <a:bodyPr wrap="square">
            <a:spAutoFit/>
          </a:bodyPr>
          <a:lstStyle/>
          <a:p>
            <a:r>
              <a:rPr lang="en-US" dirty="0"/>
              <a:t>Therefore</a:t>
            </a:r>
            <a:r>
              <a:rPr lang="en-US" b="0" i="0" dirty="0">
                <a:solidFill>
                  <a:schemeClr val="tx1"/>
                </a:solidFill>
                <a:effectLst/>
                <a:latin typeface="+mn-lt"/>
              </a:rPr>
              <a:t>, brothers and si</a:t>
            </a:r>
            <a:r>
              <a:rPr lang="en-US" dirty="0"/>
              <a:t>sters, make every effort to be sure of your calling and election</a:t>
            </a:r>
            <a:r>
              <a:rPr lang="en-US" b="0" i="0" dirty="0">
                <a:solidFill>
                  <a:schemeClr val="tx1"/>
                </a:solidFill>
                <a:effectLst/>
                <a:latin typeface="+mn-lt"/>
              </a:rPr>
              <a:t>. For by doing this you will never stumble into sin. For thus an entrance into the eternal kingdom of our Lord and Savior, Jesus Christ, will be richly provided fo</a:t>
            </a:r>
            <a:r>
              <a:rPr lang="en-US" dirty="0"/>
              <a:t>r you. </a:t>
            </a:r>
            <a:r>
              <a:rPr lang="en-US" b="0" i="0" dirty="0">
                <a:solidFill>
                  <a:schemeClr val="tx1"/>
                </a:solidFill>
                <a:effectLst/>
                <a:latin typeface="+mn-lt"/>
              </a:rPr>
              <a:t>(1:10-11)</a:t>
            </a:r>
            <a:endParaRPr lang="en-US" dirty="0"/>
          </a:p>
        </p:txBody>
      </p:sp>
      <p:sp>
        <p:nvSpPr>
          <p:cNvPr id="8" name="TextBox 7">
            <a:extLst>
              <a:ext uri="{FF2B5EF4-FFF2-40B4-BE49-F238E27FC236}">
                <a16:creationId xmlns:a16="http://schemas.microsoft.com/office/drawing/2014/main" id="{EE49BB6D-DEFC-02C7-7B09-358FF053AC1F}"/>
              </a:ext>
            </a:extLst>
          </p:cNvPr>
          <p:cNvSpPr txBox="1"/>
          <p:nvPr/>
        </p:nvSpPr>
        <p:spPr>
          <a:xfrm>
            <a:off x="4140200" y="5435600"/>
            <a:ext cx="184731" cy="461665"/>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CDCAF47E-B64E-6F6C-BECD-DCA146D44BC7}"/>
              </a:ext>
            </a:extLst>
          </p:cNvPr>
          <p:cNvSpPr txBox="1"/>
          <p:nvPr/>
        </p:nvSpPr>
        <p:spPr>
          <a:xfrm>
            <a:off x="69424" y="4612746"/>
            <a:ext cx="11995576" cy="2308324"/>
          </a:xfrm>
          <a:prstGeom prst="rect">
            <a:avLst/>
          </a:prstGeom>
          <a:noFill/>
        </p:spPr>
        <p:txBody>
          <a:bodyPr wrap="square">
            <a:spAutoFit/>
          </a:bodyPr>
          <a:lstStyle/>
          <a:p>
            <a:r>
              <a:rPr lang="en-US" dirty="0"/>
              <a:t>Dear friends, this is already the second letter I have written you, in which I am </a:t>
            </a:r>
          </a:p>
          <a:p>
            <a:r>
              <a:rPr lang="en-US" dirty="0"/>
              <a:t>trying to stir up your pure mind by way of reminder: I want you to recall both the predictions foretold by the holy prophets and the commandment of the Lord and Savior through your apostles.. Above all, understand this: In the last days blatant scoffers will come, being propelled by their own evil urges and saying, “Where is his promised return?” (3:1-4)</a:t>
            </a:r>
          </a:p>
        </p:txBody>
      </p:sp>
    </p:spTree>
    <p:extLst>
      <p:ext uri="{BB962C8B-B14F-4D97-AF65-F5344CB8AC3E}">
        <p14:creationId xmlns:p14="http://schemas.microsoft.com/office/powerpoint/2010/main" val="1048473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6E25F-437B-7D84-FFDB-06172279542C}"/>
            </a:ext>
          </a:extLst>
        </p:cNvPr>
        <p:cNvGrpSpPr/>
        <p:nvPr/>
      </p:nvGrpSpPr>
      <p:grpSpPr>
        <a:xfrm>
          <a:off x="0" y="0"/>
          <a:ext cx="0" cy="0"/>
          <a:chOff x="0" y="0"/>
          <a:chExt cx="0" cy="0"/>
        </a:xfrm>
      </p:grpSpPr>
      <p:pic>
        <p:nvPicPr>
          <p:cNvPr id="1026" name="Picture 2" descr="A red curtain with tassels&#10;&#10;Description automatically generated">
            <a:hlinkClick r:id="rId3"/>
            <a:extLst>
              <a:ext uri="{FF2B5EF4-FFF2-40B4-BE49-F238E27FC236}">
                <a16:creationId xmlns:a16="http://schemas.microsoft.com/office/drawing/2014/main" id="{E1865B19-31BE-856F-515B-F12FE3402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5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D17E52-C289-1C8A-383C-F69265152170}"/>
              </a:ext>
            </a:extLst>
          </p:cNvPr>
          <p:cNvSpPr>
            <a:spLocks noGrp="1"/>
          </p:cNvSpPr>
          <p:nvPr>
            <p:ph type="title"/>
          </p:nvPr>
        </p:nvSpPr>
        <p:spPr>
          <a:xfrm>
            <a:off x="3657597" y="2386743"/>
            <a:ext cx="4657725" cy="2054627"/>
          </a:xfrm>
          <a:solidFill>
            <a:schemeClr val="bg1">
              <a:alpha val="60000"/>
            </a:schemeClr>
          </a:solidFill>
          <a:ln w="38100" cap="sq">
            <a:noFill/>
            <a:miter lim="800000"/>
          </a:ln>
        </p:spPr>
        <p:txBody>
          <a:bodyPr vert="horz" lIns="274320" tIns="182880" rIns="274320" bIns="182880" rtlCol="0" anchor="ctr" anchorCtr="1">
            <a:noAutofit/>
          </a:bodyPr>
          <a:lstStyle/>
          <a:p>
            <a:pPr algn="ctr"/>
            <a:r>
              <a:rPr lang="en-US" sz="3000" dirty="0">
                <a:solidFill>
                  <a:schemeClr val="tx1"/>
                </a:solidFill>
                <a:latin typeface="Broadway" pitchFamily="82" charset="77"/>
              </a:rPr>
              <a:t>ACT 3:</a:t>
            </a:r>
            <a:br>
              <a:rPr lang="en-US" sz="3000" dirty="0">
                <a:solidFill>
                  <a:schemeClr val="tx1"/>
                </a:solidFill>
                <a:latin typeface="Broadway" pitchFamily="82" charset="77"/>
              </a:rPr>
            </a:br>
            <a:br>
              <a:rPr lang="en-US" sz="3000" dirty="0">
                <a:solidFill>
                  <a:schemeClr val="tx1"/>
                </a:solidFill>
                <a:latin typeface="Broadway" pitchFamily="82" charset="77"/>
              </a:rPr>
            </a:br>
            <a:r>
              <a:rPr lang="en-US" sz="3000" dirty="0">
                <a:solidFill>
                  <a:schemeClr val="tx1"/>
                </a:solidFill>
                <a:latin typeface="Broadway" pitchFamily="82" charset="77"/>
              </a:rPr>
              <a:t>FALLING ASLEEP</a:t>
            </a:r>
          </a:p>
        </p:txBody>
      </p:sp>
    </p:spTree>
    <p:extLst>
      <p:ext uri="{BB962C8B-B14F-4D97-AF65-F5344CB8AC3E}">
        <p14:creationId xmlns:p14="http://schemas.microsoft.com/office/powerpoint/2010/main" val="179654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7E438-C6B4-DCB0-5619-6D1352E13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9A84A6-919D-6C3C-6E52-EE76602019A5}"/>
              </a:ext>
            </a:extLst>
          </p:cNvPr>
          <p:cNvSpPr>
            <a:spLocks noGrp="1"/>
          </p:cNvSpPr>
          <p:nvPr>
            <p:ph type="title"/>
          </p:nvPr>
        </p:nvSpPr>
        <p:spPr>
          <a:xfrm>
            <a:off x="69424" y="72365"/>
            <a:ext cx="11628606" cy="935596"/>
          </a:xfrm>
        </p:spPr>
        <p:txBody>
          <a:bodyPr/>
          <a:lstStyle/>
          <a:p>
            <a:r>
              <a:rPr lang="en-US" sz="4400" dirty="0">
                <a:solidFill>
                  <a:schemeClr val="tx1"/>
                </a:solidFill>
              </a:rPr>
              <a:t>Peter’s Death: Jesus shares this with him</a:t>
            </a:r>
          </a:p>
        </p:txBody>
      </p:sp>
      <p:sp>
        <p:nvSpPr>
          <p:cNvPr id="5" name="Content Placeholder 4">
            <a:extLst>
              <a:ext uri="{FF2B5EF4-FFF2-40B4-BE49-F238E27FC236}">
                <a16:creationId xmlns:a16="http://schemas.microsoft.com/office/drawing/2014/main" id="{6E2C922E-5743-197D-EECE-202818E6686E}"/>
              </a:ext>
            </a:extLst>
          </p:cNvPr>
          <p:cNvSpPr>
            <a:spLocks noGrp="1"/>
          </p:cNvSpPr>
          <p:nvPr>
            <p:ph idx="1"/>
          </p:nvPr>
        </p:nvSpPr>
        <p:spPr>
          <a:xfrm>
            <a:off x="69424" y="1007960"/>
            <a:ext cx="11628606" cy="5591623"/>
          </a:xfrm>
        </p:spPr>
        <p:txBody>
          <a:bodyPr/>
          <a:lstStyle/>
          <a:p>
            <a:pPr fontAlgn="base">
              <a:spcBef>
                <a:spcPts val="0"/>
              </a:spcBef>
            </a:pPr>
            <a:endParaRPr lang="en-US" sz="2800" dirty="0"/>
          </a:p>
          <a:p>
            <a:pPr fontAlgn="base">
              <a:spcBef>
                <a:spcPts val="0"/>
              </a:spcBef>
            </a:pPr>
            <a:r>
              <a:rPr lang="en-US" sz="2800" dirty="0"/>
              <a:t>“I tell you the solemn truth, when you were young, you tied your clothes around you and went wherever you wanted, but when you are old, you will stretch out your hands, and others will tie you up and bring you where you do not want to go.” </a:t>
            </a:r>
          </a:p>
          <a:p>
            <a:pPr fontAlgn="base">
              <a:spcBef>
                <a:spcPts val="0"/>
              </a:spcBef>
            </a:pPr>
            <a:endParaRPr lang="en-US" sz="2800" dirty="0"/>
          </a:p>
          <a:p>
            <a:pPr fontAlgn="base">
              <a:spcBef>
                <a:spcPts val="0"/>
              </a:spcBef>
            </a:pPr>
            <a:r>
              <a:rPr lang="en-US" sz="2800" dirty="0"/>
              <a:t>(Now Jesus said this to indicate clearly by what kind of death Peter was going </a:t>
            </a:r>
            <a:r>
              <a:rPr lang="en-US" sz="2800" b="1" i="1" dirty="0">
                <a:solidFill>
                  <a:srgbClr val="FFFF00"/>
                </a:solidFill>
              </a:rPr>
              <a:t>to glorify God</a:t>
            </a:r>
            <a:r>
              <a:rPr lang="en-US" sz="2800" dirty="0"/>
              <a:t>.)</a:t>
            </a:r>
          </a:p>
          <a:p>
            <a:pPr fontAlgn="base">
              <a:spcBef>
                <a:spcPts val="0"/>
              </a:spcBef>
            </a:pPr>
            <a:endParaRPr lang="en-US" sz="2800" dirty="0"/>
          </a:p>
          <a:p>
            <a:pPr fontAlgn="base">
              <a:spcBef>
                <a:spcPts val="0"/>
              </a:spcBef>
            </a:pPr>
            <a:r>
              <a:rPr lang="en-US" sz="2800" dirty="0"/>
              <a:t>After he said this, Jesus told Peter, “Follow me.” (John 21:18-19)</a:t>
            </a:r>
          </a:p>
        </p:txBody>
      </p:sp>
    </p:spTree>
    <p:extLst>
      <p:ext uri="{BB962C8B-B14F-4D97-AF65-F5344CB8AC3E}">
        <p14:creationId xmlns:p14="http://schemas.microsoft.com/office/powerpoint/2010/main" val="1995448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4DBD9-3521-BDD8-940D-7030891149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8CAAB-93DB-5015-2243-824B9ACAD953}"/>
              </a:ext>
            </a:extLst>
          </p:cNvPr>
          <p:cNvSpPr>
            <a:spLocks noGrp="1"/>
          </p:cNvSpPr>
          <p:nvPr>
            <p:ph type="title"/>
          </p:nvPr>
        </p:nvSpPr>
        <p:spPr>
          <a:xfrm>
            <a:off x="69424" y="72365"/>
            <a:ext cx="11628606" cy="935596"/>
          </a:xfrm>
        </p:spPr>
        <p:txBody>
          <a:bodyPr/>
          <a:lstStyle/>
          <a:p>
            <a:r>
              <a:rPr lang="en-US" sz="4400" dirty="0">
                <a:solidFill>
                  <a:schemeClr val="tx1"/>
                </a:solidFill>
              </a:rPr>
              <a:t>Peter’s Martyrdom</a:t>
            </a:r>
          </a:p>
        </p:txBody>
      </p:sp>
      <p:sp>
        <p:nvSpPr>
          <p:cNvPr id="5" name="Content Placeholder 4">
            <a:extLst>
              <a:ext uri="{FF2B5EF4-FFF2-40B4-BE49-F238E27FC236}">
                <a16:creationId xmlns:a16="http://schemas.microsoft.com/office/drawing/2014/main" id="{AA70B698-2C8C-96AF-F236-86383AD681EF}"/>
              </a:ext>
            </a:extLst>
          </p:cNvPr>
          <p:cNvSpPr>
            <a:spLocks noGrp="1"/>
          </p:cNvSpPr>
          <p:nvPr>
            <p:ph idx="1"/>
          </p:nvPr>
        </p:nvSpPr>
        <p:spPr>
          <a:xfrm>
            <a:off x="69424" y="1007960"/>
            <a:ext cx="11628606" cy="5591623"/>
          </a:xfrm>
        </p:spPr>
        <p:txBody>
          <a:bodyPr/>
          <a:lstStyle/>
          <a:p>
            <a:pPr fontAlgn="base">
              <a:spcBef>
                <a:spcPts val="0"/>
              </a:spcBef>
            </a:pPr>
            <a:r>
              <a:rPr lang="en-US" sz="2800" b="1" u="sng" dirty="0"/>
              <a:t>Eusebius: Church History, 324 AD (Book 2, Ch. 25)</a:t>
            </a:r>
          </a:p>
          <a:p>
            <a:pPr>
              <a:spcBef>
                <a:spcPts val="0"/>
              </a:spcBef>
            </a:pPr>
            <a:r>
              <a:rPr lang="en-US" sz="2400" dirty="0"/>
              <a:t>But with all these things this particular in the catalogue of his crimes was still wanting, that he (Nero)was the first of the emperors who showed himself an enemy of the divine religion.</a:t>
            </a:r>
          </a:p>
          <a:p>
            <a:pPr>
              <a:spcBef>
                <a:spcPts val="0"/>
              </a:spcBef>
            </a:pPr>
            <a:r>
              <a:rPr lang="en-US" sz="2400" dirty="0"/>
              <a:t>	The Roman Tertullian is likewise a witness of this. He writes as follows: “Examine your records. There you will find that Nero was the first that persecuted this doctrine, particularly then when after subduing all the east, he exercised his cruelty against all at Rome. We glory in having such a man the leader in our punishment. For whoever knows him can understand that nothing was condemned by Nero unless it was something of great excellence.”</a:t>
            </a:r>
          </a:p>
          <a:p>
            <a:pPr>
              <a:spcBef>
                <a:spcPts val="0"/>
              </a:spcBef>
            </a:pPr>
            <a:r>
              <a:rPr lang="en-US" sz="2400" dirty="0"/>
              <a:t>	Thus publicly announcing himself as the first among God’s chief enemies, he was led on to the slaughter of the apostles. It is, therefore, recorded that Paul was beheaded in Rome itself, and that </a:t>
            </a:r>
            <a:r>
              <a:rPr lang="en-US" sz="2400" dirty="0">
                <a:solidFill>
                  <a:srgbClr val="FFFF00"/>
                </a:solidFill>
              </a:rPr>
              <a:t>Peter likewise was crucified under Nero</a:t>
            </a:r>
            <a:r>
              <a:rPr lang="en-US" sz="2400" dirty="0"/>
              <a:t>. This account of Peter and Paul is substantiated by the fact that their names are preserved in the cemeteries of that place even to the present day.</a:t>
            </a:r>
          </a:p>
        </p:txBody>
      </p:sp>
    </p:spTree>
    <p:extLst>
      <p:ext uri="{BB962C8B-B14F-4D97-AF65-F5344CB8AC3E}">
        <p14:creationId xmlns:p14="http://schemas.microsoft.com/office/powerpoint/2010/main" val="1778871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231E0-5997-EC23-DB56-184A881E1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97301-C00A-6D33-F9D0-30D3BA6E83B2}"/>
              </a:ext>
            </a:extLst>
          </p:cNvPr>
          <p:cNvSpPr>
            <a:spLocks noGrp="1"/>
          </p:cNvSpPr>
          <p:nvPr>
            <p:ph type="title"/>
          </p:nvPr>
        </p:nvSpPr>
        <p:spPr>
          <a:xfrm>
            <a:off x="69424" y="72365"/>
            <a:ext cx="11628606" cy="935596"/>
          </a:xfrm>
        </p:spPr>
        <p:txBody>
          <a:bodyPr/>
          <a:lstStyle/>
          <a:p>
            <a:r>
              <a:rPr lang="en-US" sz="4400" dirty="0">
                <a:solidFill>
                  <a:schemeClr val="tx1"/>
                </a:solidFill>
              </a:rPr>
              <a:t>Peter’s Benediction: </a:t>
            </a:r>
            <a:r>
              <a:rPr lang="en-US" sz="3200" dirty="0">
                <a:solidFill>
                  <a:schemeClr val="tx1"/>
                </a:solidFill>
              </a:rPr>
              <a:t>How should we remember Peter?</a:t>
            </a:r>
          </a:p>
        </p:txBody>
      </p:sp>
      <p:sp>
        <p:nvSpPr>
          <p:cNvPr id="5" name="Content Placeholder 4">
            <a:extLst>
              <a:ext uri="{FF2B5EF4-FFF2-40B4-BE49-F238E27FC236}">
                <a16:creationId xmlns:a16="http://schemas.microsoft.com/office/drawing/2014/main" id="{1F80F440-9FAA-A816-738E-9AA606F4CAFE}"/>
              </a:ext>
            </a:extLst>
          </p:cNvPr>
          <p:cNvSpPr>
            <a:spLocks noGrp="1"/>
          </p:cNvSpPr>
          <p:nvPr>
            <p:ph idx="1"/>
          </p:nvPr>
        </p:nvSpPr>
        <p:spPr>
          <a:xfrm>
            <a:off x="69424" y="869415"/>
            <a:ext cx="11628606" cy="5916220"/>
          </a:xfrm>
        </p:spPr>
        <p:txBody>
          <a:bodyPr/>
          <a:lstStyle/>
          <a:p>
            <a:pPr>
              <a:spcBef>
                <a:spcPts val="0"/>
              </a:spcBef>
            </a:pPr>
            <a:endParaRPr lang="en-US" sz="1400" dirty="0"/>
          </a:p>
          <a:p>
            <a:pPr>
              <a:spcBef>
                <a:spcPts val="0"/>
              </a:spcBef>
            </a:pPr>
            <a:r>
              <a:rPr lang="en-US" sz="2600" dirty="0"/>
              <a:t>Jesus chose him.</a:t>
            </a:r>
          </a:p>
          <a:p>
            <a:pPr>
              <a:spcBef>
                <a:spcPts val="0"/>
              </a:spcBef>
            </a:pPr>
            <a:r>
              <a:rPr lang="en-US" sz="2600" dirty="0"/>
              <a:t>Peter surrendered and followed.</a:t>
            </a:r>
          </a:p>
          <a:p>
            <a:pPr>
              <a:spcBef>
                <a:spcPts val="0"/>
              </a:spcBef>
            </a:pPr>
            <a:r>
              <a:rPr lang="en-US" sz="2600" dirty="0"/>
              <a:t>Peter listened and asked good questions.</a:t>
            </a:r>
          </a:p>
          <a:p>
            <a:pPr>
              <a:spcBef>
                <a:spcPts val="0"/>
              </a:spcBef>
            </a:pPr>
            <a:r>
              <a:rPr lang="en-US" sz="2600" dirty="0"/>
              <a:t>Peter believed and confessed Jesus.</a:t>
            </a:r>
          </a:p>
          <a:p>
            <a:pPr>
              <a:spcBef>
                <a:spcPts val="0"/>
              </a:spcBef>
            </a:pPr>
            <a:r>
              <a:rPr lang="en-US" sz="2600" dirty="0"/>
              <a:t>Peter stumbled . . . but did not fall.</a:t>
            </a:r>
          </a:p>
          <a:p>
            <a:pPr>
              <a:spcBef>
                <a:spcPts val="0"/>
              </a:spcBef>
            </a:pPr>
            <a:r>
              <a:rPr lang="en-US" sz="2600" dirty="0"/>
              <a:t>Peter set his life on being a faithful witness of Jesus.</a:t>
            </a:r>
          </a:p>
          <a:p>
            <a:pPr>
              <a:spcBef>
                <a:spcPts val="0"/>
              </a:spcBef>
            </a:pPr>
            <a:r>
              <a:rPr lang="en-US" sz="2600" dirty="0"/>
              <a:t>Peter was a faithful steward of what God entrusted him to do.</a:t>
            </a:r>
          </a:p>
          <a:p>
            <a:pPr>
              <a:spcBef>
                <a:spcPts val="0"/>
              </a:spcBef>
            </a:pPr>
            <a:r>
              <a:rPr lang="en-US" sz="2600" dirty="0"/>
              <a:t>Peter did not seek to promote himself .  . . Peter sought to speak of Christ.</a:t>
            </a:r>
          </a:p>
          <a:p>
            <a:pPr>
              <a:spcBef>
                <a:spcPts val="0"/>
              </a:spcBef>
            </a:pPr>
            <a:r>
              <a:rPr lang="en-US" sz="2600" dirty="0"/>
              <a:t>Peter spotted false teachers, opponents of the gospel . . . and gave warnings</a:t>
            </a:r>
          </a:p>
          <a:p>
            <a:pPr>
              <a:spcBef>
                <a:spcPts val="0"/>
              </a:spcBef>
            </a:pPr>
            <a:r>
              <a:rPr lang="en-US" sz="2600" dirty="0"/>
              <a:t>Peter cared for other believers . . . individuals and churches</a:t>
            </a:r>
          </a:p>
          <a:p>
            <a:pPr>
              <a:spcBef>
                <a:spcPts val="0"/>
              </a:spcBef>
            </a:pPr>
            <a:r>
              <a:rPr lang="en-US" sz="2600" dirty="0"/>
              <a:t>Peter spoke from his own experiences of suffering</a:t>
            </a:r>
          </a:p>
          <a:p>
            <a:pPr>
              <a:spcBef>
                <a:spcPts val="0"/>
              </a:spcBef>
            </a:pPr>
            <a:r>
              <a:rPr lang="en-US" sz="2600" dirty="0"/>
              <a:t>Peter reminded believers that Christ is returning . . . and live in readiness</a:t>
            </a:r>
          </a:p>
          <a:p>
            <a:pPr>
              <a:spcBef>
                <a:spcPts val="0"/>
              </a:spcBef>
            </a:pPr>
            <a:r>
              <a:rPr lang="en-US" sz="2600" dirty="0"/>
              <a:t>Peter loved his Lord.    </a:t>
            </a:r>
            <a:r>
              <a:rPr lang="en-US" sz="2600" i="1" u="sng" dirty="0"/>
              <a:t>(Well done, good and faithful servant)</a:t>
            </a:r>
          </a:p>
          <a:p>
            <a:pPr>
              <a:spcBef>
                <a:spcPts val="0"/>
              </a:spcBef>
            </a:pPr>
            <a:endParaRPr lang="en-US" sz="2400" dirty="0"/>
          </a:p>
        </p:txBody>
      </p:sp>
    </p:spTree>
    <p:extLst>
      <p:ext uri="{BB962C8B-B14F-4D97-AF65-F5344CB8AC3E}">
        <p14:creationId xmlns:p14="http://schemas.microsoft.com/office/powerpoint/2010/main" val="323450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B0642-4337-549E-BAB0-309ADBB51C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275DD11-BF04-8E1B-9669-859551AE7CD7}"/>
              </a:ext>
            </a:extLst>
          </p:cNvPr>
          <p:cNvSpPr txBox="1"/>
          <p:nvPr/>
        </p:nvSpPr>
        <p:spPr>
          <a:xfrm>
            <a:off x="-3301139" y="1425844"/>
            <a:ext cx="184731" cy="461665"/>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3712950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E103_Nehemiah">
  <a:themeElements>
    <a:clrScheme name="Custom 25">
      <a:dk1>
        <a:srgbClr val="FFFFFF"/>
      </a:dk1>
      <a:lt1>
        <a:sysClr val="window" lastClr="FFFFFF"/>
      </a:lt1>
      <a:dk2>
        <a:srgbClr val="FF8000"/>
      </a:dk2>
      <a:lt2>
        <a:srgbClr val="ECE9C6"/>
      </a:lt2>
      <a:accent1>
        <a:srgbClr val="873624"/>
      </a:accent1>
      <a:accent2>
        <a:srgbClr val="D6862D"/>
      </a:accent2>
      <a:accent3>
        <a:srgbClr val="D0BE40"/>
      </a:accent3>
      <a:accent4>
        <a:srgbClr val="877F6C"/>
      </a:accent4>
      <a:accent5>
        <a:srgbClr val="972109"/>
      </a:accent5>
      <a:accent6>
        <a:srgbClr val="AEB795"/>
      </a:accent6>
      <a:hlink>
        <a:srgbClr val="FFF9D6"/>
      </a:hlink>
      <a:folHlink>
        <a:srgbClr val="B2B2B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BE103_Nehemiah</Template>
  <TotalTime>24382</TotalTime>
  <Words>4218</Words>
  <Application>Microsoft Macintosh PowerPoint</Application>
  <PresentationFormat>Widescreen</PresentationFormat>
  <Paragraphs>189</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Broadway</vt:lpstr>
      <vt:lpstr>Calibri</vt:lpstr>
      <vt:lpstr>M Avenir Medium</vt:lpstr>
      <vt:lpstr>Trebuchet MS</vt:lpstr>
      <vt:lpstr>Wingdings</vt:lpstr>
      <vt:lpstr>BE103_Nehemiah</vt:lpstr>
      <vt:lpstr>PowerPoint Presentation</vt:lpstr>
      <vt:lpstr>Peter: God’s Plan for His Life</vt:lpstr>
      <vt:lpstr>Apostles &amp; Others:  Some mentioned much, some only briefly</vt:lpstr>
      <vt:lpstr>ACT 1:   FOLLOWING  JESUS</vt:lpstr>
      <vt:lpstr>Peter’s Call</vt:lpstr>
      <vt:lpstr>Peter’s Questions</vt:lpstr>
      <vt:lpstr>Peter’s Confession</vt:lpstr>
      <vt:lpstr>Peter’s Post-Confession Rebuke</vt:lpstr>
      <vt:lpstr>Peter at the Transfiguration</vt:lpstr>
      <vt:lpstr>Peter’s Denial: Predicted   three times</vt:lpstr>
      <vt:lpstr>Peter’s Denial: Fulfilled  three times</vt:lpstr>
      <vt:lpstr>Peter’s Restoration    three times</vt:lpstr>
      <vt:lpstr>ACT 2:  POST-ASCENSION “feed my sheep”</vt:lpstr>
      <vt:lpstr>Peter’s Pentecost Sermon – about 3,000</vt:lpstr>
      <vt:lpstr>Peter’s Boldness – in public</vt:lpstr>
      <vt:lpstr>Peter an Instrument to Expand the Gospel</vt:lpstr>
      <vt:lpstr>Peter an Instrument to Expand the Gospel</vt:lpstr>
      <vt:lpstr>Peter an Instrument to Expand the Gospel</vt:lpstr>
      <vt:lpstr>Peter Endorsed – and Rebuked – by Paul</vt:lpstr>
      <vt:lpstr>Peter Endorsed – and Rebuked – by Paul</vt:lpstr>
      <vt:lpstr>ACT 3:  APOSTOLIC  LETTERS</vt:lpstr>
      <vt:lpstr>1 Peter: Be Faithful in a Foreign Land</vt:lpstr>
      <vt:lpstr>2 Peter: Be Faithful to and Ready for the Lord</vt:lpstr>
      <vt:lpstr>ACT 3:  FALLING ASLEEP</vt:lpstr>
      <vt:lpstr>Peter’s Death: Jesus shares this with him</vt:lpstr>
      <vt:lpstr>Peter’s Martyrdom</vt:lpstr>
      <vt:lpstr>Peter’s Benediction: How should we remember Peter?</vt:lpstr>
      <vt:lpstr>PowerPoint Presentation</vt:lpstr>
    </vt:vector>
  </TitlesOfParts>
  <Company>Dallas Theological Seminary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DTS</dc:creator>
  <cp:lastModifiedBy>Gary Cook</cp:lastModifiedBy>
  <cp:revision>933</cp:revision>
  <cp:lastPrinted>2026-09-13T12:12:50Z</cp:lastPrinted>
  <dcterms:created xsi:type="dcterms:W3CDTF">2015-05-15T20:53:21Z</dcterms:created>
  <dcterms:modified xsi:type="dcterms:W3CDTF">2026-09-13T15:55:16Z</dcterms:modified>
</cp:coreProperties>
</file>