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9" r:id="rId5"/>
    <p:sldMasterId id="2147483721" r:id="rId6"/>
  </p:sldMasterIdLst>
  <p:notesMasterIdLst>
    <p:notesMasterId r:id="rId64"/>
  </p:notesMasterIdLst>
  <p:sldIdLst>
    <p:sldId id="768" r:id="rId7"/>
    <p:sldId id="951" r:id="rId8"/>
    <p:sldId id="885" r:id="rId9"/>
    <p:sldId id="883" r:id="rId10"/>
    <p:sldId id="884" r:id="rId11"/>
    <p:sldId id="268" r:id="rId12"/>
    <p:sldId id="271" r:id="rId13"/>
    <p:sldId id="944" r:id="rId14"/>
    <p:sldId id="868" r:id="rId15"/>
    <p:sldId id="870" r:id="rId16"/>
    <p:sldId id="897" r:id="rId17"/>
    <p:sldId id="930" r:id="rId18"/>
    <p:sldId id="931" r:id="rId19"/>
    <p:sldId id="296" r:id="rId20"/>
    <p:sldId id="256" r:id="rId21"/>
    <p:sldId id="933" r:id="rId22"/>
    <p:sldId id="311" r:id="rId23"/>
    <p:sldId id="284" r:id="rId24"/>
    <p:sldId id="934" r:id="rId25"/>
    <p:sldId id="935" r:id="rId26"/>
    <p:sldId id="943" r:id="rId27"/>
    <p:sldId id="321" r:id="rId28"/>
    <p:sldId id="900" r:id="rId29"/>
    <p:sldId id="898" r:id="rId30"/>
    <p:sldId id="899" r:id="rId31"/>
    <p:sldId id="901" r:id="rId32"/>
    <p:sldId id="902" r:id="rId33"/>
    <p:sldId id="904" r:id="rId34"/>
    <p:sldId id="905" r:id="rId35"/>
    <p:sldId id="903" r:id="rId36"/>
    <p:sldId id="906" r:id="rId37"/>
    <p:sldId id="946" r:id="rId38"/>
    <p:sldId id="947" r:id="rId39"/>
    <p:sldId id="948" r:id="rId40"/>
    <p:sldId id="949" r:id="rId41"/>
    <p:sldId id="908" r:id="rId42"/>
    <p:sldId id="910" r:id="rId43"/>
    <p:sldId id="911" r:id="rId44"/>
    <p:sldId id="912" r:id="rId45"/>
    <p:sldId id="914" r:id="rId46"/>
    <p:sldId id="913" r:id="rId47"/>
    <p:sldId id="929" r:id="rId48"/>
    <p:sldId id="259" r:id="rId49"/>
    <p:sldId id="276" r:id="rId50"/>
    <p:sldId id="275" r:id="rId51"/>
    <p:sldId id="274" r:id="rId52"/>
    <p:sldId id="927" r:id="rId53"/>
    <p:sldId id="928" r:id="rId54"/>
    <p:sldId id="950" r:id="rId55"/>
    <p:sldId id="924" r:id="rId56"/>
    <p:sldId id="925" r:id="rId57"/>
    <p:sldId id="926" r:id="rId58"/>
    <p:sldId id="939" r:id="rId59"/>
    <p:sldId id="938" r:id="rId60"/>
    <p:sldId id="940" r:id="rId61"/>
    <p:sldId id="941" r:id="rId62"/>
    <p:sldId id="942"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FFFFE1"/>
    <a:srgbClr val="3C0000"/>
    <a:srgbClr val="320000"/>
    <a:srgbClr val="4B0000"/>
    <a:srgbClr val="3A0000"/>
    <a:srgbClr val="50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88" autoAdjust="0"/>
  </p:normalViewPr>
  <p:slideViewPr>
    <p:cSldViewPr snapToGrid="0">
      <p:cViewPr varScale="1">
        <p:scale>
          <a:sx n="116" d="100"/>
          <a:sy n="116" d="100"/>
        </p:scale>
        <p:origin x="648" y="184"/>
      </p:cViewPr>
      <p:guideLst/>
    </p:cSldViewPr>
  </p:slideViewPr>
  <p:outlineViewPr>
    <p:cViewPr>
      <p:scale>
        <a:sx n="33" d="100"/>
        <a:sy n="33" d="100"/>
      </p:scale>
      <p:origin x="0" y="-1422"/>
    </p:cViewPr>
  </p:outlineViewPr>
  <p:notesTextViewPr>
    <p:cViewPr>
      <p:scale>
        <a:sx n="3" d="2"/>
        <a:sy n="3" d="2"/>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17D978-7087-4508-A398-4F1D95C9EF9B}" type="datetimeFigureOut">
              <a:rPr lang="en-US" smtClean="0"/>
              <a:t>10/4/26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41F60C-99C3-4DA3-941A-D56647AC3B99}" type="slidenum">
              <a:rPr lang="en-US" smtClean="0"/>
              <a:t>‹#›</a:t>
            </a:fld>
            <a:endParaRPr lang="en-US"/>
          </a:p>
        </p:txBody>
      </p:sp>
    </p:spTree>
    <p:extLst>
      <p:ext uri="{BB962C8B-B14F-4D97-AF65-F5344CB8AC3E}">
        <p14:creationId xmlns:p14="http://schemas.microsoft.com/office/powerpoint/2010/main" val="227195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A75DABC-B869-8169-CD0B-BB39AD8D07F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9B5CEF-44F9-45B5-B97D-AF6329C2524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42" name="Rectangle 2">
            <a:extLst>
              <a:ext uri="{FF2B5EF4-FFF2-40B4-BE49-F238E27FC236}">
                <a16:creationId xmlns:a16="http://schemas.microsoft.com/office/drawing/2014/main" id="{F52DE33F-3BDD-C9D6-982E-09632539088A}"/>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3BE50BD4-2AD5-B953-46F2-D5BC6F8CA39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984A621-D79C-4437-A456-794617EA61D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C179E4-07F5-45E5-89A5-7CD54DA1DEF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8066" name="Rectangle 2">
            <a:extLst>
              <a:ext uri="{FF2B5EF4-FFF2-40B4-BE49-F238E27FC236}">
                <a16:creationId xmlns:a16="http://schemas.microsoft.com/office/drawing/2014/main" id="{238CB011-4058-1E5D-E9E4-F509EF94AD62}"/>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80321A73-E9BB-4089-A8BB-DD267A6F2A0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894E60A-3C05-AA4C-4262-CA4D0A76D35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EB22DE-E8DE-4C60-A7E5-167E533A93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98" name="Rectangle 2">
            <a:extLst>
              <a:ext uri="{FF2B5EF4-FFF2-40B4-BE49-F238E27FC236}">
                <a16:creationId xmlns:a16="http://schemas.microsoft.com/office/drawing/2014/main" id="{6A9F547E-55D1-BA2B-8619-DE5204FD9D44}"/>
              </a:ext>
            </a:extLst>
          </p:cNvPr>
          <p:cNvSpPr>
            <a:spLocks noGrp="1" noRot="1" noChangeAspect="1" noChangeArrowheads="1" noTextEdit="1"/>
          </p:cNvSpPr>
          <p:nvPr>
            <p:ph type="sldImg"/>
          </p:nvPr>
        </p:nvSpPr>
        <p:spPr>
          <a:ln/>
        </p:spPr>
      </p:sp>
      <p:sp>
        <p:nvSpPr>
          <p:cNvPr id="4099" name="Rectangle 3">
            <a:extLst>
              <a:ext uri="{FF2B5EF4-FFF2-40B4-BE49-F238E27FC236}">
                <a16:creationId xmlns:a16="http://schemas.microsoft.com/office/drawing/2014/main" id="{F8F78E0C-CE2E-16AF-4C97-4220E941411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CC59C7-726B-003C-A8F3-C0CB8A4CE2B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46E730-F41B-49E8-A386-B784943488B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834" name="Rectangle 2">
            <a:extLst>
              <a:ext uri="{FF2B5EF4-FFF2-40B4-BE49-F238E27FC236}">
                <a16:creationId xmlns:a16="http://schemas.microsoft.com/office/drawing/2014/main" id="{4A713ADE-D293-85FB-0159-023B36C78F46}"/>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EA1AC24F-15B9-4E86-EDC1-CED8BB65E59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CED3EC-6E86-5F43-9749-2A332F5A38B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31D202-D987-4145-9243-78A3856ED24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442" name="Rectangle 2">
            <a:extLst>
              <a:ext uri="{FF2B5EF4-FFF2-40B4-BE49-F238E27FC236}">
                <a16:creationId xmlns:a16="http://schemas.microsoft.com/office/drawing/2014/main" id="{8196EC40-031A-94FA-C7DE-9D162E8574EB}"/>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F62E4836-CF51-6EB7-997E-715AC9B7EACB}"/>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742483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123648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96036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614651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551392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04585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4249339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35824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72523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207515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966503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423CF-855B-4D62-BD8C-6FB6DE54F1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F5EAC-F550-4ADF-910E-E06D3696EA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B0AFC3-ADF7-425B-B0B1-15D3D7C56D99}"/>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DBCB0FF5-55AE-4C55-8266-EC35441C4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BF8AB-73DE-44D8-AC70-769A75DA431C}"/>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1656188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95463-5B51-49C5-8489-1FACE776C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1AA88F-10E5-4007-89FC-E66528A4D2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6BCB50-972E-489C-9CEA-9D0F80827247}"/>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4CAC7121-8722-4773-8C8C-C266669B1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42E356-0F53-4B5F-BC05-41285E73A397}"/>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353884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D4A92-C494-4F6A-B7DA-F9124AA003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E7A7D3-0244-4A80-9C1E-193C54FB86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8811A9-A917-4F00-84FF-8E96E94DB735}"/>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4993B11B-5511-4B87-83E7-C567DAC9C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433A58-73F6-4A6C-8B80-F7D800170AA1}"/>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4205022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2C8BE-26D0-4EB8-AD23-9CE673765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1954E5-5D8C-458B-8A07-628DDE4105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E6C9BE-BEBB-4CEF-8CAC-89C45A1064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19A616-96EC-4BA8-BC25-B67DCA57AE0F}"/>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6" name="Footer Placeholder 5">
            <a:extLst>
              <a:ext uri="{FF2B5EF4-FFF2-40B4-BE49-F238E27FC236}">
                <a16:creationId xmlns:a16="http://schemas.microsoft.com/office/drawing/2014/main" id="{6EAE0305-26C1-45F5-A20C-98810CA495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4436E2-8C39-40F4-872C-74B1438C2021}"/>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3063916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27C27-20AE-4156-B92B-1F7092BFA4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9C1A9F-155B-487D-8D4B-F0750CDA7D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9FDAD8-9C56-4627-91E6-1A0E472B0C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4EECF2-3816-490C-B7F1-FB8E9EED3B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93BC19-6216-4F69-B3BA-A0F753D491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E36CC4-0DEF-4534-8E23-A7B3A4573A08}"/>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8" name="Footer Placeholder 7">
            <a:extLst>
              <a:ext uri="{FF2B5EF4-FFF2-40B4-BE49-F238E27FC236}">
                <a16:creationId xmlns:a16="http://schemas.microsoft.com/office/drawing/2014/main" id="{CF66ED0F-62F9-4074-A4C4-0BEFDF453A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8D4B21-1E88-469F-BBAF-E524FFCC34D4}"/>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185511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11C0-0655-486E-A818-185129FB44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947B4A-08AA-421F-AFA0-E8BCEA551A82}"/>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4" name="Footer Placeholder 3">
            <a:extLst>
              <a:ext uri="{FF2B5EF4-FFF2-40B4-BE49-F238E27FC236}">
                <a16:creationId xmlns:a16="http://schemas.microsoft.com/office/drawing/2014/main" id="{838EAA2C-2DA2-4D31-99E9-32CC5759A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60A1C3-13E4-476A-A4FD-CED215C312E8}"/>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855919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FECD26-6AF0-4FB6-AF79-0EA9E99E8D25}"/>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3" name="Footer Placeholder 2">
            <a:extLst>
              <a:ext uri="{FF2B5EF4-FFF2-40B4-BE49-F238E27FC236}">
                <a16:creationId xmlns:a16="http://schemas.microsoft.com/office/drawing/2014/main" id="{8AF16445-A29C-4B2A-A1A2-0AAA9FE7DF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33BDAC-1B47-4742-9C7F-669DEF8FB15A}"/>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1519408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8C08-19B9-4E4B-BEA9-E42F954F2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4463AE-3F53-412E-892A-14F0D5A7C0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B811E0-7F50-4DC1-B8FE-D94148228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C7E11-5385-45BE-AF1C-79E60B97300D}"/>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6" name="Footer Placeholder 5">
            <a:extLst>
              <a:ext uri="{FF2B5EF4-FFF2-40B4-BE49-F238E27FC236}">
                <a16:creationId xmlns:a16="http://schemas.microsoft.com/office/drawing/2014/main" id="{A359118D-6F52-45E7-8085-8747080CC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CABBF-0F19-4A34-98E3-ECE92D6EB15C}"/>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2272293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721DE-8FB3-4BFA-BFC7-3294C732C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880BE0-59C6-4240-B7B3-5CBD27EC9E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4FA0BE-B714-4500-AC8A-D67D26A1A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09AF27-C416-46D9-8CB9-6FF991183975}"/>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6" name="Footer Placeholder 5">
            <a:extLst>
              <a:ext uri="{FF2B5EF4-FFF2-40B4-BE49-F238E27FC236}">
                <a16:creationId xmlns:a16="http://schemas.microsoft.com/office/drawing/2014/main" id="{08A59F52-DE3A-4986-81B3-62076B0C3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5B4089-EB81-43E1-860F-76BF95B7D3F1}"/>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20939945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4B9A8-40DE-410C-B61F-EB2B02F01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DDE5BF-C1A8-4E2F-BD90-2C23BD6E5A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588467-A613-4F3E-B987-A1BFB73DD2A6}"/>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89CD13B8-C46F-42EC-A0F0-4EFA12B56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65C9ED-1066-4D05-AC87-22232D988AAE}"/>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6561991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D8B523-E91D-4B6D-AAA3-3714F78942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7C9046-2AB7-41DD-B35F-753FEAB6F8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F634CA-12CF-4A62-A0DE-DB7DFFEA33EC}"/>
              </a:ext>
            </a:extLst>
          </p:cNvPr>
          <p:cNvSpPr>
            <a:spLocks noGrp="1"/>
          </p:cNvSpPr>
          <p:nvPr>
            <p:ph type="dt" sz="half" idx="10"/>
          </p:nvPr>
        </p:nvSpPr>
        <p:spPr/>
        <p:txBody>
          <a:body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5DF3C5AC-C549-4E1F-AA33-401C207F85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E7D997-DB8F-4840-8AF8-F249FE5E12D9}"/>
              </a:ext>
            </a:extLst>
          </p:cNvPr>
          <p:cNvSpPr>
            <a:spLocks noGrp="1"/>
          </p:cNvSpPr>
          <p:nvPr>
            <p:ph type="sldNum" sz="quarter" idx="12"/>
          </p:nvPr>
        </p:nvSpPr>
        <p:spPr/>
        <p:txBody>
          <a:bodyPr/>
          <a:lstStyle/>
          <a:p>
            <a:fld id="{E341B495-F2AC-46C8-98A3-80675C43EEC4}" type="slidenum">
              <a:rPr lang="en-US" smtClean="0"/>
              <a:t>‹#›</a:t>
            </a:fld>
            <a:endParaRPr lang="en-US"/>
          </a:p>
        </p:txBody>
      </p:sp>
    </p:spTree>
    <p:extLst>
      <p:ext uri="{BB962C8B-B14F-4D97-AF65-F5344CB8AC3E}">
        <p14:creationId xmlns:p14="http://schemas.microsoft.com/office/powerpoint/2010/main" val="928826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833869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227683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B4D1BEC-8A1B-4AD3-85CA-2FAEE1BADFD8}"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2099727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4D1BEC-8A1B-4AD3-85CA-2FAEE1BADFD8}"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40681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4D1BEC-8A1B-4AD3-85CA-2FAEE1BADFD8}" type="datetimeFigureOut">
              <a:rPr lang="en-US" smtClean="0"/>
              <a:t>10/4/26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2053411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4D1BEC-8A1B-4AD3-85CA-2FAEE1BADFD8}" type="datetimeFigureOut">
              <a:rPr lang="en-US" smtClean="0"/>
              <a:t>10/4/26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3457699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D1BEC-8A1B-4AD3-85CA-2FAEE1BADFD8}" type="datetimeFigureOut">
              <a:rPr lang="en-US" smtClean="0"/>
              <a:t>10/4/26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7915475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4D1BEC-8A1B-4AD3-85CA-2FAEE1BADFD8}"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654879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4D1BEC-8A1B-4AD3-85CA-2FAEE1BADFD8}"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6131616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1784324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30624953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F370F-CBAB-3184-05BD-9A23AA7ADA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C0DFEE-AAF5-791B-B855-D657A2A139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4E094B-4D48-B6B0-A388-3410564BCD4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90A7360-00E4-192A-2C85-0EF3B2FF8F6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E3E277F-A45C-F991-761C-C5990556C1D5}"/>
              </a:ext>
            </a:extLst>
          </p:cNvPr>
          <p:cNvSpPr>
            <a:spLocks noGrp="1"/>
          </p:cNvSpPr>
          <p:nvPr>
            <p:ph type="sldNum" sz="quarter" idx="12"/>
          </p:nvPr>
        </p:nvSpPr>
        <p:spPr/>
        <p:txBody>
          <a:bodyPr/>
          <a:lstStyle>
            <a:lvl1pPr>
              <a:defRPr/>
            </a:lvl1pPr>
          </a:lstStyle>
          <a:p>
            <a:fld id="{79949143-027A-45B1-8CCF-EDF151574062}" type="slidenum">
              <a:rPr lang="en-US" altLang="en-US"/>
              <a:pPr/>
              <a:t>‹#›</a:t>
            </a:fld>
            <a:endParaRPr lang="en-US" altLang="en-US"/>
          </a:p>
        </p:txBody>
      </p:sp>
    </p:spTree>
    <p:extLst>
      <p:ext uri="{BB962C8B-B14F-4D97-AF65-F5344CB8AC3E}">
        <p14:creationId xmlns:p14="http://schemas.microsoft.com/office/powerpoint/2010/main" val="191615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D5DA6-17CB-BCE3-46A8-8B0D5C9042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A25AB3-001A-AF9C-3EF9-9551A1899C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BB19C-6D5A-865F-D55E-CFA68B54450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C822388-B39F-4BFE-F701-4CFDC83B2FE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45894C3-3254-EC66-1EEC-79549CE244C4}"/>
              </a:ext>
            </a:extLst>
          </p:cNvPr>
          <p:cNvSpPr>
            <a:spLocks noGrp="1"/>
          </p:cNvSpPr>
          <p:nvPr>
            <p:ph type="sldNum" sz="quarter" idx="12"/>
          </p:nvPr>
        </p:nvSpPr>
        <p:spPr/>
        <p:txBody>
          <a:bodyPr/>
          <a:lstStyle>
            <a:lvl1pPr>
              <a:defRPr/>
            </a:lvl1pPr>
          </a:lstStyle>
          <a:p>
            <a:fld id="{530E3246-629F-4AE0-9090-445342BBBBD0}" type="slidenum">
              <a:rPr lang="en-US" altLang="en-US"/>
              <a:pPr/>
              <a:t>‹#›</a:t>
            </a:fld>
            <a:endParaRPr lang="en-US" altLang="en-US"/>
          </a:p>
        </p:txBody>
      </p:sp>
    </p:spTree>
    <p:extLst>
      <p:ext uri="{BB962C8B-B14F-4D97-AF65-F5344CB8AC3E}">
        <p14:creationId xmlns:p14="http://schemas.microsoft.com/office/powerpoint/2010/main" val="30417264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D590-3736-C3E3-A0C0-6268A82C12C4}"/>
              </a:ext>
            </a:extLst>
          </p:cNvPr>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5B2747-FFD6-D756-FD69-432DA4052AF0}"/>
              </a:ext>
            </a:extLst>
          </p:cNvPr>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29FC265-CF95-8327-1893-B3602E6B6C3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9A39D9D-0C71-6D5A-796C-AF91315BA5C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4644313-27B7-F9C6-22DC-0C5E0F848080}"/>
              </a:ext>
            </a:extLst>
          </p:cNvPr>
          <p:cNvSpPr>
            <a:spLocks noGrp="1"/>
          </p:cNvSpPr>
          <p:nvPr>
            <p:ph type="sldNum" sz="quarter" idx="12"/>
          </p:nvPr>
        </p:nvSpPr>
        <p:spPr/>
        <p:txBody>
          <a:bodyPr/>
          <a:lstStyle>
            <a:lvl1pPr>
              <a:defRPr/>
            </a:lvl1pPr>
          </a:lstStyle>
          <a:p>
            <a:fld id="{2100B729-1334-458E-9CA9-44E9E6C7C7EE}" type="slidenum">
              <a:rPr lang="en-US" altLang="en-US"/>
              <a:pPr/>
              <a:t>‹#›</a:t>
            </a:fld>
            <a:endParaRPr lang="en-US" altLang="en-US"/>
          </a:p>
        </p:txBody>
      </p:sp>
    </p:spTree>
    <p:extLst>
      <p:ext uri="{BB962C8B-B14F-4D97-AF65-F5344CB8AC3E}">
        <p14:creationId xmlns:p14="http://schemas.microsoft.com/office/powerpoint/2010/main" val="2141144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E4BA2-AAC7-0FCD-C3A0-99B000F58F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4BFCD0-3226-0B90-1909-BACE9D1A4EA6}"/>
              </a:ext>
            </a:extLst>
          </p:cNvPr>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1B16F7-B272-43E0-EFBF-A58CA7A64941}"/>
              </a:ext>
            </a:extLst>
          </p:cNvPr>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432823-B85F-531E-7C20-801547CBE98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65949DE-FBA7-1C42-F9D1-B7D643CF14E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218AB97-FCC7-9868-0365-5A95143A87A6}"/>
              </a:ext>
            </a:extLst>
          </p:cNvPr>
          <p:cNvSpPr>
            <a:spLocks noGrp="1"/>
          </p:cNvSpPr>
          <p:nvPr>
            <p:ph type="sldNum" sz="quarter" idx="12"/>
          </p:nvPr>
        </p:nvSpPr>
        <p:spPr/>
        <p:txBody>
          <a:bodyPr/>
          <a:lstStyle>
            <a:lvl1pPr>
              <a:defRPr/>
            </a:lvl1pPr>
          </a:lstStyle>
          <a:p>
            <a:fld id="{5AAF033A-6208-4CCF-A22B-57486494FEC2}" type="slidenum">
              <a:rPr lang="en-US" altLang="en-US"/>
              <a:pPr/>
              <a:t>‹#›</a:t>
            </a:fld>
            <a:endParaRPr lang="en-US" altLang="en-US"/>
          </a:p>
        </p:txBody>
      </p:sp>
    </p:spTree>
    <p:extLst>
      <p:ext uri="{BB962C8B-B14F-4D97-AF65-F5344CB8AC3E}">
        <p14:creationId xmlns:p14="http://schemas.microsoft.com/office/powerpoint/2010/main" val="41238921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A3B9-8277-35BB-81AC-225B9BC535D9}"/>
              </a:ext>
            </a:extLst>
          </p:cNvPr>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EDA269-E751-5343-941C-8C05A692A0D5}"/>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B7B34E-7DA0-5C62-1F6F-3C253B97F3A0}"/>
              </a:ext>
            </a:extLst>
          </p:cNvPr>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0AB7A1-A67B-B456-B983-694DBB8C0B8A}"/>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5BB154-BADD-F362-94C9-048BD79210DA}"/>
              </a:ext>
            </a:extLst>
          </p:cNvPr>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9737FE-725C-F131-8367-C2BC861AD183}"/>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AB82F230-E7B9-1AF4-F319-08434C67C13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5ED0AEB3-F630-577B-A4ED-16A7E6FD964C}"/>
              </a:ext>
            </a:extLst>
          </p:cNvPr>
          <p:cNvSpPr>
            <a:spLocks noGrp="1"/>
          </p:cNvSpPr>
          <p:nvPr>
            <p:ph type="sldNum" sz="quarter" idx="12"/>
          </p:nvPr>
        </p:nvSpPr>
        <p:spPr/>
        <p:txBody>
          <a:bodyPr/>
          <a:lstStyle>
            <a:lvl1pPr>
              <a:defRPr/>
            </a:lvl1pPr>
          </a:lstStyle>
          <a:p>
            <a:fld id="{4FC4A61A-C1BA-494C-AD99-B24BD86D1B33}" type="slidenum">
              <a:rPr lang="en-US" altLang="en-US"/>
              <a:pPr/>
              <a:t>‹#›</a:t>
            </a:fld>
            <a:endParaRPr lang="en-US" altLang="en-US"/>
          </a:p>
        </p:txBody>
      </p:sp>
    </p:spTree>
    <p:extLst>
      <p:ext uri="{BB962C8B-B14F-4D97-AF65-F5344CB8AC3E}">
        <p14:creationId xmlns:p14="http://schemas.microsoft.com/office/powerpoint/2010/main" val="21864205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14C6B-99CA-5D5E-255D-9A4E37F431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4AD1AE-40F9-CCBE-4CA8-F4B8D28FAAAC}"/>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B18A4A35-3DFE-F25C-259D-BD721306548F}"/>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254C4ADA-BCE9-66F6-28E1-A1E46AD5A84C}"/>
              </a:ext>
            </a:extLst>
          </p:cNvPr>
          <p:cNvSpPr>
            <a:spLocks noGrp="1"/>
          </p:cNvSpPr>
          <p:nvPr>
            <p:ph type="sldNum" sz="quarter" idx="12"/>
          </p:nvPr>
        </p:nvSpPr>
        <p:spPr/>
        <p:txBody>
          <a:bodyPr/>
          <a:lstStyle>
            <a:lvl1pPr>
              <a:defRPr/>
            </a:lvl1pPr>
          </a:lstStyle>
          <a:p>
            <a:fld id="{32E999E0-34B5-4522-A3AB-B21A28C12CA8}" type="slidenum">
              <a:rPr lang="en-US" altLang="en-US"/>
              <a:pPr/>
              <a:t>‹#›</a:t>
            </a:fld>
            <a:endParaRPr lang="en-US" altLang="en-US"/>
          </a:p>
        </p:txBody>
      </p:sp>
    </p:spTree>
    <p:extLst>
      <p:ext uri="{BB962C8B-B14F-4D97-AF65-F5344CB8AC3E}">
        <p14:creationId xmlns:p14="http://schemas.microsoft.com/office/powerpoint/2010/main" val="14530791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D8CCC-31C2-4955-4E28-2914FDF7EC9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8A9AB8F-532A-8BCD-8008-127065372EE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3D16AE8-B3DF-EA5E-5419-A5E2793192B7}"/>
              </a:ext>
            </a:extLst>
          </p:cNvPr>
          <p:cNvSpPr>
            <a:spLocks noGrp="1"/>
          </p:cNvSpPr>
          <p:nvPr>
            <p:ph type="sldNum" sz="quarter" idx="12"/>
          </p:nvPr>
        </p:nvSpPr>
        <p:spPr/>
        <p:txBody>
          <a:bodyPr/>
          <a:lstStyle>
            <a:lvl1pPr>
              <a:defRPr/>
            </a:lvl1pPr>
          </a:lstStyle>
          <a:p>
            <a:fld id="{A3661138-E528-4556-99B1-EED85F257D9A}" type="slidenum">
              <a:rPr lang="en-US" altLang="en-US"/>
              <a:pPr/>
              <a:t>‹#›</a:t>
            </a:fld>
            <a:endParaRPr lang="en-US" altLang="en-US"/>
          </a:p>
        </p:txBody>
      </p:sp>
    </p:spTree>
    <p:extLst>
      <p:ext uri="{BB962C8B-B14F-4D97-AF65-F5344CB8AC3E}">
        <p14:creationId xmlns:p14="http://schemas.microsoft.com/office/powerpoint/2010/main" val="14938760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C6D0-45E7-6643-519D-0C8487AFCF62}"/>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729FB8-AED5-C01C-8B45-09E0E6E4349B}"/>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56364F-4892-B37B-5F69-94633B1D8FE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78C55C-5227-E954-8ED8-45BCE12D31B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D724A3D-C6F3-EB63-956E-44D7D071E32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3135C9D-AC93-5A1D-15B8-A112C442E8DC}"/>
              </a:ext>
            </a:extLst>
          </p:cNvPr>
          <p:cNvSpPr>
            <a:spLocks noGrp="1"/>
          </p:cNvSpPr>
          <p:nvPr>
            <p:ph type="sldNum" sz="quarter" idx="12"/>
          </p:nvPr>
        </p:nvSpPr>
        <p:spPr/>
        <p:txBody>
          <a:bodyPr/>
          <a:lstStyle>
            <a:lvl1pPr>
              <a:defRPr/>
            </a:lvl1pPr>
          </a:lstStyle>
          <a:p>
            <a:fld id="{5DD4302B-CBB4-4486-919B-F910A3AE203C}" type="slidenum">
              <a:rPr lang="en-US" altLang="en-US"/>
              <a:pPr/>
              <a:t>‹#›</a:t>
            </a:fld>
            <a:endParaRPr lang="en-US" altLang="en-US"/>
          </a:p>
        </p:txBody>
      </p:sp>
    </p:spTree>
    <p:extLst>
      <p:ext uri="{BB962C8B-B14F-4D97-AF65-F5344CB8AC3E}">
        <p14:creationId xmlns:p14="http://schemas.microsoft.com/office/powerpoint/2010/main" val="2264380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AD82-E83B-BE43-BD2E-EA8F19950802}"/>
              </a:ext>
            </a:extLst>
          </p:cNvPr>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DF30B9-B308-74F9-B356-23F1C7855E5F}"/>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C199D1-59C5-53EC-CF65-5E5D724A0989}"/>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CE310-0DA2-1850-B5EC-FA5CC63F3754}"/>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B78F7E2-06AC-A338-40D8-1E83FD1A7E8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1E6DC18-AF37-DC5C-9722-9C00E2247978}"/>
              </a:ext>
            </a:extLst>
          </p:cNvPr>
          <p:cNvSpPr>
            <a:spLocks noGrp="1"/>
          </p:cNvSpPr>
          <p:nvPr>
            <p:ph type="sldNum" sz="quarter" idx="12"/>
          </p:nvPr>
        </p:nvSpPr>
        <p:spPr/>
        <p:txBody>
          <a:bodyPr/>
          <a:lstStyle>
            <a:lvl1pPr>
              <a:defRPr/>
            </a:lvl1pPr>
          </a:lstStyle>
          <a:p>
            <a:fld id="{BB7299E4-3994-4AD7-88F4-F23E04E47B24}" type="slidenum">
              <a:rPr lang="en-US" altLang="en-US"/>
              <a:pPr/>
              <a:t>‹#›</a:t>
            </a:fld>
            <a:endParaRPr lang="en-US" altLang="en-US"/>
          </a:p>
        </p:txBody>
      </p:sp>
    </p:spTree>
    <p:extLst>
      <p:ext uri="{BB962C8B-B14F-4D97-AF65-F5344CB8AC3E}">
        <p14:creationId xmlns:p14="http://schemas.microsoft.com/office/powerpoint/2010/main" val="32197532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7DF6-FFDA-146B-3B63-6220AF25DF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7BFA79-5D98-39B2-7C31-88C8E4917D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ECD55-9199-D6DA-4446-6E54F85C48A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7F3C7C4-2E0F-0F43-998F-1FF7B6368D1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B0647FF-F50D-F2F8-654C-E9908E9BD92C}"/>
              </a:ext>
            </a:extLst>
          </p:cNvPr>
          <p:cNvSpPr>
            <a:spLocks noGrp="1"/>
          </p:cNvSpPr>
          <p:nvPr>
            <p:ph type="sldNum" sz="quarter" idx="12"/>
          </p:nvPr>
        </p:nvSpPr>
        <p:spPr/>
        <p:txBody>
          <a:bodyPr/>
          <a:lstStyle>
            <a:lvl1pPr>
              <a:defRPr/>
            </a:lvl1pPr>
          </a:lstStyle>
          <a:p>
            <a:fld id="{AFD4F0E6-1B2D-4E0C-9D48-A3626C0D4F12}" type="slidenum">
              <a:rPr lang="en-US" altLang="en-US"/>
              <a:pPr/>
              <a:t>‹#›</a:t>
            </a:fld>
            <a:endParaRPr lang="en-US" altLang="en-US"/>
          </a:p>
        </p:txBody>
      </p:sp>
    </p:spTree>
    <p:extLst>
      <p:ext uri="{BB962C8B-B14F-4D97-AF65-F5344CB8AC3E}">
        <p14:creationId xmlns:p14="http://schemas.microsoft.com/office/powerpoint/2010/main" val="12343986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6319F-08F1-7E8A-4ED6-ED31D0428B79}"/>
              </a:ext>
            </a:extLst>
          </p:cNvPr>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F39531-19C7-6380-6B1B-042C98EE0D22}"/>
              </a:ext>
            </a:extLst>
          </p:cNvPr>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C73797-7B66-98A2-70F0-54C6AD22AEB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052CE227-9421-9456-30FE-554203385CB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4253EF3-327B-6B0C-70A3-3C4574420EF5}"/>
              </a:ext>
            </a:extLst>
          </p:cNvPr>
          <p:cNvSpPr>
            <a:spLocks noGrp="1"/>
          </p:cNvSpPr>
          <p:nvPr>
            <p:ph type="sldNum" sz="quarter" idx="12"/>
          </p:nvPr>
        </p:nvSpPr>
        <p:spPr/>
        <p:txBody>
          <a:bodyPr/>
          <a:lstStyle>
            <a:lvl1pPr>
              <a:defRPr/>
            </a:lvl1pPr>
          </a:lstStyle>
          <a:p>
            <a:fld id="{964F1E39-819B-4D0D-B955-F78AD3B41D8A}" type="slidenum">
              <a:rPr lang="en-US" altLang="en-US"/>
              <a:pPr/>
              <a:t>‹#›</a:t>
            </a:fld>
            <a:endParaRPr lang="en-US" altLang="en-US"/>
          </a:p>
        </p:txBody>
      </p:sp>
    </p:spTree>
    <p:extLst>
      <p:ext uri="{BB962C8B-B14F-4D97-AF65-F5344CB8AC3E}">
        <p14:creationId xmlns:p14="http://schemas.microsoft.com/office/powerpoint/2010/main" val="20764162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0C61D-A40B-FBF2-CB54-4C6DDF78B718}"/>
              </a:ext>
            </a:extLst>
          </p:cNvPr>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a:extLst>
              <a:ext uri="{FF2B5EF4-FFF2-40B4-BE49-F238E27FC236}">
                <a16:creationId xmlns:a16="http://schemas.microsoft.com/office/drawing/2014/main" id="{655A4B1F-849A-413B-9ACF-3D5911796CBC}"/>
              </a:ext>
            </a:extLst>
          </p:cNvPr>
          <p:cNvSpPr>
            <a:spLocks noGrp="1"/>
          </p:cNvSpPr>
          <p:nvPr>
            <p:ph type="tbl" idx="1"/>
          </p:nvPr>
        </p:nvSpPr>
        <p:spPr>
          <a:xfrm>
            <a:off x="609600" y="1600201"/>
            <a:ext cx="10972800" cy="4525963"/>
          </a:xfrm>
        </p:spPr>
        <p:txBody>
          <a:bodyPr/>
          <a:lstStyle/>
          <a:p>
            <a:endParaRPr lang="en-US"/>
          </a:p>
        </p:txBody>
      </p:sp>
      <p:sp>
        <p:nvSpPr>
          <p:cNvPr id="4" name="Date Placeholder 3">
            <a:extLst>
              <a:ext uri="{FF2B5EF4-FFF2-40B4-BE49-F238E27FC236}">
                <a16:creationId xmlns:a16="http://schemas.microsoft.com/office/drawing/2014/main" id="{3A25F61E-B827-5D74-E01F-D648C01127CC}"/>
              </a:ext>
            </a:extLst>
          </p:cNvPr>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EBEF514-15A2-07D3-09E8-6D122B5F117B}"/>
              </a:ext>
            </a:extLst>
          </p:cNvPr>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FC55709-4EC7-2DCA-6441-63551AAC8E2F}"/>
              </a:ext>
            </a:extLst>
          </p:cNvPr>
          <p:cNvSpPr>
            <a:spLocks noGrp="1"/>
          </p:cNvSpPr>
          <p:nvPr>
            <p:ph type="sldNum" sz="quarter" idx="12"/>
          </p:nvPr>
        </p:nvSpPr>
        <p:spPr>
          <a:xfrm>
            <a:off x="8737600" y="6245225"/>
            <a:ext cx="2844800" cy="476250"/>
          </a:xfrm>
        </p:spPr>
        <p:txBody>
          <a:bodyPr/>
          <a:lstStyle>
            <a:lvl1pPr>
              <a:defRPr/>
            </a:lvl1pPr>
          </a:lstStyle>
          <a:p>
            <a:fld id="{6DB2D5EA-2C32-4191-BD7C-421ED8412E2D}" type="slidenum">
              <a:rPr lang="en-US" altLang="en-US"/>
              <a:pPr/>
              <a:t>‹#›</a:t>
            </a:fld>
            <a:endParaRPr lang="en-US" altLang="en-US"/>
          </a:p>
        </p:txBody>
      </p:sp>
    </p:spTree>
    <p:extLst>
      <p:ext uri="{BB962C8B-B14F-4D97-AF65-F5344CB8AC3E}">
        <p14:creationId xmlns:p14="http://schemas.microsoft.com/office/powerpoint/2010/main" val="1193056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691D5-4259-0D1C-5B7E-9002652DAD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9BF136-D94F-A300-E5E9-88CA512B4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89B7DE-DE11-F56B-30F6-E6FBC4DDC734}"/>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929E5113-D87E-0B6D-5145-C6CC1930B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D200B-24F1-F295-75BA-22737E540FAF}"/>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4471153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30C6-CC4C-D0C8-7A88-4ECC300058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21E01F-4D05-61B4-0DF2-8FE6E648CF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D87589-5EF3-F234-BC7F-DB58AB22C1BB}"/>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5F8E9D6E-1DB4-D115-E0A3-565FDBB95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414AF-F195-3B79-59B1-6C78D3A97FD3}"/>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053059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EDAE-3015-AD18-1928-1A3C44D960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49ABC5-4A5A-3EE7-402D-1C3FB60024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8775E8-02A1-A1A4-6BF8-847301BCE1B3}"/>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09C0D633-55C5-92A4-710D-B340F21F9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14156-C730-155C-1C88-4885BF2BA709}"/>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6439254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8AAC-8906-4B7B-3CBF-CB37EDA50F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2D8605-A213-986A-3CF2-B830167079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80A93C-F4F5-11C3-27C9-89D9B53110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E65657-80BD-4F6B-6CD1-8C9584AA218E}"/>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6" name="Footer Placeholder 5">
            <a:extLst>
              <a:ext uri="{FF2B5EF4-FFF2-40B4-BE49-F238E27FC236}">
                <a16:creationId xmlns:a16="http://schemas.microsoft.com/office/drawing/2014/main" id="{DFED4023-4521-B9C2-9F34-CB2D9F200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20E116-304F-6873-617A-C86AC0F4117B}"/>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2138160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0C4C3-F660-18F4-6952-F84C0C8CFF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83AA1B-2232-ED37-00EE-434782DBB5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F40F9-F841-F64F-3501-73A3BCEA72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3C19EF-FC7F-2808-D19C-DA095E8837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D01FE-0DAC-1ECD-4248-3DA2D72613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F8A5C6-7968-A5DD-7951-49824E9F2CD9}"/>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8" name="Footer Placeholder 7">
            <a:extLst>
              <a:ext uri="{FF2B5EF4-FFF2-40B4-BE49-F238E27FC236}">
                <a16:creationId xmlns:a16="http://schemas.microsoft.com/office/drawing/2014/main" id="{73B60184-B3BF-1C4D-098F-6418CFE0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C0F8DB-95DC-FA73-75D8-8C8C27B87504}"/>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24068269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91EC-2F78-241F-6C8C-FEA410BFC7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348384-63D0-D3EC-1C3F-E7F5DAA09B84}"/>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4" name="Footer Placeholder 3">
            <a:extLst>
              <a:ext uri="{FF2B5EF4-FFF2-40B4-BE49-F238E27FC236}">
                <a16:creationId xmlns:a16="http://schemas.microsoft.com/office/drawing/2014/main" id="{56FE6500-F175-C419-60C7-24EA0A80C2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FBA16A-C438-BD60-A00E-42AA16351AC6}"/>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8459231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95D089-4D66-565A-C3E6-E74C028856B2}"/>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3" name="Footer Placeholder 2">
            <a:extLst>
              <a:ext uri="{FF2B5EF4-FFF2-40B4-BE49-F238E27FC236}">
                <a16:creationId xmlns:a16="http://schemas.microsoft.com/office/drawing/2014/main" id="{DB459FF4-84AD-5BE2-BD8A-6453F862B6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A147C9-4CFC-1C96-62C7-E14B7CE0B437}"/>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4802626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8F76-DEE9-2390-51D7-209BBE51E8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4F85F1-0CF3-3E42-2924-E96CA92F1E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169B8C-3520-BCA9-6D2E-90257FF0F3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B87D5-7884-F4AF-D22F-16BFBD917D3A}"/>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6" name="Footer Placeholder 5">
            <a:extLst>
              <a:ext uri="{FF2B5EF4-FFF2-40B4-BE49-F238E27FC236}">
                <a16:creationId xmlns:a16="http://schemas.microsoft.com/office/drawing/2014/main" id="{5EBA106B-270B-DBD8-1282-28643676D8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D6C38C-D1DD-BE80-4F8D-1DD04FC2FB8F}"/>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7377217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57D7-DDDB-470E-98C6-7AFB4DB834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D79179-78CB-1E6A-4066-2FC7D4EC5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AF39AD-B3D6-AEF3-11E2-4DD12BD5F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58704-BBBB-03DC-12E4-2942E809BCFA}"/>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6" name="Footer Placeholder 5">
            <a:extLst>
              <a:ext uri="{FF2B5EF4-FFF2-40B4-BE49-F238E27FC236}">
                <a16:creationId xmlns:a16="http://schemas.microsoft.com/office/drawing/2014/main" id="{2DE5CED5-59DD-940C-4F7E-0435F7B92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8D998-8C41-2866-3C23-921542531FC7}"/>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30969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666B0-4A32-7EF5-E0FD-E063C73932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32DE97-79D8-D10F-85F9-11951F3512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35E8B-779A-1A38-2004-01FDD60A6E78}"/>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6C9903F6-BD51-BD23-8804-6E54215C9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A4CD0-DBBE-B576-5DC3-80740607579A}"/>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9268161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C59E31-08BD-3BCD-C570-76520FBEA8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632FAF-96E1-AEA4-8D32-EEC7D30784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31606-02FB-CB85-E00D-0AAD39C4896A}"/>
              </a:ext>
            </a:extLst>
          </p:cNvPr>
          <p:cNvSpPr>
            <a:spLocks noGrp="1"/>
          </p:cNvSpPr>
          <p:nvPr>
            <p:ph type="dt" sz="half" idx="10"/>
          </p:nvPr>
        </p:nvSpPr>
        <p:spPr/>
        <p:txBody>
          <a:body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7256F326-D954-364C-9F15-199518C67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37C9C-1AF6-C041-990E-5772EB753C4C}"/>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4853784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1216906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788190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CBF977-2141-450A-A5B6-D885A055E7C3}"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42328607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CBF977-2141-450A-A5B6-D885A055E7C3}"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7941221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CBF977-2141-450A-A5B6-D885A055E7C3}" type="datetimeFigureOut">
              <a:rPr lang="en-US" smtClean="0"/>
              <a:t>10/4/26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25993512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CBF977-2141-450A-A5B6-D885A055E7C3}" type="datetimeFigureOut">
              <a:rPr lang="en-US" smtClean="0"/>
              <a:t>10/4/26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27201053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BF977-2141-450A-A5B6-D885A055E7C3}" type="datetimeFigureOut">
              <a:rPr lang="en-US" smtClean="0"/>
              <a:t>10/4/26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9380050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28862032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893246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6783594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406825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10/4/26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1871661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3DE939-CA4B-40F2-B66A-0E6356B1B2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FD7AE7-EB34-4DCB-AF70-669DBCA2A3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50A8BD-974A-4599-8315-085F4AA45C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C98EDB-D1C7-47B9-A91B-EFDFA92076DF}" type="datetimeFigureOut">
              <a:rPr lang="en-US" smtClean="0"/>
              <a:t>10/4/26</a:t>
            </a:fld>
            <a:endParaRPr lang="en-US"/>
          </a:p>
        </p:txBody>
      </p:sp>
      <p:sp>
        <p:nvSpPr>
          <p:cNvPr id="5" name="Footer Placeholder 4">
            <a:extLst>
              <a:ext uri="{FF2B5EF4-FFF2-40B4-BE49-F238E27FC236}">
                <a16:creationId xmlns:a16="http://schemas.microsoft.com/office/drawing/2014/main" id="{A3504176-6CB6-457C-99C8-E335ECC859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541584-96F0-41B1-B064-C950C3DF3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1B495-F2AC-46C8-98A3-80675C43EEC4}" type="slidenum">
              <a:rPr lang="en-US" smtClean="0"/>
              <a:t>‹#›</a:t>
            </a:fld>
            <a:endParaRPr lang="en-US"/>
          </a:p>
        </p:txBody>
      </p:sp>
    </p:spTree>
    <p:extLst>
      <p:ext uri="{BB962C8B-B14F-4D97-AF65-F5344CB8AC3E}">
        <p14:creationId xmlns:p14="http://schemas.microsoft.com/office/powerpoint/2010/main" val="1246298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D1BEC-8A1B-4AD3-85CA-2FAEE1BADFD8}" type="datetimeFigureOut">
              <a:rPr lang="en-US" smtClean="0"/>
              <a:t>10/4/26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6A02C-3CBC-4382-B5CC-DE94DB2E083A}" type="slidenum">
              <a:rPr lang="en-US" smtClean="0"/>
              <a:t>‹#›</a:t>
            </a:fld>
            <a:endParaRPr lang="en-US"/>
          </a:p>
        </p:txBody>
      </p:sp>
    </p:spTree>
    <p:extLst>
      <p:ext uri="{BB962C8B-B14F-4D97-AF65-F5344CB8AC3E}">
        <p14:creationId xmlns:p14="http://schemas.microsoft.com/office/powerpoint/2010/main" val="26689635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9912700-2FB0-347B-DA86-FAFAE005E8FF}"/>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3813D10-0711-571D-B41B-7F9111D007CC}"/>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71C30CC-1EB1-2111-05B8-3BFFD8D33FF6}"/>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61F7F46F-CF31-EBA8-0C8F-EC35D7F8B790}"/>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F2B3AB98-F94C-3C4B-B76C-137DB533B5CD}"/>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CC715BC-4FD8-408A-B1B4-5196C5667259}" type="slidenum">
              <a:rPr lang="en-US" altLang="en-US"/>
              <a:pPr/>
              <a:t>‹#›</a:t>
            </a:fld>
            <a:endParaRPr lang="en-US" altLang="en-US"/>
          </a:p>
        </p:txBody>
      </p:sp>
    </p:spTree>
    <p:extLst>
      <p:ext uri="{BB962C8B-B14F-4D97-AF65-F5344CB8AC3E}">
        <p14:creationId xmlns:p14="http://schemas.microsoft.com/office/powerpoint/2010/main" val="30717145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3ED87D-7C9B-D6C7-238C-EE961EB7F6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6D14D0-AEA2-E93B-5A38-0561FBB9AC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FA33A-6755-F870-C6AD-2FCFE90AD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9A77C-3C7B-414E-A87E-2DB9D66447F7}" type="datetimeFigureOut">
              <a:rPr lang="en-US" smtClean="0"/>
              <a:t>10/4/26</a:t>
            </a:fld>
            <a:endParaRPr lang="en-US"/>
          </a:p>
        </p:txBody>
      </p:sp>
      <p:sp>
        <p:nvSpPr>
          <p:cNvPr id="5" name="Footer Placeholder 4">
            <a:extLst>
              <a:ext uri="{FF2B5EF4-FFF2-40B4-BE49-F238E27FC236}">
                <a16:creationId xmlns:a16="http://schemas.microsoft.com/office/drawing/2014/main" id="{A316082B-1E12-2ABF-45DF-C6CCBB0647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76C7DC-DE75-D8B9-BF7D-4750FB555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6EA43-55A2-4346-8801-348209F9DD1F}" type="slidenum">
              <a:rPr lang="en-US" smtClean="0"/>
              <a:t>‹#›</a:t>
            </a:fld>
            <a:endParaRPr lang="en-US"/>
          </a:p>
        </p:txBody>
      </p:sp>
    </p:spTree>
    <p:extLst>
      <p:ext uri="{BB962C8B-B14F-4D97-AF65-F5344CB8AC3E}">
        <p14:creationId xmlns:p14="http://schemas.microsoft.com/office/powerpoint/2010/main" val="353238698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BF977-2141-450A-A5B6-D885A055E7C3}" type="datetimeFigureOut">
              <a:rPr lang="en-US" smtClean="0"/>
              <a:t>10/4/26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F42CF-1AE6-436D-9E12-397F51C9DF22}" type="slidenum">
              <a:rPr lang="en-US" smtClean="0"/>
              <a:t>‹#›</a:t>
            </a:fld>
            <a:endParaRPr lang="en-US"/>
          </a:p>
        </p:txBody>
      </p:sp>
    </p:spTree>
    <p:extLst>
      <p:ext uri="{BB962C8B-B14F-4D97-AF65-F5344CB8AC3E}">
        <p14:creationId xmlns:p14="http://schemas.microsoft.com/office/powerpoint/2010/main" val="38243803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biblestudytools.com/nlt/1-samuel/9-20.html" TargetMode="External"/><Relationship Id="rId2" Type="http://schemas.openxmlformats.org/officeDocument/2006/relationships/hyperlink" Target="https://www.biblestudytools.com/nlt/1-samuel/9-19.html" TargetMode="External"/><Relationship Id="rId1" Type="http://schemas.openxmlformats.org/officeDocument/2006/relationships/slideLayout" Target="../slideLayouts/slideLayout2.xml"/><Relationship Id="rId4" Type="http://schemas.openxmlformats.org/officeDocument/2006/relationships/hyperlink" Target="https://www.biblestudytools.com/nlt/1-samuel/9-21.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3373" y="1131139"/>
            <a:ext cx="7410091" cy="1594808"/>
          </a:xfrm>
        </p:spPr>
        <p:txBody>
          <a:bodyPr>
            <a:normAutofit fontScale="90000"/>
          </a:bodyPr>
          <a:lstStyle/>
          <a:p>
            <a:pPr algn="ctr"/>
            <a:r>
              <a:rPr lang="en-US" b="1" dirty="0">
                <a:solidFill>
                  <a:srgbClr val="FFFFE1"/>
                </a:solidFill>
                <a:latin typeface="Aptos Black" panose="020F0502020204030204" pitchFamily="34" charset="0"/>
              </a:rPr>
              <a:t>“Dancing with David”</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King after God’s Own Mind</a:t>
            </a:r>
          </a:p>
        </p:txBody>
      </p:sp>
      <p:sp>
        <p:nvSpPr>
          <p:cNvPr id="4" name="Content Placeholder 3"/>
          <p:cNvSpPr>
            <a:spLocks noGrp="1"/>
          </p:cNvSpPr>
          <p:nvPr>
            <p:ph idx="1"/>
          </p:nvPr>
        </p:nvSpPr>
        <p:spPr>
          <a:xfrm>
            <a:off x="5279366" y="3302401"/>
            <a:ext cx="5978106" cy="2950522"/>
          </a:xfrm>
        </p:spPr>
        <p:txBody>
          <a:bodyPr>
            <a:normAutofit/>
          </a:bodyPr>
          <a:lstStyle/>
          <a:p>
            <a:pPr marL="0" indent="0" algn="ctr">
              <a:buNone/>
            </a:pPr>
            <a:r>
              <a:rPr lang="en-US" sz="2700" b="1" dirty="0">
                <a:solidFill>
                  <a:srgbClr val="FFFFE1"/>
                </a:solidFill>
                <a:latin typeface="Aptos ExtraBold" panose="020F0502020204030204" pitchFamily="34" charset="0"/>
              </a:rPr>
              <a:t>Daniel I. Block</a:t>
            </a:r>
          </a:p>
          <a:p>
            <a:pPr marL="0" indent="0" algn="ctr">
              <a:buNone/>
            </a:pPr>
            <a:endParaRPr lang="en-US" sz="2700" b="1" dirty="0">
              <a:solidFill>
                <a:srgbClr val="FFFFE1"/>
              </a:solidFill>
              <a:latin typeface="Aptos ExtraBold" panose="020F0502020204030204" pitchFamily="34" charset="0"/>
            </a:endParaRPr>
          </a:p>
          <a:p>
            <a:pPr marL="0" indent="0" algn="ctr">
              <a:buNone/>
            </a:pPr>
            <a:r>
              <a:rPr lang="en-US" b="1" dirty="0">
                <a:solidFill>
                  <a:srgbClr val="FFFFE1"/>
                </a:solidFill>
              </a:rPr>
              <a:t>Veritas Community</a:t>
            </a:r>
          </a:p>
          <a:p>
            <a:pPr marL="0" indent="0" algn="ctr">
              <a:buNone/>
            </a:pPr>
            <a:r>
              <a:rPr lang="en-US" b="1" dirty="0">
                <a:solidFill>
                  <a:srgbClr val="FFFFE1"/>
                </a:solidFill>
              </a:rPr>
              <a:t>College Church</a:t>
            </a:r>
          </a:p>
          <a:p>
            <a:pPr marL="0" indent="0" algn="ctr">
              <a:buNone/>
            </a:pPr>
            <a:r>
              <a:rPr lang="en-US" b="1" dirty="0">
                <a:solidFill>
                  <a:srgbClr val="FFFFE1"/>
                </a:solidFill>
              </a:rPr>
              <a:t>October 4, 2026</a:t>
            </a:r>
          </a:p>
          <a:p>
            <a:pPr marL="0" indent="0" algn="ctr">
              <a:buNone/>
            </a:pPr>
            <a:endParaRPr lang="en-US" dirty="0">
              <a:solidFill>
                <a:srgbClr val="FFFFE1"/>
              </a:solidFill>
            </a:endParaRPr>
          </a:p>
        </p:txBody>
      </p:sp>
      <p:sp>
        <p:nvSpPr>
          <p:cNvPr id="3" name="Content Placeholder 3">
            <a:extLst>
              <a:ext uri="{FF2B5EF4-FFF2-40B4-BE49-F238E27FC236}">
                <a16:creationId xmlns:a16="http://schemas.microsoft.com/office/drawing/2014/main" id="{4F7F8CB0-D9B6-7162-D2E2-489AE601F5E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EE5BD55-8D33-C7EF-639A-0EC20641CEE8}"/>
              </a:ext>
            </a:extLst>
          </p:cNvPr>
          <p:cNvPicPr>
            <a:picLocks noChangeAspect="1"/>
          </p:cNvPicPr>
          <p:nvPr/>
        </p:nvPicPr>
        <p:blipFill>
          <a:blip r:embed="rId2"/>
          <a:stretch>
            <a:fillRect/>
          </a:stretch>
        </p:blipFill>
        <p:spPr>
          <a:xfrm>
            <a:off x="655607" y="357996"/>
            <a:ext cx="4094672" cy="6142008"/>
          </a:xfrm>
          <a:prstGeom prst="rect">
            <a:avLst/>
          </a:prstGeom>
        </p:spPr>
      </p:pic>
    </p:spTree>
    <p:extLst>
      <p:ext uri="{BB962C8B-B14F-4D97-AF65-F5344CB8AC3E}">
        <p14:creationId xmlns:p14="http://schemas.microsoft.com/office/powerpoint/2010/main" val="2389331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30741-E12E-7877-CDEA-83C6716E281A}"/>
              </a:ext>
            </a:extLst>
          </p:cNvPr>
          <p:cNvSpPr>
            <a:spLocks noGrp="1"/>
          </p:cNvSpPr>
          <p:nvPr>
            <p:ph type="title"/>
          </p:nvPr>
        </p:nvSpPr>
        <p:spPr>
          <a:xfrm>
            <a:off x="838200" y="146051"/>
            <a:ext cx="10515600" cy="863600"/>
          </a:xfrm>
        </p:spPr>
        <p:txBody>
          <a:bodyPr/>
          <a:lstStyle/>
          <a:p>
            <a:pPr algn="ctr"/>
            <a:r>
              <a:rPr lang="en-US" b="1" dirty="0">
                <a:solidFill>
                  <a:srgbClr val="FFFFE1"/>
                </a:solidFill>
                <a:latin typeface="+mn-lt"/>
              </a:rPr>
              <a:t>Announcements</a:t>
            </a:r>
          </a:p>
        </p:txBody>
      </p:sp>
      <p:sp>
        <p:nvSpPr>
          <p:cNvPr id="3" name="Content Placeholder 2">
            <a:extLst>
              <a:ext uri="{FF2B5EF4-FFF2-40B4-BE49-F238E27FC236}">
                <a16:creationId xmlns:a16="http://schemas.microsoft.com/office/drawing/2014/main" id="{9B1168EB-6E28-7478-DAB1-598AE66201B8}"/>
              </a:ext>
            </a:extLst>
          </p:cNvPr>
          <p:cNvSpPr>
            <a:spLocks noGrp="1"/>
          </p:cNvSpPr>
          <p:nvPr>
            <p:ph idx="1"/>
          </p:nvPr>
        </p:nvSpPr>
        <p:spPr>
          <a:xfrm>
            <a:off x="561974" y="1228726"/>
            <a:ext cx="10906125" cy="4948237"/>
          </a:xfrm>
        </p:spPr>
        <p:txBody>
          <a:bodyPr>
            <a:normAutofit fontScale="92500" lnSpcReduction="20000"/>
          </a:bodyPr>
          <a:lstStyle/>
          <a:p>
            <a:pPr marL="742950" indent="-742950">
              <a:buAutoNum type="arabicPeriod"/>
              <a:tabLst>
                <a:tab pos="628650" algn="l"/>
              </a:tabLst>
            </a:pPr>
            <a:r>
              <a:rPr lang="en-US" sz="4000" b="1" dirty="0">
                <a:solidFill>
                  <a:srgbClr val="FFFFE1"/>
                </a:solidFill>
              </a:rPr>
              <a:t>Reading for next week: 1 Samuel 16–17</a:t>
            </a:r>
          </a:p>
          <a:p>
            <a:pPr marL="0" indent="0" algn="ctr">
              <a:buNone/>
              <a:tabLst>
                <a:tab pos="628650" algn="l"/>
              </a:tabLst>
            </a:pPr>
            <a:r>
              <a:rPr lang="en-US" sz="4000" b="1" dirty="0">
                <a:solidFill>
                  <a:srgbClr val="FFFFE1"/>
                </a:solidFill>
              </a:rPr>
              <a:t>	“The Dramatic Introduction </a:t>
            </a:r>
          </a:p>
          <a:p>
            <a:pPr marL="0" indent="0" algn="ctr">
              <a:buNone/>
              <a:tabLst>
                <a:tab pos="628650" algn="l"/>
              </a:tabLst>
            </a:pPr>
            <a:r>
              <a:rPr lang="en-US" sz="4000" b="1" dirty="0">
                <a:solidFill>
                  <a:srgbClr val="FFFFE1"/>
                </a:solidFill>
              </a:rPr>
              <a:t>of the Star Dancer”</a:t>
            </a:r>
          </a:p>
          <a:p>
            <a:pPr marL="0" indent="0" algn="ctr">
              <a:buNone/>
              <a:tabLst>
                <a:tab pos="628650" algn="l"/>
              </a:tabLst>
            </a:pPr>
            <a:endParaRPr lang="en-US" sz="4000" b="1" dirty="0">
              <a:solidFill>
                <a:srgbClr val="FFFFE1"/>
              </a:solidFill>
            </a:endParaRPr>
          </a:p>
          <a:p>
            <a:pPr marL="742950" indent="-742950">
              <a:buAutoNum type="arabicPeriod" startAt="2"/>
              <a:tabLst>
                <a:tab pos="628650" algn="l"/>
              </a:tabLst>
            </a:pPr>
            <a:r>
              <a:rPr lang="en-US" sz="4000" b="1" dirty="0">
                <a:solidFill>
                  <a:srgbClr val="FFFFE1"/>
                </a:solidFill>
              </a:rPr>
              <a:t>Rabbi Yehiel Poupko</a:t>
            </a:r>
          </a:p>
          <a:p>
            <a:pPr marL="0" indent="0">
              <a:buNone/>
              <a:tabLst>
                <a:tab pos="628650" algn="l"/>
              </a:tabLst>
            </a:pPr>
            <a:r>
              <a:rPr lang="en-US" sz="4000" b="1" dirty="0">
                <a:solidFill>
                  <a:srgbClr val="FFFFE1"/>
                </a:solidFill>
              </a:rPr>
              <a:t>		“What’s it like being a Jew in America today?”</a:t>
            </a:r>
          </a:p>
          <a:p>
            <a:pPr marL="0" indent="0" algn="ctr">
              <a:buNone/>
              <a:tabLst>
                <a:tab pos="628650" algn="l"/>
              </a:tabLst>
            </a:pPr>
            <a:r>
              <a:rPr lang="en-US" sz="4000" b="1" dirty="0">
                <a:solidFill>
                  <a:srgbClr val="FFFFE1"/>
                </a:solidFill>
              </a:rPr>
              <a:t>	Windsor Park Auditorium</a:t>
            </a:r>
          </a:p>
          <a:p>
            <a:pPr marL="0" indent="0" algn="ctr">
              <a:buNone/>
              <a:tabLst>
                <a:tab pos="628650" algn="l"/>
              </a:tabLst>
            </a:pPr>
            <a:r>
              <a:rPr lang="en-US" sz="4000" b="1" dirty="0">
                <a:solidFill>
                  <a:srgbClr val="FFFFE1"/>
                </a:solidFill>
              </a:rPr>
              <a:t>October 6</a:t>
            </a:r>
          </a:p>
          <a:p>
            <a:pPr marL="0" indent="0" algn="ctr">
              <a:buNone/>
              <a:tabLst>
                <a:tab pos="628650" algn="l"/>
              </a:tabLst>
            </a:pPr>
            <a:r>
              <a:rPr lang="en-US" sz="4000" b="1" dirty="0">
                <a:solidFill>
                  <a:srgbClr val="FFFFE1"/>
                </a:solidFill>
              </a:rPr>
              <a:t>1:30 PM</a:t>
            </a:r>
          </a:p>
        </p:txBody>
      </p:sp>
    </p:spTree>
    <p:extLst>
      <p:ext uri="{BB962C8B-B14F-4D97-AF65-F5344CB8AC3E}">
        <p14:creationId xmlns:p14="http://schemas.microsoft.com/office/powerpoint/2010/main" val="19902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06CF-E87C-BEED-FB0A-1A3C45D83C00}"/>
              </a:ext>
            </a:extLst>
          </p:cNvPr>
          <p:cNvSpPr>
            <a:spLocks noGrp="1"/>
          </p:cNvSpPr>
          <p:nvPr>
            <p:ph type="title"/>
          </p:nvPr>
        </p:nvSpPr>
        <p:spPr/>
        <p:txBody>
          <a:bodyPr>
            <a:normAutofit fontScale="90000"/>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2.	Samuel’s Call to Prophetic Ministry </a:t>
            </a:r>
            <a:r>
              <a:rPr lang="en-US" sz="3100" b="1" dirty="0">
                <a:solidFill>
                  <a:srgbClr val="FFFFCC"/>
                </a:solidFill>
                <a:latin typeface="Calibri" panose="020F0502020204030204" pitchFamily="34" charset="0"/>
                <a:ea typeface="Calibri" panose="020F0502020204030204" pitchFamily="34" charset="0"/>
                <a:cs typeface="Calibri" panose="020F0502020204030204" pitchFamily="34" charset="0"/>
              </a:rPr>
              <a:t>(2:11b–4:1a</a:t>
            </a:r>
            <a:r>
              <a:rPr lang="en-US" sz="31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br>
              <a:rPr lang="en-US" b="1" dirty="0">
                <a:solidFill>
                  <a:srgbClr val="FFFFCC"/>
                </a:solidFill>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6730127D-18BE-C981-DC10-45583942B0F1}"/>
              </a:ext>
            </a:extLst>
          </p:cNvPr>
          <p:cNvSpPr>
            <a:spLocks noGrp="1"/>
          </p:cNvSpPr>
          <p:nvPr>
            <p:ph idx="1"/>
          </p:nvPr>
        </p:nvSpPr>
        <p:spPr>
          <a:xfrm>
            <a:off x="838200" y="1825625"/>
            <a:ext cx="11029950" cy="4351338"/>
          </a:xfrm>
        </p:spPr>
        <p:txBody>
          <a:bodyPr/>
          <a:lstStyle/>
          <a:p>
            <a:pPr marL="0" lvl="0" indent="0">
              <a:lnSpc>
                <a:spcPct val="110000"/>
              </a:lnSpc>
              <a:spcBef>
                <a:spcPts val="0"/>
              </a:spcBef>
              <a:spcAft>
                <a:spcPts val="600"/>
              </a:spcAft>
              <a:buNone/>
              <a:tabLst>
                <a:tab pos="457200" algn="l"/>
                <a:tab pos="914400" algn="l"/>
                <a:tab pos="1487488"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	The Context of the Call: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Crisis of Spiritual Leadership in Israel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(2:11b–36</a:t>
            </a:r>
            <a:r>
              <a:rPr lang="en-US" sz="32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b.	The Nature of the Call: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Provision of Spiritual Leadership in Israel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(3:1–4:1a</a:t>
            </a:r>
            <a:r>
              <a:rPr lang="en-US" sz="32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
        <p:nvSpPr>
          <p:cNvPr id="5" name="TextBox 4">
            <a:extLst>
              <a:ext uri="{FF2B5EF4-FFF2-40B4-BE49-F238E27FC236}">
                <a16:creationId xmlns:a16="http://schemas.microsoft.com/office/drawing/2014/main" id="{E530ECDE-EEDB-8AE5-CF9A-94506A154256}"/>
              </a:ext>
            </a:extLst>
          </p:cNvPr>
          <p:cNvSpPr txBox="1"/>
          <p:nvPr/>
        </p:nvSpPr>
        <p:spPr>
          <a:xfrm>
            <a:off x="3172326" y="5608502"/>
            <a:ext cx="6097604" cy="703398"/>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tab pos="457200" algn="l"/>
                <a:tab pos="914400" algn="l"/>
                <a:tab pos="1487488" algn="l"/>
                <a:tab pos="1828800" algn="l"/>
              </a:tabLst>
              <a:defRPr/>
            </a:pPr>
            <a:r>
              <a:rPr kumimoji="0" lang="en-US" sz="38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US" sz="38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378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2EB08-AD37-98E1-695B-45CEE01C97BF}"/>
              </a:ext>
            </a:extLst>
          </p:cNvPr>
          <p:cNvSpPr>
            <a:spLocks noGrp="1"/>
          </p:cNvSpPr>
          <p:nvPr>
            <p:ph type="title"/>
          </p:nvPr>
        </p:nvSpPr>
        <p:spPr>
          <a:xfrm>
            <a:off x="848627" y="134119"/>
            <a:ext cx="10515600" cy="780281"/>
          </a:xfrm>
        </p:spPr>
        <p:txBody>
          <a:bodyPr>
            <a:normAutofit/>
          </a:bodyPr>
          <a:lstStyle/>
          <a:p>
            <a:pPr>
              <a:tabLst>
                <a:tab pos="509588" algn="l"/>
              </a:tabLst>
            </a:pPr>
            <a:r>
              <a:rPr lang="en-US" sz="3600" b="1" dirty="0">
                <a:solidFill>
                  <a:srgbClr val="FFFFCC"/>
                </a:solidFill>
                <a:latin typeface="+mn-lt"/>
              </a:rPr>
              <a:t>(1)	Differences from Other Call Narratives</a:t>
            </a:r>
            <a:endParaRPr lang="en-US" sz="3600" b="1" dirty="0">
              <a:latin typeface="+mn-lt"/>
            </a:endParaRPr>
          </a:p>
        </p:txBody>
      </p:sp>
      <p:sp>
        <p:nvSpPr>
          <p:cNvPr id="3" name="Content Placeholder 2">
            <a:extLst>
              <a:ext uri="{FF2B5EF4-FFF2-40B4-BE49-F238E27FC236}">
                <a16:creationId xmlns:a16="http://schemas.microsoft.com/office/drawing/2014/main" id="{89EE89F6-5AFA-23BC-A886-9129C3928C39}"/>
              </a:ext>
            </a:extLst>
          </p:cNvPr>
          <p:cNvSpPr>
            <a:spLocks noGrp="1"/>
          </p:cNvSpPr>
          <p:nvPr>
            <p:ph idx="1"/>
          </p:nvPr>
        </p:nvSpPr>
        <p:spPr>
          <a:xfrm>
            <a:off x="548640" y="1337912"/>
            <a:ext cx="11078678" cy="5284269"/>
          </a:xfrm>
        </p:spPr>
        <p:txBody>
          <a:bodyPr>
            <a:normAutofit/>
          </a:bodyPr>
          <a:lstStyle/>
          <a:p>
            <a:pPr marL="742950" indent="-742950">
              <a:lnSpc>
                <a:spcPct val="100000"/>
              </a:lnSpc>
              <a:spcBef>
                <a:spcPts val="1200"/>
              </a:spcBef>
              <a:buAutoNum type="alphaLcParenBoth"/>
            </a:pPr>
            <a:r>
              <a:rPr lang="en-US" sz="3600" b="1" dirty="0">
                <a:solidFill>
                  <a:srgbClr val="FFFFCC"/>
                </a:solidFill>
              </a:rPr>
              <a:t>There is no arresting theophany at the outset, only the sound of YHWH’s voice. Only retrospectively does the narrator speak of a visionary experience (3:15).</a:t>
            </a:r>
          </a:p>
          <a:p>
            <a:pPr marL="742950" indent="-742950">
              <a:lnSpc>
                <a:spcPct val="100000"/>
              </a:lnSpc>
              <a:spcBef>
                <a:spcPts val="1200"/>
              </a:spcBef>
              <a:buAutoNum type="alphaLcParenBoth"/>
            </a:pPr>
            <a:r>
              <a:rPr lang="en-US" sz="3600" b="1" dirty="0">
                <a:solidFill>
                  <a:srgbClr val="FFFFCC"/>
                </a:solidFill>
              </a:rPr>
              <a:t>There is no hint of resistance on the part of the one called, only unfamiliarity with the sound of YHWH’s voice.</a:t>
            </a:r>
          </a:p>
          <a:p>
            <a:endParaRPr lang="en-US" dirty="0"/>
          </a:p>
        </p:txBody>
      </p:sp>
    </p:spTree>
    <p:extLst>
      <p:ext uri="{BB962C8B-B14F-4D97-AF65-F5344CB8AC3E}">
        <p14:creationId xmlns:p14="http://schemas.microsoft.com/office/powerpoint/2010/main" val="30129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F8AE8-46E0-27E8-EFB4-815FCE6EB3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EA40A6-268F-80F3-8615-98DC31032FD4}"/>
              </a:ext>
            </a:extLst>
          </p:cNvPr>
          <p:cNvSpPr>
            <a:spLocks noGrp="1"/>
          </p:cNvSpPr>
          <p:nvPr>
            <p:ph idx="1"/>
          </p:nvPr>
        </p:nvSpPr>
        <p:spPr>
          <a:xfrm>
            <a:off x="548640" y="654518"/>
            <a:ext cx="11078678" cy="5967663"/>
          </a:xfrm>
        </p:spPr>
        <p:txBody>
          <a:bodyPr>
            <a:normAutofit fontScale="92500" lnSpcReduction="10000"/>
          </a:bodyPr>
          <a:lstStyle/>
          <a:p>
            <a:pPr marL="742950" indent="-742950">
              <a:lnSpc>
                <a:spcPct val="100000"/>
              </a:lnSpc>
              <a:spcBef>
                <a:spcPts val="600"/>
              </a:spcBef>
              <a:spcAft>
                <a:spcPts val="1200"/>
              </a:spcAft>
              <a:buAutoNum type="alphaLcParenBoth" startAt="3"/>
            </a:pPr>
            <a:r>
              <a:rPr lang="en-US" sz="3900" b="1" dirty="0">
                <a:solidFill>
                  <a:srgbClr val="FFFFCC"/>
                </a:solidFill>
              </a:rPr>
              <a:t>There is no formal commissioning, only an announcement to the boy of what YHWH has determined to do to the house of Eli. In fact, the intended target of the oracle had to extract it from the young lad.</a:t>
            </a:r>
          </a:p>
          <a:p>
            <a:pPr marL="742950" indent="-742950">
              <a:lnSpc>
                <a:spcPct val="100000"/>
              </a:lnSpc>
              <a:spcBef>
                <a:spcPts val="600"/>
              </a:spcBef>
              <a:spcAft>
                <a:spcPts val="1200"/>
              </a:spcAft>
              <a:buAutoNum type="alphaLcParenBoth" startAt="3"/>
            </a:pPr>
            <a:r>
              <a:rPr lang="en-US" sz="3900" b="1" dirty="0">
                <a:solidFill>
                  <a:srgbClr val="FFFFCC"/>
                </a:solidFill>
              </a:rPr>
              <a:t>There is no divine reassurance for the one called, or announcement of the divine presence. Ironically, it is the victim of the impending divine action who offers reassurance (3:17–18), because he recognized that it had in fact been the voice of God that Samuel has heard.</a:t>
            </a:r>
          </a:p>
          <a:p>
            <a:pPr marL="574675" indent="-574675">
              <a:buAutoNum type="arabicParenBoth" startAt="3"/>
            </a:pPr>
            <a:endParaRPr lang="en-US" b="1" dirty="0">
              <a:solidFill>
                <a:srgbClr val="FFFFCC"/>
              </a:solidFill>
            </a:endParaRPr>
          </a:p>
          <a:p>
            <a:endParaRPr lang="en-US" dirty="0"/>
          </a:p>
        </p:txBody>
      </p:sp>
    </p:spTree>
    <p:extLst>
      <p:ext uri="{BB962C8B-B14F-4D97-AF65-F5344CB8AC3E}">
        <p14:creationId xmlns:p14="http://schemas.microsoft.com/office/powerpoint/2010/main" val="347335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FF31-78B4-4B3F-937F-31148CFC08A4}"/>
              </a:ext>
            </a:extLst>
          </p:cNvPr>
          <p:cNvSpPr>
            <a:spLocks noGrp="1"/>
          </p:cNvSpPr>
          <p:nvPr>
            <p:ph type="title"/>
          </p:nvPr>
        </p:nvSpPr>
        <p:spPr>
          <a:xfrm>
            <a:off x="510139" y="170573"/>
            <a:ext cx="9525563" cy="695189"/>
          </a:xfrm>
        </p:spPr>
        <p:txBody>
          <a:bodyPr>
            <a:normAutofit/>
          </a:bodyPr>
          <a:lstStyle/>
          <a:p>
            <a:pPr>
              <a:tabLst>
                <a:tab pos="515938" algn="l"/>
              </a:tabLst>
            </a:pPr>
            <a:r>
              <a:rPr lang="en-US" sz="3600" b="1" dirty="0">
                <a:solidFill>
                  <a:srgbClr val="FFFFCC"/>
                </a:solidFill>
                <a:latin typeface="+mn-lt"/>
              </a:rPr>
              <a:t>(2)	Samuel’s Character as a Youth</a:t>
            </a:r>
          </a:p>
        </p:txBody>
      </p:sp>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10139" y="1318661"/>
            <a:ext cx="10972800" cy="5213124"/>
          </a:xfrm>
        </p:spPr>
        <p:txBody>
          <a:bodyPr>
            <a:normAutofit lnSpcReduction="10000"/>
          </a:bodyPr>
          <a:lstStyle/>
          <a:p>
            <a:pPr marL="0" indent="0" defTabSz="690563">
              <a:lnSpc>
                <a:spcPct val="100000"/>
              </a:lnSpc>
              <a:spcBef>
                <a:spcPts val="1800"/>
              </a:spcBef>
              <a:buNone/>
            </a:pPr>
            <a:r>
              <a:rPr lang="en-US" sz="3600" b="1" dirty="0">
                <a:solidFill>
                  <a:srgbClr val="FFFFCC"/>
                </a:solidFill>
              </a:rPr>
              <a:t>Except for Moses, the paradigmatic prophet, of all the prophets in the Hebrew Bible the narrator has provided the roundest portrait in his portrayal of Samuel. The closest competitors would be Elijah and Elisha (in that order), and perhaps Jeremiah in the narratives of the book by this name. But the narrator has not whitewashed this man. </a:t>
            </a:r>
          </a:p>
          <a:p>
            <a:pPr marL="0" indent="0" defTabSz="690563">
              <a:lnSpc>
                <a:spcPct val="100000"/>
              </a:lnSpc>
              <a:spcBef>
                <a:spcPts val="1800"/>
              </a:spcBef>
              <a:buNone/>
            </a:pPr>
            <a:r>
              <a:rPr lang="en-US" sz="3600" b="1" dirty="0">
                <a:solidFill>
                  <a:srgbClr val="FFFFCC"/>
                </a:solidFill>
              </a:rPr>
              <a:t>On the one hand, he was a man of extra-ordinary moral character. On the other hand. . . . (next week)</a:t>
            </a:r>
          </a:p>
          <a:p>
            <a:pPr marL="0" indent="0">
              <a:buNone/>
            </a:pPr>
            <a:endParaRPr lang="en-US" dirty="0"/>
          </a:p>
        </p:txBody>
      </p:sp>
    </p:spTree>
    <p:extLst>
      <p:ext uri="{BB962C8B-B14F-4D97-AF65-F5344CB8AC3E}">
        <p14:creationId xmlns:p14="http://schemas.microsoft.com/office/powerpoint/2010/main" val="4241672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00515" y="211756"/>
            <a:ext cx="11223056" cy="6646245"/>
          </a:xfrm>
        </p:spPr>
        <p:txBody>
          <a:bodyPr>
            <a:normAutofit/>
          </a:bodyPr>
          <a:lstStyle/>
          <a:p>
            <a:pPr marL="0" indent="0" defTabSz="690563">
              <a:lnSpc>
                <a:spcPct val="100000"/>
              </a:lnSpc>
              <a:spcBef>
                <a:spcPts val="1200"/>
              </a:spcBef>
              <a:buNone/>
            </a:pPr>
            <a:r>
              <a:rPr lang="en-US" sz="3600" b="1" dirty="0">
                <a:solidFill>
                  <a:srgbClr val="FFFFCC"/>
                </a:solidFill>
              </a:rPr>
              <a:t>At a time when religious leaders were corrupt (1:9</a:t>
            </a:r>
            <a:r>
              <a:rPr lang="en-US" sz="3600" b="1" dirty="0">
                <a:solidFill>
                  <a:srgbClr val="FFFFCC"/>
                </a:solidFill>
                <a:ea typeface="SBL BibLit" panose="02000000000000000000" pitchFamily="2" charset="-79"/>
                <a:cs typeface="SBL BibLit" panose="02000000000000000000" pitchFamily="2" charset="-79"/>
              </a:rPr>
              <a:t>; 2:12–17) and blind (3:2) </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ministered “to YHWH before Eli the priest” (‎</a:t>
            </a:r>
            <a:r>
              <a:rPr lang="he-IL" sz="3600" b="1" dirty="0">
                <a:solidFill>
                  <a:srgbClr val="FFFFCC"/>
                </a:solidFill>
                <a:ea typeface="SBL BibLit" panose="02000000000000000000" pitchFamily="2" charset="-79"/>
                <a:cs typeface="SBL BibLit" panose="02000000000000000000" pitchFamily="2" charset="-79"/>
              </a:rPr>
              <a:t>מְשָׁרֵת אֶת־יְהוָה אֶת־פְּנֵי עֵלִי הַכֹּהֵן</a:t>
            </a:r>
            <a:r>
              <a:rPr lang="en-US" sz="3600" b="1" dirty="0">
                <a:solidFill>
                  <a:srgbClr val="FFFFCC"/>
                </a:solidFill>
                <a:ea typeface="SBL BibLit" panose="02000000000000000000" pitchFamily="2" charset="-79"/>
                <a:cs typeface="SBL BibLit" panose="02000000000000000000" pitchFamily="2" charset="-79"/>
              </a:rPr>
              <a:t>, 2:11; 3:1), and “before YHWH,” (‎</a:t>
            </a:r>
            <a:r>
              <a:rPr lang="he-IL" sz="3600" b="1" dirty="0">
                <a:solidFill>
                  <a:srgbClr val="FFFFCC"/>
                </a:solidFill>
                <a:ea typeface="SBL BibLit" panose="02000000000000000000" pitchFamily="2" charset="-79"/>
                <a:cs typeface="SBL BibLit" panose="02000000000000000000" pitchFamily="2" charset="-79"/>
              </a:rPr>
              <a:t>מְשָׁרֵת אֶת־פְּנֵי יְהוָה</a:t>
            </a:r>
            <a:r>
              <a:rPr lang="en-US" sz="3600" b="1" dirty="0">
                <a:solidFill>
                  <a:srgbClr val="FFFFCC"/>
                </a:solidFill>
                <a:ea typeface="SBL BibLit" panose="02000000000000000000" pitchFamily="2" charset="-79"/>
                <a:cs typeface="SBL BibLit" panose="02000000000000000000" pitchFamily="2" charset="-79"/>
              </a:rPr>
              <a:t>), wearing the ephod (v. 18).</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“grew up [walking] with YHWH” (</a:t>
            </a:r>
            <a:r>
              <a:rPr lang="en-US" sz="3600" dirty="0">
                <a:solidFill>
                  <a:srgbClr val="FFFFCC"/>
                </a:solidFill>
              </a:rPr>
              <a:t>‎</a:t>
            </a:r>
            <a:r>
              <a:rPr lang="he-IL" sz="3600" b="1" dirty="0">
                <a:solidFill>
                  <a:srgbClr val="FFFFCC"/>
                </a:solidFill>
                <a:ea typeface="SBL BibLit" panose="02000000000000000000" pitchFamily="2" charset="-79"/>
                <a:cs typeface="SBL BibLit" panose="02000000000000000000" pitchFamily="2" charset="-79"/>
              </a:rPr>
              <a:t>וַיִּגְדַּל הַנַּעַר שְׁמוּאֵל עִם־יְהוָה</a:t>
            </a:r>
            <a:r>
              <a:rPr lang="en-US" sz="3600" b="1" dirty="0">
                <a:solidFill>
                  <a:srgbClr val="FFFFCC"/>
                </a:solidFill>
                <a:ea typeface="SBL BibLit" panose="02000000000000000000" pitchFamily="2" charset="-79"/>
                <a:cs typeface="SBL BibLit" panose="02000000000000000000" pitchFamily="2" charset="-79"/>
              </a:rPr>
              <a:t>)</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“continued to grew in stature and beauty with both YHWH and men” (</a:t>
            </a:r>
            <a:r>
              <a:rPr lang="en-US" sz="3600" dirty="0">
                <a:solidFill>
                  <a:srgbClr val="FFFFCC"/>
                </a:solidFill>
              </a:rPr>
              <a:t>‎</a:t>
            </a:r>
            <a:r>
              <a:rPr lang="he-IL" sz="3600" dirty="0">
                <a:solidFill>
                  <a:srgbClr val="FFFFCC"/>
                </a:solidFill>
              </a:rPr>
              <a:t> </a:t>
            </a:r>
            <a:r>
              <a:rPr lang="he-IL" sz="3600" b="1" dirty="0">
                <a:solidFill>
                  <a:srgbClr val="FFFFCC"/>
                </a:solidFill>
                <a:ea typeface="SBL BibLit" panose="02000000000000000000" pitchFamily="2" charset="-79"/>
                <a:cs typeface="SBL BibLit" panose="02000000000000000000" pitchFamily="2" charset="-79"/>
              </a:rPr>
              <a:t>הֹלֵךְ וְגָדֵל וָטוֹב גַּם עִם־יְהוָה וְגַם עִם־אֲנָשִׁים</a:t>
            </a:r>
            <a:r>
              <a:rPr lang="en-US" sz="3600" b="1" dirty="0">
                <a:solidFill>
                  <a:srgbClr val="FFFFCC"/>
                </a:solidFill>
                <a:ea typeface="SBL BibLit" panose="02000000000000000000" pitchFamily="2" charset="-79"/>
                <a:cs typeface="SBL BibLit" panose="02000000000000000000" pitchFamily="2" charset="-79"/>
              </a:rPr>
              <a:t>, 2:26).</a:t>
            </a:r>
            <a:endParaRPr lang="en-US" sz="3600" b="1" dirty="0">
              <a:solidFill>
                <a:srgbClr val="FFFF00"/>
              </a:solidFill>
            </a:endParaRPr>
          </a:p>
          <a:p>
            <a:pPr marL="0" indent="0">
              <a:buNone/>
            </a:pPr>
            <a:endParaRPr lang="en-US" dirty="0"/>
          </a:p>
        </p:txBody>
      </p:sp>
    </p:spTree>
    <p:extLst>
      <p:ext uri="{BB962C8B-B14F-4D97-AF65-F5344CB8AC3E}">
        <p14:creationId xmlns:p14="http://schemas.microsoft.com/office/powerpoint/2010/main" val="1567482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29389" y="184827"/>
            <a:ext cx="11223057" cy="6502602"/>
          </a:xfrm>
        </p:spPr>
        <p:txBody>
          <a:bodyPr>
            <a:noAutofit/>
          </a:bodyPr>
          <a:lstStyle/>
          <a:p>
            <a:pPr marL="0" indent="0" defTabSz="690563">
              <a:spcBef>
                <a:spcPts val="1800"/>
              </a:spcBef>
              <a:buNone/>
            </a:pPr>
            <a:r>
              <a:rPr lang="en-US" sz="3600" b="1" dirty="0">
                <a:solidFill>
                  <a:srgbClr val="FFFFCC"/>
                </a:solidFill>
              </a:rPr>
              <a:t>At a time when religious leaders were corrupt, Samuel matured physically and spiritually.</a:t>
            </a:r>
            <a:endParaRPr lang="en-US" sz="3600" b="1" dirty="0">
              <a:solidFill>
                <a:srgbClr val="FFFFCC"/>
              </a:solidFill>
              <a:ea typeface="SBL BibLit" panose="02000000000000000000" pitchFamily="2" charset="-79"/>
              <a:cs typeface="SBL BibLit" panose="02000000000000000000" pitchFamily="2" charset="-79"/>
            </a:endParaRPr>
          </a:p>
          <a:p>
            <a:pPr marL="0" indent="0" defTabSz="690563">
              <a:spcBef>
                <a:spcPts val="1800"/>
              </a:spcBef>
              <a:buNone/>
            </a:pPr>
            <a:r>
              <a:rPr lang="en-US" sz="3600" b="1" dirty="0">
                <a:solidFill>
                  <a:srgbClr val="FFFFCC"/>
                </a:solidFill>
              </a:rPr>
              <a:t>At a time when “communication from YHWH was rare,” Samuel heard and submitted to the voice of YHWH </a:t>
            </a:r>
            <a:r>
              <a:rPr lang="en-US" b="1" dirty="0">
                <a:solidFill>
                  <a:srgbClr val="FFFFCC"/>
                </a:solidFill>
              </a:rPr>
              <a:t>(3:4–9).</a:t>
            </a:r>
            <a:endParaRPr lang="en-US" sz="3600" b="1" dirty="0">
              <a:solidFill>
                <a:srgbClr val="FFFFCC"/>
              </a:solidFill>
            </a:endParaRPr>
          </a:p>
          <a:p>
            <a:pPr marL="0" indent="0" defTabSz="690563">
              <a:spcBef>
                <a:spcPts val="1800"/>
              </a:spcBef>
              <a:buNone/>
            </a:pPr>
            <a:r>
              <a:rPr lang="en-US" sz="3600" b="1" dirty="0">
                <a:solidFill>
                  <a:srgbClr val="FFFFCC"/>
                </a:solidFill>
              </a:rPr>
              <a:t>At a time when adults were captive to their children’s power (2:22–25), Samuel fearlessly rebuked his “father figure,” who happened to be the priest at the central sanctuary (3:11–18). </a:t>
            </a:r>
          </a:p>
          <a:p>
            <a:pPr marL="0" indent="0" defTabSz="690563">
              <a:spcBef>
                <a:spcPts val="1800"/>
              </a:spcBef>
              <a:buNone/>
            </a:pPr>
            <a:r>
              <a:rPr lang="en-US" sz="3600" b="1" dirty="0">
                <a:solidFill>
                  <a:srgbClr val="FFFFCC"/>
                </a:solidFill>
              </a:rPr>
              <a:t>At a time when YHWH had abandoned his people, he was with Samuel and confirmed his status as a prophet and a member of YHWH’s court (3:19–21).</a:t>
            </a:r>
            <a:endParaRPr lang="en-US" sz="3200" dirty="0">
              <a:solidFill>
                <a:srgbClr val="FFFFCC"/>
              </a:solidFill>
            </a:endParaRPr>
          </a:p>
        </p:txBody>
      </p:sp>
    </p:spTree>
    <p:extLst>
      <p:ext uri="{BB962C8B-B14F-4D97-AF65-F5344CB8AC3E}">
        <p14:creationId xmlns:p14="http://schemas.microsoft.com/office/powerpoint/2010/main" val="99161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CC18-77B8-0788-D2F6-6E86424E6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31910-8E69-26BD-0167-78BA98BA2D2C}"/>
              </a:ext>
            </a:extLst>
          </p:cNvPr>
          <p:cNvSpPr>
            <a:spLocks noGrp="1"/>
          </p:cNvSpPr>
          <p:nvPr>
            <p:ph type="title"/>
          </p:nvPr>
        </p:nvSpPr>
        <p:spPr>
          <a:xfrm>
            <a:off x="309047" y="1131139"/>
            <a:ext cx="7410091" cy="3633808"/>
          </a:xfrm>
        </p:spPr>
        <p:txBody>
          <a:bodyPr>
            <a:normAutofit fontScale="90000"/>
          </a:bodyPr>
          <a:lstStyle/>
          <a:p>
            <a:pPr algn="ctr"/>
            <a:r>
              <a:rPr lang="en-US" b="1" dirty="0">
                <a:solidFill>
                  <a:srgbClr val="FFFFE1"/>
                </a:solidFill>
                <a:latin typeface="Aptos Black" panose="020F0502020204030204" pitchFamily="34" charset="0"/>
              </a:rPr>
              <a:t>#3</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Foil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for the Star Dancer:</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What is Saul doing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on this stage?</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(1 Samuel 8–15)</a:t>
            </a:r>
          </a:p>
        </p:txBody>
      </p:sp>
      <p:sp>
        <p:nvSpPr>
          <p:cNvPr id="3" name="Content Placeholder 3">
            <a:extLst>
              <a:ext uri="{FF2B5EF4-FFF2-40B4-BE49-F238E27FC236}">
                <a16:creationId xmlns:a16="http://schemas.microsoft.com/office/drawing/2014/main" id="{9B1415FB-E413-1D61-C87D-6E6DA3A5E79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64B516A-F542-BD24-C4A1-DDDC20B27BD0}"/>
              </a:ext>
            </a:extLst>
          </p:cNvPr>
          <p:cNvPicPr>
            <a:picLocks noChangeAspect="1"/>
          </p:cNvPicPr>
          <p:nvPr/>
        </p:nvPicPr>
        <p:blipFill>
          <a:blip r:embed="rId2"/>
          <a:stretch>
            <a:fillRect/>
          </a:stretch>
        </p:blipFill>
        <p:spPr>
          <a:xfrm>
            <a:off x="7719138" y="357996"/>
            <a:ext cx="4094672" cy="6142008"/>
          </a:xfrm>
          <a:prstGeom prst="rect">
            <a:avLst/>
          </a:prstGeom>
        </p:spPr>
      </p:pic>
    </p:spTree>
    <p:extLst>
      <p:ext uri="{BB962C8B-B14F-4D97-AF65-F5344CB8AC3E}">
        <p14:creationId xmlns:p14="http://schemas.microsoft.com/office/powerpoint/2010/main" val="3928124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9B597-3B09-C879-901F-412AADC87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784BA-3AC1-D826-8D91-C13ADCC5941B}"/>
              </a:ext>
            </a:extLst>
          </p:cNvPr>
          <p:cNvSpPr>
            <a:spLocks noGrp="1"/>
          </p:cNvSpPr>
          <p:nvPr>
            <p:ph type="title"/>
          </p:nvPr>
        </p:nvSpPr>
        <p:spPr/>
        <p:txBody>
          <a:bodyPr>
            <a:normAutofit fontScale="90000"/>
          </a:bodyPr>
          <a:lstStyle/>
          <a:p>
            <a:pPr algn="ctr"/>
            <a:br>
              <a:rPr lang="en-US" b="1" dirty="0">
                <a:solidFill>
                  <a:srgbClr val="FFFFE1"/>
                </a:solidFill>
                <a:latin typeface="Aptos Black" panose="020F0502020204030204" pitchFamily="34" charset="0"/>
              </a:rPr>
            </a:br>
            <a:r>
              <a:rPr lang="en-US" sz="4900" b="1" dirty="0">
                <a:solidFill>
                  <a:srgbClr val="FFFFE1"/>
                </a:solidFill>
                <a:latin typeface="+mn-lt"/>
              </a:rPr>
              <a:t>Hannah’s Riddle</a:t>
            </a:r>
            <a:br>
              <a:rPr lang="en-US" b="1" dirty="0">
                <a:solidFill>
                  <a:srgbClr val="FFFFE1"/>
                </a:solidFill>
                <a:latin typeface="+mn-lt"/>
              </a:rPr>
            </a:br>
            <a:r>
              <a:rPr lang="en-US" sz="2700" b="1" dirty="0">
                <a:solidFill>
                  <a:srgbClr val="FFFFE1"/>
                </a:solidFill>
                <a:latin typeface="+mn-lt"/>
              </a:rPr>
              <a:t>1 Samuel 2:10</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676663F8-47B2-CA62-BC98-F9690068371E}"/>
              </a:ext>
            </a:extLst>
          </p:cNvPr>
          <p:cNvSpPr>
            <a:spLocks noGrp="1"/>
          </p:cNvSpPr>
          <p:nvPr>
            <p:ph idx="1"/>
          </p:nvPr>
        </p:nvSpPr>
        <p:spPr>
          <a:xfrm>
            <a:off x="838200" y="1981201"/>
            <a:ext cx="10515600" cy="4195762"/>
          </a:xfrm>
        </p:spPr>
        <p:txBody>
          <a:bodyPr>
            <a:normAutofit fontScale="92500"/>
          </a:bodyPr>
          <a:lstStyle/>
          <a:p>
            <a:pPr marL="0" marR="0" indent="0">
              <a:buNone/>
            </a:pPr>
            <a:r>
              <a:rPr lang="en-US" sz="3600" b="1" kern="0" dirty="0">
                <a:solidFill>
                  <a:srgbClr val="FFFFE1"/>
                </a:solidFill>
                <a:ea typeface="Aptos" panose="020B0004020202020204" pitchFamily="34" charset="0"/>
                <a:cs typeface="SBL BibLit" panose="02000000000000000000" pitchFamily="2" charset="-79"/>
              </a:rPr>
              <a:t>The Most High will thunder from heaven; </a:t>
            </a:r>
            <a:endParaRPr lang="en-US" sz="3600" kern="100" dirty="0">
              <a:solidFill>
                <a:srgbClr val="FFFFE1"/>
              </a:solidFill>
              <a:ea typeface="Aptos" panose="020B0004020202020204" pitchFamily="34" charset="0"/>
              <a:cs typeface="SBL BibLit" panose="02000000000000000000" pitchFamily="2" charset="-79"/>
            </a:endParaRPr>
          </a:p>
          <a:p>
            <a:pPr marL="0" marR="0" indent="0">
              <a:buNone/>
            </a:pPr>
            <a:r>
              <a:rPr lang="en-US" sz="3600" b="1" kern="0" dirty="0">
                <a:solidFill>
                  <a:srgbClr val="FFFFE1"/>
                </a:solidFill>
                <a:ea typeface="Aptos" panose="020B0004020202020204" pitchFamily="34" charset="0"/>
                <a:cs typeface="SBL BibLit" panose="02000000000000000000" pitchFamily="2" charset="-79"/>
              </a:rPr>
              <a:t>	YHWH will administer justice the ends of the earth. </a:t>
            </a:r>
            <a:endParaRPr lang="en-US" sz="3600" kern="100" dirty="0">
              <a:solidFill>
                <a:srgbClr val="FFFFE1"/>
              </a:solidFill>
              <a:ea typeface="Aptos" panose="020B0004020202020204" pitchFamily="34" charset="0"/>
              <a:cs typeface="SBL BibLit" panose="02000000000000000000" pitchFamily="2" charset="-79"/>
            </a:endParaRPr>
          </a:p>
          <a:p>
            <a:pPr marL="0" marR="0" indent="0">
              <a:lnSpc>
                <a:spcPct val="100000"/>
              </a:lnSpc>
              <a:spcBef>
                <a:spcPts val="0"/>
              </a:spcBef>
              <a:buNone/>
            </a:pPr>
            <a:r>
              <a:rPr lang="en-US" sz="3600" b="1" kern="0" dirty="0">
                <a:solidFill>
                  <a:srgbClr val="FFFFE1"/>
                </a:solidFill>
                <a:ea typeface="Aptos" panose="020B0004020202020204" pitchFamily="34" charset="0"/>
                <a:cs typeface="SBL BibLit" panose="02000000000000000000" pitchFamily="2" charset="-79"/>
              </a:rPr>
              <a:t>"He will give strength to his king </a:t>
            </a:r>
            <a:endParaRPr lang="en-US" sz="3600" kern="100" dirty="0">
              <a:solidFill>
                <a:srgbClr val="FFFFE1"/>
              </a:solidFill>
              <a:ea typeface="Aptos" panose="020B0004020202020204" pitchFamily="34" charset="0"/>
              <a:cs typeface="SBL BibLit" panose="02000000000000000000" pitchFamily="2" charset="-79"/>
            </a:endParaRPr>
          </a:p>
          <a:p>
            <a:pPr marL="0" marR="0" indent="0">
              <a:lnSpc>
                <a:spcPct val="100000"/>
              </a:lnSpc>
              <a:spcBef>
                <a:spcPts val="0"/>
              </a:spcBef>
              <a:spcAft>
                <a:spcPts val="1200"/>
              </a:spcAft>
              <a:buNone/>
            </a:pPr>
            <a:r>
              <a:rPr lang="en-US" sz="3600" b="1" kern="0" dirty="0">
                <a:solidFill>
                  <a:srgbClr val="FFFFE1"/>
                </a:solidFill>
                <a:ea typeface="Aptos" panose="020B0004020202020204" pitchFamily="34" charset="0"/>
                <a:cs typeface="SBL BibLit" panose="02000000000000000000" pitchFamily="2" charset="-79"/>
              </a:rPr>
              <a:t>	and exalt the horn of his anointed.</a:t>
            </a:r>
          </a:p>
          <a:p>
            <a:pPr marL="0" marR="0" indent="0">
              <a:lnSpc>
                <a:spcPct val="100000"/>
              </a:lnSpc>
              <a:spcBef>
                <a:spcPts val="0"/>
              </a:spcBef>
              <a:spcAft>
                <a:spcPts val="1200"/>
              </a:spcAft>
              <a:buNone/>
            </a:pPr>
            <a:endParaRPr lang="en-US" sz="3600" b="1" kern="0" dirty="0">
              <a:solidFill>
                <a:srgbClr val="FFFFE1"/>
              </a:solidFill>
              <a:cs typeface="SBL BibLit" panose="02000000000000000000" pitchFamily="2" charset="-79"/>
            </a:endParaRPr>
          </a:p>
          <a:p>
            <a:pPr marL="0" marR="0" indent="0">
              <a:lnSpc>
                <a:spcPct val="100000"/>
              </a:lnSpc>
              <a:spcBef>
                <a:spcPts val="0"/>
              </a:spcBef>
              <a:spcAft>
                <a:spcPts val="1200"/>
              </a:spcAft>
              <a:buNone/>
            </a:pPr>
            <a:r>
              <a:rPr lang="en-US" sz="3200" b="1" kern="0" dirty="0">
                <a:solidFill>
                  <a:srgbClr val="FFFFE1"/>
                </a:solidFill>
                <a:cs typeface="SBL BibLit" panose="02000000000000000000" pitchFamily="2" charset="-79"/>
              </a:rPr>
              <a:t>But who will this person be?</a:t>
            </a:r>
          </a:p>
          <a:p>
            <a:pPr marL="0" marR="0" indent="0">
              <a:lnSpc>
                <a:spcPct val="100000"/>
              </a:lnSpc>
              <a:spcBef>
                <a:spcPts val="0"/>
              </a:spcBef>
              <a:spcAft>
                <a:spcPts val="1200"/>
              </a:spcAft>
              <a:buNone/>
            </a:pPr>
            <a:r>
              <a:rPr lang="en-US" sz="3200" b="1" kern="0" dirty="0">
                <a:solidFill>
                  <a:srgbClr val="FFFFE1"/>
                </a:solidFill>
                <a:cs typeface="SBL BibLit" panose="02000000000000000000" pitchFamily="2" charset="-79"/>
              </a:rPr>
              <a:t>Whom did God, who inspired Hannah, have in mind?</a:t>
            </a:r>
            <a:endParaRPr lang="en-US" sz="3200" dirty="0">
              <a:solidFill>
                <a:srgbClr val="FFFFE1"/>
              </a:solidFill>
            </a:endParaRPr>
          </a:p>
        </p:txBody>
      </p:sp>
      <p:sp>
        <p:nvSpPr>
          <p:cNvPr id="3" name="Content Placeholder 3">
            <a:extLst>
              <a:ext uri="{FF2B5EF4-FFF2-40B4-BE49-F238E27FC236}">
                <a16:creationId xmlns:a16="http://schemas.microsoft.com/office/drawing/2014/main" id="{FDD68572-BCF5-A3C3-0988-8CE3345F13E2}"/>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468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4B2C1-DEE5-61F3-037B-10E4E4E1B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8F443-B1C6-2D35-809E-3B6E5FBFA500}"/>
              </a:ext>
            </a:extLst>
          </p:cNvPr>
          <p:cNvSpPr>
            <a:spLocks noGrp="1"/>
          </p:cNvSpPr>
          <p:nvPr>
            <p:ph type="title"/>
          </p:nvPr>
        </p:nvSpPr>
        <p:spPr/>
        <p:txBody>
          <a:bodyPr>
            <a:normAutofit/>
          </a:bodyPr>
          <a:lstStyle/>
          <a:p>
            <a:r>
              <a:rPr lang="en-US" b="1" dirty="0">
                <a:solidFill>
                  <a:srgbClr val="FFFFE1"/>
                </a:solidFill>
                <a:latin typeface="+mn-lt"/>
              </a:rPr>
              <a:t>A.  The Background to the Rise of Saul</a:t>
            </a:r>
            <a:br>
              <a:rPr lang="en-US" b="1" dirty="0">
                <a:solidFill>
                  <a:srgbClr val="FFFFE1"/>
                </a:solidFill>
                <a:latin typeface="+mn-lt"/>
              </a:rPr>
            </a:br>
            <a:r>
              <a:rPr lang="en-US" b="1" dirty="0">
                <a:solidFill>
                  <a:srgbClr val="FFFFE1"/>
                </a:solidFill>
                <a:latin typeface="+mn-lt"/>
              </a:rPr>
              <a:t>	</a:t>
            </a:r>
            <a:r>
              <a:rPr lang="en-US" sz="2800" b="1" dirty="0">
                <a:solidFill>
                  <a:srgbClr val="FFFFE1"/>
                </a:solidFill>
                <a:latin typeface="+mn-lt"/>
              </a:rPr>
              <a:t>(1 Samuel 4:1b–8:22)</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3F84993C-FB30-6DB7-5638-F1900CB9FB4B}"/>
              </a:ext>
            </a:extLst>
          </p:cNvPr>
          <p:cNvSpPr>
            <a:spLocks noGrp="1"/>
          </p:cNvSpPr>
          <p:nvPr>
            <p:ph idx="1"/>
          </p:nvPr>
        </p:nvSpPr>
        <p:spPr>
          <a:xfrm>
            <a:off x="581025" y="1690688"/>
            <a:ext cx="11119269" cy="4995862"/>
          </a:xfrm>
        </p:spPr>
        <p:txBody>
          <a:bodyPr>
            <a:normAutofit/>
          </a:bodyPr>
          <a:lstStyle/>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1.	The National Crisis</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	The Military Emergency: The Philistine Threat </a:t>
            </a: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(4:1b–2</a:t>
            </a:r>
            <a:r>
              <a:rPr lang="en-US"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buNone/>
            </a:pPr>
            <a:endParaRPr lang="en-US" sz="3200" dirty="0">
              <a:solidFill>
                <a:srgbClr val="FFFFE1"/>
              </a:solidFill>
            </a:endParaRPr>
          </a:p>
        </p:txBody>
      </p:sp>
      <p:sp>
        <p:nvSpPr>
          <p:cNvPr id="3" name="Content Placeholder 3">
            <a:extLst>
              <a:ext uri="{FF2B5EF4-FFF2-40B4-BE49-F238E27FC236}">
                <a16:creationId xmlns:a16="http://schemas.microsoft.com/office/drawing/2014/main" id="{633B7429-37CF-D790-3EC0-A6E48D6FB8B1}"/>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27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DBCD-6CAB-E124-A3AC-28E76E7A497F}"/>
              </a:ext>
            </a:extLst>
          </p:cNvPr>
          <p:cNvSpPr>
            <a:spLocks noGrp="1"/>
          </p:cNvSpPr>
          <p:nvPr>
            <p:ph type="title"/>
          </p:nvPr>
        </p:nvSpPr>
        <p:spPr>
          <a:xfrm>
            <a:off x="838200" y="365128"/>
            <a:ext cx="10515600" cy="977898"/>
          </a:xfrm>
        </p:spPr>
        <p:txBody>
          <a:bodyPr>
            <a:normAutofit/>
          </a:bodyPr>
          <a:lstStyle/>
          <a:p>
            <a:r>
              <a:rPr lang="en-US" sz="4000" b="1" dirty="0">
                <a:solidFill>
                  <a:srgbClr val="FFFFE1"/>
                </a:solidFill>
                <a:latin typeface="+mn-lt"/>
              </a:rPr>
              <a:t>But who were the Philistines?</a:t>
            </a:r>
          </a:p>
        </p:txBody>
      </p:sp>
      <p:sp>
        <p:nvSpPr>
          <p:cNvPr id="3" name="Content Placeholder 2">
            <a:extLst>
              <a:ext uri="{FF2B5EF4-FFF2-40B4-BE49-F238E27FC236}">
                <a16:creationId xmlns:a16="http://schemas.microsoft.com/office/drawing/2014/main" id="{93BBA2ED-D21D-0727-BA58-326C955A3482}"/>
              </a:ext>
            </a:extLst>
          </p:cNvPr>
          <p:cNvSpPr>
            <a:spLocks noGrp="1"/>
          </p:cNvSpPr>
          <p:nvPr>
            <p:ph idx="1"/>
          </p:nvPr>
        </p:nvSpPr>
        <p:spPr>
          <a:xfrm>
            <a:off x="838200" y="1190625"/>
            <a:ext cx="10515600" cy="5302248"/>
          </a:xfrm>
        </p:spPr>
        <p:txBody>
          <a:bodyPr>
            <a:normAutofit/>
          </a:bodyPr>
          <a:lstStyle/>
          <a:p>
            <a:pPr marL="0" indent="0">
              <a:buNone/>
            </a:pPr>
            <a:endParaRPr lang="en-US" sz="1400" b="1" dirty="0">
              <a:solidFill>
                <a:srgbClr val="FFFFE1"/>
              </a:solidFill>
            </a:endParaRPr>
          </a:p>
          <a:p>
            <a:pPr marL="457200" indent="-457200">
              <a:lnSpc>
                <a:spcPct val="100000"/>
              </a:lnSpc>
              <a:buNone/>
            </a:pPr>
            <a:r>
              <a:rPr lang="en-US" sz="3600"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rPr>
              <a:t>They were not Canaanites—they appear in Thutmose III’s records (1479–1425 BC) under the general rubric of “Sea Peoples” threatening the stability of the Egyptian control of the eastern Mediterranean lands that includes group names like </a:t>
            </a:r>
            <a:r>
              <a:rPr lang="en-US" sz="3600" b="1" dirty="0" err="1">
                <a:solidFill>
                  <a:srgbClr val="FFFFE1"/>
                </a:solidFill>
              </a:rPr>
              <a:t>Peleset</a:t>
            </a:r>
            <a:r>
              <a:rPr lang="en-US" sz="3600" b="1" dirty="0">
                <a:solidFill>
                  <a:srgbClr val="FFFFE1"/>
                </a:solidFill>
              </a:rPr>
              <a:t>, </a:t>
            </a:r>
            <a:r>
              <a:rPr lang="en-US" sz="3600" b="1" dirty="0" err="1">
                <a:solidFill>
                  <a:srgbClr val="FFFFE1"/>
                </a:solidFill>
              </a:rPr>
              <a:t>Tjeker</a:t>
            </a:r>
            <a:r>
              <a:rPr lang="en-US" sz="3600" b="1" dirty="0">
                <a:solidFill>
                  <a:srgbClr val="FFFFE1"/>
                </a:solidFill>
              </a:rPr>
              <a:t>, </a:t>
            </a:r>
            <a:r>
              <a:rPr lang="en-US" sz="3600" b="1" dirty="0" err="1">
                <a:solidFill>
                  <a:srgbClr val="FFFFE1"/>
                </a:solidFill>
              </a:rPr>
              <a:t>Shekelesh</a:t>
            </a:r>
            <a:r>
              <a:rPr lang="en-US" sz="3600" b="1" dirty="0">
                <a:solidFill>
                  <a:srgbClr val="FFFFE1"/>
                </a:solidFill>
              </a:rPr>
              <a:t>, </a:t>
            </a:r>
            <a:r>
              <a:rPr lang="en-US" sz="3600" b="1" dirty="0" err="1">
                <a:solidFill>
                  <a:srgbClr val="FFFFE1"/>
                </a:solidFill>
              </a:rPr>
              <a:t>Denyen</a:t>
            </a:r>
            <a:r>
              <a:rPr lang="en-US" sz="3600" b="1" dirty="0">
                <a:solidFill>
                  <a:srgbClr val="FFFFE1"/>
                </a:solidFill>
              </a:rPr>
              <a:t>, </a:t>
            </a:r>
            <a:r>
              <a:rPr lang="en-US" sz="3600" b="1" dirty="0" err="1">
                <a:solidFill>
                  <a:srgbClr val="FFFFE1"/>
                </a:solidFill>
              </a:rPr>
              <a:t>Weshesh</a:t>
            </a:r>
            <a:r>
              <a:rPr lang="en-US" sz="3600" b="1" dirty="0">
                <a:solidFill>
                  <a:srgbClr val="FFFFE1"/>
                </a:solidFill>
              </a:rPr>
              <a:t> and Sherden.</a:t>
            </a:r>
          </a:p>
          <a:p>
            <a:pPr marL="742950" indent="-742950">
              <a:buAutoNum type="alphaLcPeriod"/>
            </a:pPr>
            <a:endParaRPr lang="en-US" sz="3600" b="1" dirty="0">
              <a:solidFill>
                <a:srgbClr val="FFFFE1"/>
              </a:solidFill>
            </a:endParaRPr>
          </a:p>
        </p:txBody>
      </p:sp>
    </p:spTree>
    <p:extLst>
      <p:ext uri="{BB962C8B-B14F-4D97-AF65-F5344CB8AC3E}">
        <p14:creationId xmlns:p14="http://schemas.microsoft.com/office/powerpoint/2010/main" val="2469058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A30E8B6-A91D-E9FD-CB30-64662893E484}"/>
              </a:ext>
            </a:extLst>
          </p:cNvPr>
          <p:cNvSpPr>
            <a:spLocks noGrp="1" noChangeArrowheads="1"/>
          </p:cNvSpPr>
          <p:nvPr>
            <p:ph type="title"/>
          </p:nvPr>
        </p:nvSpPr>
        <p:spPr/>
        <p:txBody>
          <a:bodyPr/>
          <a:lstStyle/>
          <a:p>
            <a:endParaRPr lang="en-US" altLang="en-US" dirty="0"/>
          </a:p>
        </p:txBody>
      </p:sp>
      <p:sp>
        <p:nvSpPr>
          <p:cNvPr id="9219" name="Rectangle 3">
            <a:extLst>
              <a:ext uri="{FF2B5EF4-FFF2-40B4-BE49-F238E27FC236}">
                <a16:creationId xmlns:a16="http://schemas.microsoft.com/office/drawing/2014/main" id="{A53AC6D9-94A6-2242-9FCB-E72328A60D00}"/>
              </a:ext>
            </a:extLst>
          </p:cNvPr>
          <p:cNvSpPr>
            <a:spLocks noGrp="1" noChangeArrowheads="1"/>
          </p:cNvSpPr>
          <p:nvPr>
            <p:ph type="body" idx="1"/>
          </p:nvPr>
        </p:nvSpPr>
        <p:spPr>
          <a:xfrm>
            <a:off x="685799" y="4572000"/>
            <a:ext cx="10639425" cy="2133600"/>
          </a:xfrm>
        </p:spPr>
        <p:txBody>
          <a:bodyPr/>
          <a:lstStyle/>
          <a:p>
            <a:pPr marL="0" indent="0">
              <a:lnSpc>
                <a:spcPct val="90000"/>
              </a:lnSpc>
              <a:buNone/>
            </a:pPr>
            <a:r>
              <a:rPr lang="en-US" altLang="en-US" sz="2800" b="1" dirty="0">
                <a:solidFill>
                  <a:srgbClr val="FFFFE1"/>
                </a:solidFill>
              </a:rPr>
              <a:t>The Reliefs at Ramesses III’s mortuary temple at </a:t>
            </a:r>
            <a:r>
              <a:rPr lang="en-US" altLang="en-US" sz="2800" b="1" dirty="0" err="1">
                <a:solidFill>
                  <a:srgbClr val="FFFFE1"/>
                </a:solidFill>
              </a:rPr>
              <a:t>Medinet</a:t>
            </a:r>
            <a:r>
              <a:rPr lang="en-US" altLang="en-US" sz="2800" b="1" dirty="0">
                <a:solidFill>
                  <a:srgbClr val="FFFFE1"/>
                </a:solidFill>
              </a:rPr>
              <a:t> Habu show the Egyptians repulsing the Sea Peoples—both on land and at sea (as shown in this drawing of the sea-battle scene). </a:t>
            </a:r>
          </a:p>
          <a:p>
            <a:pPr marL="0" indent="0">
              <a:lnSpc>
                <a:spcPct val="90000"/>
              </a:lnSpc>
              <a:buNone/>
            </a:pPr>
            <a:r>
              <a:rPr lang="en-US" altLang="en-US" sz="1200" b="1" dirty="0">
                <a:solidFill>
                  <a:srgbClr val="FFFFE1"/>
                </a:solidFill>
              </a:rPr>
              <a:t>The Art of Warfare in Biblical Lands, By Yigael Yadin</a:t>
            </a:r>
            <a:r>
              <a:rPr lang="en-US" altLang="en-US" sz="2800" b="1" dirty="0">
                <a:solidFill>
                  <a:srgbClr val="FFFFE1"/>
                </a:solidFill>
              </a:rPr>
              <a:t> </a:t>
            </a:r>
          </a:p>
        </p:txBody>
      </p:sp>
      <p:pic>
        <p:nvPicPr>
          <p:cNvPr id="9220" name="Picture 4">
            <a:extLst>
              <a:ext uri="{FF2B5EF4-FFF2-40B4-BE49-F238E27FC236}">
                <a16:creationId xmlns:a16="http://schemas.microsoft.com/office/drawing/2014/main" id="{F7538BD8-0204-67F9-3E24-881C28AFD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28601"/>
            <a:ext cx="8382000"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Picture 4">
            <a:extLst>
              <a:ext uri="{FF2B5EF4-FFF2-40B4-BE49-F238E27FC236}">
                <a16:creationId xmlns:a16="http://schemas.microsoft.com/office/drawing/2014/main" id="{FDFAF5A0-E9AF-F991-F9AD-5FBA1B538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1" y="381001"/>
            <a:ext cx="7077075" cy="615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2843EE1-9C75-0214-6119-199E2903252C}"/>
              </a:ext>
            </a:extLst>
          </p:cNvPr>
          <p:cNvSpPr>
            <a:spLocks noGrp="1" noChangeArrowheads="1"/>
          </p:cNvSpPr>
          <p:nvPr>
            <p:ph type="ctrTitle"/>
          </p:nvPr>
        </p:nvSpPr>
        <p:spPr>
          <a:xfrm>
            <a:off x="6858000" y="1371600"/>
            <a:ext cx="3810000" cy="4419600"/>
          </a:xfrm>
        </p:spPr>
        <p:txBody>
          <a:bodyPr anchor="ctr"/>
          <a:lstStyle/>
          <a:p>
            <a:r>
              <a:rPr lang="en-US" altLang="en-US" sz="4400" b="1" dirty="0">
                <a:solidFill>
                  <a:srgbClr val="FFFFE1"/>
                </a:solidFill>
              </a:rPr>
              <a:t>The Sea Peoples </a:t>
            </a:r>
            <a:br>
              <a:rPr lang="en-US" altLang="en-US" sz="4400" b="1" dirty="0">
                <a:solidFill>
                  <a:srgbClr val="FFFFE1"/>
                </a:solidFill>
              </a:rPr>
            </a:br>
            <a:r>
              <a:rPr lang="en-US" altLang="en-US" sz="4400" b="1" dirty="0">
                <a:solidFill>
                  <a:srgbClr val="FFFFE1"/>
                </a:solidFill>
              </a:rPr>
              <a:t>with their Distinctive Headdress</a:t>
            </a:r>
          </a:p>
        </p:txBody>
      </p:sp>
      <p:pic>
        <p:nvPicPr>
          <p:cNvPr id="2052" name="Picture 4">
            <a:extLst>
              <a:ext uri="{FF2B5EF4-FFF2-40B4-BE49-F238E27FC236}">
                <a16:creationId xmlns:a16="http://schemas.microsoft.com/office/drawing/2014/main" id="{55623A41-43E2-4258-85D0-7998E443C0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609600"/>
            <a:ext cx="4675188"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17023-3097-3A1E-36AB-2EF32B396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5139-2D08-1A1A-B48B-F0B332C59B2A}"/>
              </a:ext>
            </a:extLst>
          </p:cNvPr>
          <p:cNvSpPr>
            <a:spLocks noGrp="1"/>
          </p:cNvSpPr>
          <p:nvPr>
            <p:ph type="title"/>
          </p:nvPr>
        </p:nvSpPr>
        <p:spPr>
          <a:xfrm>
            <a:off x="838200" y="365127"/>
            <a:ext cx="10515600" cy="911223"/>
          </a:xfrm>
        </p:spPr>
        <p:txBody>
          <a:bodyPr>
            <a:normAutofit/>
          </a:bodyPr>
          <a:lstStyle/>
          <a:p>
            <a:r>
              <a:rPr lang="en-US" sz="4000" b="1" dirty="0">
                <a:solidFill>
                  <a:srgbClr val="FFFFE1"/>
                </a:solidFill>
                <a:latin typeface="+mn-lt"/>
              </a:rPr>
              <a:t>From where did these Sea Peoples come?</a:t>
            </a:r>
          </a:p>
        </p:txBody>
      </p:sp>
      <p:sp>
        <p:nvSpPr>
          <p:cNvPr id="3" name="Content Placeholder 2">
            <a:extLst>
              <a:ext uri="{FF2B5EF4-FFF2-40B4-BE49-F238E27FC236}">
                <a16:creationId xmlns:a16="http://schemas.microsoft.com/office/drawing/2014/main" id="{36D6CF74-EC71-4ABD-D048-310644CE307F}"/>
              </a:ext>
            </a:extLst>
          </p:cNvPr>
          <p:cNvSpPr>
            <a:spLocks noGrp="1"/>
          </p:cNvSpPr>
          <p:nvPr>
            <p:ph idx="1"/>
          </p:nvPr>
        </p:nvSpPr>
        <p:spPr>
          <a:xfrm>
            <a:off x="285750" y="1343025"/>
            <a:ext cx="6772275" cy="4833938"/>
          </a:xfrm>
        </p:spPr>
        <p:txBody>
          <a:bodyPr>
            <a:normAutofit fontScale="92500"/>
          </a:bodyPr>
          <a:lstStyle/>
          <a:p>
            <a:pPr marL="457200" indent="-457200">
              <a:lnSpc>
                <a:spcPct val="110000"/>
              </a:lnSpc>
              <a:buNone/>
            </a:pPr>
            <a:r>
              <a:rPr lang="en-US" sz="3600" b="1" dirty="0">
                <a:solidFill>
                  <a:srgbClr val="FFFFE1"/>
                </a:solidFill>
                <a:cs typeface="SBL Hebrew" panose="02000000000000000000" pitchFamily="2" charset="-79"/>
              </a:rPr>
              <a:t>•	The Bible calls them </a:t>
            </a:r>
            <a:r>
              <a:rPr lang="en-US" sz="3600" b="1" dirty="0" err="1">
                <a:solidFill>
                  <a:srgbClr val="FFFFE1"/>
                </a:solidFill>
                <a:cs typeface="SBL Hebrew" panose="02000000000000000000" pitchFamily="2" charset="-79"/>
              </a:rPr>
              <a:t>Cherethites</a:t>
            </a:r>
            <a:r>
              <a:rPr lang="en-US" sz="3600" b="1" dirty="0">
                <a:solidFill>
                  <a:srgbClr val="FFFFE1"/>
                </a:solidFill>
                <a:cs typeface="SBL Hebrew" panose="02000000000000000000" pitchFamily="2" charset="-79"/>
              </a:rPr>
              <a:t> [Crete] and Pelethites (2 Sam 8:18), Philistines [</a:t>
            </a:r>
            <a:r>
              <a:rPr lang="en-US" sz="3600" b="1" dirty="0" err="1">
                <a:solidFill>
                  <a:srgbClr val="FFFFE1"/>
                </a:solidFill>
                <a:cs typeface="SBL Hebrew" panose="02000000000000000000" pitchFamily="2" charset="-79"/>
              </a:rPr>
              <a:t>Pelesheth</a:t>
            </a:r>
            <a:r>
              <a:rPr lang="en-US" sz="3600" b="1" dirty="0">
                <a:solidFill>
                  <a:srgbClr val="FFFFE1"/>
                </a:solidFill>
                <a:cs typeface="SBL Hebrew" panose="02000000000000000000" pitchFamily="2" charset="-79"/>
              </a:rPr>
              <a:t>] and </a:t>
            </a:r>
            <a:r>
              <a:rPr lang="en-US" sz="3600" b="1" dirty="0" err="1">
                <a:solidFill>
                  <a:srgbClr val="FFFFE1"/>
                </a:solidFill>
                <a:cs typeface="SBL Hebrew" panose="02000000000000000000" pitchFamily="2" charset="-79"/>
              </a:rPr>
              <a:t>Caphtorites</a:t>
            </a:r>
            <a:r>
              <a:rPr lang="en-US" sz="3600" b="1" dirty="0">
                <a:solidFill>
                  <a:srgbClr val="FFFFE1"/>
                </a:solidFill>
                <a:cs typeface="SBL Hebrew" panose="02000000000000000000" pitchFamily="2" charset="-79"/>
              </a:rPr>
              <a:t> (Gen 10:14 30:14)</a:t>
            </a:r>
          </a:p>
          <a:p>
            <a:pPr marL="457200" indent="-457200">
              <a:lnSpc>
                <a:spcPct val="110000"/>
              </a:lnSpc>
              <a:buNone/>
            </a:pPr>
            <a:r>
              <a:rPr lang="en-US" sz="3600" b="1" dirty="0">
                <a:solidFill>
                  <a:srgbClr val="FFFFE1"/>
                </a:solidFill>
                <a:cs typeface="SBL Hebrew" panose="02000000000000000000" pitchFamily="2" charset="-79"/>
              </a:rPr>
              <a:t>•	Other records have them coming overland.</a:t>
            </a:r>
          </a:p>
          <a:p>
            <a:pPr marL="457200" indent="-457200">
              <a:lnSpc>
                <a:spcPct val="110000"/>
              </a:lnSpc>
              <a:buNone/>
            </a:pPr>
            <a:r>
              <a:rPr lang="en-US" sz="3600" b="1" dirty="0">
                <a:solidFill>
                  <a:srgbClr val="FFFFE1"/>
                </a:solidFill>
                <a:cs typeface="SBL Hebrew" panose="02000000000000000000" pitchFamily="2" charset="-79"/>
              </a:rPr>
              <a:t>•	DNA records confirm this (Daniel Master)</a:t>
            </a:r>
          </a:p>
          <a:p>
            <a:pPr marL="457200" indent="-457200">
              <a:buNone/>
            </a:pPr>
            <a:endParaRPr lang="en-US" sz="3600" b="1" dirty="0">
              <a:solidFill>
                <a:srgbClr val="FFFFE1"/>
              </a:solidFill>
            </a:endParaRPr>
          </a:p>
        </p:txBody>
      </p:sp>
      <p:pic>
        <p:nvPicPr>
          <p:cNvPr id="1026" name="Picture 2" descr="Daniel Master, Tel Shimron – A Word in Edgewise">
            <a:extLst>
              <a:ext uri="{FF2B5EF4-FFF2-40B4-BE49-F238E27FC236}">
                <a16:creationId xmlns:a16="http://schemas.microsoft.com/office/drawing/2014/main" id="{875B7848-CD71-6A89-575A-F7348900A9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743" y="1493499"/>
            <a:ext cx="4532989" cy="4532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07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32D70E28-1670-560B-D98E-7C4E12E5DD7D}"/>
              </a:ext>
            </a:extLst>
          </p:cNvPr>
          <p:cNvSpPr>
            <a:spLocks noGrp="1" noChangeArrowheads="1"/>
          </p:cNvSpPr>
          <p:nvPr>
            <p:ph type="title"/>
          </p:nvPr>
        </p:nvSpPr>
        <p:spPr>
          <a:xfrm>
            <a:off x="819149" y="274638"/>
            <a:ext cx="10620375" cy="868362"/>
          </a:xfrm>
        </p:spPr>
        <p:txBody>
          <a:bodyPr/>
          <a:lstStyle/>
          <a:p>
            <a:r>
              <a:rPr lang="en-US" altLang="en-US" sz="3200" b="1" dirty="0">
                <a:solidFill>
                  <a:srgbClr val="FFFFE1"/>
                </a:solidFill>
                <a:latin typeface="Calibri" panose="020F0502020204030204" pitchFamily="34" charset="0"/>
                <a:ea typeface="Calibri" panose="020F0502020204030204" pitchFamily="34" charset="0"/>
                <a:cs typeface="Calibri" panose="020F0502020204030204" pitchFamily="34" charset="0"/>
              </a:rPr>
              <a:t>From Where Did the Philistines Come?</a:t>
            </a:r>
          </a:p>
        </p:txBody>
      </p:sp>
      <p:pic>
        <p:nvPicPr>
          <p:cNvPr id="119812" name="Picture 4">
            <a:extLst>
              <a:ext uri="{FF2B5EF4-FFF2-40B4-BE49-F238E27FC236}">
                <a16:creationId xmlns:a16="http://schemas.microsoft.com/office/drawing/2014/main" id="{67937A7B-1BEA-EA7C-C610-55B745A9A6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1179512"/>
            <a:ext cx="7086600" cy="5433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9813" name="Rectangle 5">
            <a:extLst>
              <a:ext uri="{FF2B5EF4-FFF2-40B4-BE49-F238E27FC236}">
                <a16:creationId xmlns:a16="http://schemas.microsoft.com/office/drawing/2014/main" id="{1C92CBE0-60A3-6A6B-644B-0469B761C609}"/>
              </a:ext>
            </a:extLst>
          </p:cNvPr>
          <p:cNvSpPr>
            <a:spLocks noChangeArrowheads="1"/>
          </p:cNvSpPr>
          <p:nvPr/>
        </p:nvSpPr>
        <p:spPr bwMode="auto">
          <a:xfrm>
            <a:off x="7629525" y="1019175"/>
            <a:ext cx="405765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1092200" indent="-457200">
              <a:spcBef>
                <a:spcPct val="20000"/>
              </a:spcBef>
              <a:buChar char="–"/>
              <a:defRPr sz="2800">
                <a:solidFill>
                  <a:schemeClr val="tx1"/>
                </a:solidFill>
                <a:latin typeface="Arial" panose="020B0604020202020204" pitchFamily="34" charset="0"/>
                <a:cs typeface="Arial" panose="020B0604020202020204" pitchFamily="34" charset="0"/>
              </a:defRPr>
            </a:lvl2pPr>
            <a:lvl3pPr marL="1587500" indent="-381000">
              <a:spcBef>
                <a:spcPct val="20000"/>
              </a:spcBef>
              <a:buChar char="•"/>
              <a:defRPr sz="2400">
                <a:solidFill>
                  <a:schemeClr val="tx1"/>
                </a:solidFill>
                <a:latin typeface="Arial" panose="020B0604020202020204" pitchFamily="34" charset="0"/>
                <a:cs typeface="Arial" panose="020B0604020202020204" pitchFamily="34" charset="0"/>
              </a:defRPr>
            </a:lvl3pPr>
            <a:lvl4pPr marL="2044700"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501900"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959100" indent="-3429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416300" indent="-3429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873500" indent="-3429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330700" indent="-3429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ts val="0"/>
              </a:spcBef>
              <a:spcAft>
                <a:spcPts val="600"/>
              </a:spcAft>
              <a:buClrTx/>
              <a:buSzTx/>
              <a:buFontTx/>
              <a:buNone/>
              <a:tabLst/>
              <a:defRPr/>
            </a:pPr>
            <a:r>
              <a:rPr kumimoji="0" lang="en-US" altLang="en-US" sz="2800" b="1"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Ugarit was one of many Canaanite city-states. and it went down in the general chaos and demise of the Bronze Age caused by the Sea Peoples' invasion around 1200BC.  Among the invading Sea Peoples were the Indo-European Philistines, who settled to the south of the Canaanites and gave their name to Palestine.</a:t>
            </a:r>
            <a:r>
              <a:rPr kumimoji="0" lang="en-US" altLang="en-US" sz="2800" b="0"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DE109414-CAD1-2DEC-2F61-9FEB52755741}"/>
              </a:ext>
            </a:extLst>
          </p:cNvPr>
          <p:cNvSpPr>
            <a:spLocks noGrp="1" noChangeArrowheads="1"/>
          </p:cNvSpPr>
          <p:nvPr>
            <p:ph type="title"/>
          </p:nvPr>
        </p:nvSpPr>
        <p:spPr>
          <a:xfrm>
            <a:off x="342900" y="2994818"/>
            <a:ext cx="3790950" cy="868362"/>
          </a:xfrm>
        </p:spPr>
        <p:txBody>
          <a:bodyPr/>
          <a:lstStyle/>
          <a:p>
            <a:r>
              <a:rPr lang="en-US" altLang="en-US" sz="3600" b="1" dirty="0">
                <a:solidFill>
                  <a:srgbClr val="FFFFE1"/>
                </a:solidFill>
              </a:rPr>
              <a:t>The Philistine Pentapolis</a:t>
            </a:r>
          </a:p>
        </p:txBody>
      </p:sp>
      <p:pic>
        <p:nvPicPr>
          <p:cNvPr id="60421" name="Picture 5" descr="Picture">
            <a:extLst>
              <a:ext uri="{FF2B5EF4-FFF2-40B4-BE49-F238E27FC236}">
                <a16:creationId xmlns:a16="http://schemas.microsoft.com/office/drawing/2014/main" id="{AE9978BC-B0C1-28F5-C9CF-D067D70F7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025" y="700881"/>
            <a:ext cx="7086600" cy="5456237"/>
          </a:xfrm>
          <a:prstGeom prst="rect">
            <a:avLst/>
          </a:prstGeom>
          <a:noFill/>
          <a:extLst>
            <a:ext uri="{909E8E84-426E-40DD-AFC4-6F175D3DCCD1}">
              <a14:hiddenFill xmlns:a14="http://schemas.microsoft.com/office/drawing/2010/main">
                <a:solidFill>
                  <a:srgbClr val="FFFFFF"/>
                </a:solidFill>
              </a14:hiddenFill>
            </a:ext>
          </a:extLst>
        </p:spPr>
      </p:pic>
      <p:sp>
        <p:nvSpPr>
          <p:cNvPr id="2" name="Arrow: Notched Right 1">
            <a:extLst>
              <a:ext uri="{FF2B5EF4-FFF2-40B4-BE49-F238E27FC236}">
                <a16:creationId xmlns:a16="http://schemas.microsoft.com/office/drawing/2014/main" id="{E5659DBB-9F5A-0AD0-900B-3B322B42627C}"/>
              </a:ext>
            </a:extLst>
          </p:cNvPr>
          <p:cNvSpPr/>
          <p:nvPr/>
        </p:nvSpPr>
        <p:spPr>
          <a:xfrm rot="10800000">
            <a:off x="8934139" y="1967369"/>
            <a:ext cx="1656740" cy="342900"/>
          </a:xfrm>
          <a:prstGeom prst="notch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Notched Right 2">
            <a:extLst>
              <a:ext uri="{FF2B5EF4-FFF2-40B4-BE49-F238E27FC236}">
                <a16:creationId xmlns:a16="http://schemas.microsoft.com/office/drawing/2014/main" id="{7646F162-32BC-1518-86B4-55AA283206B4}"/>
              </a:ext>
            </a:extLst>
          </p:cNvPr>
          <p:cNvSpPr/>
          <p:nvPr/>
        </p:nvSpPr>
        <p:spPr>
          <a:xfrm rot="20043514">
            <a:off x="6057935" y="3257549"/>
            <a:ext cx="2244281" cy="342900"/>
          </a:xfrm>
          <a:prstGeom prst="notch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91E1F-A5D1-557E-A2E9-D99DA2FBA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351F3C-47F0-19E9-9FC1-C993EEB18B3E}"/>
              </a:ext>
            </a:extLst>
          </p:cNvPr>
          <p:cNvSpPr>
            <a:spLocks noGrp="1"/>
          </p:cNvSpPr>
          <p:nvPr>
            <p:ph type="title"/>
          </p:nvPr>
        </p:nvSpPr>
        <p:spPr>
          <a:xfrm>
            <a:off x="838200" y="365128"/>
            <a:ext cx="10515600" cy="1015998"/>
          </a:xfrm>
        </p:spPr>
        <p:txBody>
          <a:bodyPr>
            <a:normAutofit fontScale="90000"/>
          </a:bodyPr>
          <a:lstStyle/>
          <a:p>
            <a:br>
              <a:rPr lang="en-US" b="1" dirty="0">
                <a:solidFill>
                  <a:srgbClr val="FFFFE1"/>
                </a:solidFill>
                <a:latin typeface="+mn-lt"/>
              </a:rPr>
            </a:br>
            <a:br>
              <a:rPr lang="en-US" b="1" dirty="0">
                <a:solidFill>
                  <a:srgbClr val="FFFFE1"/>
                </a:solidFill>
                <a:latin typeface="+mn-lt"/>
              </a:rPr>
            </a:br>
            <a:endParaRPr lang="en-US" b="1" dirty="0">
              <a:solidFill>
                <a:srgbClr val="FFFFE1"/>
              </a:solidFill>
              <a:latin typeface="+mn-lt"/>
            </a:endParaRPr>
          </a:p>
        </p:txBody>
      </p:sp>
      <p:sp>
        <p:nvSpPr>
          <p:cNvPr id="3" name="Content Placeholder 2">
            <a:extLst>
              <a:ext uri="{FF2B5EF4-FFF2-40B4-BE49-F238E27FC236}">
                <a16:creationId xmlns:a16="http://schemas.microsoft.com/office/drawing/2014/main" id="{154B5B04-D305-D625-85D4-931FE440AC5E}"/>
              </a:ext>
            </a:extLst>
          </p:cNvPr>
          <p:cNvSpPr>
            <a:spLocks noGrp="1"/>
          </p:cNvSpPr>
          <p:nvPr>
            <p:ph idx="1"/>
          </p:nvPr>
        </p:nvSpPr>
        <p:spPr>
          <a:xfrm>
            <a:off x="695325" y="647700"/>
            <a:ext cx="10515600" cy="5438775"/>
          </a:xfrm>
        </p:spPr>
        <p:txBody>
          <a:bodyPr>
            <a:normAutofit/>
          </a:bodyPr>
          <a:lstStyle/>
          <a:p>
            <a:pPr marL="0" indent="0">
              <a:buNone/>
            </a:pPr>
            <a:r>
              <a:rPr lang="en-US" sz="3600" b="1" dirty="0">
                <a:solidFill>
                  <a:srgbClr val="FFFFE1"/>
                </a:solidFill>
              </a:rPr>
              <a:t>What was the Philistines’ role in the biblical narrative?</a:t>
            </a:r>
          </a:p>
          <a:p>
            <a:pPr marL="1371600" indent="-1371600">
              <a:buNone/>
              <a:tabLst>
                <a:tab pos="914400" algn="l"/>
              </a:tabLst>
            </a:pPr>
            <a:r>
              <a:rPr lang="en-US" sz="3600" b="1" dirty="0">
                <a:solidFill>
                  <a:srgbClr val="FFFFE1"/>
                </a:solidFill>
              </a:rPr>
              <a:t>	--to test Israel’s fidelity to YHWH after the Canaanites had been defeated.</a:t>
            </a:r>
          </a:p>
          <a:p>
            <a:pPr marL="1371600" indent="-1371600">
              <a:buNone/>
              <a:tabLst>
                <a:tab pos="914400" algn="l"/>
              </a:tabLst>
            </a:pPr>
            <a:endParaRPr lang="en-US" sz="3600" b="1" dirty="0">
              <a:solidFill>
                <a:srgbClr val="FFFFE1"/>
              </a:solidFill>
            </a:endParaRPr>
          </a:p>
          <a:p>
            <a:pPr marL="1371600" indent="-1371600">
              <a:buNone/>
              <a:tabLst>
                <a:tab pos="914400" algn="l"/>
              </a:tabLst>
            </a:pPr>
            <a:r>
              <a:rPr lang="en-US" sz="3600" b="1" dirty="0">
                <a:solidFill>
                  <a:srgbClr val="FFFFE1"/>
                </a:solidFill>
              </a:rPr>
              <a:t>Judges 3:</a:t>
            </a:r>
          </a:p>
          <a:p>
            <a:pPr marL="0" indent="0">
              <a:lnSpc>
                <a:spcPct val="120000"/>
              </a:lnSpc>
              <a:spcBef>
                <a:spcPts val="0"/>
              </a:spcBef>
              <a:spcAft>
                <a:spcPts val="600"/>
              </a:spcAft>
              <a:buNone/>
            </a:pPr>
            <a:r>
              <a:rPr lang="en-US" sz="3600" b="1" baseline="30000" dirty="0">
                <a:solidFill>
                  <a:srgbClr val="FFFFE1"/>
                </a:solidFill>
              </a:rPr>
              <a:t>1 </a:t>
            </a:r>
            <a:r>
              <a:rPr lang="en-US" sz="3600" b="1" dirty="0">
                <a:solidFill>
                  <a:srgbClr val="FFFFE1"/>
                </a:solidFill>
              </a:rPr>
              <a:t>These are the nations that YHWH left in the land to test those Israelites who had not experienced the wars of Canaan. . .</a:t>
            </a:r>
          </a:p>
        </p:txBody>
      </p:sp>
    </p:spTree>
    <p:extLst>
      <p:ext uri="{BB962C8B-B14F-4D97-AF65-F5344CB8AC3E}">
        <p14:creationId xmlns:p14="http://schemas.microsoft.com/office/powerpoint/2010/main" val="53986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8B62D-23D6-DCA3-6F09-50A773B8B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49D3B-D1EB-44CE-2F4E-7D071A020473}"/>
              </a:ext>
            </a:extLst>
          </p:cNvPr>
          <p:cNvSpPr>
            <a:spLocks noGrp="1"/>
          </p:cNvSpPr>
          <p:nvPr>
            <p:ph type="title"/>
          </p:nvPr>
        </p:nvSpPr>
        <p:spPr>
          <a:xfrm>
            <a:off x="838200" y="365128"/>
            <a:ext cx="10515600" cy="1015998"/>
          </a:xfrm>
        </p:spPr>
        <p:txBody>
          <a:bodyPr>
            <a:normAutofit fontScale="90000"/>
          </a:bodyPr>
          <a:lstStyle/>
          <a:p>
            <a:br>
              <a:rPr lang="en-US" b="1" dirty="0">
                <a:solidFill>
                  <a:srgbClr val="FFFFE1"/>
                </a:solidFill>
                <a:latin typeface="+mn-lt"/>
              </a:rPr>
            </a:br>
            <a:br>
              <a:rPr lang="en-US" b="1" dirty="0">
                <a:solidFill>
                  <a:srgbClr val="FFFFE1"/>
                </a:solidFill>
                <a:latin typeface="+mn-lt"/>
              </a:rPr>
            </a:br>
            <a:endParaRPr lang="en-US" b="1" dirty="0">
              <a:solidFill>
                <a:srgbClr val="FFFFE1"/>
              </a:solidFill>
              <a:latin typeface="+mn-lt"/>
            </a:endParaRPr>
          </a:p>
        </p:txBody>
      </p:sp>
      <p:sp>
        <p:nvSpPr>
          <p:cNvPr id="3" name="Content Placeholder 2">
            <a:extLst>
              <a:ext uri="{FF2B5EF4-FFF2-40B4-BE49-F238E27FC236}">
                <a16:creationId xmlns:a16="http://schemas.microsoft.com/office/drawing/2014/main" id="{A2C9476F-7702-2957-1690-7F9BB90E17EC}"/>
              </a:ext>
            </a:extLst>
          </p:cNvPr>
          <p:cNvSpPr>
            <a:spLocks noGrp="1"/>
          </p:cNvSpPr>
          <p:nvPr>
            <p:ph idx="1"/>
          </p:nvPr>
        </p:nvSpPr>
        <p:spPr>
          <a:xfrm>
            <a:off x="695325" y="933450"/>
            <a:ext cx="10810874" cy="5715000"/>
          </a:xfrm>
        </p:spPr>
        <p:txBody>
          <a:bodyPr>
            <a:normAutofit/>
          </a:bodyPr>
          <a:lstStyle/>
          <a:p>
            <a:pPr marL="0" indent="0">
              <a:lnSpc>
                <a:spcPct val="100000"/>
              </a:lnSpc>
              <a:spcBef>
                <a:spcPts val="0"/>
              </a:spcBef>
              <a:spcAft>
                <a:spcPts val="1200"/>
              </a:spcAft>
              <a:buNone/>
            </a:pPr>
            <a:r>
              <a:rPr lang="en-US" sz="3600" b="1" baseline="30000" dirty="0">
                <a:solidFill>
                  <a:srgbClr val="FFFFE1"/>
                </a:solidFill>
              </a:rPr>
              <a:t>3 </a:t>
            </a:r>
            <a:r>
              <a:rPr lang="en-US" sz="3600" b="1" dirty="0">
                <a:solidFill>
                  <a:srgbClr val="FFFFE1"/>
                </a:solidFill>
              </a:rPr>
              <a:t>These are the nations: the Philistines (those living under the five Philistine rulers), all the Canaanites, the Sidonians, and the Hivites living in the mountains of Lebanon from Mount Baal-</a:t>
            </a:r>
            <a:r>
              <a:rPr lang="en-US" sz="3600" b="1" dirty="0" err="1">
                <a:solidFill>
                  <a:srgbClr val="FFFFE1"/>
                </a:solidFill>
              </a:rPr>
              <a:t>hermon</a:t>
            </a:r>
            <a:r>
              <a:rPr lang="en-US" sz="3600" b="1" dirty="0">
                <a:solidFill>
                  <a:srgbClr val="FFFFE1"/>
                </a:solidFill>
              </a:rPr>
              <a:t> to Lebo-</a:t>
            </a:r>
            <a:r>
              <a:rPr lang="en-US" sz="3600" b="1" dirty="0" err="1">
                <a:solidFill>
                  <a:srgbClr val="FFFFE1"/>
                </a:solidFill>
              </a:rPr>
              <a:t>hamath</a:t>
            </a:r>
            <a:r>
              <a:rPr lang="en-US" sz="3600" b="1" dirty="0">
                <a:solidFill>
                  <a:srgbClr val="FFFFE1"/>
                </a:solidFill>
              </a:rPr>
              <a:t>.</a:t>
            </a:r>
          </a:p>
          <a:p>
            <a:pPr marL="0" indent="0">
              <a:lnSpc>
                <a:spcPct val="100000"/>
              </a:lnSpc>
              <a:spcBef>
                <a:spcPts val="0"/>
              </a:spcBef>
              <a:spcAft>
                <a:spcPts val="1200"/>
              </a:spcAft>
              <a:buNone/>
            </a:pPr>
            <a:r>
              <a:rPr lang="en-US" sz="3600" b="1" baseline="30000" dirty="0">
                <a:solidFill>
                  <a:srgbClr val="FFFFE1"/>
                </a:solidFill>
              </a:rPr>
              <a:t>4 </a:t>
            </a:r>
            <a:r>
              <a:rPr lang="en-US" sz="3600" b="1" dirty="0">
                <a:solidFill>
                  <a:srgbClr val="FFFFE1"/>
                </a:solidFill>
              </a:rPr>
              <a:t>These people were left to test the Israelites—to see whether they would listen to the commands that YHWH had given to their ancestors through Moses.</a:t>
            </a:r>
          </a:p>
          <a:p>
            <a:pPr marL="1371600" indent="-1371600">
              <a:buNone/>
              <a:tabLst>
                <a:tab pos="914400" algn="l"/>
              </a:tabLst>
            </a:pPr>
            <a:endParaRPr lang="en-US" sz="3600" b="1" dirty="0">
              <a:solidFill>
                <a:srgbClr val="FFFFE1"/>
              </a:solidFill>
            </a:endParaRPr>
          </a:p>
        </p:txBody>
      </p:sp>
    </p:spTree>
    <p:extLst>
      <p:ext uri="{BB962C8B-B14F-4D97-AF65-F5344CB8AC3E}">
        <p14:creationId xmlns:p14="http://schemas.microsoft.com/office/powerpoint/2010/main" val="3348227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AAF08-E685-816A-2DF1-BC594C31E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17E030-9941-7DED-B8F1-F5B1ED705D0E}"/>
              </a:ext>
            </a:extLst>
          </p:cNvPr>
          <p:cNvSpPr>
            <a:spLocks noGrp="1"/>
          </p:cNvSpPr>
          <p:nvPr>
            <p:ph type="title"/>
          </p:nvPr>
        </p:nvSpPr>
        <p:spPr/>
        <p:txBody>
          <a:bodyPr>
            <a:normAutofit/>
          </a:bodyPr>
          <a:lstStyle/>
          <a:p>
            <a:r>
              <a:rPr lang="en-US" b="1" dirty="0">
                <a:solidFill>
                  <a:srgbClr val="FFFFE1"/>
                </a:solidFill>
                <a:latin typeface="+mn-lt"/>
              </a:rPr>
              <a:t>A.  The Background to the Rise of Saul</a:t>
            </a:r>
            <a:br>
              <a:rPr lang="en-US" b="1" dirty="0">
                <a:solidFill>
                  <a:srgbClr val="FFFFE1"/>
                </a:solidFill>
                <a:latin typeface="+mn-lt"/>
              </a:rPr>
            </a:br>
            <a:r>
              <a:rPr lang="en-US" b="1" dirty="0">
                <a:solidFill>
                  <a:srgbClr val="FFFFE1"/>
                </a:solidFill>
                <a:latin typeface="+mn-lt"/>
              </a:rPr>
              <a:t>	</a:t>
            </a:r>
            <a:r>
              <a:rPr lang="en-US" sz="2800" b="1" dirty="0">
                <a:solidFill>
                  <a:srgbClr val="FFFFE1"/>
                </a:solidFill>
                <a:latin typeface="+mn-lt"/>
              </a:rPr>
              <a:t>(1 Samuel 4:1b–8:22)</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5CA859EC-7A17-D68A-D8F5-CCFE2FF2BF97}"/>
              </a:ext>
            </a:extLst>
          </p:cNvPr>
          <p:cNvSpPr>
            <a:spLocks noGrp="1"/>
          </p:cNvSpPr>
          <p:nvPr>
            <p:ph idx="1"/>
          </p:nvPr>
        </p:nvSpPr>
        <p:spPr>
          <a:xfrm>
            <a:off x="581025" y="1690688"/>
            <a:ext cx="11119269" cy="4995862"/>
          </a:xfrm>
        </p:spPr>
        <p:txBody>
          <a:bodyPr>
            <a:normAutofit fontScale="32500" lnSpcReduction="20000"/>
          </a:bodyPr>
          <a:lstStyle/>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1.	The National Crisis</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	a.	The Military Emergency: The Philistine Threat </a:t>
            </a:r>
            <a:r>
              <a:rPr lang="en-US" sz="8600" b="1" dirty="0">
                <a:solidFill>
                  <a:srgbClr val="FFFFE1"/>
                </a:solidFill>
                <a:latin typeface="Calibri" panose="020F0502020204030204" pitchFamily="34" charset="0"/>
                <a:ea typeface="Calibri" panose="020F0502020204030204" pitchFamily="34" charset="0"/>
                <a:cs typeface="Calibri" panose="020F0502020204030204" pitchFamily="34" charset="0"/>
              </a:rPr>
              <a:t>(4:1b–2</a:t>
            </a:r>
            <a:r>
              <a:rPr lang="en-US" sz="86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11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	b.	The Spiritual Emergency: The Loss of the Ark of the 				Covenant (4:3–7:2</a:t>
            </a:r>
            <a:r>
              <a:rPr lang="en-US" sz="111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11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Symptom of the Crisis (4:3</a:t>
            </a:r>
            <a:r>
              <a:rPr lang="en-US" sz="111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11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Response to the Crisis (4:4</a:t>
            </a:r>
            <a:r>
              <a:rPr lang="en-US" sz="111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11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111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Complication of the Crisis: (4:5–7:2</a:t>
            </a:r>
            <a:r>
              <a:rPr lang="en-US" sz="111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11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buNone/>
            </a:pPr>
            <a:endParaRPr lang="en-US" sz="3200" dirty="0">
              <a:solidFill>
                <a:srgbClr val="FFFFE1"/>
              </a:solidFill>
            </a:endParaRPr>
          </a:p>
        </p:txBody>
      </p:sp>
      <p:sp>
        <p:nvSpPr>
          <p:cNvPr id="3" name="Content Placeholder 3">
            <a:extLst>
              <a:ext uri="{FF2B5EF4-FFF2-40B4-BE49-F238E27FC236}">
                <a16:creationId xmlns:a16="http://schemas.microsoft.com/office/drawing/2014/main" id="{73E30CBE-28D1-275B-F8C6-9172BC2D0D7C}"/>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1690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0D15-97EE-4C5D-A9CD-98AC4A788FF8}"/>
              </a:ext>
            </a:extLst>
          </p:cNvPr>
          <p:cNvSpPr>
            <a:spLocks noGrp="1"/>
          </p:cNvSpPr>
          <p:nvPr>
            <p:ph type="title"/>
          </p:nvPr>
        </p:nvSpPr>
        <p:spPr>
          <a:xfrm>
            <a:off x="252550" y="443503"/>
            <a:ext cx="3433625" cy="6166304"/>
          </a:xfrm>
        </p:spPr>
        <p:txBody>
          <a:bodyPr>
            <a:normAutofit/>
          </a:bodyPr>
          <a:lstStyle/>
          <a:p>
            <a:pPr algn="ctr"/>
            <a:r>
              <a:rPr lang="en-US" sz="3600" b="1" dirty="0">
                <a:solidFill>
                  <a:srgbClr val="FFFFE1"/>
                </a:solidFill>
                <a:effectLst/>
                <a:latin typeface="+mn-lt"/>
                <a:ea typeface="SBL BibLit" panose="02000000000000000000" pitchFamily="2" charset="-79"/>
                <a:cs typeface="SBL BibLit" panose="02000000000000000000" pitchFamily="2" charset="-79"/>
              </a:rPr>
              <a:t>The Two Tablets </a:t>
            </a:r>
            <a:br>
              <a:rPr lang="en-US" sz="3600" b="1" dirty="0">
                <a:solidFill>
                  <a:srgbClr val="FFFFE1"/>
                </a:solidFill>
                <a:effectLst/>
                <a:latin typeface="+mn-lt"/>
                <a:ea typeface="SBL BibLit" panose="02000000000000000000" pitchFamily="2" charset="-79"/>
                <a:cs typeface="SBL BibLit" panose="02000000000000000000" pitchFamily="2" charset="-79"/>
              </a:rPr>
            </a:br>
            <a:r>
              <a:rPr lang="en-US" sz="3600" b="1" dirty="0">
                <a:solidFill>
                  <a:srgbClr val="FFFFE1"/>
                </a:solidFill>
                <a:effectLst/>
                <a:latin typeface="+mn-lt"/>
                <a:ea typeface="SBL BibLit" panose="02000000000000000000" pitchFamily="2" charset="-79"/>
                <a:cs typeface="SBL BibLit" panose="02000000000000000000" pitchFamily="2" charset="-79"/>
              </a:rPr>
              <a:t>of the Covenant </a:t>
            </a:r>
            <a:br>
              <a:rPr lang="en-US" sz="3600" b="1" dirty="0">
                <a:solidFill>
                  <a:srgbClr val="FFFFE1"/>
                </a:solidFill>
                <a:latin typeface="+mn-lt"/>
                <a:ea typeface="SBL BibLit" panose="02000000000000000000" pitchFamily="2" charset="-79"/>
                <a:cs typeface="SBL BibLit" panose="02000000000000000000" pitchFamily="2" charset="-79"/>
              </a:rPr>
            </a:br>
            <a:r>
              <a:rPr lang="en-US" sz="3600" b="1" dirty="0">
                <a:solidFill>
                  <a:srgbClr val="FFFFE1"/>
                </a:solidFill>
                <a:effectLst/>
                <a:latin typeface="+mn-lt"/>
                <a:ea typeface="SBL BibLit" panose="02000000000000000000" pitchFamily="2" charset="-79"/>
                <a:cs typeface="SBL BibLit" panose="02000000000000000000" pitchFamily="2" charset="-79"/>
              </a:rPr>
              <a:t>Stored </a:t>
            </a:r>
            <a:br>
              <a:rPr lang="en-US" sz="3600" b="1" dirty="0">
                <a:solidFill>
                  <a:srgbClr val="FFFFE1"/>
                </a:solidFill>
                <a:effectLst/>
                <a:latin typeface="+mn-lt"/>
                <a:ea typeface="SBL BibLit" panose="02000000000000000000" pitchFamily="2" charset="-79"/>
                <a:cs typeface="SBL BibLit" panose="02000000000000000000" pitchFamily="2" charset="-79"/>
              </a:rPr>
            </a:br>
            <a:r>
              <a:rPr lang="en-US" sz="3600" b="1" dirty="0">
                <a:solidFill>
                  <a:srgbClr val="FFFFE1"/>
                </a:solidFill>
                <a:effectLst/>
                <a:latin typeface="+mn-lt"/>
                <a:ea typeface="SBL BibLit" panose="02000000000000000000" pitchFamily="2" charset="-79"/>
                <a:cs typeface="SBL BibLit" panose="02000000000000000000" pitchFamily="2" charset="-79"/>
              </a:rPr>
              <a:t>in the Presence </a:t>
            </a:r>
            <a:br>
              <a:rPr lang="en-US" sz="3600" b="1" dirty="0">
                <a:solidFill>
                  <a:srgbClr val="FFFFE1"/>
                </a:solidFill>
                <a:effectLst/>
                <a:latin typeface="+mn-lt"/>
                <a:ea typeface="SBL BibLit" panose="02000000000000000000" pitchFamily="2" charset="-79"/>
                <a:cs typeface="SBL BibLit" panose="02000000000000000000" pitchFamily="2" charset="-79"/>
              </a:rPr>
            </a:br>
            <a:r>
              <a:rPr lang="en-US" sz="3600" b="1" dirty="0">
                <a:solidFill>
                  <a:srgbClr val="FFFFE1"/>
                </a:solidFill>
                <a:effectLst/>
                <a:latin typeface="+mn-lt"/>
                <a:ea typeface="SBL BibLit" panose="02000000000000000000" pitchFamily="2" charset="-79"/>
                <a:cs typeface="SBL BibLit" panose="02000000000000000000" pitchFamily="2" charset="-79"/>
              </a:rPr>
              <a:t>of God</a:t>
            </a:r>
            <a:endParaRPr lang="en-US" sz="3600" dirty="0">
              <a:solidFill>
                <a:srgbClr val="FFFFE1"/>
              </a:solidFill>
              <a:latin typeface="+mn-lt"/>
              <a:ea typeface="SBL BibLit" panose="02000000000000000000" pitchFamily="2" charset="-79"/>
              <a:cs typeface="SBL BibLit" panose="02000000000000000000" pitchFamily="2" charset="-79"/>
            </a:endParaRPr>
          </a:p>
        </p:txBody>
      </p:sp>
      <p:pic>
        <p:nvPicPr>
          <p:cNvPr id="13314" name="Picture 2">
            <a:extLst>
              <a:ext uri="{FF2B5EF4-FFF2-40B4-BE49-F238E27FC236}">
                <a16:creationId xmlns:a16="http://schemas.microsoft.com/office/drawing/2014/main" id="{84C0783E-AD2B-45EB-A0F8-EF496AC71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9365" y="-1"/>
            <a:ext cx="8262259" cy="6609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138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2B05CA-90AB-507C-8188-75DE6FF96390}"/>
              </a:ext>
            </a:extLst>
          </p:cNvPr>
          <p:cNvSpPr>
            <a:spLocks noGrp="1"/>
          </p:cNvSpPr>
          <p:nvPr>
            <p:ph idx="1"/>
          </p:nvPr>
        </p:nvSpPr>
        <p:spPr>
          <a:xfrm>
            <a:off x="411982" y="1825625"/>
            <a:ext cx="3707842" cy="4351338"/>
          </a:xfrm>
        </p:spPr>
        <p:txBody>
          <a:bodyPr>
            <a:normAutofit/>
          </a:bodyPr>
          <a:lstStyle/>
          <a:p>
            <a:pPr marL="0" indent="0">
              <a:buNone/>
            </a:pPr>
            <a:r>
              <a:rPr lang="en-US" sz="3600" b="1" dirty="0">
                <a:solidFill>
                  <a:srgbClr val="FFFFE1"/>
                </a:solidFill>
              </a:rPr>
              <a:t>What on earth </a:t>
            </a:r>
          </a:p>
          <a:p>
            <a:pPr marL="0" indent="0">
              <a:buNone/>
            </a:pPr>
            <a:r>
              <a:rPr lang="en-US" sz="3600" b="1" dirty="0">
                <a:solidFill>
                  <a:srgbClr val="FFFFE1"/>
                </a:solidFill>
              </a:rPr>
              <a:t>has happened </a:t>
            </a:r>
          </a:p>
          <a:p>
            <a:pPr marL="0" indent="0">
              <a:buNone/>
            </a:pPr>
            <a:r>
              <a:rPr lang="en-US" sz="3600" b="1" dirty="0">
                <a:solidFill>
                  <a:srgbClr val="FFFFE1"/>
                </a:solidFill>
              </a:rPr>
              <a:t>to Dagon?</a:t>
            </a:r>
          </a:p>
        </p:txBody>
      </p:sp>
      <p:pic>
        <p:nvPicPr>
          <p:cNvPr id="4" name="Picture 3">
            <a:extLst>
              <a:ext uri="{FF2B5EF4-FFF2-40B4-BE49-F238E27FC236}">
                <a16:creationId xmlns:a16="http://schemas.microsoft.com/office/drawing/2014/main" id="{2B67D892-2C7B-9DD3-31EC-0BD5B7D8050E}"/>
              </a:ext>
            </a:extLst>
          </p:cNvPr>
          <p:cNvPicPr>
            <a:picLocks noChangeAspect="1"/>
          </p:cNvPicPr>
          <p:nvPr/>
        </p:nvPicPr>
        <p:blipFill>
          <a:blip r:embed="rId2"/>
          <a:stretch>
            <a:fillRect/>
          </a:stretch>
        </p:blipFill>
        <p:spPr>
          <a:xfrm>
            <a:off x="4281016" y="967572"/>
            <a:ext cx="7384283" cy="4922855"/>
          </a:xfrm>
          <a:prstGeom prst="rect">
            <a:avLst/>
          </a:prstGeom>
        </p:spPr>
      </p:pic>
    </p:spTree>
    <p:extLst>
      <p:ext uri="{BB962C8B-B14F-4D97-AF65-F5344CB8AC3E}">
        <p14:creationId xmlns:p14="http://schemas.microsoft.com/office/powerpoint/2010/main" val="2401990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86EA1-8C30-22BE-2488-76B41BDA1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51303-5541-FB63-A6CD-94B097E6FDCF}"/>
              </a:ext>
            </a:extLst>
          </p:cNvPr>
          <p:cNvSpPr>
            <a:spLocks noGrp="1"/>
          </p:cNvSpPr>
          <p:nvPr>
            <p:ph type="title"/>
          </p:nvPr>
        </p:nvSpPr>
        <p:spPr>
          <a:xfrm>
            <a:off x="838199" y="365125"/>
            <a:ext cx="10925175" cy="606425"/>
          </a:xfrm>
        </p:spPr>
        <p:txBody>
          <a:bodyPr>
            <a:normAutofit fontScale="90000"/>
          </a:bodyPr>
          <a:lstStyle/>
          <a:p>
            <a:r>
              <a:rPr lang="en-US" sz="3600" b="1" dirty="0">
                <a:solidFill>
                  <a:srgbClr val="FFFFE1"/>
                </a:solidFill>
                <a:latin typeface="+mn-lt"/>
              </a:rPr>
              <a:t>A.  The Background to the Rise of Saul </a:t>
            </a:r>
            <a:r>
              <a:rPr lang="en-US" b="1" dirty="0">
                <a:solidFill>
                  <a:srgbClr val="FFFFE1"/>
                </a:solidFill>
                <a:latin typeface="+mn-lt"/>
              </a:rPr>
              <a:t>	</a:t>
            </a:r>
            <a:r>
              <a:rPr lang="en-US" sz="2800" b="1" dirty="0">
                <a:solidFill>
                  <a:srgbClr val="FFFFE1"/>
                </a:solidFill>
                <a:latin typeface="+mn-lt"/>
              </a:rPr>
              <a:t>(1 Samuel 4:1b–8:22)</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E8B2678A-6AF9-CF22-2562-73AC71D8B733}"/>
              </a:ext>
            </a:extLst>
          </p:cNvPr>
          <p:cNvSpPr>
            <a:spLocks noGrp="1"/>
          </p:cNvSpPr>
          <p:nvPr>
            <p:ph idx="1"/>
          </p:nvPr>
        </p:nvSpPr>
        <p:spPr>
          <a:xfrm>
            <a:off x="628651" y="1104900"/>
            <a:ext cx="11287124" cy="5387975"/>
          </a:xfrm>
        </p:spPr>
        <p:txBody>
          <a:bodyPr>
            <a:normAutofit fontScale="25000" lnSpcReduction="20000"/>
          </a:bodyPr>
          <a:lstStyle/>
          <a:p>
            <a:pPr marL="0" marR="0" indent="0">
              <a:lnSpc>
                <a:spcPct val="120000"/>
              </a:lnSpc>
              <a:spcBef>
                <a:spcPts val="0"/>
              </a:spcBef>
              <a:spcAft>
                <a:spcPts val="600"/>
              </a:spcAft>
              <a:buNone/>
              <a:tabLst>
                <a:tab pos="457200" algn="l"/>
                <a:tab pos="690563" algn="l"/>
                <a:tab pos="9144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1.	The National Crisis (4:1b–7:2)</a:t>
            </a:r>
          </a:p>
          <a:p>
            <a:pPr marL="0" marR="0" indent="0">
              <a:lnSpc>
                <a:spcPct val="120000"/>
              </a:lnSpc>
              <a:spcBef>
                <a:spcPts val="0"/>
              </a:spcBef>
              <a:spcAft>
                <a:spcPts val="600"/>
              </a:spcAft>
              <a:buNone/>
              <a:tabLst>
                <a:tab pos="514350" algn="l"/>
                <a:tab pos="690563" algn="l"/>
                <a:tab pos="10287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	a.		The Military Emergency: The Philistine Threat (4:1b–2</a:t>
            </a:r>
            <a:r>
              <a:rPr lang="en-US" sz="128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28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1028700" marR="0" indent="-1028700">
              <a:lnSpc>
                <a:spcPct val="120000"/>
              </a:lnSpc>
              <a:spcBef>
                <a:spcPts val="0"/>
              </a:spcBef>
              <a:spcAft>
                <a:spcPts val="600"/>
              </a:spcAft>
              <a:buNone/>
              <a:tabLst>
                <a:tab pos="514350" algn="l"/>
                <a:tab pos="690563" algn="l"/>
                <a:tab pos="10287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	b.		The Spiritual Emergency: The Loss of the Ark of the Covenant (4:3–7:2</a:t>
            </a:r>
            <a:r>
              <a:rPr lang="en-US" sz="128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28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514350" algn="l"/>
                <a:tab pos="690563" algn="l"/>
                <a:tab pos="10287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Symptom of the Crisis (4:3</a:t>
            </a:r>
            <a:r>
              <a:rPr lang="en-US" sz="128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28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514350" algn="l"/>
                <a:tab pos="690563" algn="l"/>
                <a:tab pos="10287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Response to the Crisis (4:4</a:t>
            </a:r>
            <a:r>
              <a:rPr lang="en-US" sz="128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28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514350" algn="l"/>
                <a:tab pos="690563" algn="l"/>
                <a:tab pos="10287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			•	The Complication of the Crisis: The Role of the Ark </a:t>
            </a:r>
            <a:r>
              <a:rPr lang="en-US" sz="9600" b="1" dirty="0">
                <a:solidFill>
                  <a:srgbClr val="FFFFE1"/>
                </a:solidFill>
                <a:latin typeface="Calibri" panose="020F0502020204030204" pitchFamily="34" charset="0"/>
                <a:ea typeface="Calibri" panose="020F0502020204030204" pitchFamily="34" charset="0"/>
                <a:cs typeface="Calibri" panose="020F0502020204030204" pitchFamily="34" charset="0"/>
              </a:rPr>
              <a:t>(4:5–7:2</a:t>
            </a:r>
            <a:r>
              <a:rPr lang="en-US" sz="9600" b="1" dirty="0">
                <a:solidFill>
                  <a:srgbClr val="FFFFE1"/>
                </a:solidFill>
                <a:latin typeface="Calibri" panose="020F0502020204030204" pitchFamily="34" charset="0"/>
                <a:ea typeface="MS Gothic" panose="020B0609070205080204" pitchFamily="49" charset="-128"/>
                <a:cs typeface="Calibri" panose="020F0502020204030204" pitchFamily="34" charset="0"/>
              </a:rPr>
              <a:t>)</a:t>
            </a:r>
            <a:endParaRPr lang="en-US" sz="12800" b="1" dirty="0">
              <a:solidFill>
                <a:srgbClr val="FFFFE1"/>
              </a:solidFill>
              <a:latin typeface="Calibri" panose="020F0502020204030204" pitchFamily="34" charset="0"/>
              <a:ea typeface="Calibri" panose="020F0502020204030204" pitchFamily="34" charset="0"/>
              <a:cs typeface="Arial" panose="020B0604020202020204" pitchFamily="34" charset="0"/>
            </a:endParaRPr>
          </a:p>
          <a:p>
            <a:pPr marL="457200" marR="0" indent="-457200">
              <a:lnSpc>
                <a:spcPct val="120000"/>
              </a:lnSpc>
              <a:spcBef>
                <a:spcPts val="0"/>
              </a:spcBef>
              <a:spcAft>
                <a:spcPts val="600"/>
              </a:spcAft>
              <a:buNone/>
              <a:tabLst>
                <a:tab pos="457200" algn="l"/>
                <a:tab pos="690563" algn="l"/>
                <a:tab pos="914400" algn="l"/>
                <a:tab pos="1030288" algn="l"/>
                <a:tab pos="1371600" algn="l"/>
                <a:tab pos="1600200" algn="l"/>
              </a:tabLst>
            </a:pPr>
            <a:r>
              <a:rPr lang="en-US" sz="12800" b="1" dirty="0">
                <a:solidFill>
                  <a:srgbClr val="FFFFE1"/>
                </a:solidFill>
                <a:latin typeface="Calibri" panose="020F0502020204030204" pitchFamily="34" charset="0"/>
                <a:ea typeface="Calibri" panose="020F0502020204030204" pitchFamily="34" charset="0"/>
                <a:cs typeface="Calibri" panose="020F0502020204030204" pitchFamily="34" charset="0"/>
              </a:rPr>
              <a:t>2.	Samuel’s Response to the Crisis (7:3–17)</a:t>
            </a:r>
          </a:p>
          <a:p>
            <a:pPr marL="0" marR="0" indent="0">
              <a:lnSpc>
                <a:spcPct val="120000"/>
              </a:lnSpc>
              <a:spcBef>
                <a:spcPts val="0"/>
              </a:spcBef>
              <a:spcAft>
                <a:spcPts val="600"/>
              </a:spcAft>
              <a:buNone/>
              <a:tabLst>
                <a:tab pos="341313" algn="l"/>
                <a:tab pos="690563" algn="l"/>
                <a:tab pos="914400" algn="l"/>
                <a:tab pos="1030288" algn="l"/>
                <a:tab pos="1371600" algn="l"/>
                <a:tab pos="1600200" algn="l"/>
              </a:tabLst>
            </a:pPr>
            <a:r>
              <a:rPr lang="en-US" sz="112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endParaRPr lang="en-US" sz="3200" dirty="0">
              <a:solidFill>
                <a:srgbClr val="FFFFE1"/>
              </a:solidFill>
            </a:endParaRPr>
          </a:p>
        </p:txBody>
      </p:sp>
      <p:sp>
        <p:nvSpPr>
          <p:cNvPr id="3" name="Content Placeholder 3">
            <a:extLst>
              <a:ext uri="{FF2B5EF4-FFF2-40B4-BE49-F238E27FC236}">
                <a16:creationId xmlns:a16="http://schemas.microsoft.com/office/drawing/2014/main" id="{77FDE4A2-4769-19BC-F3B9-395E288F0725}"/>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149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1AEEE-C00F-A4EB-C4DD-9FAFEFF9E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166F6-FA9C-FB21-580F-D2067AEF1088}"/>
              </a:ext>
            </a:extLst>
          </p:cNvPr>
          <p:cNvSpPr>
            <a:spLocks noGrp="1"/>
          </p:cNvSpPr>
          <p:nvPr>
            <p:ph type="title"/>
          </p:nvPr>
        </p:nvSpPr>
        <p:spPr>
          <a:xfrm>
            <a:off x="838200" y="365126"/>
            <a:ext cx="10515600" cy="787400"/>
          </a:xfrm>
        </p:spPr>
        <p:txBody>
          <a:bodyPr>
            <a:normAutofit/>
          </a:bodyPr>
          <a:lstStyle/>
          <a:p>
            <a:r>
              <a:rPr lang="en-US" sz="3200" b="1" dirty="0">
                <a:solidFill>
                  <a:srgbClr val="FFFFE1"/>
                </a:solidFill>
                <a:latin typeface="+mn-lt"/>
              </a:rPr>
              <a:t>A.  The Background to the Rise of Saul</a:t>
            </a:r>
            <a:r>
              <a:rPr lang="en-US" b="1" dirty="0">
                <a:solidFill>
                  <a:srgbClr val="FFFFE1"/>
                </a:solidFill>
                <a:latin typeface="+mn-lt"/>
              </a:rPr>
              <a:t>	</a:t>
            </a:r>
            <a:r>
              <a:rPr lang="en-US" sz="2800" b="1" dirty="0">
                <a:solidFill>
                  <a:srgbClr val="FFFFE1"/>
                </a:solidFill>
                <a:latin typeface="+mn-lt"/>
              </a:rPr>
              <a:t>(1 Samuel 4:1b–8:22)</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DB8AA4BD-DCFF-8004-7D29-5397643324F6}"/>
              </a:ext>
            </a:extLst>
          </p:cNvPr>
          <p:cNvSpPr>
            <a:spLocks noGrp="1"/>
          </p:cNvSpPr>
          <p:nvPr>
            <p:ph idx="1"/>
          </p:nvPr>
        </p:nvSpPr>
        <p:spPr>
          <a:xfrm>
            <a:off x="581025" y="1333500"/>
            <a:ext cx="11119269" cy="5353050"/>
          </a:xfrm>
        </p:spPr>
        <p:txBody>
          <a:bodyPr>
            <a:normAutofit/>
          </a:bodyPr>
          <a:lstStyle/>
          <a:p>
            <a:pPr marL="742950" marR="0" indent="-7429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National Crisis (4:1b–7:2)</a:t>
            </a:r>
          </a:p>
          <a:p>
            <a:pPr marL="742950" marR="0" indent="-7429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Samuel’s Response to the Crisis (7:3–17)</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	His Immediate Response (7:3–14)</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		</a:t>
            </a:r>
            <a:r>
              <a:rPr kumimoji="0" lang="en-US" sz="3600" b="1"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His Call for Repentance (7:3–4)</a:t>
            </a:r>
          </a:p>
          <a:p>
            <a:pPr marL="0" marR="0" indent="0">
              <a:lnSpc>
                <a:spcPct val="120000"/>
              </a:lnSpc>
              <a:spcBef>
                <a:spcPts val="0"/>
              </a:spcBef>
              <a:spcAft>
                <a:spcPts val="600"/>
              </a:spcAft>
              <a:buNone/>
              <a:tabLst>
                <a:tab pos="457200" algn="l"/>
                <a:tab pos="914400" algn="l"/>
                <a:tab pos="1371600" algn="l"/>
                <a:tab pos="1601788" algn="l"/>
                <a:tab pos="1828800" algn="l"/>
              </a:tabLst>
            </a:pPr>
            <a:r>
              <a:rPr kumimoji="0" lang="en-US" sz="3600" b="1"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			•		His Prayer for Deliverance (7:5–9)</a:t>
            </a:r>
          </a:p>
          <a:p>
            <a:pPr marL="0" marR="0" indent="0">
              <a:lnSpc>
                <a:spcPct val="120000"/>
              </a:lnSpc>
              <a:spcBef>
                <a:spcPts val="0"/>
              </a:spcBef>
              <a:spcAft>
                <a:spcPts val="600"/>
              </a:spcAft>
              <a:buNone/>
              <a:tabLst>
                <a:tab pos="457200" algn="l"/>
                <a:tab pos="914400" algn="l"/>
                <a:tab pos="1371600" algn="l"/>
                <a:tab pos="1601788" algn="l"/>
                <a:tab pos="1828800" algn="l"/>
              </a:tabLst>
            </a:pPr>
            <a:r>
              <a:rPr kumimoji="0" lang="en-US" sz="3600" b="1"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			•		YHWH’s Answer to His Prayer (7:10–14)</a:t>
            </a:r>
          </a:p>
          <a:p>
            <a:pPr marL="0" marR="0" indent="0">
              <a:lnSpc>
                <a:spcPct val="120000"/>
              </a:lnSpc>
              <a:spcBef>
                <a:spcPts val="0"/>
              </a:spcBef>
              <a:spcAft>
                <a:spcPts val="600"/>
              </a:spcAft>
              <a:buNone/>
              <a:tabLst>
                <a:tab pos="457200" algn="l"/>
                <a:tab pos="914400" algn="l"/>
                <a:tab pos="1371600" algn="l"/>
                <a:tab pos="1601788" algn="l"/>
                <a:tab pos="1828800" algn="l"/>
              </a:tabLst>
            </a:pPr>
            <a:r>
              <a:rPr kumimoji="0" lang="en-US" sz="3600" b="1" i="0" u="none" strike="noStrike" kern="1200" cap="none" spc="0" normalizeH="0" baseline="0" noProof="0" dirty="0">
                <a:ln>
                  <a:noFill/>
                </a:ln>
                <a:solidFill>
                  <a:srgbClr val="FFFFE1"/>
                </a:solidFill>
                <a:effectLst/>
                <a:uLnTx/>
                <a:uFillTx/>
                <a:latin typeface="Calibri" panose="020F0502020204030204" pitchFamily="34" charset="0"/>
                <a:ea typeface="Calibri" panose="020F0502020204030204" pitchFamily="34" charset="0"/>
                <a:cs typeface="Calibri" panose="020F0502020204030204" pitchFamily="34" charset="0"/>
              </a:rPr>
              <a:t>		b.	His Longer-Range Response (7:15–17)</a:t>
            </a:r>
          </a:p>
          <a:p>
            <a:pPr marL="0" marR="0" indent="0">
              <a:lnSpc>
                <a:spcPct val="120000"/>
              </a:lnSpc>
              <a:spcBef>
                <a:spcPts val="0"/>
              </a:spcBef>
              <a:spcAft>
                <a:spcPts val="600"/>
              </a:spcAft>
              <a:buNone/>
              <a:tabLst>
                <a:tab pos="457200" algn="l"/>
                <a:tab pos="914400" algn="l"/>
                <a:tab pos="1371600" algn="l"/>
                <a:tab pos="1601788" algn="l"/>
                <a:tab pos="1828800" algn="l"/>
              </a:tabLst>
            </a:pPr>
            <a:endParaRPr lang="en-US" sz="3600" dirty="0">
              <a:solidFill>
                <a:srgbClr val="FFFFE1"/>
              </a:solidFill>
            </a:endParaRPr>
          </a:p>
        </p:txBody>
      </p:sp>
      <p:sp>
        <p:nvSpPr>
          <p:cNvPr id="3" name="Content Placeholder 3">
            <a:extLst>
              <a:ext uri="{FF2B5EF4-FFF2-40B4-BE49-F238E27FC236}">
                <a16:creationId xmlns:a16="http://schemas.microsoft.com/office/drawing/2014/main" id="{96A42CBF-B2B2-55CF-F5E9-A89D6301047C}"/>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816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79BE-A5F3-87C1-D969-04CAD971D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E945B-D552-0669-0C0E-6E256015F988}"/>
              </a:ext>
            </a:extLst>
          </p:cNvPr>
          <p:cNvSpPr>
            <a:spLocks noGrp="1"/>
          </p:cNvSpPr>
          <p:nvPr>
            <p:ph type="title"/>
          </p:nvPr>
        </p:nvSpPr>
        <p:spPr/>
        <p:txBody>
          <a:bodyPr>
            <a:normAutofit/>
          </a:bodyPr>
          <a:lstStyle/>
          <a:p>
            <a:r>
              <a:rPr lang="en-US" b="1" dirty="0">
                <a:solidFill>
                  <a:srgbClr val="FFFFE1"/>
                </a:solidFill>
                <a:latin typeface="+mn-lt"/>
              </a:rPr>
              <a:t>A.  The Background to the Rise of Saul</a:t>
            </a:r>
            <a:br>
              <a:rPr lang="en-US" b="1" dirty="0">
                <a:solidFill>
                  <a:srgbClr val="FFFFE1"/>
                </a:solidFill>
                <a:latin typeface="+mn-lt"/>
              </a:rPr>
            </a:br>
            <a:r>
              <a:rPr lang="en-US" b="1" dirty="0">
                <a:solidFill>
                  <a:srgbClr val="FFFFE1"/>
                </a:solidFill>
                <a:latin typeface="+mn-lt"/>
              </a:rPr>
              <a:t>	</a:t>
            </a:r>
            <a:r>
              <a:rPr lang="en-US" sz="2800" b="1" dirty="0">
                <a:solidFill>
                  <a:srgbClr val="FFFFE1"/>
                </a:solidFill>
                <a:latin typeface="+mn-lt"/>
              </a:rPr>
              <a:t>(1 Samuel 4:1b–8:22)</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5550CF5D-6ADB-D9AB-32D6-FDF7D3346BF0}"/>
              </a:ext>
            </a:extLst>
          </p:cNvPr>
          <p:cNvSpPr>
            <a:spLocks noGrp="1"/>
          </p:cNvSpPr>
          <p:nvPr>
            <p:ph idx="1"/>
          </p:nvPr>
        </p:nvSpPr>
        <p:spPr>
          <a:xfrm>
            <a:off x="581025" y="1690688"/>
            <a:ext cx="11119269" cy="4995862"/>
          </a:xfrm>
        </p:spPr>
        <p:txBody>
          <a:bodyPr>
            <a:normAutofit/>
          </a:bodyPr>
          <a:lstStyle/>
          <a:p>
            <a:pPr marL="742950" marR="0" indent="-7429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National Crisis (4:1b–7:2)</a:t>
            </a:r>
          </a:p>
          <a:p>
            <a:pPr marL="742950" marR="0" indent="-7429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Samuel’s Response to the Crisis (7:3–17)</a:t>
            </a:r>
          </a:p>
          <a:p>
            <a:pPr marL="742950" marR="0" indent="-7429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People’s Response to the Crisis (8:1–22)</a:t>
            </a:r>
            <a:endParaRPr lang="en-US" sz="3600" dirty="0">
              <a:solidFill>
                <a:srgbClr val="FFFFE1"/>
              </a:solidFill>
            </a:endParaRPr>
          </a:p>
        </p:txBody>
      </p:sp>
      <p:sp>
        <p:nvSpPr>
          <p:cNvPr id="3" name="Content Placeholder 3">
            <a:extLst>
              <a:ext uri="{FF2B5EF4-FFF2-40B4-BE49-F238E27FC236}">
                <a16:creationId xmlns:a16="http://schemas.microsoft.com/office/drawing/2014/main" id="{44D3DC37-9B09-63F8-BA44-142799CF0AB5}"/>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875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12E80-E03F-786E-4276-27E24DAEA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6CFBD-7F0D-3882-0594-84C034C57C2A}"/>
              </a:ext>
            </a:extLst>
          </p:cNvPr>
          <p:cNvSpPr>
            <a:spLocks noGrp="1"/>
          </p:cNvSpPr>
          <p:nvPr>
            <p:ph type="title"/>
          </p:nvPr>
        </p:nvSpPr>
        <p:spPr>
          <a:xfrm>
            <a:off x="838200" y="365125"/>
            <a:ext cx="10515600" cy="1148601"/>
          </a:xfrm>
        </p:spPr>
        <p:txBody>
          <a:bodyPr>
            <a:normAutofit/>
          </a:bodyPr>
          <a:lstStyle/>
          <a:p>
            <a:pPr>
              <a:tabLst>
                <a:tab pos="628650" algn="l"/>
              </a:tabLst>
            </a:pPr>
            <a:r>
              <a:rPr lang="en-US" sz="3600" b="1" dirty="0">
                <a:solidFill>
                  <a:srgbClr val="FFFFE1"/>
                </a:solidFill>
                <a:latin typeface="+mn-lt"/>
              </a:rPr>
              <a:t>3.	</a:t>
            </a:r>
            <a:r>
              <a:rPr lang="en-US" sz="3600" b="1" dirty="0">
                <a:solidFill>
                  <a:srgbClr val="FFFFE1"/>
                </a:solidFill>
                <a:latin typeface="+mn-lt"/>
                <a:ea typeface="Calibri" panose="020F0502020204030204" pitchFamily="34" charset="0"/>
                <a:cs typeface="Calibri" panose="020F0502020204030204" pitchFamily="34" charset="0"/>
              </a:rPr>
              <a:t>The People’s Response to the Crisis (8:1–22)</a:t>
            </a:r>
            <a:endParaRPr lang="en-US" sz="3600" b="1" dirty="0">
              <a:solidFill>
                <a:srgbClr val="FFFFE1"/>
              </a:solidFill>
              <a:latin typeface="+mn-lt"/>
            </a:endParaRPr>
          </a:p>
        </p:txBody>
      </p:sp>
      <p:sp>
        <p:nvSpPr>
          <p:cNvPr id="4" name="Content Placeholder 3">
            <a:extLst>
              <a:ext uri="{FF2B5EF4-FFF2-40B4-BE49-F238E27FC236}">
                <a16:creationId xmlns:a16="http://schemas.microsoft.com/office/drawing/2014/main" id="{FCF369AD-FEBE-9EB6-0CFE-FA74C10353D9}"/>
              </a:ext>
            </a:extLst>
          </p:cNvPr>
          <p:cNvSpPr>
            <a:spLocks noGrp="1"/>
          </p:cNvSpPr>
          <p:nvPr>
            <p:ph idx="1"/>
          </p:nvPr>
        </p:nvSpPr>
        <p:spPr>
          <a:xfrm>
            <a:off x="371475" y="1690688"/>
            <a:ext cx="11328819" cy="4995862"/>
          </a:xfrm>
        </p:spPr>
        <p:txBody>
          <a:bodyPr>
            <a:normAutofit lnSpcReduction="10000"/>
          </a:bodyPr>
          <a:lstStyle/>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Crisis of Leadership in Israel and Samuel’s Reaction (8:1–6)</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“Install a king for us to govern us like all the nations.”</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Note the ambiguity</a:t>
            </a:r>
          </a:p>
          <a:p>
            <a:pPr marL="0" marR="0" indent="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Do they want a monarchy like the nations have?</a:t>
            </a:r>
          </a:p>
          <a:p>
            <a:pPr marL="1828800" marR="0" indent="-1828800">
              <a:lnSpc>
                <a:spcPct val="12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Do they want a king to govern them like the nations’ kings govern them?</a:t>
            </a:r>
          </a:p>
          <a:p>
            <a:pPr marL="0" marR="0" indent="0">
              <a:lnSpc>
                <a:spcPct val="120000"/>
              </a:lnSpc>
              <a:spcBef>
                <a:spcPts val="0"/>
              </a:spcBef>
              <a:spcAft>
                <a:spcPts val="600"/>
              </a:spcAft>
              <a:buNone/>
              <a:tabLst>
                <a:tab pos="457200" algn="l"/>
                <a:tab pos="914400" algn="l"/>
                <a:tab pos="1371600" algn="l"/>
                <a:tab pos="1601788" algn="l"/>
                <a:tab pos="1828800" algn="l"/>
              </a:tabLst>
            </a:pPr>
            <a:endPar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endPar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3">
            <a:extLst>
              <a:ext uri="{FF2B5EF4-FFF2-40B4-BE49-F238E27FC236}">
                <a16:creationId xmlns:a16="http://schemas.microsoft.com/office/drawing/2014/main" id="{ED4D15B6-2812-1395-1814-8DE7187C69F4}"/>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961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11719-2E6C-1137-1E1A-6814CF661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B728A6-AF10-07D2-BBFA-8636A16FE98E}"/>
              </a:ext>
            </a:extLst>
          </p:cNvPr>
          <p:cNvSpPr>
            <a:spLocks noGrp="1"/>
          </p:cNvSpPr>
          <p:nvPr>
            <p:ph type="title"/>
          </p:nvPr>
        </p:nvSpPr>
        <p:spPr>
          <a:xfrm>
            <a:off x="838200" y="365125"/>
            <a:ext cx="10515600" cy="892175"/>
          </a:xfrm>
        </p:spPr>
        <p:txBody>
          <a:bodyPr>
            <a:normAutofit/>
          </a:bodyPr>
          <a:lstStyle/>
          <a:p>
            <a:pPr>
              <a:tabLst>
                <a:tab pos="628650" algn="l"/>
              </a:tabLst>
            </a:pPr>
            <a:r>
              <a:rPr lang="en-US" sz="3600" b="1" dirty="0">
                <a:solidFill>
                  <a:srgbClr val="FFFFE1"/>
                </a:solidFill>
                <a:latin typeface="+mn-lt"/>
              </a:rPr>
              <a:t>From where does this notion come?</a:t>
            </a:r>
          </a:p>
        </p:txBody>
      </p:sp>
      <p:sp>
        <p:nvSpPr>
          <p:cNvPr id="4" name="Content Placeholder 3">
            <a:extLst>
              <a:ext uri="{FF2B5EF4-FFF2-40B4-BE49-F238E27FC236}">
                <a16:creationId xmlns:a16="http://schemas.microsoft.com/office/drawing/2014/main" id="{852135AA-0E68-11AE-152B-96942EDB3703}"/>
              </a:ext>
            </a:extLst>
          </p:cNvPr>
          <p:cNvSpPr>
            <a:spLocks noGrp="1"/>
          </p:cNvSpPr>
          <p:nvPr>
            <p:ph idx="1"/>
          </p:nvPr>
        </p:nvSpPr>
        <p:spPr>
          <a:xfrm>
            <a:off x="491706" y="1257300"/>
            <a:ext cx="11033544" cy="5429250"/>
          </a:xfrm>
        </p:spPr>
        <p:txBody>
          <a:bodyPr>
            <a:normAutofit/>
          </a:bodyPr>
          <a:lstStyle/>
          <a:p>
            <a:pPr marL="0" marR="0" indent="0">
              <a:lnSpc>
                <a:spcPct val="100000"/>
              </a:lnSpc>
              <a:spcBef>
                <a:spcPts val="0"/>
              </a:spcBef>
              <a:spcAft>
                <a:spcPts val="6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Deuteronomy 17:14–20  (Moses’ “Charter for Kingship”)</a:t>
            </a:r>
          </a:p>
          <a:p>
            <a:pPr marL="0" indent="0">
              <a:lnSpc>
                <a:spcPct val="100000"/>
              </a:lnSpc>
              <a:spcBef>
                <a:spcPts val="0"/>
              </a:spcBef>
              <a:spcAft>
                <a:spcPts val="600"/>
              </a:spcAft>
              <a:buNone/>
            </a:pPr>
            <a:r>
              <a:rPr lang="en-US" sz="3600" b="1" baseline="30000" dirty="0">
                <a:solidFill>
                  <a:srgbClr val="FFFFE1"/>
                </a:solidFill>
              </a:rPr>
              <a:t>14 </a:t>
            </a:r>
            <a:r>
              <a:rPr lang="en-US" sz="3600" b="1" dirty="0">
                <a:solidFill>
                  <a:srgbClr val="FFFFE1"/>
                </a:solidFill>
              </a:rPr>
              <a:t>When you enter the land that YHWH your God is giving you, and you possess it, and you have settled in it, and you say, “I would like to set over myself a king like all the nations that surround me,” </a:t>
            </a:r>
            <a:r>
              <a:rPr lang="en-US" sz="3600" b="1" baseline="30000" dirty="0">
                <a:solidFill>
                  <a:srgbClr val="FFFFE1"/>
                </a:solidFill>
              </a:rPr>
              <a:t>15 </a:t>
            </a:r>
            <a:r>
              <a:rPr lang="en-US" sz="3600" b="1" dirty="0">
                <a:solidFill>
                  <a:srgbClr val="FFFFE1"/>
                </a:solidFill>
              </a:rPr>
              <a:t>you may certainly set over yourself a king whom YHWH your God chooses. One from among your siblings you may set over yourself as king. You may not install over yourself a foreigner who is not your sibling.</a:t>
            </a:r>
            <a:endParaRPr lang="en-US" sz="44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3">
            <a:extLst>
              <a:ext uri="{FF2B5EF4-FFF2-40B4-BE49-F238E27FC236}">
                <a16:creationId xmlns:a16="http://schemas.microsoft.com/office/drawing/2014/main" id="{5F35CA42-CA90-C26A-28A5-A8932F56A3B5}"/>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0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8EDBD-5A9D-3E87-A5B4-A32F4614C09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A970CBF-0BD2-689C-B2C1-B23996E60336}"/>
              </a:ext>
            </a:extLst>
          </p:cNvPr>
          <p:cNvSpPr>
            <a:spLocks noGrp="1"/>
          </p:cNvSpPr>
          <p:nvPr>
            <p:ph idx="1"/>
          </p:nvPr>
        </p:nvSpPr>
        <p:spPr>
          <a:xfrm>
            <a:off x="657225" y="809624"/>
            <a:ext cx="10734675" cy="5876925"/>
          </a:xfrm>
        </p:spPr>
        <p:txBody>
          <a:bodyPr>
            <a:normAutofit/>
          </a:bodyPr>
          <a:lstStyle/>
          <a:p>
            <a:pPr marL="0" indent="0">
              <a:lnSpc>
                <a:spcPct val="100000"/>
              </a:lnSpc>
              <a:spcBef>
                <a:spcPts val="0"/>
              </a:spcBef>
              <a:spcAft>
                <a:spcPts val="600"/>
              </a:spcAft>
              <a:buNone/>
            </a:pPr>
            <a:r>
              <a:rPr lang="en-US" sz="3600" b="1" baseline="30000" dirty="0">
                <a:solidFill>
                  <a:srgbClr val="FFFFE1"/>
                </a:solidFill>
              </a:rPr>
              <a:t>16 </a:t>
            </a:r>
            <a:r>
              <a:rPr lang="en-US" sz="3600" b="1" dirty="0">
                <a:solidFill>
                  <a:srgbClr val="FFFFE1"/>
                </a:solidFill>
              </a:rPr>
              <a:t>However, he may not accumulate large numbers of horses </a:t>
            </a:r>
            <a:r>
              <a:rPr lang="en-US" sz="3600" b="1" dirty="0">
                <a:solidFill>
                  <a:srgbClr val="460000"/>
                </a:solidFill>
                <a:highlight>
                  <a:srgbClr val="00FF00"/>
                </a:highlight>
              </a:rPr>
              <a:t>for himself</a:t>
            </a:r>
            <a:r>
              <a:rPr lang="en-US" sz="3600" b="1" dirty="0">
                <a:solidFill>
                  <a:srgbClr val="FFFFE1"/>
                </a:solidFill>
              </a:rPr>
              <a:t>, and he may not send the people back to Egypt, to multiply horses, because YHWH has said to you, “You must never return that way again.” </a:t>
            </a:r>
            <a:r>
              <a:rPr lang="en-US" sz="3600" b="1" baseline="30000" dirty="0">
                <a:solidFill>
                  <a:srgbClr val="FFFFE1"/>
                </a:solidFill>
              </a:rPr>
              <a:t>17 </a:t>
            </a:r>
            <a:r>
              <a:rPr lang="en-US" sz="3600" b="1" dirty="0">
                <a:solidFill>
                  <a:srgbClr val="FFFFE1"/>
                </a:solidFill>
              </a:rPr>
              <a:t>And he may not accumulate </a:t>
            </a:r>
            <a:r>
              <a:rPr lang="en-US" sz="3600" b="1" dirty="0">
                <a:solidFill>
                  <a:srgbClr val="460000"/>
                </a:solidFill>
                <a:highlight>
                  <a:srgbClr val="00FF00"/>
                </a:highlight>
              </a:rPr>
              <a:t>for himself</a:t>
            </a:r>
            <a:r>
              <a:rPr lang="en-US" sz="3600" b="1" dirty="0">
                <a:solidFill>
                  <a:srgbClr val="460000"/>
                </a:solidFill>
              </a:rPr>
              <a:t> </a:t>
            </a:r>
            <a:r>
              <a:rPr lang="en-US" sz="3600" b="1" dirty="0">
                <a:solidFill>
                  <a:srgbClr val="FFFFE1"/>
                </a:solidFill>
              </a:rPr>
              <a:t>women, lest his heart turns aside, and silver and gold he may not accumulate excessively </a:t>
            </a:r>
            <a:r>
              <a:rPr lang="en-US" sz="3600" b="1" dirty="0">
                <a:solidFill>
                  <a:srgbClr val="460000"/>
                </a:solidFill>
                <a:highlight>
                  <a:srgbClr val="00FF00"/>
                </a:highlight>
              </a:rPr>
              <a:t>for himself</a:t>
            </a:r>
            <a:r>
              <a:rPr lang="en-US" sz="3600" b="1" dirty="0">
                <a:solidFill>
                  <a:srgbClr val="FFFFE1"/>
                </a:solidFill>
              </a:rPr>
              <a:t>. </a:t>
            </a:r>
            <a:endParaRPr lang="en-US" sz="44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3">
            <a:extLst>
              <a:ext uri="{FF2B5EF4-FFF2-40B4-BE49-F238E27FC236}">
                <a16:creationId xmlns:a16="http://schemas.microsoft.com/office/drawing/2014/main" id="{FF5DA297-F65D-C4F9-6071-7BA05631C7BE}"/>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1362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DA2FF-DA93-3FFD-8674-7E0EC4C0866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1374691-2263-95DC-0FE6-25D7CD1828DE}"/>
              </a:ext>
            </a:extLst>
          </p:cNvPr>
          <p:cNvSpPr>
            <a:spLocks noGrp="1"/>
          </p:cNvSpPr>
          <p:nvPr>
            <p:ph idx="1"/>
          </p:nvPr>
        </p:nvSpPr>
        <p:spPr>
          <a:xfrm>
            <a:off x="619125" y="247650"/>
            <a:ext cx="10953750" cy="6438900"/>
          </a:xfrm>
        </p:spPr>
        <p:txBody>
          <a:bodyPr>
            <a:normAutofit fontScale="92500"/>
          </a:bodyPr>
          <a:lstStyle/>
          <a:p>
            <a:pPr marL="0" indent="0">
              <a:lnSpc>
                <a:spcPct val="110000"/>
              </a:lnSpc>
              <a:spcBef>
                <a:spcPts val="0"/>
              </a:spcBef>
              <a:spcAft>
                <a:spcPts val="1200"/>
              </a:spcAft>
              <a:buNone/>
            </a:pPr>
            <a:r>
              <a:rPr lang="en-US" sz="3600" b="1" baseline="30000" dirty="0">
                <a:solidFill>
                  <a:srgbClr val="FFFFE1"/>
                </a:solidFill>
              </a:rPr>
              <a:t>18 </a:t>
            </a:r>
            <a:r>
              <a:rPr lang="en-US" sz="3600" b="1" dirty="0">
                <a:solidFill>
                  <a:srgbClr val="FFFFE1"/>
                </a:solidFill>
              </a:rPr>
              <a:t>However, as he sits on the throne of his kingdom, </a:t>
            </a:r>
            <a:r>
              <a:rPr lang="en-US" sz="3600" b="1" dirty="0">
                <a:solidFill>
                  <a:srgbClr val="460000"/>
                </a:solidFill>
                <a:highlight>
                  <a:srgbClr val="00FF00"/>
                </a:highlight>
              </a:rPr>
              <a:t>for himself </a:t>
            </a:r>
            <a:r>
              <a:rPr lang="en-US" sz="3600" b="1" dirty="0">
                <a:solidFill>
                  <a:srgbClr val="FFFFE1"/>
                </a:solidFill>
              </a:rPr>
              <a:t>he must write a copy of this Torah [Teaching] on a scroll before the Levitical priests. </a:t>
            </a:r>
          </a:p>
          <a:p>
            <a:pPr marL="0" indent="0">
              <a:lnSpc>
                <a:spcPct val="110000"/>
              </a:lnSpc>
              <a:spcBef>
                <a:spcPts val="0"/>
              </a:spcBef>
              <a:spcAft>
                <a:spcPts val="1200"/>
              </a:spcAft>
              <a:buNone/>
            </a:pPr>
            <a:r>
              <a:rPr lang="en-US" sz="3600" b="1" baseline="30000" dirty="0">
                <a:solidFill>
                  <a:srgbClr val="FFFFE1"/>
                </a:solidFill>
              </a:rPr>
              <a:t>19 </a:t>
            </a:r>
            <a:r>
              <a:rPr lang="en-US" sz="3600" b="1" dirty="0">
                <a:solidFill>
                  <a:srgbClr val="FFFFE1"/>
                </a:solidFill>
              </a:rPr>
              <a:t>And it must accompany him, and he must read it every day of his life </a:t>
            </a:r>
            <a:r>
              <a:rPr lang="en-US" sz="3600" b="1" dirty="0">
                <a:solidFill>
                  <a:srgbClr val="460000"/>
                </a:solidFill>
                <a:highlight>
                  <a:srgbClr val="00FF00"/>
                </a:highlight>
              </a:rPr>
              <a:t>so that he may learn to demonstrate trusting awe before YHWH his God, keeping all the words of this Torah [Covenant Teaching] and all these ordinances by doing them, </a:t>
            </a:r>
            <a:r>
              <a:rPr lang="en-US" sz="3600" b="1" baseline="30000" dirty="0">
                <a:solidFill>
                  <a:srgbClr val="460000"/>
                </a:solidFill>
                <a:highlight>
                  <a:srgbClr val="00FF00"/>
                </a:highlight>
              </a:rPr>
              <a:t>20 </a:t>
            </a:r>
            <a:r>
              <a:rPr lang="en-US" sz="3600" b="1" dirty="0">
                <a:solidFill>
                  <a:srgbClr val="460000"/>
                </a:solidFill>
                <a:highlight>
                  <a:srgbClr val="00FF00"/>
                </a:highlight>
              </a:rPr>
              <a:t>lest his heart rise above his siblings and lest he turn aside from the command—either to the right or to the left, so that his reign and those of his sons may be extended over his kingdom in the midst of Israel.</a:t>
            </a:r>
            <a:endParaRPr lang="en-US" sz="4400" b="1" dirty="0">
              <a:solidFill>
                <a:srgbClr val="460000"/>
              </a:solidFill>
              <a:highlight>
                <a:srgbClr val="00FF00"/>
              </a:highlight>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3">
            <a:extLst>
              <a:ext uri="{FF2B5EF4-FFF2-40B4-BE49-F238E27FC236}">
                <a16:creationId xmlns:a16="http://schemas.microsoft.com/office/drawing/2014/main" id="{EBC14247-546A-0038-6275-4A08F05659E2}"/>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313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95826-44DF-9510-9A87-7746C2C0C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43F92-694A-4B91-6A2A-F4590344BB21}"/>
              </a:ext>
            </a:extLst>
          </p:cNvPr>
          <p:cNvSpPr>
            <a:spLocks noGrp="1"/>
          </p:cNvSpPr>
          <p:nvPr>
            <p:ph type="title"/>
          </p:nvPr>
        </p:nvSpPr>
        <p:spPr>
          <a:xfrm>
            <a:off x="371475" y="365125"/>
            <a:ext cx="10982325" cy="1148601"/>
          </a:xfrm>
        </p:spPr>
        <p:txBody>
          <a:bodyPr>
            <a:normAutofit/>
          </a:bodyPr>
          <a:lstStyle/>
          <a:p>
            <a:pPr>
              <a:tabLst>
                <a:tab pos="628650" algn="l"/>
              </a:tabLst>
            </a:pPr>
            <a:r>
              <a:rPr lang="en-US" sz="3600" b="1" dirty="0">
                <a:solidFill>
                  <a:srgbClr val="FFFFE1"/>
                </a:solidFill>
                <a:latin typeface="+mn-lt"/>
              </a:rPr>
              <a:t>3.	</a:t>
            </a:r>
            <a:r>
              <a:rPr lang="en-US" sz="3600" b="1" dirty="0">
                <a:solidFill>
                  <a:srgbClr val="FFFFE1"/>
                </a:solidFill>
                <a:latin typeface="+mn-lt"/>
                <a:ea typeface="Calibri" panose="020F0502020204030204" pitchFamily="34" charset="0"/>
                <a:cs typeface="Calibri" panose="020F0502020204030204" pitchFamily="34" charset="0"/>
              </a:rPr>
              <a:t>The People’s Response to the Crisis (8:1–22)</a:t>
            </a:r>
            <a:endParaRPr lang="en-US" sz="3600" b="1" dirty="0">
              <a:solidFill>
                <a:srgbClr val="FFFFE1"/>
              </a:solidFill>
              <a:latin typeface="+mn-lt"/>
            </a:endParaRPr>
          </a:p>
        </p:txBody>
      </p:sp>
      <p:sp>
        <p:nvSpPr>
          <p:cNvPr id="4" name="Content Placeholder 3">
            <a:extLst>
              <a:ext uri="{FF2B5EF4-FFF2-40B4-BE49-F238E27FC236}">
                <a16:creationId xmlns:a16="http://schemas.microsoft.com/office/drawing/2014/main" id="{990B219E-B9F3-E208-B862-2D1B3592C5E8}"/>
              </a:ext>
            </a:extLst>
          </p:cNvPr>
          <p:cNvSpPr>
            <a:spLocks noGrp="1"/>
          </p:cNvSpPr>
          <p:nvPr>
            <p:ph idx="1"/>
          </p:nvPr>
        </p:nvSpPr>
        <p:spPr>
          <a:xfrm>
            <a:off x="1019174" y="1690688"/>
            <a:ext cx="10681119" cy="4995862"/>
          </a:xfrm>
        </p:spPr>
        <p:txBody>
          <a:bodyPr>
            <a:normAutofit/>
          </a:bodyPr>
          <a:lstStyle/>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Crisis of Leadership in Israel and Samuel’s Reaction (8:1–6)</a:t>
            </a:r>
          </a:p>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YHWH’s Reaction to the People’s Response </a:t>
            </a:r>
            <a:r>
              <a:rPr lang="en-US" sz="3200" b="1" dirty="0">
                <a:solidFill>
                  <a:srgbClr val="FFFFE1"/>
                </a:solidFill>
                <a:latin typeface="Calibri" panose="020F0502020204030204" pitchFamily="34" charset="0"/>
                <a:ea typeface="Calibri" panose="020F0502020204030204" pitchFamily="34" charset="0"/>
                <a:cs typeface="Calibri" panose="020F0502020204030204" pitchFamily="34" charset="0"/>
              </a:rPr>
              <a:t>(8:7–18)</a:t>
            </a:r>
          </a:p>
          <a:p>
            <a:pPr marL="1371600" marR="0" indent="-1371600">
              <a:lnSpc>
                <a:spcPct val="120000"/>
              </a:lnSpc>
              <a:spcBef>
                <a:spcPts val="0"/>
              </a:spcBef>
              <a:spcAft>
                <a:spcPts val="600"/>
              </a:spcAft>
              <a:buNone/>
              <a:tabLst>
                <a:tab pos="457200" algn="l"/>
                <a:tab pos="7429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His Interpretation of the People’s Demand for Samuel (8:7–9a)</a:t>
            </a:r>
          </a:p>
          <a:p>
            <a:pPr marL="0" marR="0" indent="0">
              <a:lnSpc>
                <a:spcPct val="120000"/>
              </a:lnSpc>
              <a:spcBef>
                <a:spcPts val="0"/>
              </a:spcBef>
              <a:spcAft>
                <a:spcPts val="600"/>
              </a:spcAft>
              <a:buNone/>
              <a:tabLst>
                <a:tab pos="457200" algn="l"/>
                <a:tab pos="7429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His Warning for the People (8:9b–18)</a:t>
            </a:r>
          </a:p>
        </p:txBody>
      </p:sp>
      <p:sp>
        <p:nvSpPr>
          <p:cNvPr id="3" name="Content Placeholder 3">
            <a:extLst>
              <a:ext uri="{FF2B5EF4-FFF2-40B4-BE49-F238E27FC236}">
                <a16:creationId xmlns:a16="http://schemas.microsoft.com/office/drawing/2014/main" id="{C0CCAA8C-BA74-4FD5-1838-A3D35F41838C}"/>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842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29771-CFD1-7A2D-3F25-8CC829796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66DAB-1C1E-E932-A1B9-81E9FE93EADD}"/>
              </a:ext>
            </a:extLst>
          </p:cNvPr>
          <p:cNvSpPr>
            <a:spLocks noGrp="1"/>
          </p:cNvSpPr>
          <p:nvPr>
            <p:ph type="title"/>
          </p:nvPr>
        </p:nvSpPr>
        <p:spPr>
          <a:xfrm>
            <a:off x="342900" y="0"/>
            <a:ext cx="10982325" cy="777875"/>
          </a:xfrm>
        </p:spPr>
        <p:txBody>
          <a:bodyPr>
            <a:normAutofit/>
          </a:bodyPr>
          <a:lstStyle/>
          <a:p>
            <a:pPr>
              <a:lnSpc>
                <a:spcPct val="120000"/>
              </a:lnSpc>
              <a:spcBef>
                <a:spcPts val="0"/>
              </a:spcBef>
              <a:spcAft>
                <a:spcPts val="600"/>
              </a:spcAft>
              <a:tabLst>
                <a:tab pos="457200" algn="l"/>
                <a:tab pos="742950" algn="l"/>
                <a:tab pos="1371600" algn="l"/>
                <a:tab pos="1601788" algn="l"/>
                <a:tab pos="1828800" algn="l"/>
              </a:tabLst>
            </a:pPr>
            <a:r>
              <a:rPr lang="en-US" sz="3600" b="1" dirty="0">
                <a:solidFill>
                  <a:srgbClr val="FFFFE1"/>
                </a:solidFill>
                <a:latin typeface="+mn-lt"/>
                <a:ea typeface="Calibri" panose="020F0502020204030204" pitchFamily="34" charset="0"/>
                <a:cs typeface="SBL Hebrew" panose="02000000000000000000" pitchFamily="2" charset="-79"/>
              </a:rPr>
              <a:t>	•  His Warning for the People (8:9–18)</a:t>
            </a:r>
          </a:p>
        </p:txBody>
      </p:sp>
      <p:sp>
        <p:nvSpPr>
          <p:cNvPr id="4" name="Content Placeholder 3">
            <a:extLst>
              <a:ext uri="{FF2B5EF4-FFF2-40B4-BE49-F238E27FC236}">
                <a16:creationId xmlns:a16="http://schemas.microsoft.com/office/drawing/2014/main" id="{BFB4B9E5-3651-1ED9-C1BC-46E0BE5674AC}"/>
              </a:ext>
            </a:extLst>
          </p:cNvPr>
          <p:cNvSpPr>
            <a:spLocks noGrp="1"/>
          </p:cNvSpPr>
          <p:nvPr>
            <p:ph idx="1"/>
          </p:nvPr>
        </p:nvSpPr>
        <p:spPr>
          <a:xfrm>
            <a:off x="491706" y="777875"/>
            <a:ext cx="11208587" cy="5908675"/>
          </a:xfrm>
        </p:spPr>
        <p:txBody>
          <a:bodyPr>
            <a:normAutofit fontScale="92500" lnSpcReduction="10000"/>
          </a:bodyPr>
          <a:lstStyle/>
          <a:p>
            <a:pPr marL="0" indent="0">
              <a:lnSpc>
                <a:spcPct val="120000"/>
              </a:lnSpc>
              <a:spcBef>
                <a:spcPts val="0"/>
              </a:spcBef>
              <a:spcAft>
                <a:spcPts val="600"/>
              </a:spcAft>
              <a:buNone/>
            </a:pPr>
            <a:r>
              <a:rPr lang="en-US" sz="3600" b="1" baseline="30000" dirty="0">
                <a:solidFill>
                  <a:srgbClr val="FFFFE1"/>
                </a:solidFill>
              </a:rPr>
              <a:t>6 </a:t>
            </a:r>
            <a:r>
              <a:rPr lang="en-US" sz="3600" b="1" dirty="0">
                <a:solidFill>
                  <a:srgbClr val="FFFFE1"/>
                </a:solidFill>
              </a:rPr>
              <a:t>Samuel disapproved (“The matter was evil in Samuel’s eyes”) of their request for a king to govern them, and he prayed to YHWH for guidance. </a:t>
            </a:r>
            <a:r>
              <a:rPr lang="en-US" sz="3600" b="1" baseline="30000" dirty="0">
                <a:solidFill>
                  <a:srgbClr val="FFFFE1"/>
                </a:solidFill>
              </a:rPr>
              <a:t>7 </a:t>
            </a:r>
            <a:r>
              <a:rPr lang="en-US" sz="3600" b="1" dirty="0">
                <a:solidFill>
                  <a:srgbClr val="FFFFE1"/>
                </a:solidFill>
              </a:rPr>
              <a:t>“Do everything they say to you,” YHWH replied, “for they are rejecting me, not you. They don’t want me to be their king any longer. </a:t>
            </a:r>
            <a:r>
              <a:rPr lang="en-US" sz="3600" b="1" baseline="30000" dirty="0">
                <a:solidFill>
                  <a:srgbClr val="FFFFE1"/>
                </a:solidFill>
              </a:rPr>
              <a:t>8 </a:t>
            </a:r>
            <a:r>
              <a:rPr lang="en-US" sz="3600" b="1" dirty="0">
                <a:solidFill>
                  <a:srgbClr val="FFFFE1"/>
                </a:solidFill>
              </a:rPr>
              <a:t>Ever since I brought them from Egypt they have continually abandoned me and followed other gods. And now they are treating you the same way. </a:t>
            </a:r>
            <a:r>
              <a:rPr lang="en-US" sz="3600" b="1" baseline="30000" dirty="0">
                <a:solidFill>
                  <a:srgbClr val="FFFFE1"/>
                </a:solidFill>
              </a:rPr>
              <a:t>9 </a:t>
            </a:r>
            <a:r>
              <a:rPr lang="en-US" sz="3600" b="1" dirty="0">
                <a:solidFill>
                  <a:srgbClr val="FFFFE1"/>
                </a:solidFill>
              </a:rPr>
              <a:t>Do as they ask, but warn them sternly and declare to them the oracle concerning the king (</a:t>
            </a:r>
            <a:r>
              <a:rPr lang="he-IL"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(מִשְׁפַט הַמֶּלֶ</a:t>
            </a:r>
            <a:r>
              <a:rPr lang="en-US"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ך</a:t>
            </a:r>
            <a:r>
              <a:rPr lang="he-IL"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a:t>
            </a:r>
            <a:r>
              <a:rPr lang="en-US" sz="3600" b="1" dirty="0">
                <a:solidFill>
                  <a:srgbClr val="FFFFE1"/>
                </a:solidFill>
              </a:rPr>
              <a:t> who will exercise royal authority (</a:t>
            </a:r>
            <a:r>
              <a:rPr lang="he-IL"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יִמְלֹ</a:t>
            </a:r>
            <a:r>
              <a:rPr lang="en-US"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ך</a:t>
            </a:r>
            <a:r>
              <a:rPr lang="he-IL" sz="3600" b="1" dirty="0">
                <a:solidFill>
                  <a:srgbClr val="FFFFE1"/>
                </a:solidFill>
                <a:latin typeface="SBL BibLit" panose="02000000000000000000" pitchFamily="2" charset="-79"/>
                <a:ea typeface="SBL BibLit" panose="02000000000000000000" pitchFamily="2" charset="-79"/>
                <a:cs typeface="SBL BibLit" panose="02000000000000000000" pitchFamily="2" charset="-79"/>
              </a:rPr>
              <a:t>ְ</a:t>
            </a:r>
            <a:r>
              <a:rPr lang="en-US" sz="3600" b="1" dirty="0">
                <a:solidFill>
                  <a:srgbClr val="FFFFE1"/>
                </a:solidFill>
              </a:rPr>
              <a:t>) over them.  </a:t>
            </a:r>
            <a:endParaRPr lang="en-US" sz="4400" b="1" dirty="0">
              <a:solidFill>
                <a:srgbClr val="FFFFE1"/>
              </a:solidFill>
            </a:endParaRPr>
          </a:p>
        </p:txBody>
      </p:sp>
      <p:sp>
        <p:nvSpPr>
          <p:cNvPr id="3" name="Content Placeholder 3">
            <a:extLst>
              <a:ext uri="{FF2B5EF4-FFF2-40B4-BE49-F238E27FC236}">
                <a16:creationId xmlns:a16="http://schemas.microsoft.com/office/drawing/2014/main" id="{760E6867-DE2E-58F5-B712-E178E5AF6475}"/>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794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0E1D6-E63C-7359-734B-0C13A550175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F5513B2-D22A-95BD-4F69-3B5D01CD3E92}"/>
              </a:ext>
            </a:extLst>
          </p:cNvPr>
          <p:cNvSpPr>
            <a:spLocks noGrp="1"/>
          </p:cNvSpPr>
          <p:nvPr>
            <p:ph idx="1"/>
          </p:nvPr>
        </p:nvSpPr>
        <p:spPr>
          <a:xfrm>
            <a:off x="491706" y="304801"/>
            <a:ext cx="11208587" cy="6381750"/>
          </a:xfrm>
        </p:spPr>
        <p:txBody>
          <a:bodyPr>
            <a:normAutofit lnSpcReduction="10000"/>
          </a:bodyPr>
          <a:lstStyle/>
          <a:p>
            <a:pPr marL="0" indent="0">
              <a:lnSpc>
                <a:spcPct val="100000"/>
              </a:lnSpc>
              <a:spcBef>
                <a:spcPts val="0"/>
              </a:spcBef>
              <a:spcAft>
                <a:spcPts val="600"/>
              </a:spcAft>
              <a:buNone/>
            </a:pPr>
            <a:r>
              <a:rPr lang="en-US" sz="3600" b="1" baseline="30000" dirty="0">
                <a:solidFill>
                  <a:srgbClr val="FFFFE1"/>
                </a:solidFill>
              </a:rPr>
              <a:t>10</a:t>
            </a:r>
            <a:r>
              <a:rPr lang="en-US" sz="3600" b="1" dirty="0">
                <a:solidFill>
                  <a:srgbClr val="FFFFE1"/>
                </a:solidFill>
              </a:rPr>
              <a:t>So Samuel declared all YHWH’s words to the people who were asking him for a king. </a:t>
            </a:r>
            <a:r>
              <a:rPr lang="en-US" sz="3600" b="1" baseline="30000" dirty="0">
                <a:solidFill>
                  <a:srgbClr val="FFFFE1"/>
                </a:solidFill>
              </a:rPr>
              <a:t>11 </a:t>
            </a:r>
            <a:r>
              <a:rPr lang="en-US" sz="3600" b="1" dirty="0">
                <a:solidFill>
                  <a:srgbClr val="FFFFE1"/>
                </a:solidFill>
              </a:rPr>
              <a:t>“This is will be the policy of the king who will reign over you,” Samuel said. “The king will conscript your sons </a:t>
            </a:r>
            <a:r>
              <a:rPr lang="en-US" sz="3600" b="1" dirty="0">
                <a:solidFill>
                  <a:srgbClr val="460000"/>
                </a:solidFill>
                <a:highlight>
                  <a:srgbClr val="00FF00"/>
                </a:highlight>
              </a:rPr>
              <a:t>for himself </a:t>
            </a:r>
            <a:r>
              <a:rPr lang="en-US" sz="3600" b="1" dirty="0">
                <a:solidFill>
                  <a:srgbClr val="FFFFE1"/>
                </a:solidFill>
              </a:rPr>
              <a:t>and assign them to </a:t>
            </a:r>
            <a:r>
              <a:rPr lang="en-US" sz="3600" b="1" dirty="0">
                <a:solidFill>
                  <a:srgbClr val="460000"/>
                </a:solidFill>
                <a:highlight>
                  <a:srgbClr val="00FF00"/>
                </a:highlight>
              </a:rPr>
              <a:t>his</a:t>
            </a:r>
            <a:r>
              <a:rPr lang="en-US" sz="3600" b="1" dirty="0">
                <a:solidFill>
                  <a:srgbClr val="FFFFE1"/>
                </a:solidFill>
              </a:rPr>
              <a:t> chariots and </a:t>
            </a:r>
            <a:r>
              <a:rPr lang="en-US" sz="3600" b="1" dirty="0">
                <a:solidFill>
                  <a:srgbClr val="460000"/>
                </a:solidFill>
                <a:highlight>
                  <a:srgbClr val="00FF00"/>
                </a:highlight>
              </a:rPr>
              <a:t>his</a:t>
            </a:r>
            <a:r>
              <a:rPr lang="en-US" sz="3600" b="1" dirty="0">
                <a:solidFill>
                  <a:srgbClr val="FFFFE1"/>
                </a:solidFill>
              </a:rPr>
              <a:t> horsemen, making them run into battle ahead of </a:t>
            </a:r>
            <a:r>
              <a:rPr lang="en-US" sz="3600" b="1" dirty="0">
                <a:solidFill>
                  <a:srgbClr val="460000"/>
                </a:solidFill>
                <a:highlight>
                  <a:srgbClr val="00FF00"/>
                </a:highlight>
              </a:rPr>
              <a:t>his</a:t>
            </a:r>
            <a:r>
              <a:rPr lang="en-US" sz="3600" b="1" dirty="0">
                <a:solidFill>
                  <a:srgbClr val="FFFFE1"/>
                </a:solidFill>
              </a:rPr>
              <a:t> chariots. </a:t>
            </a:r>
            <a:r>
              <a:rPr lang="en-US" sz="3600" b="1" baseline="30000" dirty="0">
                <a:solidFill>
                  <a:srgbClr val="FFFFE1"/>
                </a:solidFill>
              </a:rPr>
              <a:t>12 </a:t>
            </a:r>
            <a:r>
              <a:rPr lang="en-US" sz="3600" b="1" dirty="0">
                <a:solidFill>
                  <a:srgbClr val="460000"/>
                </a:solidFill>
                <a:highlight>
                  <a:srgbClr val="00FF00"/>
                </a:highlight>
              </a:rPr>
              <a:t>For himself </a:t>
            </a:r>
            <a:r>
              <a:rPr lang="en-US" sz="3600" b="1" dirty="0">
                <a:solidFill>
                  <a:srgbClr val="FFFFE1"/>
                </a:solidFill>
              </a:rPr>
              <a:t>he will appoint them as generals and captains in </a:t>
            </a:r>
            <a:r>
              <a:rPr lang="en-US" sz="3600" b="1" dirty="0">
                <a:solidFill>
                  <a:srgbClr val="460000"/>
                </a:solidFill>
                <a:highlight>
                  <a:srgbClr val="00FF00"/>
                </a:highlight>
              </a:rPr>
              <a:t>his</a:t>
            </a:r>
            <a:r>
              <a:rPr lang="en-US" sz="3600" b="1" dirty="0">
                <a:solidFill>
                  <a:srgbClr val="FFFFE1"/>
                </a:solidFill>
              </a:rPr>
              <a:t> army, and some he will appoint to plow </a:t>
            </a:r>
            <a:r>
              <a:rPr lang="en-US" sz="3600" b="1" dirty="0">
                <a:solidFill>
                  <a:srgbClr val="460000"/>
                </a:solidFill>
                <a:highlight>
                  <a:srgbClr val="00FF00"/>
                </a:highlight>
              </a:rPr>
              <a:t>his</a:t>
            </a:r>
            <a:r>
              <a:rPr lang="en-US" sz="3600" b="1" dirty="0">
                <a:solidFill>
                  <a:srgbClr val="FFFFE1"/>
                </a:solidFill>
              </a:rPr>
              <a:t> fields and harvest </a:t>
            </a:r>
            <a:r>
              <a:rPr lang="en-US" sz="3600" b="1" dirty="0">
                <a:solidFill>
                  <a:srgbClr val="460000"/>
                </a:solidFill>
                <a:highlight>
                  <a:srgbClr val="00FF00"/>
                </a:highlight>
              </a:rPr>
              <a:t>his</a:t>
            </a:r>
            <a:r>
              <a:rPr lang="en-US" sz="3600" b="1" dirty="0">
                <a:solidFill>
                  <a:srgbClr val="FFFFE1"/>
                </a:solidFill>
              </a:rPr>
              <a:t> crops, and some to forge </a:t>
            </a:r>
            <a:r>
              <a:rPr lang="en-US" sz="3600" b="1" dirty="0">
                <a:solidFill>
                  <a:srgbClr val="460000"/>
                </a:solidFill>
                <a:highlight>
                  <a:srgbClr val="00FF00"/>
                </a:highlight>
              </a:rPr>
              <a:t>his</a:t>
            </a:r>
            <a:r>
              <a:rPr lang="en-US" sz="3600" b="1" dirty="0">
                <a:solidFill>
                  <a:srgbClr val="FFFFE1"/>
                </a:solidFill>
              </a:rPr>
              <a:t> weapons and equipment for </a:t>
            </a:r>
            <a:r>
              <a:rPr lang="en-US" sz="3600" b="1" dirty="0">
                <a:solidFill>
                  <a:srgbClr val="460000"/>
                </a:solidFill>
                <a:highlight>
                  <a:srgbClr val="00FF00"/>
                </a:highlight>
              </a:rPr>
              <a:t>his</a:t>
            </a:r>
            <a:r>
              <a:rPr lang="en-US" sz="3600" b="1" dirty="0">
                <a:solidFill>
                  <a:srgbClr val="FFFFE1"/>
                </a:solidFill>
              </a:rPr>
              <a:t> chariot. </a:t>
            </a:r>
            <a:r>
              <a:rPr lang="en-US" sz="3600" b="1" baseline="30000" dirty="0">
                <a:solidFill>
                  <a:srgbClr val="FFFFE1"/>
                </a:solidFill>
              </a:rPr>
              <a:t>13 </a:t>
            </a:r>
            <a:r>
              <a:rPr lang="en-US" sz="3600" b="1" dirty="0">
                <a:solidFill>
                  <a:srgbClr val="FFFFE1"/>
                </a:solidFill>
              </a:rPr>
              <a:t>He will conscript your daughters from you and force them to make perfumes or cook and bake </a:t>
            </a:r>
            <a:r>
              <a:rPr lang="en-US" sz="3600" b="1" dirty="0">
                <a:solidFill>
                  <a:srgbClr val="460000"/>
                </a:solidFill>
                <a:highlight>
                  <a:srgbClr val="00FF00"/>
                </a:highlight>
              </a:rPr>
              <a:t>for himself</a:t>
            </a:r>
            <a:r>
              <a:rPr lang="en-US" sz="3600" b="1" dirty="0">
                <a:solidFill>
                  <a:srgbClr val="FFFFE1"/>
                </a:solidFill>
              </a:rPr>
              <a:t>. </a:t>
            </a:r>
            <a:endParaRPr lang="en-US" sz="4400" b="1" dirty="0">
              <a:solidFill>
                <a:srgbClr val="FFFFE1"/>
              </a:solidFill>
            </a:endParaRPr>
          </a:p>
        </p:txBody>
      </p:sp>
      <p:sp>
        <p:nvSpPr>
          <p:cNvPr id="3" name="Content Placeholder 3">
            <a:extLst>
              <a:ext uri="{FF2B5EF4-FFF2-40B4-BE49-F238E27FC236}">
                <a16:creationId xmlns:a16="http://schemas.microsoft.com/office/drawing/2014/main" id="{CD5FA8B7-6ECB-BE84-790B-57CB70FDB038}"/>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78704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8372-CB79-6CDC-DDA1-40A406E6AAB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AD0FCCA-3E63-1F96-BC55-7F605A2D752F}"/>
              </a:ext>
            </a:extLst>
          </p:cNvPr>
          <p:cNvSpPr>
            <a:spLocks noGrp="1"/>
          </p:cNvSpPr>
          <p:nvPr>
            <p:ph idx="1"/>
          </p:nvPr>
        </p:nvSpPr>
        <p:spPr>
          <a:xfrm>
            <a:off x="491706" y="504825"/>
            <a:ext cx="11208588" cy="5915025"/>
          </a:xfrm>
        </p:spPr>
        <p:txBody>
          <a:bodyPr>
            <a:normAutofit fontScale="92500" lnSpcReduction="10000"/>
          </a:bodyPr>
          <a:lstStyle/>
          <a:p>
            <a:pPr marL="0" indent="0">
              <a:lnSpc>
                <a:spcPct val="120000"/>
              </a:lnSpc>
              <a:spcBef>
                <a:spcPts val="0"/>
              </a:spcBef>
              <a:spcAft>
                <a:spcPts val="600"/>
              </a:spcAft>
              <a:buNone/>
            </a:pPr>
            <a:r>
              <a:rPr lang="en-US" sz="3600" b="1" baseline="30000" dirty="0">
                <a:solidFill>
                  <a:srgbClr val="FFFFE1"/>
                </a:solidFill>
              </a:rPr>
              <a:t>14 </a:t>
            </a:r>
            <a:r>
              <a:rPr lang="en-US" sz="3600" b="1" dirty="0">
                <a:solidFill>
                  <a:srgbClr val="FFFFE1"/>
                </a:solidFill>
              </a:rPr>
              <a:t>He will take away the best of your fields and vineyards and olive groves and give them to </a:t>
            </a:r>
            <a:r>
              <a:rPr lang="en-US" sz="3600" b="1" dirty="0">
                <a:solidFill>
                  <a:srgbClr val="460000"/>
                </a:solidFill>
                <a:highlight>
                  <a:srgbClr val="00FF00"/>
                </a:highlight>
              </a:rPr>
              <a:t>his</a:t>
            </a:r>
            <a:r>
              <a:rPr lang="en-US" sz="3600" b="1" dirty="0">
                <a:solidFill>
                  <a:srgbClr val="FFFFE1"/>
                </a:solidFill>
              </a:rPr>
              <a:t> favored subjects. </a:t>
            </a:r>
            <a:r>
              <a:rPr lang="en-US" sz="3600" b="1" baseline="30000" dirty="0">
                <a:solidFill>
                  <a:srgbClr val="FFFFE1"/>
                </a:solidFill>
              </a:rPr>
              <a:t>15 </a:t>
            </a:r>
            <a:r>
              <a:rPr lang="en-US" sz="3600" b="1" dirty="0">
                <a:solidFill>
                  <a:srgbClr val="FFFFE1"/>
                </a:solidFill>
              </a:rPr>
              <a:t>He will take a tenth of your grain and your grape harvest and distribute it among </a:t>
            </a:r>
            <a:r>
              <a:rPr lang="en-US" sz="3600" b="1" dirty="0">
                <a:solidFill>
                  <a:srgbClr val="460000"/>
                </a:solidFill>
                <a:highlight>
                  <a:srgbClr val="00FF00"/>
                </a:highlight>
              </a:rPr>
              <a:t>his</a:t>
            </a:r>
            <a:r>
              <a:rPr lang="en-US" sz="3600" b="1" dirty="0">
                <a:solidFill>
                  <a:srgbClr val="FFFFE1"/>
                </a:solidFill>
              </a:rPr>
              <a:t> officers and </a:t>
            </a:r>
            <a:r>
              <a:rPr lang="en-US" sz="3600" b="1" dirty="0">
                <a:solidFill>
                  <a:srgbClr val="460000"/>
                </a:solidFill>
                <a:highlight>
                  <a:srgbClr val="00FF00"/>
                </a:highlight>
              </a:rPr>
              <a:t>his</a:t>
            </a:r>
            <a:r>
              <a:rPr lang="en-US" sz="3600" b="1" dirty="0">
                <a:solidFill>
                  <a:srgbClr val="FFFFE1"/>
                </a:solidFill>
              </a:rPr>
              <a:t> favored subjects. </a:t>
            </a:r>
            <a:r>
              <a:rPr lang="en-US" sz="3600" b="1" baseline="30000" dirty="0">
                <a:solidFill>
                  <a:srgbClr val="FFFFE1"/>
                </a:solidFill>
              </a:rPr>
              <a:t>16 </a:t>
            </a:r>
            <a:r>
              <a:rPr lang="en-US" sz="3600" b="1" dirty="0">
                <a:solidFill>
                  <a:srgbClr val="FFFFE1"/>
                </a:solidFill>
              </a:rPr>
              <a:t>He will take your male and female servants and demand the finest of your cattle and donkeys for </a:t>
            </a:r>
            <a:r>
              <a:rPr lang="en-US" sz="3600" b="1" dirty="0">
                <a:solidFill>
                  <a:srgbClr val="460000"/>
                </a:solidFill>
                <a:highlight>
                  <a:srgbClr val="00FF00"/>
                </a:highlight>
              </a:rPr>
              <a:t>his own use</a:t>
            </a:r>
            <a:r>
              <a:rPr lang="en-US" sz="3600" b="1" dirty="0">
                <a:solidFill>
                  <a:srgbClr val="FFFFE1"/>
                </a:solidFill>
              </a:rPr>
              <a:t>. </a:t>
            </a:r>
            <a:r>
              <a:rPr lang="en-US" sz="3600" b="1" baseline="30000" dirty="0">
                <a:solidFill>
                  <a:srgbClr val="FFFFE1"/>
                </a:solidFill>
              </a:rPr>
              <a:t>17 </a:t>
            </a:r>
            <a:r>
              <a:rPr lang="en-US" sz="3600" b="1" dirty="0">
                <a:solidFill>
                  <a:srgbClr val="FFFFE1"/>
                </a:solidFill>
              </a:rPr>
              <a:t>He will demand a tenth of your flocks, and you yourselves will become </a:t>
            </a:r>
            <a:r>
              <a:rPr lang="en-US" sz="3600" b="1" dirty="0">
                <a:solidFill>
                  <a:srgbClr val="460000"/>
                </a:solidFill>
                <a:highlight>
                  <a:srgbClr val="00FF00"/>
                </a:highlight>
              </a:rPr>
              <a:t>his</a:t>
            </a:r>
            <a:r>
              <a:rPr lang="en-US" sz="3600" b="1" dirty="0">
                <a:solidFill>
                  <a:srgbClr val="FFFFE1"/>
                </a:solidFill>
              </a:rPr>
              <a:t> subjects, even </a:t>
            </a:r>
            <a:r>
              <a:rPr lang="en-US" sz="3600" b="1" dirty="0">
                <a:solidFill>
                  <a:srgbClr val="460000"/>
                </a:solidFill>
                <a:highlight>
                  <a:srgbClr val="00FF00"/>
                </a:highlight>
              </a:rPr>
              <a:t>his</a:t>
            </a:r>
            <a:r>
              <a:rPr lang="en-US" sz="3600" b="1" dirty="0">
                <a:solidFill>
                  <a:srgbClr val="FFFFE1"/>
                </a:solidFill>
              </a:rPr>
              <a:t> servants. </a:t>
            </a:r>
            <a:r>
              <a:rPr lang="en-US" sz="3600" b="1" baseline="30000" dirty="0">
                <a:solidFill>
                  <a:srgbClr val="FFFFE1"/>
                </a:solidFill>
              </a:rPr>
              <a:t>18 </a:t>
            </a:r>
            <a:r>
              <a:rPr lang="en-US" sz="3600" b="1" dirty="0">
                <a:solidFill>
                  <a:srgbClr val="FFFFE1"/>
                </a:solidFill>
              </a:rPr>
              <a:t>When that day comes, you will beg for relief from this king you are demanding, but then YHWH will not help you.”</a:t>
            </a:r>
            <a:r>
              <a:rPr lang="en-US" sz="4400" b="1" dirty="0">
                <a:solidFill>
                  <a:srgbClr val="FFFFE1"/>
                </a:solidFill>
              </a:rPr>
              <a:t> </a:t>
            </a:r>
          </a:p>
        </p:txBody>
      </p:sp>
      <p:sp>
        <p:nvSpPr>
          <p:cNvPr id="3" name="Content Placeholder 3">
            <a:extLst>
              <a:ext uri="{FF2B5EF4-FFF2-40B4-BE49-F238E27FC236}">
                <a16:creationId xmlns:a16="http://schemas.microsoft.com/office/drawing/2014/main" id="{D581FFB4-ED54-2FCE-8AA7-F44848061B1E}"/>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521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9637-79FC-D145-75A6-5B33D2997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F06B5-F019-A176-D924-87CAD672ADE1}"/>
              </a:ext>
            </a:extLst>
          </p:cNvPr>
          <p:cNvSpPr>
            <a:spLocks noGrp="1"/>
          </p:cNvSpPr>
          <p:nvPr>
            <p:ph type="title"/>
          </p:nvPr>
        </p:nvSpPr>
        <p:spPr>
          <a:xfrm>
            <a:off x="371475" y="365125"/>
            <a:ext cx="10982325" cy="1148601"/>
          </a:xfrm>
        </p:spPr>
        <p:txBody>
          <a:bodyPr>
            <a:normAutofit/>
          </a:bodyPr>
          <a:lstStyle/>
          <a:p>
            <a:pPr>
              <a:tabLst>
                <a:tab pos="628650" algn="l"/>
              </a:tabLst>
            </a:pPr>
            <a:r>
              <a:rPr lang="en-US" sz="3600" b="1" dirty="0">
                <a:solidFill>
                  <a:srgbClr val="FFFFE1"/>
                </a:solidFill>
                <a:latin typeface="+mn-lt"/>
              </a:rPr>
              <a:t>3.	</a:t>
            </a:r>
            <a:r>
              <a:rPr lang="en-US" sz="3600" b="1" dirty="0">
                <a:solidFill>
                  <a:srgbClr val="FFFFE1"/>
                </a:solidFill>
                <a:latin typeface="+mn-lt"/>
                <a:ea typeface="Calibri" panose="020F0502020204030204" pitchFamily="34" charset="0"/>
                <a:cs typeface="Calibri" panose="020F0502020204030204" pitchFamily="34" charset="0"/>
              </a:rPr>
              <a:t>The People’s Response to the Crisis (8:1–22)</a:t>
            </a:r>
            <a:endParaRPr lang="en-US" sz="3600" b="1" dirty="0">
              <a:solidFill>
                <a:srgbClr val="FFFFE1"/>
              </a:solidFill>
              <a:latin typeface="+mn-lt"/>
            </a:endParaRPr>
          </a:p>
        </p:txBody>
      </p:sp>
      <p:sp>
        <p:nvSpPr>
          <p:cNvPr id="4" name="Content Placeholder 3">
            <a:extLst>
              <a:ext uri="{FF2B5EF4-FFF2-40B4-BE49-F238E27FC236}">
                <a16:creationId xmlns:a16="http://schemas.microsoft.com/office/drawing/2014/main" id="{7DB4DC53-D1B3-3C22-43E6-FE783800EEA8}"/>
              </a:ext>
            </a:extLst>
          </p:cNvPr>
          <p:cNvSpPr>
            <a:spLocks noGrp="1"/>
          </p:cNvSpPr>
          <p:nvPr>
            <p:ph idx="1"/>
          </p:nvPr>
        </p:nvSpPr>
        <p:spPr>
          <a:xfrm>
            <a:off x="1019174" y="1690688"/>
            <a:ext cx="10681119" cy="4995862"/>
          </a:xfrm>
        </p:spPr>
        <p:txBody>
          <a:bodyPr>
            <a:normAutofit lnSpcReduction="10000"/>
          </a:bodyPr>
          <a:lstStyle/>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Crisis of Leadership in Israel and Samuel’s Reaction (8:1–6)</a:t>
            </a:r>
          </a:p>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YHWH’s Reaction to the People’s Response </a:t>
            </a:r>
            <a:r>
              <a:rPr lang="en-US" sz="3200" b="1" dirty="0">
                <a:solidFill>
                  <a:srgbClr val="FFFFE1"/>
                </a:solidFill>
                <a:latin typeface="Calibri" panose="020F0502020204030204" pitchFamily="34" charset="0"/>
                <a:ea typeface="Calibri" panose="020F0502020204030204" pitchFamily="34" charset="0"/>
                <a:cs typeface="Calibri" panose="020F0502020204030204" pitchFamily="34" charset="0"/>
              </a:rPr>
              <a:t>(8:7–18)</a:t>
            </a:r>
          </a:p>
          <a:p>
            <a:pPr marL="1371600" marR="0" indent="-1371600">
              <a:lnSpc>
                <a:spcPct val="120000"/>
              </a:lnSpc>
              <a:spcBef>
                <a:spcPts val="0"/>
              </a:spcBef>
              <a:spcAft>
                <a:spcPts val="600"/>
              </a:spcAft>
              <a:buNone/>
              <a:tabLst>
                <a:tab pos="457200" algn="l"/>
                <a:tab pos="7429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His Interpretation of the People’s Demand for Samuel (8:7–9a)</a:t>
            </a:r>
          </a:p>
          <a:p>
            <a:pPr marL="0" marR="0" indent="0">
              <a:lnSpc>
                <a:spcPct val="120000"/>
              </a:lnSpc>
              <a:spcBef>
                <a:spcPts val="0"/>
              </a:spcBef>
              <a:spcAft>
                <a:spcPts val="600"/>
              </a:spcAft>
              <a:buNone/>
              <a:tabLst>
                <a:tab pos="457200" algn="l"/>
                <a:tab pos="7429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His Warning for the People (8:9b–18)</a:t>
            </a:r>
          </a:p>
          <a:p>
            <a:pPr marL="0" marR="0" indent="0">
              <a:lnSpc>
                <a:spcPct val="120000"/>
              </a:lnSpc>
              <a:spcBef>
                <a:spcPts val="0"/>
              </a:spcBef>
              <a:spcAft>
                <a:spcPts val="600"/>
              </a:spcAft>
              <a:buNone/>
              <a:tabLst>
                <a:tab pos="457200" algn="l"/>
                <a:tab pos="7429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His Reaffirmation of His Reaction (8:19–22)</a:t>
            </a:r>
            <a:endParaRPr lang="en-US" sz="3600" b="1" dirty="0">
              <a:solidFill>
                <a:srgbClr val="FFFFE1"/>
              </a:solidFill>
              <a:ea typeface="Calibri" panose="020F0502020204030204" pitchFamily="34" charset="0"/>
              <a:cs typeface="Calibri" panose="020F0502020204030204" pitchFamily="34" charset="0"/>
            </a:endParaRPr>
          </a:p>
          <a:p>
            <a:pPr marL="742950" marR="0" indent="-742950">
              <a:lnSpc>
                <a:spcPct val="120000"/>
              </a:lnSpc>
              <a:spcBef>
                <a:spcPts val="0"/>
              </a:spcBef>
              <a:spcAft>
                <a:spcPts val="600"/>
              </a:spcAft>
              <a:buAutoNum type="alphaLcPeriod"/>
              <a:tabLst>
                <a:tab pos="457200" algn="l"/>
                <a:tab pos="914400" algn="l"/>
                <a:tab pos="1371600" algn="l"/>
                <a:tab pos="1601788" algn="l"/>
                <a:tab pos="1828800" algn="l"/>
              </a:tabLst>
            </a:pPr>
            <a:endPar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3">
            <a:extLst>
              <a:ext uri="{FF2B5EF4-FFF2-40B4-BE49-F238E27FC236}">
                <a16:creationId xmlns:a16="http://schemas.microsoft.com/office/drawing/2014/main" id="{B85F5348-621E-6E93-E565-F63AEAD9FB72}"/>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271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7257-8007-E443-2AE9-FCC640560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60567-7EBE-8236-90D9-D1686B647C33}"/>
              </a:ext>
            </a:extLst>
          </p:cNvPr>
          <p:cNvSpPr>
            <a:spLocks noGrp="1"/>
          </p:cNvSpPr>
          <p:nvPr>
            <p:ph type="title"/>
          </p:nvPr>
        </p:nvSpPr>
        <p:spPr>
          <a:xfrm>
            <a:off x="581025" y="365125"/>
            <a:ext cx="11449050" cy="968375"/>
          </a:xfrm>
        </p:spPr>
        <p:txBody>
          <a:bodyPr>
            <a:normAutofit fontScale="90000"/>
          </a:bodyPr>
          <a:lstStyle/>
          <a:p>
            <a:r>
              <a:rPr lang="en-US" sz="4000" b="1" dirty="0">
                <a:solidFill>
                  <a:srgbClr val="FFFFE1"/>
                </a:solidFill>
                <a:latin typeface="+mn-lt"/>
              </a:rPr>
              <a:t>B.  Samuel and the Emergence of Kingship in Israel </a:t>
            </a:r>
            <a:r>
              <a:rPr lang="en-US" sz="2700" b="1" dirty="0">
                <a:solidFill>
                  <a:srgbClr val="FFFFE1"/>
                </a:solidFill>
                <a:latin typeface="+mn-lt"/>
              </a:rPr>
              <a:t>(8:1–16:23)</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471D2EF2-D733-1E84-CBF4-1F527DC62D18}"/>
              </a:ext>
            </a:extLst>
          </p:cNvPr>
          <p:cNvSpPr>
            <a:spLocks noGrp="1"/>
          </p:cNvSpPr>
          <p:nvPr>
            <p:ph idx="1"/>
          </p:nvPr>
        </p:nvSpPr>
        <p:spPr>
          <a:xfrm>
            <a:off x="375069" y="1690688"/>
            <a:ext cx="11449049" cy="4995862"/>
          </a:xfrm>
        </p:spPr>
        <p:txBody>
          <a:bodyPr>
            <a:normAutofit/>
          </a:bodyPr>
          <a:lstStyle/>
          <a:p>
            <a:pPr marL="514350" marR="0" indent="-514350">
              <a:lnSpc>
                <a:spcPct val="120000"/>
              </a:lnSpc>
              <a:spcBef>
                <a:spcPts val="0"/>
              </a:spcBef>
              <a:spcAft>
                <a:spcPts val="600"/>
              </a:spcAft>
              <a:buAutoNum type="arabicPeriod"/>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The Rise of Saul (9:1–12:25)</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	The Narrator’s Introduction of Saul (9:1–14a)</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b.	Samuel’s Private Commissioning of Saul </a:t>
            </a: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(9:15–10:16)</a:t>
            </a:r>
            <a:endPar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Preparation for Saul’s Commissioning (</a:t>
            </a:r>
            <a:r>
              <a:rPr lang="hbo-Hebr-IL" sz="3600" b="1" dirty="0">
                <a:solidFill>
                  <a:srgbClr val="FFFFE1"/>
                </a:solidFill>
                <a:ea typeface="Calibri" panose="020F0502020204030204" pitchFamily="34" charset="0"/>
                <a:cs typeface="SBL Hebrew" panose="02000000000000000000" pitchFamily="2" charset="-79"/>
              </a:rPr>
              <a:t>שִׁלֵּחַ</a:t>
            </a:r>
            <a:r>
              <a:rPr lang="en-US" sz="3600" b="1" dirty="0">
                <a:solidFill>
                  <a:srgbClr val="FFFFE1"/>
                </a:solidFill>
                <a:ea typeface="Calibri" panose="020F0502020204030204" pitchFamily="34" charset="0"/>
                <a:cs typeface="SBL Hebrew" panose="02000000000000000000" pitchFamily="2" charset="-79"/>
              </a:rPr>
              <a:t>, </a:t>
            </a:r>
            <a:r>
              <a:rPr lang="en-US" sz="3200" b="1" dirty="0">
                <a:solidFill>
                  <a:srgbClr val="FFFFE1"/>
                </a:solidFill>
                <a:ea typeface="Calibri" panose="020F0502020204030204" pitchFamily="34" charset="0"/>
                <a:cs typeface="SBL Hebrew" panose="02000000000000000000" pitchFamily="2" charset="-79"/>
              </a:rPr>
              <a:t>9:1–27)</a:t>
            </a:r>
            <a:endParaRPr lang="en-US" sz="3600" b="1" dirty="0">
              <a:solidFill>
                <a:srgbClr val="FFFFE1"/>
              </a:solidFill>
              <a:ea typeface="Calibri" panose="020F0502020204030204" pitchFamily="34" charset="0"/>
              <a:cs typeface="SBL Hebrew" panose="02000000000000000000" pitchFamily="2" charset="-79"/>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The Nature of Saul’s Commissioning </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“anointing as ruler” </a:t>
            </a:r>
            <a:r>
              <a:rPr lang="en-US" b="1" dirty="0">
                <a:solidFill>
                  <a:srgbClr val="FFFFE1"/>
                </a:solidFill>
                <a:ea typeface="Calibri" panose="020F0502020204030204" pitchFamily="34" charset="0"/>
                <a:cs typeface="SBL Hebrew" panose="02000000000000000000" pitchFamily="2" charset="-79"/>
              </a:rPr>
              <a:t>(</a:t>
            </a:r>
            <a:r>
              <a:rPr lang="hbo-Hebr-IL" b="1" dirty="0">
                <a:solidFill>
                  <a:srgbClr val="FFFFE1"/>
                </a:solidFill>
                <a:ea typeface="Calibri" panose="020F0502020204030204" pitchFamily="34" charset="0"/>
                <a:cs typeface="SBL Hebrew" panose="02000000000000000000" pitchFamily="2" charset="-79"/>
              </a:rPr>
              <a:t>ה</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לוֺא </a:t>
            </a:r>
            <a:r>
              <a:rPr lang="hbo-Hebr-IL" b="1" dirty="0">
                <a:solidFill>
                  <a:srgbClr val="FFFFE1"/>
                </a:solidFill>
                <a:ea typeface="Calibri" panose="020F0502020204030204" pitchFamily="34" charset="0"/>
                <a:cs typeface="SBL Hebrew" panose="02000000000000000000" pitchFamily="2" charset="-79"/>
              </a:rPr>
              <a:t>מָשַׁח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ךָ יהוה עַל־נַח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לָתוֺ לְנָגִיד</a:t>
            </a:r>
            <a:r>
              <a:rPr lang="en-US" b="1" dirty="0">
                <a:solidFill>
                  <a:srgbClr val="FFFFE1"/>
                </a:solidFill>
                <a:latin typeface="SBL Hebrew" panose="02000000000000000000" pitchFamily="2" charset="-79"/>
                <a:ea typeface="Calibri" panose="020F0502020204030204" pitchFamily="34" charset="0"/>
                <a:cs typeface="SBL Hebrew" panose="02000000000000000000" pitchFamily="2" charset="-79"/>
              </a:rPr>
              <a:t>, </a:t>
            </a:r>
            <a:r>
              <a:rPr lang="en-US" b="1" dirty="0">
                <a:solidFill>
                  <a:srgbClr val="FFFFE1"/>
                </a:solidFill>
                <a:ea typeface="Calibri" panose="020F0502020204030204" pitchFamily="34" charset="0"/>
                <a:cs typeface="SBL Hebrew" panose="02000000000000000000" pitchFamily="2" charset="-79"/>
              </a:rPr>
              <a:t>10:1)</a:t>
            </a:r>
          </a:p>
        </p:txBody>
      </p:sp>
      <p:sp>
        <p:nvSpPr>
          <p:cNvPr id="3" name="Content Placeholder 3">
            <a:extLst>
              <a:ext uri="{FF2B5EF4-FFF2-40B4-BE49-F238E27FC236}">
                <a16:creationId xmlns:a16="http://schemas.microsoft.com/office/drawing/2014/main" id="{6F13C356-B9A7-C086-C46E-2E78F98FC10A}"/>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236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9498-5BDF-B438-237F-CBC2E9BB3340}"/>
              </a:ext>
            </a:extLst>
          </p:cNvPr>
          <p:cNvSpPr>
            <a:spLocks noGrp="1"/>
          </p:cNvSpPr>
          <p:nvPr>
            <p:ph type="title"/>
          </p:nvPr>
        </p:nvSpPr>
        <p:spPr>
          <a:xfrm>
            <a:off x="838200" y="152400"/>
            <a:ext cx="10515600" cy="844550"/>
          </a:xfrm>
        </p:spPr>
        <p:txBody>
          <a:bodyPr>
            <a:normAutofit/>
          </a:bodyPr>
          <a:lstStyle/>
          <a:p>
            <a:r>
              <a:rPr lang="en-US" b="1" dirty="0">
                <a:solidFill>
                  <a:srgbClr val="FFFFE1"/>
                </a:solidFill>
                <a:latin typeface="+mn-lt"/>
              </a:rPr>
              <a:t>Samuel’s Opening Words to Saul (9:20–21)</a:t>
            </a:r>
          </a:p>
        </p:txBody>
      </p:sp>
      <p:sp>
        <p:nvSpPr>
          <p:cNvPr id="3" name="Content Placeholder 2">
            <a:extLst>
              <a:ext uri="{FF2B5EF4-FFF2-40B4-BE49-F238E27FC236}">
                <a16:creationId xmlns:a16="http://schemas.microsoft.com/office/drawing/2014/main" id="{A8C3F374-05FC-407E-92AA-DBB80178FBFB}"/>
              </a:ext>
            </a:extLst>
          </p:cNvPr>
          <p:cNvSpPr>
            <a:spLocks noGrp="1"/>
          </p:cNvSpPr>
          <p:nvPr>
            <p:ph idx="1"/>
          </p:nvPr>
        </p:nvSpPr>
        <p:spPr>
          <a:xfrm>
            <a:off x="428625" y="1104900"/>
            <a:ext cx="11220450" cy="5387974"/>
          </a:xfrm>
        </p:spPr>
        <p:txBody>
          <a:bodyPr>
            <a:noAutofit/>
          </a:bodyPr>
          <a:lstStyle/>
          <a:p>
            <a:pPr marL="0" indent="0">
              <a:lnSpc>
                <a:spcPct val="110000"/>
              </a:lnSpc>
              <a:spcBef>
                <a:spcPts val="0"/>
              </a:spcBef>
              <a:spcAft>
                <a:spcPts val="600"/>
              </a:spcAft>
              <a:buNone/>
            </a:pPr>
            <a:r>
              <a:rPr lang="en-US" sz="3200" b="1" u="sng" baseline="30000" dirty="0">
                <a:solidFill>
                  <a:srgbClr val="FFFFE1"/>
                </a:solidFill>
                <a:hlinkClick r:id="rId2">
                  <a:extLst>
                    <a:ext uri="{A12FA001-AC4F-418D-AE19-62706E023703}">
                      <ahyp:hlinkClr xmlns:ahyp="http://schemas.microsoft.com/office/drawing/2018/hyperlinkcolor" val="tx"/>
                    </a:ext>
                  </a:extLst>
                </a:hlinkClick>
              </a:rPr>
              <a:t>19</a:t>
            </a:r>
            <a:r>
              <a:rPr lang="en-US" sz="3200" b="1" dirty="0">
                <a:solidFill>
                  <a:srgbClr val="FFFFE1"/>
                </a:solidFill>
              </a:rPr>
              <a:t> “I am the seer!” Samuel replied. “Go up to the place of worship ahead of me. We will eat there together, and in the morning I’ll tell you what you want to know and send you on your way.</a:t>
            </a:r>
          </a:p>
          <a:p>
            <a:pPr marL="0" indent="0">
              <a:lnSpc>
                <a:spcPct val="110000"/>
              </a:lnSpc>
              <a:spcBef>
                <a:spcPts val="0"/>
              </a:spcBef>
              <a:spcAft>
                <a:spcPts val="600"/>
              </a:spcAft>
              <a:buNone/>
            </a:pPr>
            <a:r>
              <a:rPr lang="en-US" sz="3200" b="1" baseline="30000" dirty="0">
                <a:solidFill>
                  <a:srgbClr val="FFFFE1"/>
                </a:solidFill>
                <a:hlinkClick r:id="rId3">
                  <a:extLst>
                    <a:ext uri="{A12FA001-AC4F-418D-AE19-62706E023703}">
                      <ahyp:hlinkClr xmlns:ahyp="http://schemas.microsoft.com/office/drawing/2018/hyperlinkcolor" val="tx"/>
                    </a:ext>
                  </a:extLst>
                </a:hlinkClick>
              </a:rPr>
              <a:t>20</a:t>
            </a:r>
            <a:r>
              <a:rPr lang="en-US" sz="3200" b="1" dirty="0">
                <a:solidFill>
                  <a:srgbClr val="FFFFE1"/>
                </a:solidFill>
              </a:rPr>
              <a:t> And don’t worry about those donkeys that were lost three days ago, for they have been found. And I am here to tell you that you and your family are the focus of all Israel’s hopes.”</a:t>
            </a:r>
          </a:p>
          <a:p>
            <a:pPr marL="0" indent="0">
              <a:lnSpc>
                <a:spcPct val="110000"/>
              </a:lnSpc>
              <a:spcBef>
                <a:spcPts val="0"/>
              </a:spcBef>
              <a:spcAft>
                <a:spcPts val="600"/>
              </a:spcAft>
              <a:buNone/>
            </a:pPr>
            <a:r>
              <a:rPr lang="en-US" sz="3200" b="1" baseline="30000" dirty="0">
                <a:solidFill>
                  <a:srgbClr val="FFFFE1"/>
                </a:solidFill>
                <a:hlinkClick r:id="rId4">
                  <a:extLst>
                    <a:ext uri="{A12FA001-AC4F-418D-AE19-62706E023703}">
                      <ahyp:hlinkClr xmlns:ahyp="http://schemas.microsoft.com/office/drawing/2018/hyperlinkcolor" val="tx"/>
                    </a:ext>
                  </a:extLst>
                </a:hlinkClick>
              </a:rPr>
              <a:t>21</a:t>
            </a:r>
            <a:r>
              <a:rPr lang="en-US" sz="3200" b="1" dirty="0">
                <a:solidFill>
                  <a:srgbClr val="FFFFE1"/>
                </a:solidFill>
              </a:rPr>
              <a:t> Saul replied, “But I’m only from the tribe of Benjamin, the smallest tribe in Israel, and my family is the least important of all the families of that tribe! Why are you talking like this to me?”</a:t>
            </a:r>
          </a:p>
        </p:txBody>
      </p:sp>
    </p:spTree>
    <p:extLst>
      <p:ext uri="{BB962C8B-B14F-4D97-AF65-F5344CB8AC3E}">
        <p14:creationId xmlns:p14="http://schemas.microsoft.com/office/powerpoint/2010/main" val="490946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89B56-8CFB-F747-8694-BD4D2F49E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49776-2A3D-DEDE-2DA6-CB229821D023}"/>
              </a:ext>
            </a:extLst>
          </p:cNvPr>
          <p:cNvSpPr>
            <a:spLocks noGrp="1"/>
          </p:cNvSpPr>
          <p:nvPr>
            <p:ph type="title"/>
          </p:nvPr>
        </p:nvSpPr>
        <p:spPr>
          <a:xfrm>
            <a:off x="581025" y="365125"/>
            <a:ext cx="11243093" cy="968375"/>
          </a:xfrm>
        </p:spPr>
        <p:txBody>
          <a:bodyPr>
            <a:normAutofit fontScale="90000"/>
          </a:bodyPr>
          <a:lstStyle/>
          <a:p>
            <a:pPr>
              <a:lnSpc>
                <a:spcPct val="120000"/>
              </a:lnSpc>
              <a:spcBef>
                <a:spcPts val="0"/>
              </a:spcBef>
              <a:spcAft>
                <a:spcPts val="600"/>
              </a:spcAft>
              <a:tabLst>
                <a:tab pos="514350" algn="l"/>
                <a:tab pos="1085850" algn="l"/>
                <a:tab pos="1371600" algn="l"/>
                <a:tab pos="1601788" algn="l"/>
                <a:tab pos="1828800" algn="l"/>
              </a:tabLst>
            </a:pPr>
            <a: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t>b.	Samuel’s Private Commissioning of Saul (9:15–10:16)</a:t>
            </a:r>
          </a:p>
        </p:txBody>
      </p:sp>
      <p:sp>
        <p:nvSpPr>
          <p:cNvPr id="4" name="Content Placeholder 3">
            <a:extLst>
              <a:ext uri="{FF2B5EF4-FFF2-40B4-BE49-F238E27FC236}">
                <a16:creationId xmlns:a16="http://schemas.microsoft.com/office/drawing/2014/main" id="{E0D59D42-14E6-B30C-22CD-285CD06D859B}"/>
              </a:ext>
            </a:extLst>
          </p:cNvPr>
          <p:cNvSpPr>
            <a:spLocks noGrp="1"/>
          </p:cNvSpPr>
          <p:nvPr>
            <p:ph idx="1"/>
          </p:nvPr>
        </p:nvSpPr>
        <p:spPr>
          <a:xfrm>
            <a:off x="180975" y="1690688"/>
            <a:ext cx="11643143" cy="4995862"/>
          </a:xfrm>
        </p:spPr>
        <p:txBody>
          <a:bodyPr>
            <a:normAutofit/>
          </a:bodyPr>
          <a:lstStyle/>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Preparation for Saul’s Commissioning (</a:t>
            </a:r>
            <a:r>
              <a:rPr lang="hbo-Hebr-IL" sz="3600" b="1" dirty="0">
                <a:solidFill>
                  <a:srgbClr val="FFFFE1"/>
                </a:solidFill>
                <a:ea typeface="Calibri" panose="020F0502020204030204" pitchFamily="34" charset="0"/>
                <a:cs typeface="SBL Hebrew" panose="02000000000000000000" pitchFamily="2" charset="-79"/>
              </a:rPr>
              <a:t>שִׁלֵּחַ</a:t>
            </a:r>
            <a:r>
              <a:rPr lang="en-US" sz="3600" b="1" dirty="0">
                <a:solidFill>
                  <a:srgbClr val="FFFFE1"/>
                </a:solidFill>
                <a:ea typeface="Calibri" panose="020F0502020204030204" pitchFamily="34" charset="0"/>
                <a:cs typeface="SBL Hebrew" panose="02000000000000000000" pitchFamily="2" charset="-79"/>
              </a:rPr>
              <a:t>, 9:1–27)</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The Nature of Saul’s Commissioning </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“anointing as ruler” </a:t>
            </a:r>
            <a:r>
              <a:rPr lang="en-US" b="1" dirty="0">
                <a:solidFill>
                  <a:srgbClr val="FFFFE1"/>
                </a:solidFill>
                <a:ea typeface="Calibri" panose="020F0502020204030204" pitchFamily="34" charset="0"/>
                <a:cs typeface="SBL Hebrew" panose="02000000000000000000" pitchFamily="2" charset="-79"/>
              </a:rPr>
              <a:t>(</a:t>
            </a:r>
            <a:r>
              <a:rPr lang="hbo-Hebr-IL" b="1" dirty="0">
                <a:solidFill>
                  <a:srgbClr val="FFFFE1"/>
                </a:solidFill>
                <a:ea typeface="Calibri" panose="020F0502020204030204" pitchFamily="34" charset="0"/>
                <a:cs typeface="SBL Hebrew" panose="02000000000000000000" pitchFamily="2" charset="-79"/>
              </a:rPr>
              <a:t>ה</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לוֺא </a:t>
            </a:r>
            <a:r>
              <a:rPr lang="hbo-Hebr-IL" b="1" dirty="0">
                <a:solidFill>
                  <a:srgbClr val="FFFFE1"/>
                </a:solidFill>
                <a:ea typeface="Calibri" panose="020F0502020204030204" pitchFamily="34" charset="0"/>
                <a:cs typeface="SBL Hebrew" panose="02000000000000000000" pitchFamily="2" charset="-79"/>
              </a:rPr>
              <a:t>מָשַׁח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ךָ יהוה עַל־נַח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לָתוֺ לְנָגִיד</a:t>
            </a:r>
            <a:r>
              <a:rPr lang="en-US" b="1" dirty="0">
                <a:solidFill>
                  <a:srgbClr val="FFFFE1"/>
                </a:solidFill>
                <a:latin typeface="SBL Hebrew" panose="02000000000000000000" pitchFamily="2" charset="-79"/>
                <a:ea typeface="Calibri" panose="020F0502020204030204" pitchFamily="34" charset="0"/>
                <a:cs typeface="SBL Hebrew" panose="02000000000000000000" pitchFamily="2" charset="-79"/>
              </a:rPr>
              <a:t>, </a:t>
            </a:r>
            <a:r>
              <a:rPr lang="en-US" b="1" dirty="0">
                <a:solidFill>
                  <a:srgbClr val="FFFFE1"/>
                </a:solidFill>
                <a:ea typeface="Calibri" panose="020F0502020204030204" pitchFamily="34" charset="0"/>
                <a:cs typeface="SBL Hebrew" panose="02000000000000000000" pitchFamily="2" charset="-79"/>
              </a:rPr>
              <a:t>10:1)</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ea typeface="Calibri" panose="020F0502020204030204" pitchFamily="34" charset="0"/>
                <a:cs typeface="SBL Hebrew" panose="02000000000000000000" pitchFamily="2" charset="-79"/>
              </a:rPr>
              <a:t>	</a:t>
            </a:r>
            <a:r>
              <a:rPr lang="en-US" sz="3600" b="1" dirty="0">
                <a:solidFill>
                  <a:srgbClr val="FFFFE1"/>
                </a:solidFill>
                <a:ea typeface="Calibri" panose="020F0502020204030204" pitchFamily="34" charset="0"/>
                <a:cs typeface="SBL Hebrew" panose="02000000000000000000" pitchFamily="2" charset="-79"/>
              </a:rPr>
              <a:t>•	The Authentication of Saul’s Commissioning </a:t>
            </a:r>
            <a:r>
              <a:rPr lang="en-US" b="1" dirty="0">
                <a:solidFill>
                  <a:srgbClr val="FFFFE1"/>
                </a:solidFill>
                <a:ea typeface="Calibri" panose="020F0502020204030204" pitchFamily="34" charset="0"/>
                <a:cs typeface="SBL Hebrew" panose="02000000000000000000" pitchFamily="2" charset="-79"/>
              </a:rPr>
              <a:t>(10:2–13)</a:t>
            </a:r>
            <a:endParaRPr lang="en-US" sz="3600" b="1" dirty="0">
              <a:solidFill>
                <a:srgbClr val="FFFFE1"/>
              </a:solidFill>
              <a:ea typeface="Calibri" panose="020F0502020204030204" pitchFamily="34" charset="0"/>
              <a:cs typeface="SBL Hebrew" panose="02000000000000000000" pitchFamily="2" charset="-79"/>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Epilogue to Saul’s Commissioning (10:14–16)</a:t>
            </a:r>
            <a:endParaRPr lang="en-US" b="1" dirty="0">
              <a:solidFill>
                <a:srgbClr val="FFFFE1"/>
              </a:solidFill>
              <a:ea typeface="Calibri" panose="020F0502020204030204" pitchFamily="34" charset="0"/>
              <a:cs typeface="SBL Hebrew" panose="02000000000000000000" pitchFamily="2" charset="-79"/>
            </a:endParaRPr>
          </a:p>
        </p:txBody>
      </p:sp>
      <p:sp>
        <p:nvSpPr>
          <p:cNvPr id="3" name="Content Placeholder 3">
            <a:extLst>
              <a:ext uri="{FF2B5EF4-FFF2-40B4-BE49-F238E27FC236}">
                <a16:creationId xmlns:a16="http://schemas.microsoft.com/office/drawing/2014/main" id="{07F36B48-7640-DBB6-CFCC-2EDFC11E2E84}"/>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48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EE7AF-5793-3717-CA3D-2B98D9A97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CA576-BA2E-9B09-DA29-DE78DE2D5444}"/>
              </a:ext>
            </a:extLst>
          </p:cNvPr>
          <p:cNvSpPr>
            <a:spLocks noGrp="1"/>
          </p:cNvSpPr>
          <p:nvPr>
            <p:ph type="title"/>
          </p:nvPr>
        </p:nvSpPr>
        <p:spPr>
          <a:xfrm>
            <a:off x="581025" y="365125"/>
            <a:ext cx="11243093" cy="1406525"/>
          </a:xfrm>
        </p:spPr>
        <p:txBody>
          <a:bodyPr>
            <a:normAutofit fontScale="90000"/>
          </a:bodyPr>
          <a:lstStyle/>
          <a:p>
            <a:pPr>
              <a:lnSpc>
                <a:spcPct val="120000"/>
              </a:lnSpc>
              <a:spcBef>
                <a:spcPts val="0"/>
              </a:spcBef>
              <a:spcAft>
                <a:spcPts val="600"/>
              </a:spcAft>
              <a:tabLst>
                <a:tab pos="514350" algn="l"/>
                <a:tab pos="1085850" algn="l"/>
                <a:tab pos="1371600" algn="l"/>
                <a:tab pos="1601788" algn="l"/>
                <a:tab pos="1828800" algn="l"/>
              </a:tabLst>
            </a:pPr>
            <a: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t>b.	Samuel’s Private Commissioning of Saul (9:15–10:16)</a:t>
            </a:r>
            <a:b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t>c.	YHWH’s Public Election of Saul as King (10:17–27)</a:t>
            </a:r>
          </a:p>
        </p:txBody>
      </p:sp>
      <p:sp>
        <p:nvSpPr>
          <p:cNvPr id="4" name="Content Placeholder 3">
            <a:extLst>
              <a:ext uri="{FF2B5EF4-FFF2-40B4-BE49-F238E27FC236}">
                <a16:creationId xmlns:a16="http://schemas.microsoft.com/office/drawing/2014/main" id="{06FE1DE0-1C69-D5CE-99AD-7E61989A6797}"/>
              </a:ext>
            </a:extLst>
          </p:cNvPr>
          <p:cNvSpPr>
            <a:spLocks noGrp="1"/>
          </p:cNvSpPr>
          <p:nvPr>
            <p:ph idx="1"/>
          </p:nvPr>
        </p:nvSpPr>
        <p:spPr>
          <a:xfrm>
            <a:off x="581025" y="1690688"/>
            <a:ext cx="11243093" cy="4995862"/>
          </a:xfrm>
        </p:spPr>
        <p:txBody>
          <a:bodyPr>
            <a:normAutofit/>
          </a:bodyPr>
          <a:lstStyle/>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Samuel’s Preamble to the Election Ritual (10:1710)	•	The Means of Divine Election (10:20–21)</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The Presentation Nature of Saul’s Commissioning </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“anointing as ruler” </a:t>
            </a:r>
            <a:r>
              <a:rPr lang="en-US" b="1" dirty="0">
                <a:solidFill>
                  <a:srgbClr val="FFFFE1"/>
                </a:solidFill>
                <a:ea typeface="Calibri" panose="020F0502020204030204" pitchFamily="34" charset="0"/>
                <a:cs typeface="SBL Hebrew" panose="02000000000000000000" pitchFamily="2" charset="-79"/>
              </a:rPr>
              <a:t>(</a:t>
            </a:r>
            <a:r>
              <a:rPr lang="hbo-Hebr-IL" b="1" dirty="0">
                <a:solidFill>
                  <a:srgbClr val="FFFFE1"/>
                </a:solidFill>
                <a:ea typeface="Calibri" panose="020F0502020204030204" pitchFamily="34" charset="0"/>
                <a:cs typeface="SBL Hebrew" panose="02000000000000000000" pitchFamily="2" charset="-79"/>
              </a:rPr>
              <a:t>ה</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לוֺא </a:t>
            </a:r>
            <a:r>
              <a:rPr lang="hbo-Hebr-IL" b="1" dirty="0">
                <a:solidFill>
                  <a:srgbClr val="FFFFE1"/>
                </a:solidFill>
                <a:ea typeface="Calibri" panose="020F0502020204030204" pitchFamily="34" charset="0"/>
                <a:cs typeface="SBL Hebrew" panose="02000000000000000000" pitchFamily="2" charset="-79"/>
              </a:rPr>
              <a:t>מָשַׁח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ךָ יהוה עַל־נַח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לָתוֺ לְנָגִיד</a:t>
            </a:r>
            <a:r>
              <a:rPr lang="en-US" b="1" dirty="0">
                <a:solidFill>
                  <a:srgbClr val="FFFFE1"/>
                </a:solidFill>
                <a:latin typeface="SBL Hebrew" panose="02000000000000000000" pitchFamily="2" charset="-79"/>
                <a:ea typeface="Calibri" panose="020F0502020204030204" pitchFamily="34" charset="0"/>
                <a:cs typeface="SBL Hebrew" panose="02000000000000000000" pitchFamily="2" charset="-79"/>
              </a:rPr>
              <a:t>, </a:t>
            </a:r>
            <a:r>
              <a:rPr lang="en-US" b="1" dirty="0">
                <a:solidFill>
                  <a:srgbClr val="FFFFE1"/>
                </a:solidFill>
                <a:ea typeface="Calibri" panose="020F0502020204030204" pitchFamily="34" charset="0"/>
                <a:cs typeface="SBL Hebrew" panose="02000000000000000000" pitchFamily="2" charset="-79"/>
              </a:rPr>
              <a:t>10:1)</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ea typeface="Calibri" panose="020F0502020204030204" pitchFamily="34" charset="0"/>
                <a:cs typeface="SBL Hebrew" panose="02000000000000000000" pitchFamily="2" charset="-79"/>
              </a:rPr>
              <a:t>	</a:t>
            </a:r>
            <a:r>
              <a:rPr lang="en-US" sz="3600" b="1" dirty="0">
                <a:solidFill>
                  <a:srgbClr val="FFFFE1"/>
                </a:solidFill>
                <a:ea typeface="Calibri" panose="020F0502020204030204" pitchFamily="34" charset="0"/>
                <a:cs typeface="SBL Hebrew" panose="02000000000000000000" pitchFamily="2" charset="-79"/>
              </a:rPr>
              <a:t>•	The Authentication of Saul’s Commissioning </a:t>
            </a:r>
            <a:r>
              <a:rPr lang="en-US" b="1" dirty="0">
                <a:solidFill>
                  <a:srgbClr val="FFFFE1"/>
                </a:solidFill>
                <a:ea typeface="Calibri" panose="020F0502020204030204" pitchFamily="34" charset="0"/>
                <a:cs typeface="SBL Hebrew" panose="02000000000000000000" pitchFamily="2" charset="-79"/>
              </a:rPr>
              <a:t>(10:2–13)</a:t>
            </a:r>
            <a:endParaRPr lang="en-US" sz="3600" b="1" dirty="0">
              <a:solidFill>
                <a:srgbClr val="FFFFE1"/>
              </a:solidFill>
              <a:ea typeface="Calibri" panose="020F0502020204030204" pitchFamily="34" charset="0"/>
              <a:cs typeface="SBL Hebrew" panose="02000000000000000000" pitchFamily="2" charset="-79"/>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Epilogue to Saul’s Commissioning (10:14–16)</a:t>
            </a:r>
            <a:endParaRPr lang="en-US" b="1" dirty="0">
              <a:solidFill>
                <a:srgbClr val="FFFFE1"/>
              </a:solidFill>
              <a:ea typeface="Calibri" panose="020F0502020204030204" pitchFamily="34" charset="0"/>
              <a:cs typeface="SBL Hebrew" panose="02000000000000000000" pitchFamily="2" charset="-79"/>
            </a:endParaRPr>
          </a:p>
        </p:txBody>
      </p:sp>
      <p:sp>
        <p:nvSpPr>
          <p:cNvPr id="3" name="Content Placeholder 3">
            <a:extLst>
              <a:ext uri="{FF2B5EF4-FFF2-40B4-BE49-F238E27FC236}">
                <a16:creationId xmlns:a16="http://schemas.microsoft.com/office/drawing/2014/main" id="{79C7A897-43F2-CA85-340B-587AE331A049}"/>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6629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01845-39C6-A0D5-9BA1-478D2F132D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636A99-2AB9-9F30-7DBF-ED7F5500CA86}"/>
              </a:ext>
            </a:extLst>
          </p:cNvPr>
          <p:cNvSpPr>
            <a:spLocks noGrp="1"/>
          </p:cNvSpPr>
          <p:nvPr>
            <p:ph type="title"/>
          </p:nvPr>
        </p:nvSpPr>
        <p:spPr>
          <a:xfrm>
            <a:off x="304801" y="365125"/>
            <a:ext cx="11519318" cy="968375"/>
          </a:xfrm>
        </p:spPr>
        <p:txBody>
          <a:bodyPr>
            <a:normAutofit fontScale="90000"/>
          </a:bodyPr>
          <a:lstStyle/>
          <a:p>
            <a:r>
              <a:rPr lang="en-US" sz="4000" b="1" dirty="0">
                <a:solidFill>
                  <a:srgbClr val="FFFFE1"/>
                </a:solidFill>
                <a:latin typeface="+mn-lt"/>
              </a:rPr>
              <a:t>B.  Samuel and the Emergence of Kingship in Israel </a:t>
            </a:r>
            <a:r>
              <a:rPr lang="en-US" sz="2700" b="1" dirty="0">
                <a:solidFill>
                  <a:srgbClr val="FFFFE1"/>
                </a:solidFill>
                <a:latin typeface="+mn-lt"/>
              </a:rPr>
              <a:t>(8:1–16:23)</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AA51A0C2-3C01-CF2C-ECDF-5A80D589307A}"/>
              </a:ext>
            </a:extLst>
          </p:cNvPr>
          <p:cNvSpPr>
            <a:spLocks noGrp="1"/>
          </p:cNvSpPr>
          <p:nvPr>
            <p:ph idx="1"/>
          </p:nvPr>
        </p:nvSpPr>
        <p:spPr>
          <a:xfrm>
            <a:off x="409575" y="1333500"/>
            <a:ext cx="11782425" cy="5353050"/>
          </a:xfrm>
        </p:spPr>
        <p:txBody>
          <a:bodyPr>
            <a:normAutofit/>
          </a:bodyPr>
          <a:lstStyle/>
          <a:p>
            <a:pPr marL="514350" marR="0" indent="-514350">
              <a:lnSpc>
                <a:spcPct val="120000"/>
              </a:lnSpc>
              <a:spcBef>
                <a:spcPts val="0"/>
              </a:spcBef>
              <a:spcAft>
                <a:spcPts val="600"/>
              </a:spcAft>
              <a:buAutoNum type="arabicPeriod"/>
              <a:tabLst>
                <a:tab pos="457200" algn="l"/>
                <a:tab pos="914400" algn="l"/>
                <a:tab pos="1371600" algn="l"/>
                <a:tab pos="1601788" algn="l"/>
                <a:tab pos="1828800" algn="l"/>
              </a:tabLst>
            </a:pP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The Rise of Saul (9:1–12:25)</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	a.	The Narrator’s Introduction of Saul (9:1–14a)</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	b.	Samuel’s Private Commissioning of Saul </a:t>
            </a:r>
            <a:r>
              <a:rPr lang="en-US" sz="2000" b="1" dirty="0">
                <a:solidFill>
                  <a:srgbClr val="FFFFE1"/>
                </a:solidFill>
                <a:latin typeface="Calibri" panose="020F0502020204030204" pitchFamily="34" charset="0"/>
                <a:ea typeface="Calibri" panose="020F0502020204030204" pitchFamily="34" charset="0"/>
                <a:cs typeface="Calibri" panose="020F0502020204030204" pitchFamily="34" charset="0"/>
              </a:rPr>
              <a:t>(</a:t>
            </a: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9:15–10:16)</a:t>
            </a:r>
            <a:endParaRPr lang="en-US" sz="2000"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	c.	YHWH’s Public Election of Saul as King at Mizpah </a:t>
            </a:r>
            <a:r>
              <a:rPr lang="en-US" sz="1800" b="1" dirty="0">
                <a:solidFill>
                  <a:srgbClr val="FFFFE1"/>
                </a:solidFill>
                <a:latin typeface="Calibri" panose="020F0502020204030204" pitchFamily="34" charset="0"/>
                <a:ea typeface="Calibri" panose="020F0502020204030204" pitchFamily="34" charset="0"/>
                <a:cs typeface="Calibri" panose="020F0502020204030204" pitchFamily="34" charset="0"/>
              </a:rPr>
              <a:t>(10:17–27)</a:t>
            </a:r>
            <a:endParaRPr lang="en-US" b="1" dirty="0">
              <a:solidFill>
                <a:srgbClr val="FFFFE1"/>
              </a:solidFill>
              <a:latin typeface="Calibri" panose="020F0502020204030204" pitchFamily="34" charset="0"/>
              <a:ea typeface="Calibri" panose="020F0502020204030204" pitchFamily="34" charset="0"/>
              <a:cs typeface="Calibri" panose="020F0502020204030204" pitchFamily="34" charset="0"/>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d.	The Confirmation of Saul’s Election (11:1–12:25)</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Saul’s Rescue of Jabesh Gilead (11:1–11:13)</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The Reaffirmation of Saul’s Commissioning at Gilgal 				(11:14–12:25)</a:t>
            </a:r>
            <a:endParaRPr lang="en-US" b="1" dirty="0">
              <a:solidFill>
                <a:srgbClr val="FFFFE1"/>
              </a:solidFill>
              <a:ea typeface="Calibri" panose="020F0502020204030204" pitchFamily="34" charset="0"/>
              <a:cs typeface="SBL Hebrew" panose="02000000000000000000" pitchFamily="2" charset="-79"/>
            </a:endParaRPr>
          </a:p>
        </p:txBody>
      </p:sp>
      <p:sp>
        <p:nvSpPr>
          <p:cNvPr id="3" name="Content Placeholder 3">
            <a:extLst>
              <a:ext uri="{FF2B5EF4-FFF2-40B4-BE49-F238E27FC236}">
                <a16:creationId xmlns:a16="http://schemas.microsoft.com/office/drawing/2014/main" id="{6B5A886C-0247-AD44-9D74-7235C4A8DF35}"/>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2545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62CB9-663D-CEDF-5595-07A92E0E9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EEF72-A766-38FD-5F3A-D797948EF662}"/>
              </a:ext>
            </a:extLst>
          </p:cNvPr>
          <p:cNvSpPr>
            <a:spLocks noGrp="1"/>
          </p:cNvSpPr>
          <p:nvPr>
            <p:ph type="title"/>
          </p:nvPr>
        </p:nvSpPr>
        <p:spPr>
          <a:xfrm>
            <a:off x="581025" y="365125"/>
            <a:ext cx="11243093" cy="1406525"/>
          </a:xfrm>
        </p:spPr>
        <p:txBody>
          <a:bodyPr>
            <a:normAutofit fontScale="90000"/>
          </a:bodyPr>
          <a:lstStyle/>
          <a:p>
            <a:pPr>
              <a:lnSpc>
                <a:spcPct val="120000"/>
              </a:lnSpc>
              <a:spcBef>
                <a:spcPts val="0"/>
              </a:spcBef>
              <a:spcAft>
                <a:spcPts val="600"/>
              </a:spcAft>
              <a:tabLst>
                <a:tab pos="514350" algn="l"/>
                <a:tab pos="1085850" algn="l"/>
                <a:tab pos="1371600" algn="l"/>
                <a:tab pos="1601788" algn="l"/>
                <a:tab pos="1828800" algn="l"/>
              </a:tabLst>
            </a:pPr>
            <a: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t>b.	Samuel’s Private Commissioning of Saul (9:15–10:16)</a:t>
            </a:r>
            <a:b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br>
            <a:r>
              <a:rPr lang="en-US" sz="4000" b="1" dirty="0">
                <a:solidFill>
                  <a:srgbClr val="FFFFE1"/>
                </a:solidFill>
                <a:latin typeface="Calibri" panose="020F0502020204030204" pitchFamily="34" charset="0"/>
                <a:ea typeface="Calibri" panose="020F0502020204030204" pitchFamily="34" charset="0"/>
                <a:cs typeface="Calibri" panose="020F0502020204030204" pitchFamily="34" charset="0"/>
              </a:rPr>
              <a:t>c.	YHWH’s Public Election of Saul as King (10:17–27)</a:t>
            </a:r>
          </a:p>
        </p:txBody>
      </p:sp>
      <p:sp>
        <p:nvSpPr>
          <p:cNvPr id="4" name="Content Placeholder 3">
            <a:extLst>
              <a:ext uri="{FF2B5EF4-FFF2-40B4-BE49-F238E27FC236}">
                <a16:creationId xmlns:a16="http://schemas.microsoft.com/office/drawing/2014/main" id="{6BF36C5F-5153-FB71-7F37-E2B99E4EDFDF}"/>
              </a:ext>
            </a:extLst>
          </p:cNvPr>
          <p:cNvSpPr>
            <a:spLocks noGrp="1"/>
          </p:cNvSpPr>
          <p:nvPr>
            <p:ph idx="1"/>
          </p:nvPr>
        </p:nvSpPr>
        <p:spPr>
          <a:xfrm>
            <a:off x="581025" y="1690688"/>
            <a:ext cx="11243093" cy="4995862"/>
          </a:xfrm>
        </p:spPr>
        <p:txBody>
          <a:bodyPr>
            <a:normAutofit/>
          </a:bodyPr>
          <a:lstStyle/>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ea typeface="Calibri" panose="020F0502020204030204" pitchFamily="34" charset="0"/>
                <a:cs typeface="SBL Hebrew" panose="02000000000000000000" pitchFamily="2" charset="-79"/>
              </a:rPr>
              <a:t>•	Samuel’s Preamble to the Election Ritual (10:17–19)	•	The Means of Divine Election (10:20–21)</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The Presentation Nature of Saul’s Commissioning </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“anointing as ruler” </a:t>
            </a:r>
            <a:r>
              <a:rPr lang="en-US" b="1" dirty="0">
                <a:solidFill>
                  <a:srgbClr val="FFFFE1"/>
                </a:solidFill>
                <a:ea typeface="Calibri" panose="020F0502020204030204" pitchFamily="34" charset="0"/>
                <a:cs typeface="SBL Hebrew" panose="02000000000000000000" pitchFamily="2" charset="-79"/>
              </a:rPr>
              <a:t>(</a:t>
            </a:r>
            <a:r>
              <a:rPr lang="hbo-Hebr-IL" b="1" dirty="0">
                <a:solidFill>
                  <a:srgbClr val="FFFFE1"/>
                </a:solidFill>
                <a:ea typeface="Calibri" panose="020F0502020204030204" pitchFamily="34" charset="0"/>
                <a:cs typeface="SBL Hebrew" panose="02000000000000000000" pitchFamily="2" charset="-79"/>
              </a:rPr>
              <a:t>ה</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לוֺא </a:t>
            </a:r>
            <a:r>
              <a:rPr lang="hbo-Hebr-IL" b="1" dirty="0">
                <a:solidFill>
                  <a:srgbClr val="FFFFE1"/>
                </a:solidFill>
                <a:ea typeface="Calibri" panose="020F0502020204030204" pitchFamily="34" charset="0"/>
                <a:cs typeface="SBL Hebrew" panose="02000000000000000000" pitchFamily="2" charset="-79"/>
              </a:rPr>
              <a:t>מָשַׁח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ךָ יהוה עַל־נַח</a:t>
            </a:r>
            <a:r>
              <a:rPr lang="he-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hbo-Hebr-IL" b="1" dirty="0">
                <a:solidFill>
                  <a:srgbClr val="FFFFE1"/>
                </a:solidFill>
                <a:latin typeface="SBL Hebrew" panose="02000000000000000000" pitchFamily="2" charset="-79"/>
                <a:ea typeface="Calibri" panose="020F0502020204030204" pitchFamily="34" charset="0"/>
                <a:cs typeface="SBL Hebrew" panose="02000000000000000000" pitchFamily="2" charset="-79"/>
              </a:rPr>
              <a:t>לָתוֺ לְנָגִיד</a:t>
            </a:r>
            <a:r>
              <a:rPr lang="en-US" b="1" dirty="0">
                <a:solidFill>
                  <a:srgbClr val="FFFFE1"/>
                </a:solidFill>
                <a:latin typeface="SBL Hebrew" panose="02000000000000000000" pitchFamily="2" charset="-79"/>
                <a:ea typeface="Calibri" panose="020F0502020204030204" pitchFamily="34" charset="0"/>
                <a:cs typeface="SBL Hebrew" panose="02000000000000000000" pitchFamily="2" charset="-79"/>
              </a:rPr>
              <a:t>, </a:t>
            </a:r>
            <a:r>
              <a:rPr lang="en-US" b="1" dirty="0">
                <a:solidFill>
                  <a:srgbClr val="FFFFE1"/>
                </a:solidFill>
                <a:ea typeface="Calibri" panose="020F0502020204030204" pitchFamily="34" charset="0"/>
                <a:cs typeface="SBL Hebrew" panose="02000000000000000000" pitchFamily="2" charset="-79"/>
              </a:rPr>
              <a:t>10:1)</a:t>
            </a: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b="1" dirty="0">
                <a:solidFill>
                  <a:srgbClr val="FFFFE1"/>
                </a:solidFill>
                <a:ea typeface="Calibri" panose="020F0502020204030204" pitchFamily="34" charset="0"/>
                <a:cs typeface="SBL Hebrew" panose="02000000000000000000" pitchFamily="2" charset="-79"/>
              </a:rPr>
              <a:t>	</a:t>
            </a:r>
            <a:r>
              <a:rPr lang="en-US" sz="3600" b="1" dirty="0">
                <a:solidFill>
                  <a:srgbClr val="FFFFE1"/>
                </a:solidFill>
                <a:ea typeface="Calibri" panose="020F0502020204030204" pitchFamily="34" charset="0"/>
                <a:cs typeface="SBL Hebrew" panose="02000000000000000000" pitchFamily="2" charset="-79"/>
              </a:rPr>
              <a:t>•	The Authentication of Saul’s Commissioning </a:t>
            </a:r>
            <a:r>
              <a:rPr lang="en-US" b="1" dirty="0">
                <a:solidFill>
                  <a:srgbClr val="FFFFE1"/>
                </a:solidFill>
                <a:ea typeface="Calibri" panose="020F0502020204030204" pitchFamily="34" charset="0"/>
                <a:cs typeface="SBL Hebrew" panose="02000000000000000000" pitchFamily="2" charset="-79"/>
              </a:rPr>
              <a:t>(10:2–13)</a:t>
            </a:r>
            <a:endParaRPr lang="en-US" sz="3600" b="1" dirty="0">
              <a:solidFill>
                <a:srgbClr val="FFFFE1"/>
              </a:solidFill>
              <a:ea typeface="Calibri" panose="020F0502020204030204" pitchFamily="34" charset="0"/>
              <a:cs typeface="SBL Hebrew" panose="02000000000000000000" pitchFamily="2" charset="-79"/>
            </a:endParaRPr>
          </a:p>
          <a:p>
            <a:pPr marL="0" marR="0" indent="0">
              <a:lnSpc>
                <a:spcPct val="120000"/>
              </a:lnSpc>
              <a:spcBef>
                <a:spcPts val="0"/>
              </a:spcBef>
              <a:spcAft>
                <a:spcPts val="600"/>
              </a:spcAft>
              <a:buNone/>
              <a:tabLst>
                <a:tab pos="514350" algn="l"/>
                <a:tab pos="1085850" algn="l"/>
                <a:tab pos="1371600" algn="l"/>
                <a:tab pos="1601788" algn="l"/>
                <a:tab pos="1828800" algn="l"/>
              </a:tabLst>
            </a:pPr>
            <a:r>
              <a:rPr lang="en-US" sz="3600" b="1" dirty="0">
                <a:solidFill>
                  <a:srgbClr val="FFFFE1"/>
                </a:solidFill>
                <a:ea typeface="Calibri" panose="020F0502020204030204" pitchFamily="34" charset="0"/>
                <a:cs typeface="SBL Hebrew" panose="02000000000000000000" pitchFamily="2" charset="-79"/>
              </a:rPr>
              <a:t>	•	Epilogue to Saul’s Commissioning (10:14–16)</a:t>
            </a:r>
            <a:endParaRPr lang="en-US" b="1" dirty="0">
              <a:solidFill>
                <a:srgbClr val="FFFFE1"/>
              </a:solidFill>
              <a:ea typeface="Calibri" panose="020F0502020204030204" pitchFamily="34" charset="0"/>
              <a:cs typeface="SBL Hebrew" panose="02000000000000000000" pitchFamily="2" charset="-79"/>
            </a:endParaRPr>
          </a:p>
        </p:txBody>
      </p:sp>
      <p:sp>
        <p:nvSpPr>
          <p:cNvPr id="3" name="Content Placeholder 3">
            <a:extLst>
              <a:ext uri="{FF2B5EF4-FFF2-40B4-BE49-F238E27FC236}">
                <a16:creationId xmlns:a16="http://schemas.microsoft.com/office/drawing/2014/main" id="{2F20D6FE-C89C-ECC8-F6CE-0C7E9EC6F154}"/>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033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B0B12-4891-7468-3B9F-BA79C91C10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3CFAE5-6D5E-9610-9895-332CA319DE9E}"/>
              </a:ext>
            </a:extLst>
          </p:cNvPr>
          <p:cNvSpPr>
            <a:spLocks noGrp="1"/>
          </p:cNvSpPr>
          <p:nvPr>
            <p:ph type="title"/>
          </p:nvPr>
        </p:nvSpPr>
        <p:spPr>
          <a:xfrm>
            <a:off x="2152650" y="1289538"/>
            <a:ext cx="7886700" cy="3868616"/>
          </a:xfrm>
        </p:spPr>
        <p:txBody>
          <a:bodyPr>
            <a:noAutofit/>
          </a:bodyPr>
          <a:lstStyle/>
          <a:p>
            <a:pPr algn="ctr"/>
            <a:r>
              <a:rPr lang="en-US" sz="5689" b="1" dirty="0">
                <a:solidFill>
                  <a:srgbClr val="FFFFE1"/>
                </a:solidFill>
                <a:latin typeface="+mn-lt"/>
              </a:rPr>
              <a:t>A Comparison of the Narrator’s Portrayal </a:t>
            </a:r>
            <a:br>
              <a:rPr lang="en-US" sz="5689" b="1" dirty="0">
                <a:solidFill>
                  <a:srgbClr val="FFFFE1"/>
                </a:solidFill>
                <a:latin typeface="+mn-lt"/>
              </a:rPr>
            </a:br>
            <a:r>
              <a:rPr lang="en-US" sz="5689" b="1" dirty="0">
                <a:solidFill>
                  <a:srgbClr val="FFFFE1"/>
                </a:solidFill>
                <a:latin typeface="+mn-lt"/>
              </a:rPr>
              <a:t>of the Anointings of Saul and David</a:t>
            </a:r>
          </a:p>
        </p:txBody>
      </p:sp>
    </p:spTree>
    <p:extLst>
      <p:ext uri="{BB962C8B-B14F-4D97-AF65-F5344CB8AC3E}">
        <p14:creationId xmlns:p14="http://schemas.microsoft.com/office/powerpoint/2010/main" val="1195781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4160211325"/>
              </p:ext>
            </p:extLst>
          </p:nvPr>
        </p:nvGraphicFramePr>
        <p:xfrm>
          <a:off x="333374" y="664380"/>
          <a:ext cx="11420476" cy="5945969"/>
        </p:xfrm>
        <a:graphic>
          <a:graphicData uri="http://schemas.openxmlformats.org/drawingml/2006/table">
            <a:tbl>
              <a:tblPr firstRow="1" firstCol="1" bandRow="1">
                <a:tableStyleId>{5C22544A-7EE6-4342-B048-85BDC9FD1C3A}</a:tableStyleId>
              </a:tblPr>
              <a:tblGrid>
                <a:gridCol w="5710238">
                  <a:extLst>
                    <a:ext uri="{9D8B030D-6E8A-4147-A177-3AD203B41FA5}">
                      <a16:colId xmlns:a16="http://schemas.microsoft.com/office/drawing/2014/main" val="2224424456"/>
                    </a:ext>
                  </a:extLst>
                </a:gridCol>
                <a:gridCol w="5710238">
                  <a:extLst>
                    <a:ext uri="{9D8B030D-6E8A-4147-A177-3AD203B41FA5}">
                      <a16:colId xmlns:a16="http://schemas.microsoft.com/office/drawing/2014/main" val="950002700"/>
                    </a:ext>
                  </a:extLst>
                </a:gridCol>
              </a:tblGrid>
              <a:tr h="644301">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34372">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2383648">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happened in an unnamed town in the region of </a:t>
                      </a:r>
                      <a:r>
                        <a:rPr lang="en-US" sz="2800" b="1" dirty="0" err="1">
                          <a:solidFill>
                            <a:schemeClr val="accent6">
                              <a:lumMod val="50000"/>
                            </a:schemeClr>
                          </a:solidFill>
                          <a:effectLst/>
                        </a:rPr>
                        <a:t>Zuph</a:t>
                      </a:r>
                      <a:r>
                        <a:rPr lang="en-US" sz="2800" b="1" dirty="0">
                          <a:solidFill>
                            <a:schemeClr val="accent6">
                              <a:lumMod val="50000"/>
                            </a:schemeClr>
                          </a:solidFill>
                          <a:effectLst/>
                        </a:rPr>
                        <a:t>, presumably Samuel’s home in Ephraim (cf. 9:5–21).</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happened in Bethlehem, David’s hometown and the home of Boaz, as well as the burial place of Rachel, Saul’s ancestress (Gen 35:19).</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3471625389"/>
                  </a:ext>
                </a:extLst>
              </a:tr>
              <a:tr h="2383648">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was preceded by a dinner with thirty guests, but then conducted as a private affair on the street at the edge of the town at dawn with no witnesses (9:22–27).</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was preceded by a sacrifice to YHWH (</a:t>
                      </a:r>
                      <a:r>
                        <a:rPr lang="en-US" sz="2800" b="1" i="1" dirty="0" err="1">
                          <a:solidFill>
                            <a:schemeClr val="accent6">
                              <a:lumMod val="50000"/>
                            </a:schemeClr>
                          </a:solidFill>
                          <a:effectLst/>
                        </a:rPr>
                        <a:t>zābah</a:t>
                      </a:r>
                      <a:r>
                        <a:rPr lang="en-US" sz="2800" b="1" i="1" dirty="0">
                          <a:solidFill>
                            <a:schemeClr val="accent6">
                              <a:lumMod val="50000"/>
                            </a:schemeClr>
                          </a:solidFill>
                          <a:effectLst/>
                        </a:rPr>
                        <a:t>̣ </a:t>
                      </a:r>
                      <a:r>
                        <a:rPr lang="en-US" sz="2800" b="1" i="1" dirty="0" err="1">
                          <a:solidFill>
                            <a:schemeClr val="accent6">
                              <a:lumMod val="50000"/>
                            </a:schemeClr>
                          </a:solidFill>
                          <a:effectLst/>
                        </a:rPr>
                        <a:t>layhwh</a:t>
                      </a:r>
                      <a:r>
                        <a:rPr lang="en-US" sz="2800" b="1" dirty="0">
                          <a:solidFill>
                            <a:schemeClr val="accent6">
                              <a:lumMod val="50000"/>
                            </a:schemeClr>
                          </a:solidFill>
                          <a:effectLst/>
                        </a:rPr>
                        <a:t>) and conducted in the presence of the elders of the town, and Jesse’s family.</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1118003682"/>
                  </a:ext>
                </a:extLst>
              </a:tr>
            </a:tbl>
          </a:graphicData>
        </a:graphic>
      </p:graphicFrame>
    </p:spTree>
    <p:extLst>
      <p:ext uri="{BB962C8B-B14F-4D97-AF65-F5344CB8AC3E}">
        <p14:creationId xmlns:p14="http://schemas.microsoft.com/office/powerpoint/2010/main" val="979482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2087086952"/>
              </p:ext>
            </p:extLst>
          </p:nvPr>
        </p:nvGraphicFramePr>
        <p:xfrm>
          <a:off x="533400" y="317204"/>
          <a:ext cx="11201400" cy="6175669"/>
        </p:xfrm>
        <a:graphic>
          <a:graphicData uri="http://schemas.openxmlformats.org/drawingml/2006/table">
            <a:tbl>
              <a:tblPr firstRow="1" firstCol="1" bandRow="1">
                <a:tableStyleId>{5C22544A-7EE6-4342-B048-85BDC9FD1C3A}</a:tableStyleId>
              </a:tblPr>
              <a:tblGrid>
                <a:gridCol w="5600700">
                  <a:extLst>
                    <a:ext uri="{9D8B030D-6E8A-4147-A177-3AD203B41FA5}">
                      <a16:colId xmlns:a16="http://schemas.microsoft.com/office/drawing/2014/main" val="2224424456"/>
                    </a:ext>
                  </a:extLst>
                </a:gridCol>
                <a:gridCol w="5600700">
                  <a:extLst>
                    <a:ext uri="{9D8B030D-6E8A-4147-A177-3AD203B41FA5}">
                      <a16:colId xmlns:a16="http://schemas.microsoft.com/office/drawing/2014/main" val="950002700"/>
                    </a:ext>
                  </a:extLst>
                </a:gridCol>
              </a:tblGrid>
              <a:tr h="619520">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13819">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2750362">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election involved YHWH merely announcing to Samuel privately that he was to anoint “a man from the land of Benjamin” (9:16–17). </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election involved an elaborate public process, climaxing in calling David in from the field (he had not even been invited to the sacrifice!), and identifying him as the chosen one (v. 12).</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1551458990"/>
                  </a:ext>
                </a:extLst>
              </a:tr>
              <a:tr h="1375181">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instrument of anointing was a </a:t>
                      </a:r>
                      <a:r>
                        <a:rPr lang="en-US" sz="2800" b="1" i="1" dirty="0" err="1">
                          <a:solidFill>
                            <a:schemeClr val="accent6">
                              <a:lumMod val="50000"/>
                            </a:schemeClr>
                          </a:solidFill>
                          <a:effectLst/>
                        </a:rPr>
                        <a:t>pak</a:t>
                      </a:r>
                      <a:r>
                        <a:rPr lang="en-US" sz="2800" b="1" dirty="0">
                          <a:solidFill>
                            <a:schemeClr val="accent6">
                              <a:lumMod val="50000"/>
                            </a:schemeClr>
                          </a:solidFill>
                          <a:effectLst/>
                        </a:rPr>
                        <a:t>, an ordinary flask, a juglet (10:1)</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instrument of anointing was the official “horn of the oil” (</a:t>
                      </a:r>
                      <a:r>
                        <a:rPr lang="en-US" sz="2800" b="1" i="1" dirty="0" err="1">
                          <a:solidFill>
                            <a:schemeClr val="accent6">
                              <a:lumMod val="50000"/>
                            </a:schemeClr>
                          </a:solidFill>
                          <a:effectLst/>
                        </a:rPr>
                        <a:t>qeren</a:t>
                      </a:r>
                      <a:r>
                        <a:rPr lang="en-US" sz="2800" b="1" dirty="0">
                          <a:solidFill>
                            <a:schemeClr val="accent6">
                              <a:lumMod val="50000"/>
                            </a:schemeClr>
                          </a:solidFill>
                          <a:effectLst/>
                        </a:rPr>
                        <a:t>, 16:1, 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3190475386"/>
                  </a:ext>
                </a:extLst>
              </a:tr>
              <a:tr h="916787">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verb of anointing was </a:t>
                      </a:r>
                      <a:r>
                        <a:rPr lang="en-US" sz="2800" b="1" i="1" dirty="0" err="1">
                          <a:solidFill>
                            <a:schemeClr val="accent6">
                              <a:lumMod val="50000"/>
                            </a:schemeClr>
                          </a:solidFill>
                          <a:effectLst/>
                        </a:rPr>
                        <a:t>šāpak</a:t>
                      </a:r>
                      <a:r>
                        <a:rPr lang="en-US" sz="2800" b="1" dirty="0">
                          <a:solidFill>
                            <a:schemeClr val="accent6">
                              <a:lumMod val="50000"/>
                            </a:schemeClr>
                          </a:solidFill>
                          <a:effectLst/>
                        </a:rPr>
                        <a:t>, “to pour” (10:1)</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verb of anointing was </a:t>
                      </a:r>
                      <a:r>
                        <a:rPr lang="en-US" sz="2800" b="1" i="1" dirty="0" err="1">
                          <a:solidFill>
                            <a:schemeClr val="accent6">
                              <a:lumMod val="50000"/>
                            </a:schemeClr>
                          </a:solidFill>
                          <a:effectLst/>
                        </a:rPr>
                        <a:t>māšah</a:t>
                      </a:r>
                      <a:r>
                        <a:rPr lang="en-US" sz="2800" b="1" i="1" dirty="0">
                          <a:solidFill>
                            <a:schemeClr val="accent6">
                              <a:lumMod val="50000"/>
                            </a:schemeClr>
                          </a:solidFill>
                          <a:effectLst/>
                        </a:rPr>
                        <a:t>̣,</a:t>
                      </a:r>
                      <a:r>
                        <a:rPr lang="en-US" sz="2800" b="1" dirty="0">
                          <a:solidFill>
                            <a:schemeClr val="accent6">
                              <a:lumMod val="50000"/>
                            </a:schemeClr>
                          </a:solidFill>
                          <a:effectLst/>
                        </a:rPr>
                        <a:t> “to anoint” (16:13).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1799906525"/>
                  </a:ext>
                </a:extLst>
              </a:tr>
            </a:tbl>
          </a:graphicData>
        </a:graphic>
      </p:graphicFrame>
    </p:spTree>
    <p:extLst>
      <p:ext uri="{BB962C8B-B14F-4D97-AF65-F5344CB8AC3E}">
        <p14:creationId xmlns:p14="http://schemas.microsoft.com/office/powerpoint/2010/main" val="2553194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437259047"/>
              </p:ext>
            </p:extLst>
          </p:nvPr>
        </p:nvGraphicFramePr>
        <p:xfrm>
          <a:off x="685799" y="1690690"/>
          <a:ext cx="10944226" cy="3767135"/>
        </p:xfrm>
        <a:graphic>
          <a:graphicData uri="http://schemas.openxmlformats.org/drawingml/2006/table">
            <a:tbl>
              <a:tblPr firstRow="1" firstCol="1" bandRow="1">
                <a:tableStyleId>{5C22544A-7EE6-4342-B048-85BDC9FD1C3A}</a:tableStyleId>
              </a:tblPr>
              <a:tblGrid>
                <a:gridCol w="5472113">
                  <a:extLst>
                    <a:ext uri="{9D8B030D-6E8A-4147-A177-3AD203B41FA5}">
                      <a16:colId xmlns:a16="http://schemas.microsoft.com/office/drawing/2014/main" val="2224424456"/>
                    </a:ext>
                  </a:extLst>
                </a:gridCol>
                <a:gridCol w="5472113">
                  <a:extLst>
                    <a:ext uri="{9D8B030D-6E8A-4147-A177-3AD203B41FA5}">
                      <a16:colId xmlns:a16="http://schemas.microsoft.com/office/drawing/2014/main" val="950002700"/>
                    </a:ext>
                  </a:extLst>
                </a:gridCol>
              </a:tblGrid>
              <a:tr h="681345">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65096">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2520694">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Samuel responded verbally to the event with a rhetorical question, “Has not YHWH anointed you ruler (</a:t>
                      </a:r>
                      <a:r>
                        <a:rPr lang="en-US" sz="2800" b="1" i="1" dirty="0" err="1">
                          <a:solidFill>
                            <a:schemeClr val="accent6">
                              <a:lumMod val="50000"/>
                            </a:schemeClr>
                          </a:solidFill>
                          <a:effectLst/>
                        </a:rPr>
                        <a:t>nāgîd</a:t>
                      </a:r>
                      <a:r>
                        <a:rPr lang="en-US" sz="2800" b="1" dirty="0">
                          <a:solidFill>
                            <a:schemeClr val="accent6">
                              <a:lumMod val="50000"/>
                            </a:schemeClr>
                          </a:solidFill>
                          <a:effectLst/>
                        </a:rPr>
                        <a:t>) over his human grant (</a:t>
                      </a:r>
                      <a:r>
                        <a:rPr lang="en-US" sz="2800" b="1" i="1" dirty="0" err="1">
                          <a:solidFill>
                            <a:schemeClr val="accent6">
                              <a:lumMod val="50000"/>
                            </a:schemeClr>
                          </a:solidFill>
                          <a:effectLst/>
                        </a:rPr>
                        <a:t>naḥăla</a:t>
                      </a:r>
                      <a:r>
                        <a:rPr lang="en-US" sz="2800" b="1" dirty="0">
                          <a:solidFill>
                            <a:schemeClr val="accent6">
                              <a:lumMod val="50000"/>
                            </a:schemeClr>
                          </a:solidFill>
                          <a:effectLst/>
                        </a:rPr>
                        <a:t>̂).</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No verbal response was needed. Samuel left immediately for Ramah. </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4156537207"/>
                  </a:ext>
                </a:extLst>
              </a:tr>
            </a:tbl>
          </a:graphicData>
        </a:graphic>
      </p:graphicFrame>
    </p:spTree>
    <p:extLst>
      <p:ext uri="{BB962C8B-B14F-4D97-AF65-F5344CB8AC3E}">
        <p14:creationId xmlns:p14="http://schemas.microsoft.com/office/powerpoint/2010/main" val="1225823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2767927339"/>
              </p:ext>
            </p:extLst>
          </p:nvPr>
        </p:nvGraphicFramePr>
        <p:xfrm>
          <a:off x="495300" y="365127"/>
          <a:ext cx="11163300" cy="5988048"/>
        </p:xfrm>
        <a:graphic>
          <a:graphicData uri="http://schemas.openxmlformats.org/drawingml/2006/table">
            <a:tbl>
              <a:tblPr firstRow="1" firstCol="1" bandRow="1">
                <a:tableStyleId>{5C22544A-7EE6-4342-B048-85BDC9FD1C3A}</a:tableStyleId>
              </a:tblPr>
              <a:tblGrid>
                <a:gridCol w="5581650">
                  <a:extLst>
                    <a:ext uri="{9D8B030D-6E8A-4147-A177-3AD203B41FA5}">
                      <a16:colId xmlns:a16="http://schemas.microsoft.com/office/drawing/2014/main" val="2224424456"/>
                    </a:ext>
                  </a:extLst>
                </a:gridCol>
                <a:gridCol w="5581650">
                  <a:extLst>
                    <a:ext uri="{9D8B030D-6E8A-4147-A177-3AD203B41FA5}">
                      <a16:colId xmlns:a16="http://schemas.microsoft.com/office/drawing/2014/main" val="950002700"/>
                    </a:ext>
                  </a:extLst>
                </a:gridCol>
              </a:tblGrid>
              <a:tr h="600699">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498209">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4889140">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YHWH confirmed his election of Saul with three attesting signs (</a:t>
                      </a:r>
                      <a:r>
                        <a:rPr lang="en-US" sz="2800" b="1" i="1" dirty="0" err="1">
                          <a:solidFill>
                            <a:schemeClr val="accent6">
                              <a:lumMod val="50000"/>
                            </a:schemeClr>
                          </a:solidFill>
                          <a:effectLst/>
                        </a:rPr>
                        <a:t>ʾôtôt</a:t>
                      </a:r>
                      <a:r>
                        <a:rPr lang="en-US" sz="2800" b="1" dirty="0">
                          <a:solidFill>
                            <a:schemeClr val="accent6">
                              <a:lumMod val="50000"/>
                            </a:schemeClr>
                          </a:solidFill>
                          <a:effectLst/>
                        </a:rPr>
                        <a:t>, 10:2–13), linked to the “Spirit of YHWH/God” rushing upon him upon him (</a:t>
                      </a:r>
                      <a:r>
                        <a:rPr lang="en-US" sz="2800" b="1" i="1" dirty="0" err="1">
                          <a:solidFill>
                            <a:schemeClr val="accent6">
                              <a:lumMod val="50000"/>
                            </a:schemeClr>
                          </a:solidFill>
                          <a:effectLst/>
                        </a:rPr>
                        <a:t>ṣālah</a:t>
                      </a:r>
                      <a:r>
                        <a:rPr lang="en-US" sz="2800" b="1" i="1" dirty="0">
                          <a:solidFill>
                            <a:schemeClr val="accent6">
                              <a:lumMod val="50000"/>
                            </a:schemeClr>
                          </a:solidFill>
                          <a:effectLst/>
                        </a:rPr>
                        <a:t>̣ </a:t>
                      </a:r>
                      <a:r>
                        <a:rPr lang="en-US" sz="2800" b="1" i="1" dirty="0" err="1">
                          <a:solidFill>
                            <a:schemeClr val="accent6">
                              <a:lumMod val="50000"/>
                            </a:schemeClr>
                          </a:solidFill>
                          <a:effectLst/>
                        </a:rPr>
                        <a:t>ʿālāyw</a:t>
                      </a:r>
                      <a:r>
                        <a:rPr lang="en-US" sz="2800" b="1" dirty="0">
                          <a:solidFill>
                            <a:schemeClr val="accent6">
                              <a:lumMod val="50000"/>
                            </a:schemeClr>
                          </a:solidFill>
                          <a:effectLst/>
                        </a:rPr>
                        <a:t>). That Spirit would come and go and sometimes be replaced by “a disastrous spirit from God” (</a:t>
                      </a:r>
                      <a:r>
                        <a:rPr lang="en-US" sz="2800" b="1" i="1" dirty="0" err="1">
                          <a:solidFill>
                            <a:schemeClr val="accent6">
                              <a:lumMod val="50000"/>
                            </a:schemeClr>
                          </a:solidFill>
                          <a:effectLst/>
                        </a:rPr>
                        <a:t>rûah</a:t>
                      </a:r>
                      <a:r>
                        <a:rPr lang="en-US" sz="2800" b="1" i="1" dirty="0">
                          <a:solidFill>
                            <a:schemeClr val="accent6">
                              <a:lumMod val="50000"/>
                            </a:schemeClr>
                          </a:solidFill>
                          <a:effectLst/>
                        </a:rPr>
                        <a:t>̣ </a:t>
                      </a:r>
                      <a:r>
                        <a:rPr lang="en-US" sz="2800" b="1" i="1" dirty="0" err="1">
                          <a:solidFill>
                            <a:schemeClr val="accent6">
                              <a:lumMod val="50000"/>
                            </a:schemeClr>
                          </a:solidFill>
                          <a:effectLst/>
                        </a:rPr>
                        <a:t>rāʿa</a:t>
                      </a:r>
                      <a:r>
                        <a:rPr lang="en-US" sz="2800" b="1" i="1" dirty="0">
                          <a:solidFill>
                            <a:schemeClr val="accent6">
                              <a:lumMod val="50000"/>
                            </a:schemeClr>
                          </a:solidFill>
                          <a:effectLst/>
                        </a:rPr>
                        <a:t>̂ </a:t>
                      </a:r>
                      <a:r>
                        <a:rPr lang="en-US" sz="2800" b="1" i="1" dirty="0" err="1">
                          <a:solidFill>
                            <a:schemeClr val="accent6">
                              <a:lumMod val="50000"/>
                            </a:schemeClr>
                          </a:solidFill>
                          <a:effectLst/>
                        </a:rPr>
                        <a:t>mēʾēt</a:t>
                      </a:r>
                      <a:r>
                        <a:rPr lang="en-US" sz="2800" b="1" i="1" dirty="0">
                          <a:solidFill>
                            <a:schemeClr val="accent6">
                              <a:lumMod val="50000"/>
                            </a:schemeClr>
                          </a:solidFill>
                          <a:effectLst/>
                        </a:rPr>
                        <a:t> yhwh</a:t>
                      </a:r>
                      <a:r>
                        <a:rPr lang="en-US" sz="2800" b="1" dirty="0">
                          <a:solidFill>
                            <a:schemeClr val="accent6">
                              <a:lumMod val="50000"/>
                            </a:schemeClr>
                          </a:solidFill>
                          <a:effectLst/>
                        </a:rPr>
                        <a:t>; 16:14–23).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YHWH confirmed his election of David by having “the Spirit YHWH” (</a:t>
                      </a:r>
                      <a:r>
                        <a:rPr lang="en-US" sz="2800" b="1" i="1" dirty="0" err="1">
                          <a:solidFill>
                            <a:schemeClr val="accent6">
                              <a:lumMod val="50000"/>
                            </a:schemeClr>
                          </a:solidFill>
                          <a:effectLst/>
                        </a:rPr>
                        <a:t>rûah</a:t>
                      </a:r>
                      <a:r>
                        <a:rPr lang="en-US" sz="2800" b="1" i="1" dirty="0">
                          <a:solidFill>
                            <a:schemeClr val="accent6">
                              <a:lumMod val="50000"/>
                            </a:schemeClr>
                          </a:solidFill>
                          <a:effectLst/>
                        </a:rPr>
                        <a:t>̣ YHWH</a:t>
                      </a:r>
                      <a:r>
                        <a:rPr lang="en-US" sz="2800" b="1" dirty="0">
                          <a:solidFill>
                            <a:schemeClr val="accent6">
                              <a:lumMod val="50000"/>
                            </a:schemeClr>
                          </a:solidFill>
                          <a:effectLst/>
                        </a:rPr>
                        <a:t>) rush to him (</a:t>
                      </a:r>
                      <a:r>
                        <a:rPr lang="en-US" sz="2800" b="1" i="1" dirty="0" err="1">
                          <a:solidFill>
                            <a:schemeClr val="accent6">
                              <a:lumMod val="50000"/>
                            </a:schemeClr>
                          </a:solidFill>
                          <a:effectLst/>
                        </a:rPr>
                        <a:t>ṣālah</a:t>
                      </a:r>
                      <a:r>
                        <a:rPr lang="en-US" sz="2800" b="1" i="1" dirty="0">
                          <a:solidFill>
                            <a:schemeClr val="accent6">
                              <a:lumMod val="50000"/>
                            </a:schemeClr>
                          </a:solidFill>
                          <a:effectLst/>
                        </a:rPr>
                        <a:t>̣ </a:t>
                      </a:r>
                      <a:r>
                        <a:rPr lang="en-US" sz="2800" b="1" i="1" dirty="0" err="1">
                          <a:solidFill>
                            <a:schemeClr val="accent6">
                              <a:lumMod val="50000"/>
                            </a:schemeClr>
                          </a:solidFill>
                          <a:effectLst/>
                        </a:rPr>
                        <a:t>ʾel</a:t>
                      </a:r>
                      <a:r>
                        <a:rPr lang="en-US" sz="2800" b="1" dirty="0">
                          <a:solidFill>
                            <a:schemeClr val="accent6">
                              <a:lumMod val="50000"/>
                            </a:schemeClr>
                          </a:solidFill>
                          <a:effectLst/>
                        </a:rPr>
                        <a:t>) [and remain with him] from that day forward. Remarkably, the Spirit of YHWH is never mentioned again in the Samuel narrative until the end, where David acknowledges the inspiration of “the Spirit of YHWH” behind his literary work (2 Sam 23:2).</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1877355019"/>
                  </a:ext>
                </a:extLst>
              </a:tr>
            </a:tbl>
          </a:graphicData>
        </a:graphic>
      </p:graphicFrame>
    </p:spTree>
    <p:extLst>
      <p:ext uri="{BB962C8B-B14F-4D97-AF65-F5344CB8AC3E}">
        <p14:creationId xmlns:p14="http://schemas.microsoft.com/office/powerpoint/2010/main" val="17280693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5C700-7710-C6C5-D3BD-226BCB8BE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0F0BB-2CE4-74D6-A379-00C3691BEFEA}"/>
              </a:ext>
            </a:extLst>
          </p:cNvPr>
          <p:cNvSpPr>
            <a:spLocks noGrp="1"/>
          </p:cNvSpPr>
          <p:nvPr>
            <p:ph type="title"/>
          </p:nvPr>
        </p:nvSpPr>
        <p:spPr>
          <a:xfrm>
            <a:off x="581025" y="365125"/>
            <a:ext cx="11243093" cy="968375"/>
          </a:xfrm>
        </p:spPr>
        <p:txBody>
          <a:bodyPr>
            <a:normAutofit/>
          </a:bodyPr>
          <a:lstStyle/>
          <a:p>
            <a:r>
              <a:rPr lang="en-US" sz="4000" b="1" dirty="0">
                <a:solidFill>
                  <a:srgbClr val="FFFFE1"/>
                </a:solidFill>
                <a:latin typeface="+mn-lt"/>
              </a:rPr>
              <a:t>a. Was Saul the right man for the throne? </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7B172E1F-CED4-F0C5-A066-60E23CD77680}"/>
              </a:ext>
            </a:extLst>
          </p:cNvPr>
          <p:cNvSpPr>
            <a:spLocks noGrp="1"/>
          </p:cNvSpPr>
          <p:nvPr>
            <p:ph idx="1"/>
          </p:nvPr>
        </p:nvSpPr>
        <p:spPr>
          <a:xfrm>
            <a:off x="581025" y="1333500"/>
            <a:ext cx="11119269" cy="5353050"/>
          </a:xfrm>
        </p:spPr>
        <p:txBody>
          <a:bodyPr>
            <a:normAutofit/>
          </a:bodyPr>
          <a:lstStyle/>
          <a:p>
            <a:pPr marL="0" marR="0" indent="0">
              <a:lnSpc>
                <a:spcPct val="100000"/>
              </a:lnSpc>
              <a:spcBef>
                <a:spcPts val="0"/>
              </a:spcBef>
              <a:spcAft>
                <a:spcPts val="1200"/>
              </a:spcAft>
              <a:buNone/>
              <a:tabLst>
                <a:tab pos="457200" algn="l"/>
                <a:tab pos="914400" algn="l"/>
                <a:tab pos="1371600" algn="l"/>
                <a:tab pos="1601788" algn="l"/>
                <a:tab pos="1828800" algn="l"/>
              </a:tabLst>
            </a:pPr>
            <a:r>
              <a:rPr lang="en-US" sz="3600"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rPr>
              <a:t>His Benjaminite status (9:1)</a:t>
            </a:r>
          </a:p>
          <a:p>
            <a:pPr marL="0" marR="0" indent="0">
              <a:lnSpc>
                <a:spcPct val="100000"/>
              </a:lnSpc>
              <a:spcBef>
                <a:spcPts val="0"/>
              </a:spcBef>
              <a:spcAft>
                <a:spcPts val="1200"/>
              </a:spcAft>
              <a:buNone/>
              <a:tabLst>
                <a:tab pos="457200" algn="l"/>
                <a:tab pos="914400" algn="l"/>
                <a:tab pos="1371600" algn="l"/>
                <a:tab pos="1601788" algn="l"/>
                <a:tab pos="1828800" algn="l"/>
              </a:tabLst>
            </a:pPr>
            <a:r>
              <a:rPr lang="en-US" sz="3600" b="1" dirty="0">
                <a:solidFill>
                  <a:srgbClr val="FFFFE1"/>
                </a:solidFill>
                <a:latin typeface="SBL Hebrew" panose="02000000000000000000" pitchFamily="2" charset="-79"/>
                <a:cs typeface="SBL Hebrew" panose="02000000000000000000" pitchFamily="2" charset="-79"/>
              </a:rPr>
              <a:t>•	</a:t>
            </a:r>
            <a:r>
              <a:rPr lang="en-US" sz="3600" b="1" dirty="0">
                <a:solidFill>
                  <a:srgbClr val="FFFFE1"/>
                </a:solidFill>
                <a:cs typeface="SBL Hebrew" panose="02000000000000000000" pitchFamily="2" charset="-79"/>
              </a:rPr>
              <a:t>His reputation as a warrior (9:1b)</a:t>
            </a:r>
            <a:endParaRPr lang="en-US" sz="3600" b="1" dirty="0">
              <a:solidFill>
                <a:srgbClr val="FFFFE1"/>
              </a:solidFill>
            </a:endParaRPr>
          </a:p>
          <a:p>
            <a:pPr marL="0" indent="0">
              <a:lnSpc>
                <a:spcPct val="100000"/>
              </a:lnSpc>
              <a:spcBef>
                <a:spcPts val="0"/>
              </a:spcBef>
              <a:spcAft>
                <a:spcPts val="1200"/>
              </a:spcAft>
              <a:buNone/>
            </a:pPr>
            <a:r>
              <a:rPr lang="en-US" sz="3600" b="1" dirty="0">
                <a:solidFill>
                  <a:srgbClr val="FFFFE1"/>
                </a:solidFill>
              </a:rPr>
              <a:t>•  His physical qualities (9:2)</a:t>
            </a:r>
          </a:p>
          <a:p>
            <a:pPr marL="0" indent="0">
              <a:lnSpc>
                <a:spcPct val="100000"/>
              </a:lnSpc>
              <a:spcBef>
                <a:spcPts val="0"/>
              </a:spcBef>
              <a:spcAft>
                <a:spcPts val="1200"/>
              </a:spcAft>
              <a:buNone/>
            </a:pPr>
            <a:r>
              <a:rPr lang="en-US" sz="3600" b="1" dirty="0">
                <a:solidFill>
                  <a:srgbClr val="FFFFE1"/>
                </a:solidFill>
              </a:rPr>
              <a:t>	</a:t>
            </a:r>
          </a:p>
          <a:p>
            <a:pPr marL="0" marR="0" indent="0">
              <a:lnSpc>
                <a:spcPct val="120000"/>
              </a:lnSpc>
              <a:spcBef>
                <a:spcPts val="0"/>
              </a:spcBef>
              <a:spcAft>
                <a:spcPts val="600"/>
              </a:spcAft>
              <a:buNone/>
              <a:tabLst>
                <a:tab pos="457200" algn="l"/>
                <a:tab pos="914400" algn="l"/>
                <a:tab pos="1371600" algn="l"/>
                <a:tab pos="1601788" algn="l"/>
                <a:tab pos="1828800" algn="l"/>
              </a:tabLst>
            </a:pPr>
            <a:endParaRPr lang="en-US" sz="3600" dirty="0">
              <a:solidFill>
                <a:srgbClr val="FFFFE1"/>
              </a:solidFill>
            </a:endParaRPr>
          </a:p>
        </p:txBody>
      </p:sp>
      <p:sp>
        <p:nvSpPr>
          <p:cNvPr id="3" name="Content Placeholder 3">
            <a:extLst>
              <a:ext uri="{FF2B5EF4-FFF2-40B4-BE49-F238E27FC236}">
                <a16:creationId xmlns:a16="http://schemas.microsoft.com/office/drawing/2014/main" id="{0123E472-57C5-E6F9-2994-BF0686961041}"/>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8" name="Picture 4" descr="Saul's Coronation and Hard Teachings | Northwest Church Bible Blog">
            <a:extLst>
              <a:ext uri="{FF2B5EF4-FFF2-40B4-BE49-F238E27FC236}">
                <a16:creationId xmlns:a16="http://schemas.microsoft.com/office/drawing/2014/main" id="{07BC7596-B68D-BE63-AAF2-455ECD1DA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6475" y="1465108"/>
            <a:ext cx="3930136" cy="4554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03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 calcmode="lin" valueType="num">
                                      <p:cBhvr additive="base">
                                        <p:cTn id="25" dur="500" fill="hold"/>
                                        <p:tgtEl>
                                          <p:spTgt spid="1028"/>
                                        </p:tgtEl>
                                        <p:attrNameLst>
                                          <p:attrName>ppt_x</p:attrName>
                                        </p:attrNameLst>
                                      </p:cBhvr>
                                      <p:tavLst>
                                        <p:tav tm="0">
                                          <p:val>
                                            <p:strVal val="0-#ppt_w/2"/>
                                          </p:val>
                                        </p:tav>
                                        <p:tav tm="100000">
                                          <p:val>
                                            <p:strVal val="#ppt_x"/>
                                          </p:val>
                                        </p:tav>
                                      </p:tavLst>
                                    </p:anim>
                                    <p:anim calcmode="lin" valueType="num">
                                      <p:cBhvr additive="base">
                                        <p:cTn id="26" dur="500" fill="hold"/>
                                        <p:tgtEl>
                                          <p:spTgt spid="10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2C86E-8DB1-2212-C990-20160672E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87F47-EABA-442B-C6E6-CCFC9D922A0B}"/>
              </a:ext>
            </a:extLst>
          </p:cNvPr>
          <p:cNvSpPr>
            <a:spLocks noGrp="1"/>
          </p:cNvSpPr>
          <p:nvPr>
            <p:ph type="title"/>
          </p:nvPr>
        </p:nvSpPr>
        <p:spPr>
          <a:xfrm>
            <a:off x="519112" y="83101"/>
            <a:ext cx="11243093" cy="968375"/>
          </a:xfrm>
        </p:spPr>
        <p:txBody>
          <a:bodyPr>
            <a:normAutofit/>
          </a:bodyPr>
          <a:lstStyle/>
          <a:p>
            <a:r>
              <a:rPr lang="en-US" sz="4000" b="1" dirty="0">
                <a:solidFill>
                  <a:srgbClr val="FFFFE1"/>
                </a:solidFill>
                <a:latin typeface="+mn-lt"/>
              </a:rPr>
              <a:t>Saul’s qualifications for what lay ahead? </a:t>
            </a:r>
            <a:endParaRPr lang="en-US" b="1" dirty="0">
              <a:solidFill>
                <a:srgbClr val="FFFFE1"/>
              </a:solidFill>
              <a:latin typeface="+mn-lt"/>
            </a:endParaRPr>
          </a:p>
        </p:txBody>
      </p:sp>
      <p:sp>
        <p:nvSpPr>
          <p:cNvPr id="4" name="Content Placeholder 3">
            <a:extLst>
              <a:ext uri="{FF2B5EF4-FFF2-40B4-BE49-F238E27FC236}">
                <a16:creationId xmlns:a16="http://schemas.microsoft.com/office/drawing/2014/main" id="{D9A17656-B10A-DB48-AF4B-3EC93BA4D04B}"/>
              </a:ext>
            </a:extLst>
          </p:cNvPr>
          <p:cNvSpPr>
            <a:spLocks noGrp="1"/>
          </p:cNvSpPr>
          <p:nvPr>
            <p:ph idx="1"/>
          </p:nvPr>
        </p:nvSpPr>
        <p:spPr>
          <a:xfrm>
            <a:off x="581025" y="1051476"/>
            <a:ext cx="11119269" cy="5635074"/>
          </a:xfrm>
        </p:spPr>
        <p:txBody>
          <a:bodyPr>
            <a:normAutofit lnSpcReduction="10000"/>
          </a:bodyPr>
          <a:lstStyle/>
          <a:p>
            <a:pPr marL="0" marR="0" indent="0">
              <a:lnSpc>
                <a:spcPct val="100000"/>
              </a:lnSpc>
              <a:spcBef>
                <a:spcPts val="0"/>
              </a:spcBef>
              <a:spcAft>
                <a:spcPts val="1200"/>
              </a:spcAft>
              <a:buNone/>
              <a:tabLst>
                <a:tab pos="457200" algn="l"/>
                <a:tab pos="914400" algn="l"/>
                <a:tab pos="1371600" algn="l"/>
                <a:tab pos="1601788" algn="l"/>
                <a:tab pos="1828800" algn="l"/>
              </a:tabLst>
            </a:pP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latin typeface="SBL Hebrew" panose="02000000000000000000" pitchFamily="2" charset="-79"/>
                <a:ea typeface="Calibri" panose="020F0502020204030204" pitchFamily="34" charset="0"/>
                <a:cs typeface="SBL Hebrew" panose="02000000000000000000" pitchFamily="2" charset="-79"/>
              </a:rPr>
              <a:t>•</a:t>
            </a:r>
            <a:r>
              <a:rPr lang="en-US" sz="3600" b="1" dirty="0">
                <a:solidFill>
                  <a:srgbClr val="FFFFE1"/>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E1"/>
                </a:solidFill>
              </a:rPr>
              <a:t>His Benjaminite status (9:1)</a:t>
            </a:r>
          </a:p>
          <a:p>
            <a:pPr marL="0" marR="0" indent="0">
              <a:lnSpc>
                <a:spcPct val="100000"/>
              </a:lnSpc>
              <a:spcBef>
                <a:spcPts val="0"/>
              </a:spcBef>
              <a:spcAft>
                <a:spcPts val="1200"/>
              </a:spcAft>
              <a:buNone/>
              <a:tabLst>
                <a:tab pos="457200" algn="l"/>
                <a:tab pos="914400" algn="l"/>
                <a:tab pos="1371600" algn="l"/>
                <a:tab pos="1601788" algn="l"/>
                <a:tab pos="1828800" algn="l"/>
              </a:tabLst>
            </a:pPr>
            <a:r>
              <a:rPr lang="en-US" sz="3600" b="1" dirty="0">
                <a:solidFill>
                  <a:srgbClr val="FFFFE1"/>
                </a:solidFill>
              </a:rPr>
              <a:t>		</a:t>
            </a:r>
            <a:r>
              <a:rPr lang="en-US" sz="3600" b="1" dirty="0">
                <a:solidFill>
                  <a:srgbClr val="FFFFE1"/>
                </a:solidFill>
                <a:latin typeface="SBL Hebrew" panose="02000000000000000000" pitchFamily="2" charset="-79"/>
                <a:cs typeface="SBL Hebrew" panose="02000000000000000000" pitchFamily="2" charset="-79"/>
              </a:rPr>
              <a:t>•			</a:t>
            </a:r>
            <a:r>
              <a:rPr lang="en-US" sz="3600" b="1" dirty="0">
                <a:solidFill>
                  <a:srgbClr val="FFFFE1"/>
                </a:solidFill>
                <a:cs typeface="SBL Hebrew" panose="02000000000000000000" pitchFamily="2" charset="-79"/>
              </a:rPr>
              <a:t>His reputation as a warrior (9:1b)</a:t>
            </a:r>
            <a:endParaRPr lang="en-US" sz="3600" b="1" dirty="0">
              <a:solidFill>
                <a:srgbClr val="FFFFE1"/>
              </a:solidFill>
            </a:endParaRPr>
          </a:p>
          <a:p>
            <a:pPr marL="0" indent="0">
              <a:lnSpc>
                <a:spcPct val="100000"/>
              </a:lnSpc>
              <a:spcBef>
                <a:spcPts val="0"/>
              </a:spcBef>
              <a:spcAft>
                <a:spcPts val="1200"/>
              </a:spcAft>
              <a:buNone/>
            </a:pPr>
            <a:r>
              <a:rPr lang="en-US" sz="3600" b="1" dirty="0">
                <a:solidFill>
                  <a:srgbClr val="FFFFE1"/>
                </a:solidFill>
              </a:rPr>
              <a:t>	•	His physical qualities (9:2)</a:t>
            </a:r>
          </a:p>
          <a:p>
            <a:pPr marL="0" indent="0">
              <a:lnSpc>
                <a:spcPct val="100000"/>
              </a:lnSpc>
              <a:spcBef>
                <a:spcPts val="0"/>
              </a:spcBef>
              <a:spcAft>
                <a:spcPts val="1200"/>
              </a:spcAft>
              <a:buNone/>
            </a:pPr>
            <a:r>
              <a:rPr lang="en-US" sz="3600" b="1" dirty="0">
                <a:solidFill>
                  <a:srgbClr val="FFFFE1"/>
                </a:solidFill>
              </a:rPr>
              <a:t>	•	His practical reliability (9:3–4)</a:t>
            </a:r>
          </a:p>
          <a:p>
            <a:pPr marL="0" indent="0">
              <a:lnSpc>
                <a:spcPct val="100000"/>
              </a:lnSpc>
              <a:spcBef>
                <a:spcPts val="0"/>
              </a:spcBef>
              <a:spcAft>
                <a:spcPts val="1200"/>
              </a:spcAft>
              <a:buNone/>
            </a:pPr>
            <a:r>
              <a:rPr lang="en-US" sz="3600" b="1" dirty="0">
                <a:solidFill>
                  <a:srgbClr val="FFFFE1"/>
                </a:solidFill>
              </a:rPr>
              <a:t>	</a:t>
            </a:r>
            <a:r>
              <a:rPr lang="en-US" sz="3600" b="1" dirty="0">
                <a:solidFill>
                  <a:srgbClr val="FFFFE1"/>
                </a:solidFill>
                <a:cs typeface="SBL Hebrew" panose="02000000000000000000" pitchFamily="2" charset="-79"/>
              </a:rPr>
              <a:t>•	His respect for a social inferior (9:5–10)</a:t>
            </a:r>
          </a:p>
          <a:p>
            <a:pPr marL="0" indent="0">
              <a:lnSpc>
                <a:spcPct val="100000"/>
              </a:lnSpc>
              <a:spcBef>
                <a:spcPts val="0"/>
              </a:spcBef>
              <a:spcAft>
                <a:spcPts val="1200"/>
              </a:spcAft>
              <a:buNone/>
            </a:pPr>
            <a:r>
              <a:rPr lang="en-US" sz="3600" b="1" dirty="0">
                <a:solidFill>
                  <a:srgbClr val="FFFFE1"/>
                </a:solidFill>
              </a:rPr>
              <a:t>	•	His sensitivity to father and prophet (9:5–10)</a:t>
            </a:r>
          </a:p>
          <a:p>
            <a:pPr marL="0" indent="0">
              <a:lnSpc>
                <a:spcPct val="100000"/>
              </a:lnSpc>
              <a:spcBef>
                <a:spcPts val="0"/>
              </a:spcBef>
              <a:spcAft>
                <a:spcPts val="1200"/>
              </a:spcAft>
              <a:buNone/>
            </a:pPr>
            <a:r>
              <a:rPr lang="en-US" sz="3600" b="1" dirty="0">
                <a:solidFill>
                  <a:srgbClr val="FFFFE1"/>
                </a:solidFill>
              </a:rPr>
              <a:t> Later</a:t>
            </a:r>
          </a:p>
          <a:p>
            <a:pPr marL="0" indent="0">
              <a:lnSpc>
                <a:spcPct val="100000"/>
              </a:lnSpc>
              <a:spcBef>
                <a:spcPts val="0"/>
              </a:spcBef>
              <a:spcAft>
                <a:spcPts val="1200"/>
              </a:spcAft>
              <a:buNone/>
            </a:pPr>
            <a:r>
              <a:rPr lang="en-US" sz="3600" b="1" dirty="0">
                <a:solidFill>
                  <a:srgbClr val="FFFFE1"/>
                </a:solidFill>
              </a:rPr>
              <a:t>	•	His self-deprecating disposition (v. 21)</a:t>
            </a:r>
          </a:p>
          <a:p>
            <a:pPr marL="0" indent="0">
              <a:buNone/>
            </a:pPr>
            <a:endParaRPr lang="en-US" sz="3600" b="1" dirty="0">
              <a:solidFill>
                <a:srgbClr val="FFFFE1"/>
              </a:solidFill>
            </a:endParaRPr>
          </a:p>
          <a:p>
            <a:pPr marL="0" marR="0" indent="0">
              <a:lnSpc>
                <a:spcPct val="120000"/>
              </a:lnSpc>
              <a:spcBef>
                <a:spcPts val="0"/>
              </a:spcBef>
              <a:spcAft>
                <a:spcPts val="600"/>
              </a:spcAft>
              <a:buNone/>
              <a:tabLst>
                <a:tab pos="457200" algn="l"/>
                <a:tab pos="914400" algn="l"/>
                <a:tab pos="1371600" algn="l"/>
                <a:tab pos="1601788" algn="l"/>
                <a:tab pos="1828800" algn="l"/>
              </a:tabLst>
            </a:pPr>
            <a:endParaRPr lang="en-US" sz="3600" dirty="0">
              <a:solidFill>
                <a:srgbClr val="FFFFE1"/>
              </a:solidFill>
            </a:endParaRPr>
          </a:p>
        </p:txBody>
      </p:sp>
      <p:sp>
        <p:nvSpPr>
          <p:cNvPr id="3" name="Content Placeholder 3">
            <a:extLst>
              <a:ext uri="{FF2B5EF4-FFF2-40B4-BE49-F238E27FC236}">
                <a16:creationId xmlns:a16="http://schemas.microsoft.com/office/drawing/2014/main" id="{29C38BE4-2018-BFB4-4645-530495A24C6E}"/>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76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additive="base">
                                        <p:cTn id="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anim calcmode="lin" valueType="num">
                                      <p:cBhvr additive="base">
                                        <p:cTn id="1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CC12-C2A7-DD1A-DC9A-C6801B5D6A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CC0A10-E70D-92FD-8980-C98CAB3DD43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60300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D704-5A7D-943A-43A0-98683E0C3525}"/>
              </a:ext>
            </a:extLst>
          </p:cNvPr>
          <p:cNvSpPr>
            <a:spLocks noGrp="1"/>
          </p:cNvSpPr>
          <p:nvPr>
            <p:ph type="title"/>
          </p:nvPr>
        </p:nvSpPr>
        <p:spPr/>
        <p:txBody>
          <a:bodyPr>
            <a:normAutofit/>
          </a:bodyPr>
          <a:lstStyle/>
          <a:p>
            <a:r>
              <a:rPr lang="en-US" sz="3600" b="1" dirty="0">
                <a:solidFill>
                  <a:srgbClr val="FFFFE1"/>
                </a:solidFill>
                <a:latin typeface="+mn-lt"/>
                <a:ea typeface="SBL BibLit" panose="02000000000000000000" pitchFamily="2" charset="-79"/>
                <a:cs typeface="SBL BibLit" panose="02000000000000000000" pitchFamily="2" charset="-79"/>
              </a:rPr>
              <a:t>Did Samuel not realize there was a problem with the anointing of Saul?</a:t>
            </a:r>
          </a:p>
        </p:txBody>
      </p:sp>
      <p:sp>
        <p:nvSpPr>
          <p:cNvPr id="3" name="Content Placeholder 2">
            <a:extLst>
              <a:ext uri="{FF2B5EF4-FFF2-40B4-BE49-F238E27FC236}">
                <a16:creationId xmlns:a16="http://schemas.microsoft.com/office/drawing/2014/main" id="{E81F19E5-7FD0-390E-1445-31807E191C28}"/>
              </a:ext>
            </a:extLst>
          </p:cNvPr>
          <p:cNvSpPr>
            <a:spLocks noGrp="1"/>
          </p:cNvSpPr>
          <p:nvPr>
            <p:ph idx="1"/>
          </p:nvPr>
        </p:nvSpPr>
        <p:spPr>
          <a:xfrm>
            <a:off x="685801" y="1825625"/>
            <a:ext cx="10906124" cy="4813300"/>
          </a:xfrm>
        </p:spPr>
        <p:txBody>
          <a:bodyPr>
            <a:normAutofit lnSpcReduction="10000"/>
          </a:bodyPr>
          <a:lstStyle/>
          <a:p>
            <a:pPr marL="514350" indent="-514350">
              <a:buAutoNum type="arabicPeriod"/>
              <a:tabLst>
                <a:tab pos="457200" algn="l"/>
              </a:tabLst>
            </a:pPr>
            <a:r>
              <a:rPr lang="en-US" sz="3600" b="1" dirty="0">
                <a:solidFill>
                  <a:srgbClr val="FFFFE1"/>
                </a:solidFill>
              </a:rPr>
              <a:t>The timing was off in chapter 8 (cf. Deut 17:13).</a:t>
            </a:r>
          </a:p>
          <a:p>
            <a:pPr marL="514350" indent="-514350">
              <a:buAutoNum type="arabicPeriod"/>
              <a:tabLst>
                <a:tab pos="457200" algn="l"/>
              </a:tabLst>
            </a:pPr>
            <a:r>
              <a:rPr lang="en-US" sz="3600" b="1" dirty="0">
                <a:solidFill>
                  <a:srgbClr val="FFFFE1"/>
                </a:solidFill>
              </a:rPr>
              <a:t>The motivation was wrong. “Give us a king like the nations.”</a:t>
            </a:r>
          </a:p>
          <a:p>
            <a:pPr marL="514350" indent="-514350">
              <a:buAutoNum type="arabicPeriod"/>
              <a:tabLst>
                <a:tab pos="457200" algn="l"/>
              </a:tabLst>
            </a:pPr>
            <a:r>
              <a:rPr lang="en-US" sz="3600" b="1" dirty="0">
                <a:solidFill>
                  <a:srgbClr val="FFFFE1"/>
                </a:solidFill>
              </a:rPr>
              <a:t>He was not what Jacob had in mind in Genesis 49:10.</a:t>
            </a:r>
          </a:p>
          <a:p>
            <a:pPr marL="514350" indent="-514350">
              <a:buAutoNum type="arabicPeriod"/>
              <a:tabLst>
                <a:tab pos="457200" algn="l"/>
              </a:tabLst>
            </a:pPr>
            <a:r>
              <a:rPr lang="en-US" sz="3600" b="1" dirty="0">
                <a:solidFill>
                  <a:srgbClr val="FFFFE1"/>
                </a:solidFill>
              </a:rPr>
              <a:t>He was exposed by lot (10:17–24)</a:t>
            </a:r>
          </a:p>
          <a:p>
            <a:pPr marL="514350" indent="-514350">
              <a:buAutoNum type="arabicPeriod"/>
              <a:tabLst>
                <a:tab pos="457200" algn="l"/>
              </a:tabLst>
            </a:pPr>
            <a:r>
              <a:rPr lang="en-US" sz="3600" b="1" dirty="0">
                <a:solidFill>
                  <a:srgbClr val="FFFFE1"/>
                </a:solidFill>
              </a:rPr>
              <a:t>He was from Benjamin (Judges 19–21).</a:t>
            </a:r>
          </a:p>
          <a:p>
            <a:pPr marL="514350" indent="-514350">
              <a:buAutoNum type="arabicPeriod"/>
              <a:tabLst>
                <a:tab pos="457200" algn="l"/>
              </a:tabLst>
            </a:pPr>
            <a:r>
              <a:rPr lang="en-US" sz="3600" b="1" dirty="0">
                <a:solidFill>
                  <a:srgbClr val="FFFFE1"/>
                </a:solidFill>
              </a:rPr>
              <a:t>Later he recognized that the demand for a king was of a piece with their history of rebellion against YHWH (1 Sam 12:6–15).</a:t>
            </a:r>
          </a:p>
        </p:txBody>
      </p:sp>
    </p:spTree>
    <p:extLst>
      <p:ext uri="{BB962C8B-B14F-4D97-AF65-F5344CB8AC3E}">
        <p14:creationId xmlns:p14="http://schemas.microsoft.com/office/powerpoint/2010/main" val="42588497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42C52-F48F-DF59-2EFF-4B959E9D23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1E1751-480F-2778-4D1A-284DF2B6E90B}"/>
              </a:ext>
            </a:extLst>
          </p:cNvPr>
          <p:cNvSpPr>
            <a:spLocks noGrp="1"/>
          </p:cNvSpPr>
          <p:nvPr>
            <p:ph idx="1"/>
          </p:nvPr>
        </p:nvSpPr>
        <p:spPr>
          <a:xfrm>
            <a:off x="685801" y="723900"/>
            <a:ext cx="10906124" cy="5915025"/>
          </a:xfrm>
        </p:spPr>
        <p:txBody>
          <a:bodyPr>
            <a:normAutofit/>
          </a:bodyPr>
          <a:lstStyle/>
          <a:p>
            <a:pPr marL="0" indent="0">
              <a:lnSpc>
                <a:spcPct val="100000"/>
              </a:lnSpc>
              <a:buNone/>
              <a:tabLst>
                <a:tab pos="457200" algn="l"/>
              </a:tabLst>
            </a:pPr>
            <a:r>
              <a:rPr lang="en-US" sz="3200" b="1" dirty="0">
                <a:solidFill>
                  <a:srgbClr val="FFFFE1"/>
                </a:solidFill>
              </a:rPr>
              <a:t>Remarkably YHWH will charge Samuel to anoint Saul, and David and Samuel in a backhanded way (10:1) will refer to Saul as YHWH’s anointed—but the narrator of the Samuel and David story will never do so. </a:t>
            </a:r>
          </a:p>
          <a:p>
            <a:pPr marL="0" indent="0">
              <a:lnSpc>
                <a:spcPct val="100000"/>
              </a:lnSpc>
              <a:buNone/>
              <a:tabLst>
                <a:tab pos="457200" algn="l"/>
              </a:tabLst>
            </a:pPr>
            <a:r>
              <a:rPr lang="en-US" sz="3200" b="1" dirty="0">
                <a:solidFill>
                  <a:srgbClr val="FFFFE1"/>
                </a:solidFill>
              </a:rPr>
              <a:t>The narrator of the account of Saul is Shakespearean in his portrayal of the man as the ultimate tragic figure:</a:t>
            </a:r>
          </a:p>
          <a:p>
            <a:pPr marL="0" indent="0">
              <a:lnSpc>
                <a:spcPct val="100000"/>
              </a:lnSpc>
              <a:buNone/>
              <a:tabLst>
                <a:tab pos="457200" algn="l"/>
              </a:tabLst>
            </a:pPr>
            <a:r>
              <a:rPr lang="en-US" sz="3200" b="1" dirty="0">
                <a:solidFill>
                  <a:srgbClr val="FFFFE1"/>
                </a:solidFill>
              </a:rPr>
              <a:t>	He was offered the world, but there was no way he could achieve it. He had too many character flaws, and in any case he was not the man God had in mind from the beginning.</a:t>
            </a:r>
          </a:p>
        </p:txBody>
      </p:sp>
    </p:spTree>
    <p:extLst>
      <p:ext uri="{BB962C8B-B14F-4D97-AF65-F5344CB8AC3E}">
        <p14:creationId xmlns:p14="http://schemas.microsoft.com/office/powerpoint/2010/main" val="5395111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591E3-1AF9-3F4B-5E1F-58A85DF9FCC0}"/>
              </a:ext>
            </a:extLst>
          </p:cNvPr>
          <p:cNvSpPr>
            <a:spLocks noGrp="1"/>
          </p:cNvSpPr>
          <p:nvPr>
            <p:ph type="title"/>
          </p:nvPr>
        </p:nvSpPr>
        <p:spPr>
          <a:xfrm>
            <a:off x="838200" y="365128"/>
            <a:ext cx="10515600" cy="739772"/>
          </a:xfrm>
        </p:spPr>
        <p:txBody>
          <a:bodyPr/>
          <a:lstStyle/>
          <a:p>
            <a:r>
              <a:rPr lang="en-US" b="1" dirty="0">
                <a:solidFill>
                  <a:srgbClr val="FFFFE1"/>
                </a:solidFill>
                <a:latin typeface="+mn-lt"/>
              </a:rPr>
              <a:t>b. What about 1 Samuel 13:13–14?</a:t>
            </a:r>
          </a:p>
        </p:txBody>
      </p:sp>
      <p:sp>
        <p:nvSpPr>
          <p:cNvPr id="3" name="Content Placeholder 2">
            <a:extLst>
              <a:ext uri="{FF2B5EF4-FFF2-40B4-BE49-F238E27FC236}">
                <a16:creationId xmlns:a16="http://schemas.microsoft.com/office/drawing/2014/main" id="{4DE99AFC-6AC5-B5DC-7D4B-6E2FFBDCC0BC}"/>
              </a:ext>
            </a:extLst>
          </p:cNvPr>
          <p:cNvSpPr>
            <a:spLocks noGrp="1"/>
          </p:cNvSpPr>
          <p:nvPr>
            <p:ph idx="1"/>
          </p:nvPr>
        </p:nvSpPr>
        <p:spPr>
          <a:xfrm>
            <a:off x="485775" y="1381124"/>
            <a:ext cx="11049000" cy="5476875"/>
          </a:xfrm>
        </p:spPr>
        <p:txBody>
          <a:bodyPr>
            <a:normAutofit/>
          </a:bodyPr>
          <a:lstStyle/>
          <a:p>
            <a:pPr marL="0" indent="0">
              <a:lnSpc>
                <a:spcPct val="100000"/>
              </a:lnSpc>
              <a:spcBef>
                <a:spcPts val="0"/>
              </a:spcBef>
              <a:spcAft>
                <a:spcPts val="600"/>
              </a:spcAft>
              <a:buNone/>
            </a:pPr>
            <a:r>
              <a:rPr lang="en-US" sz="3600" b="1" baseline="30000" dirty="0">
                <a:solidFill>
                  <a:srgbClr val="FFFFE1"/>
                </a:solidFill>
              </a:rPr>
              <a:t>13 </a:t>
            </a:r>
            <a:r>
              <a:rPr lang="en-US" sz="3600" b="1" dirty="0">
                <a:solidFill>
                  <a:srgbClr val="FFFFE1"/>
                </a:solidFill>
              </a:rPr>
              <a:t>And Samuel said to Saul, “You have done foolishly. You have not kept the command of YHWH your God, with which he commanded you. For then YHWH would have established your kingdom over Israel forever. </a:t>
            </a:r>
          </a:p>
          <a:p>
            <a:pPr marL="0" indent="0">
              <a:lnSpc>
                <a:spcPct val="100000"/>
              </a:lnSpc>
              <a:spcBef>
                <a:spcPts val="0"/>
              </a:spcBef>
              <a:spcAft>
                <a:spcPts val="600"/>
              </a:spcAft>
              <a:buNone/>
            </a:pPr>
            <a:r>
              <a:rPr lang="en-US" sz="3600" b="1" baseline="30000" dirty="0">
                <a:solidFill>
                  <a:srgbClr val="FFFFE1"/>
                </a:solidFill>
              </a:rPr>
              <a:t>14 </a:t>
            </a:r>
            <a:r>
              <a:rPr lang="en-US" sz="3600" b="1" dirty="0">
                <a:solidFill>
                  <a:srgbClr val="FFFFE1"/>
                </a:solidFill>
              </a:rPr>
              <a:t>But now your kingdom shall not continue. YHWH has sought out a man after his own heart, and YHWH has commanded him to be prince over his people, because you have not kept what YHWH commanded you.”</a:t>
            </a:r>
          </a:p>
        </p:txBody>
      </p:sp>
    </p:spTree>
    <p:extLst>
      <p:ext uri="{BB962C8B-B14F-4D97-AF65-F5344CB8AC3E}">
        <p14:creationId xmlns:p14="http://schemas.microsoft.com/office/powerpoint/2010/main" val="23640125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178E8-70B6-7983-6D1B-34F5C46E2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6DEE4-F46B-B584-C90C-A30743A34D32}"/>
              </a:ext>
            </a:extLst>
          </p:cNvPr>
          <p:cNvSpPr>
            <a:spLocks noGrp="1"/>
          </p:cNvSpPr>
          <p:nvPr>
            <p:ph type="title"/>
          </p:nvPr>
        </p:nvSpPr>
        <p:spPr>
          <a:xfrm>
            <a:off x="838200" y="365128"/>
            <a:ext cx="10515600" cy="1015998"/>
          </a:xfrm>
        </p:spPr>
        <p:txBody>
          <a:bodyPr>
            <a:normAutofit fontScale="90000"/>
          </a:bodyPr>
          <a:lstStyle/>
          <a:p>
            <a:br>
              <a:rPr lang="en-US" b="1" dirty="0">
                <a:solidFill>
                  <a:srgbClr val="FFFFE1"/>
                </a:solidFill>
                <a:latin typeface="+mn-lt"/>
              </a:rPr>
            </a:br>
            <a:br>
              <a:rPr lang="en-US" b="1" dirty="0">
                <a:solidFill>
                  <a:srgbClr val="FFFFE1"/>
                </a:solidFill>
                <a:latin typeface="+mn-lt"/>
              </a:rPr>
            </a:br>
            <a:endParaRPr lang="en-US" b="1" dirty="0">
              <a:solidFill>
                <a:srgbClr val="FFFFE1"/>
              </a:solidFill>
              <a:latin typeface="+mn-lt"/>
            </a:endParaRPr>
          </a:p>
        </p:txBody>
      </p:sp>
      <p:sp>
        <p:nvSpPr>
          <p:cNvPr id="3" name="Content Placeholder 2">
            <a:extLst>
              <a:ext uri="{FF2B5EF4-FFF2-40B4-BE49-F238E27FC236}">
                <a16:creationId xmlns:a16="http://schemas.microsoft.com/office/drawing/2014/main" id="{CE6D633E-6F5F-A43C-51B3-51A3836AD831}"/>
              </a:ext>
            </a:extLst>
          </p:cNvPr>
          <p:cNvSpPr>
            <a:spLocks noGrp="1"/>
          </p:cNvSpPr>
          <p:nvPr>
            <p:ph idx="1"/>
          </p:nvPr>
        </p:nvSpPr>
        <p:spPr>
          <a:xfrm>
            <a:off x="323850" y="166687"/>
            <a:ext cx="11544300" cy="6524625"/>
          </a:xfrm>
        </p:spPr>
        <p:txBody>
          <a:bodyPr>
            <a:noAutofit/>
          </a:bodyPr>
          <a:lstStyle/>
          <a:p>
            <a:pPr marL="742950" indent="-742950">
              <a:lnSpc>
                <a:spcPct val="100000"/>
              </a:lnSpc>
              <a:spcBef>
                <a:spcPts val="0"/>
              </a:spcBef>
              <a:spcAft>
                <a:spcPts val="600"/>
              </a:spcAft>
              <a:buAutoNum type="arabicPeriod"/>
            </a:pPr>
            <a:r>
              <a:rPr lang="en-US" sz="3600" b="1" dirty="0">
                <a:solidFill>
                  <a:srgbClr val="FFFFE1"/>
                </a:solidFill>
              </a:rPr>
              <a:t>How did the Israelites respond to the test represented by the Philistines?</a:t>
            </a:r>
          </a:p>
          <a:p>
            <a:pPr marL="914400" indent="-914400">
              <a:lnSpc>
                <a:spcPct val="100000"/>
              </a:lnSpc>
              <a:spcBef>
                <a:spcPts val="0"/>
              </a:spcBef>
              <a:spcAft>
                <a:spcPts val="600"/>
              </a:spcAft>
              <a:buNone/>
              <a:tabLst>
                <a:tab pos="457200" algn="l"/>
                <a:tab pos="914400" algn="l"/>
              </a:tabLst>
            </a:pPr>
            <a:r>
              <a:rPr lang="en-US" sz="3600" b="1" dirty="0">
                <a:solidFill>
                  <a:srgbClr val="FFFFE1"/>
                </a:solidFill>
              </a:rPr>
              <a:t>	a.	Instead of trusting YHWH, they treated his ark of the covenant as a good luck charm.</a:t>
            </a:r>
          </a:p>
          <a:p>
            <a:pPr marL="914400" indent="-914400">
              <a:lnSpc>
                <a:spcPct val="100000"/>
              </a:lnSpc>
              <a:spcBef>
                <a:spcPts val="0"/>
              </a:spcBef>
              <a:spcAft>
                <a:spcPts val="600"/>
              </a:spcAft>
              <a:buNone/>
              <a:tabLst>
                <a:tab pos="457200" algn="l"/>
                <a:tab pos="914400" algn="l"/>
              </a:tabLst>
            </a:pPr>
            <a:r>
              <a:rPr lang="en-US" sz="3600" b="1" dirty="0">
                <a:solidFill>
                  <a:srgbClr val="FFFFE1"/>
                </a:solidFill>
              </a:rPr>
              <a:t>	b.	Instead of letting God be king, they demanded a king like the nations around had.</a:t>
            </a:r>
          </a:p>
          <a:p>
            <a:pPr marL="914400" indent="-914400">
              <a:lnSpc>
                <a:spcPct val="100000"/>
              </a:lnSpc>
              <a:spcBef>
                <a:spcPts val="0"/>
              </a:spcBef>
              <a:spcAft>
                <a:spcPts val="600"/>
              </a:spcAft>
              <a:buNone/>
              <a:tabLst>
                <a:tab pos="457200" algn="l"/>
                <a:tab pos="914400" algn="l"/>
              </a:tabLst>
            </a:pPr>
            <a:r>
              <a:rPr lang="en-US" sz="3600" b="1" dirty="0">
                <a:solidFill>
                  <a:srgbClr val="FFFFE1"/>
                </a:solidFill>
              </a:rPr>
              <a:t>	c.	Instead of protesting the choice of Saul (not a Judahite), they accepted him as their king (chap. 12)</a:t>
            </a:r>
          </a:p>
          <a:p>
            <a:pPr marL="0" indent="0">
              <a:lnSpc>
                <a:spcPct val="100000"/>
              </a:lnSpc>
              <a:spcBef>
                <a:spcPts val="0"/>
              </a:spcBef>
              <a:spcAft>
                <a:spcPts val="600"/>
              </a:spcAft>
              <a:buNone/>
              <a:tabLst>
                <a:tab pos="914400" algn="l"/>
              </a:tabLst>
            </a:pPr>
            <a:r>
              <a:rPr lang="en-US" sz="3600" b="1" dirty="0">
                <a:solidFill>
                  <a:srgbClr val="FFFFE1"/>
                </a:solidFill>
              </a:rPr>
              <a:t>After this Saul’s problems became his own. Instead of embodying righteousness and trusting YHWH (Deut 17:18–20) he was personally faithless.</a:t>
            </a:r>
          </a:p>
        </p:txBody>
      </p:sp>
    </p:spTree>
    <p:extLst>
      <p:ext uri="{BB962C8B-B14F-4D97-AF65-F5344CB8AC3E}">
        <p14:creationId xmlns:p14="http://schemas.microsoft.com/office/powerpoint/2010/main" val="401303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5E6D-755B-C359-0C1F-340EA032A219}"/>
              </a:ext>
            </a:extLst>
          </p:cNvPr>
          <p:cNvSpPr>
            <a:spLocks noGrp="1"/>
          </p:cNvSpPr>
          <p:nvPr>
            <p:ph type="title"/>
          </p:nvPr>
        </p:nvSpPr>
        <p:spPr>
          <a:xfrm>
            <a:off x="838200" y="622300"/>
            <a:ext cx="10515600" cy="777873"/>
          </a:xfrm>
        </p:spPr>
        <p:txBody>
          <a:bodyPr/>
          <a:lstStyle/>
          <a:p>
            <a:r>
              <a:rPr lang="en-US" b="1" dirty="0">
                <a:solidFill>
                  <a:srgbClr val="FFFFE1"/>
                </a:solidFill>
                <a:latin typeface="Calibri" panose="020F0502020204030204" pitchFamily="34" charset="0"/>
                <a:ea typeface="Calibri" panose="020F0502020204030204" pitchFamily="34" charset="0"/>
                <a:cs typeface="Calibri" panose="020F0502020204030204" pitchFamily="34" charset="0"/>
              </a:rPr>
              <a:t>What lessons can we learn from Saul?</a:t>
            </a:r>
          </a:p>
        </p:txBody>
      </p:sp>
      <p:sp>
        <p:nvSpPr>
          <p:cNvPr id="3" name="Content Placeholder 2">
            <a:extLst>
              <a:ext uri="{FF2B5EF4-FFF2-40B4-BE49-F238E27FC236}">
                <a16:creationId xmlns:a16="http://schemas.microsoft.com/office/drawing/2014/main" id="{0B695232-3B5A-3041-D3AE-058FB2D527D3}"/>
              </a:ext>
            </a:extLst>
          </p:cNvPr>
          <p:cNvSpPr>
            <a:spLocks noGrp="1"/>
          </p:cNvSpPr>
          <p:nvPr>
            <p:ph idx="1"/>
          </p:nvPr>
        </p:nvSpPr>
        <p:spPr>
          <a:xfrm>
            <a:off x="514350" y="1704975"/>
            <a:ext cx="10839450" cy="5019675"/>
          </a:xfrm>
        </p:spPr>
        <p:txBody>
          <a:bodyPr>
            <a:normAutofit/>
          </a:bodyPr>
          <a:lstStyle/>
          <a:p>
            <a:pPr marL="514350" indent="-514350">
              <a:lnSpc>
                <a:spcPct val="120000"/>
              </a:lnSpc>
              <a:spcBef>
                <a:spcPts val="0"/>
              </a:spcBef>
              <a:spcAft>
                <a:spcPts val="600"/>
              </a:spcAft>
              <a:buAutoNum type="arabicPeriod"/>
            </a:pPr>
            <a:r>
              <a:rPr lang="en-US" sz="3600" b="1" dirty="0">
                <a:solidFill>
                  <a:srgbClr val="FFFFE1"/>
                </a:solidFill>
              </a:rPr>
              <a:t>To listen to the voice of God is better than sacrifice (15:19–23).</a:t>
            </a:r>
          </a:p>
          <a:p>
            <a:pPr marL="514350" indent="-514350">
              <a:lnSpc>
                <a:spcPct val="120000"/>
              </a:lnSpc>
              <a:spcBef>
                <a:spcPts val="0"/>
              </a:spcBef>
              <a:spcAft>
                <a:spcPts val="600"/>
              </a:spcAft>
              <a:buAutoNum type="arabicPeriod"/>
            </a:pPr>
            <a:r>
              <a:rPr lang="en-US" sz="3600" b="1" dirty="0">
                <a:solidFill>
                  <a:srgbClr val="FFFFE1"/>
                </a:solidFill>
              </a:rPr>
              <a:t>It is perfectly acceptable and right for God continually to test his servants regarding their fidelity to him, but it is absolutely forbidden for the servant to test the fidelity of their divine Lord.</a:t>
            </a:r>
          </a:p>
        </p:txBody>
      </p:sp>
    </p:spTree>
    <p:extLst>
      <p:ext uri="{BB962C8B-B14F-4D97-AF65-F5344CB8AC3E}">
        <p14:creationId xmlns:p14="http://schemas.microsoft.com/office/powerpoint/2010/main" val="10495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A4BFB8-3EFA-4FA7-7FD6-BC151180A1EC}"/>
              </a:ext>
            </a:extLst>
          </p:cNvPr>
          <p:cNvSpPr>
            <a:spLocks noGrp="1"/>
          </p:cNvSpPr>
          <p:nvPr>
            <p:ph idx="1"/>
          </p:nvPr>
        </p:nvSpPr>
        <p:spPr>
          <a:xfrm>
            <a:off x="533399" y="342900"/>
            <a:ext cx="11134725" cy="6286499"/>
          </a:xfrm>
        </p:spPr>
        <p:txBody>
          <a:bodyPr>
            <a:normAutofit/>
          </a:bodyPr>
          <a:lstStyle/>
          <a:p>
            <a:pPr marL="514350" marR="0" lvl="0" indent="-514350" algn="l" defTabSz="914400" rtl="0" eaLnBrk="1" fontAlgn="auto" latinLnBrk="0" hangingPunct="1">
              <a:lnSpc>
                <a:spcPct val="110000"/>
              </a:lnSpc>
              <a:spcBef>
                <a:spcPts val="0"/>
              </a:spcBef>
              <a:spcAft>
                <a:spcPts val="600"/>
              </a:spcAft>
              <a:buClrTx/>
              <a:buSzTx/>
              <a:buAutoNum type="arabicPeriod" startAt="3"/>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We need to listen to Samuel: </a:t>
            </a:r>
          </a:p>
          <a:p>
            <a:pPr marL="457200" marR="0" lvl="0" indent="0" algn="l" defTabSz="914400" rtl="0" eaLnBrk="1" fontAlgn="auto" latinLnBrk="0" hangingPunct="1">
              <a:lnSpc>
                <a:spcPct val="110000"/>
              </a:lnSpc>
              <a:spcBef>
                <a:spcPts val="0"/>
              </a:spcBef>
              <a:spcAft>
                <a:spcPts val="600"/>
              </a:spcAft>
              <a:buClrTx/>
              <a:buSzTx/>
              <a:buNone/>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So fear YHWH—demonstrate trusting awe in him–and serve him with integrity with all your heart; consider what great things he has done for you</a:t>
            </a:r>
          </a:p>
          <a:p>
            <a:pPr marL="514350" marR="0" lvl="0" indent="-514350" algn="l" defTabSz="914400" rtl="0" eaLnBrk="1" fontAlgn="auto" latinLnBrk="0" hangingPunct="1">
              <a:lnSpc>
                <a:spcPct val="110000"/>
              </a:lnSpc>
              <a:spcBef>
                <a:spcPts val="0"/>
              </a:spcBef>
              <a:spcAft>
                <a:spcPts val="600"/>
              </a:spcAft>
              <a:buClrTx/>
              <a:buSzTx/>
              <a:buAutoNum type="arabicPeriod" startAt="4"/>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We need to pray YHWH’s prayer daily:</a:t>
            </a:r>
          </a:p>
          <a:p>
            <a:pPr marL="51435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Hallowed be YHWH’s name by our flourishing with him</a:t>
            </a:r>
          </a:p>
          <a:p>
            <a:pPr marL="51435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and by our steadfast endurance in the time of testing.</a:t>
            </a:r>
          </a:p>
          <a:p>
            <a:pPr marL="51435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FFFE1"/>
                </a:solidFill>
                <a:effectLst/>
                <a:uLnTx/>
                <a:uFillTx/>
                <a:latin typeface="Calibri" panose="020F0502020204030204"/>
                <a:ea typeface="+mn-ea"/>
                <a:cs typeface="+mn-cs"/>
              </a:rPr>
              <a:t>“Lead us not into the test, but rescue us from the evil”—going after any other gods. (Matt 6:13)—for the kingdom is YHWH’s forever and ever. Amen.</a:t>
            </a:r>
          </a:p>
          <a:p>
            <a:endParaRPr lang="en-US" dirty="0"/>
          </a:p>
        </p:txBody>
      </p:sp>
    </p:spTree>
    <p:extLst>
      <p:ext uri="{BB962C8B-B14F-4D97-AF65-F5344CB8AC3E}">
        <p14:creationId xmlns:p14="http://schemas.microsoft.com/office/powerpoint/2010/main" val="382751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62EE4-EA85-B8A0-7A34-9A03C71770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FA49D8-0284-AEEC-9012-815AC9E37BFF}"/>
              </a:ext>
            </a:extLst>
          </p:cNvPr>
          <p:cNvSpPr>
            <a:spLocks noGrp="1"/>
          </p:cNvSpPr>
          <p:nvPr>
            <p:ph idx="1"/>
          </p:nvPr>
        </p:nvSpPr>
        <p:spPr>
          <a:xfrm>
            <a:off x="838200" y="342900"/>
            <a:ext cx="10515600" cy="6286499"/>
          </a:xfrm>
        </p:spPr>
        <p:txBody>
          <a:bodyPr>
            <a:normAutofit fontScale="92500" lnSpcReduction="20000"/>
          </a:bodyPr>
          <a:lstStyle/>
          <a:p>
            <a:pPr marL="0" indent="0">
              <a:lnSpc>
                <a:spcPct val="120000"/>
              </a:lnSpc>
              <a:spcBef>
                <a:spcPts val="0"/>
              </a:spcBef>
              <a:spcAft>
                <a:spcPts val="600"/>
              </a:spcAft>
              <a:buNone/>
            </a:pPr>
            <a:r>
              <a:rPr lang="en-US" b="1" dirty="0">
                <a:solidFill>
                  <a:srgbClr val="FFFFE1"/>
                </a:solidFill>
              </a:rPr>
              <a:t>Teach me thy way, O Lord         (B. Mansell Ramsey, 1919)</a:t>
            </a:r>
          </a:p>
          <a:p>
            <a:pPr marL="0" indent="0">
              <a:lnSpc>
                <a:spcPct val="120000"/>
              </a:lnSpc>
              <a:spcBef>
                <a:spcPts val="0"/>
              </a:spcBef>
              <a:spcAft>
                <a:spcPts val="600"/>
              </a:spcAft>
              <a:buNone/>
            </a:pPr>
            <a:endParaRPr lang="en-US" b="1" u="sng" dirty="0">
              <a:solidFill>
                <a:srgbClr val="FFFFE1"/>
              </a:solidFill>
            </a:endParaRPr>
          </a:p>
          <a:p>
            <a:pPr marL="0" indent="0">
              <a:lnSpc>
                <a:spcPct val="120000"/>
              </a:lnSpc>
              <a:spcBef>
                <a:spcPts val="0"/>
              </a:spcBef>
              <a:spcAft>
                <a:spcPts val="600"/>
              </a:spcAft>
              <a:buNone/>
            </a:pPr>
            <a:r>
              <a:rPr lang="en-US" sz="3900" b="1" dirty="0">
                <a:solidFill>
                  <a:srgbClr val="FFFFE1"/>
                </a:solidFill>
              </a:rPr>
              <a:t>1 Teach me thy way, O Lord; teach me thy way!</a:t>
            </a:r>
            <a:br>
              <a:rPr lang="en-US" sz="3900" b="1" dirty="0">
                <a:solidFill>
                  <a:srgbClr val="FFFFE1"/>
                </a:solidFill>
              </a:rPr>
            </a:br>
            <a:r>
              <a:rPr lang="en-US" sz="3900" b="1" dirty="0">
                <a:solidFill>
                  <a:srgbClr val="FFFFE1"/>
                </a:solidFill>
              </a:rPr>
              <a:t>Thy guiding grace afford; teach me thy way!</a:t>
            </a:r>
            <a:br>
              <a:rPr lang="en-US" sz="3900" b="1" dirty="0">
                <a:solidFill>
                  <a:srgbClr val="FFFFE1"/>
                </a:solidFill>
              </a:rPr>
            </a:br>
            <a:r>
              <a:rPr lang="en-US" sz="3900" b="1" dirty="0">
                <a:solidFill>
                  <a:srgbClr val="FFFFE1"/>
                </a:solidFill>
              </a:rPr>
              <a:t>Help me to walk aright, more by faith, less by sight;</a:t>
            </a:r>
            <a:br>
              <a:rPr lang="en-US" sz="3900" b="1" dirty="0">
                <a:solidFill>
                  <a:srgbClr val="FFFFE1"/>
                </a:solidFill>
              </a:rPr>
            </a:br>
            <a:r>
              <a:rPr lang="en-US" sz="3900" b="1" dirty="0">
                <a:solidFill>
                  <a:srgbClr val="FFFFE1"/>
                </a:solidFill>
              </a:rPr>
              <a:t>lead me with </a:t>
            </a:r>
            <a:r>
              <a:rPr lang="en-US" sz="3900" b="1" dirty="0" err="1">
                <a:solidFill>
                  <a:srgbClr val="FFFFE1"/>
                </a:solidFill>
              </a:rPr>
              <a:t>heav’nly</a:t>
            </a:r>
            <a:r>
              <a:rPr lang="en-US" sz="3900" b="1" dirty="0">
                <a:solidFill>
                  <a:srgbClr val="FFFFE1"/>
                </a:solidFill>
              </a:rPr>
              <a:t> light; teach me thy way!</a:t>
            </a:r>
            <a:br>
              <a:rPr lang="en-US" sz="3900" b="1" dirty="0">
                <a:solidFill>
                  <a:srgbClr val="FFFFE1"/>
                </a:solidFill>
              </a:rPr>
            </a:br>
            <a:endParaRPr lang="en-US" sz="3900" b="1" dirty="0">
              <a:solidFill>
                <a:srgbClr val="FFFFE1"/>
              </a:solidFill>
            </a:endParaRPr>
          </a:p>
          <a:p>
            <a:pPr marL="0" indent="0">
              <a:lnSpc>
                <a:spcPct val="120000"/>
              </a:lnSpc>
              <a:spcBef>
                <a:spcPts val="0"/>
              </a:spcBef>
              <a:spcAft>
                <a:spcPts val="600"/>
              </a:spcAft>
              <a:buNone/>
            </a:pPr>
            <a:r>
              <a:rPr lang="en-US" sz="3900" b="1" dirty="0">
                <a:solidFill>
                  <a:srgbClr val="FFFFE1"/>
                </a:solidFill>
              </a:rPr>
              <a:t>2 When I am sad at heart, teach me thy way!</a:t>
            </a:r>
            <a:br>
              <a:rPr lang="en-US" sz="3900" b="1" dirty="0">
                <a:solidFill>
                  <a:srgbClr val="FFFFE1"/>
                </a:solidFill>
              </a:rPr>
            </a:br>
            <a:r>
              <a:rPr lang="en-US" sz="3900" b="1" dirty="0">
                <a:solidFill>
                  <a:srgbClr val="FFFFE1"/>
                </a:solidFill>
              </a:rPr>
              <a:t>When earthly joys depart, teach me thy way!</a:t>
            </a:r>
            <a:br>
              <a:rPr lang="en-US" sz="3900" b="1" dirty="0">
                <a:solidFill>
                  <a:srgbClr val="FFFFE1"/>
                </a:solidFill>
              </a:rPr>
            </a:br>
            <a:r>
              <a:rPr lang="en-US" sz="3900" b="1" dirty="0">
                <a:solidFill>
                  <a:srgbClr val="FFFFE1"/>
                </a:solidFill>
              </a:rPr>
              <a:t>In hours of loneliness, in times of dire distress,</a:t>
            </a:r>
            <a:br>
              <a:rPr lang="en-US" sz="3900" b="1" dirty="0">
                <a:solidFill>
                  <a:srgbClr val="FFFFE1"/>
                </a:solidFill>
              </a:rPr>
            </a:br>
            <a:r>
              <a:rPr lang="en-US" sz="3900" b="1" dirty="0">
                <a:solidFill>
                  <a:srgbClr val="FFFFE1"/>
                </a:solidFill>
              </a:rPr>
              <a:t>in failure or success, teach me thy way!</a:t>
            </a:r>
            <a:endParaRPr lang="en-US" sz="3900" dirty="0"/>
          </a:p>
        </p:txBody>
      </p:sp>
    </p:spTree>
    <p:extLst>
      <p:ext uri="{BB962C8B-B14F-4D97-AF65-F5344CB8AC3E}">
        <p14:creationId xmlns:p14="http://schemas.microsoft.com/office/powerpoint/2010/main" val="296672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ABAF3-3E9C-E15F-5C52-12DACCD760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B1B0F7-F37D-F228-79EC-CDA83CCF8157}"/>
              </a:ext>
            </a:extLst>
          </p:cNvPr>
          <p:cNvSpPr>
            <a:spLocks noGrp="1"/>
          </p:cNvSpPr>
          <p:nvPr>
            <p:ph idx="1"/>
          </p:nvPr>
        </p:nvSpPr>
        <p:spPr>
          <a:xfrm>
            <a:off x="457200" y="698500"/>
            <a:ext cx="11379200" cy="5930899"/>
          </a:xfrm>
        </p:spPr>
        <p:txBody>
          <a:bodyPr>
            <a:normAutofit/>
          </a:bodyPr>
          <a:lstStyle/>
          <a:p>
            <a:pPr marL="0" indent="0">
              <a:lnSpc>
                <a:spcPct val="120000"/>
              </a:lnSpc>
              <a:spcBef>
                <a:spcPts val="0"/>
              </a:spcBef>
              <a:spcAft>
                <a:spcPts val="600"/>
              </a:spcAft>
              <a:buNone/>
            </a:pPr>
            <a:r>
              <a:rPr lang="en-US" sz="3600" b="1" dirty="0">
                <a:solidFill>
                  <a:srgbClr val="FFFFE1"/>
                </a:solidFill>
              </a:rPr>
              <a:t>3 When doubts and fears arise, teach me thy way!</a:t>
            </a:r>
            <a:br>
              <a:rPr lang="en-US" sz="3600" b="1" dirty="0">
                <a:solidFill>
                  <a:srgbClr val="FFFFE1"/>
                </a:solidFill>
              </a:rPr>
            </a:br>
            <a:r>
              <a:rPr lang="en-US" sz="3600" b="1" dirty="0">
                <a:solidFill>
                  <a:srgbClr val="FFFFE1"/>
                </a:solidFill>
              </a:rPr>
              <a:t>When storms </a:t>
            </a:r>
            <a:r>
              <a:rPr lang="en-US" sz="3600" b="1" dirty="0" err="1">
                <a:solidFill>
                  <a:srgbClr val="FFFFE1"/>
                </a:solidFill>
              </a:rPr>
              <a:t>o'erspread</a:t>
            </a:r>
            <a:r>
              <a:rPr lang="en-US" sz="3600" b="1" dirty="0">
                <a:solidFill>
                  <a:srgbClr val="FFFFE1"/>
                </a:solidFill>
              </a:rPr>
              <a:t> the skies, teach me thy way!</a:t>
            </a:r>
            <a:br>
              <a:rPr lang="en-US" sz="3600" b="1" dirty="0">
                <a:solidFill>
                  <a:srgbClr val="FFFFE1"/>
                </a:solidFill>
              </a:rPr>
            </a:br>
            <a:r>
              <a:rPr lang="en-US" sz="3600" b="1" dirty="0">
                <a:solidFill>
                  <a:srgbClr val="FFFFE1"/>
                </a:solidFill>
              </a:rPr>
              <a:t>Shine thro' the cloud and rain, thro' sorrow, toil, and pain;</a:t>
            </a:r>
            <a:br>
              <a:rPr lang="en-US" sz="3600" b="1" dirty="0">
                <a:solidFill>
                  <a:srgbClr val="FFFFE1"/>
                </a:solidFill>
              </a:rPr>
            </a:br>
            <a:r>
              <a:rPr lang="en-US" sz="3600" b="1" dirty="0">
                <a:solidFill>
                  <a:srgbClr val="FFFFE1"/>
                </a:solidFill>
              </a:rPr>
              <a:t>make thou my pathway plain; teach me thy way!</a:t>
            </a:r>
            <a:br>
              <a:rPr lang="en-US" sz="1400" b="1" dirty="0">
                <a:solidFill>
                  <a:srgbClr val="FFFFE1"/>
                </a:solidFill>
              </a:rPr>
            </a:br>
            <a:endParaRPr lang="en-US" sz="1400" b="1" dirty="0">
              <a:solidFill>
                <a:srgbClr val="FFFFE1"/>
              </a:solidFill>
            </a:endParaRPr>
          </a:p>
          <a:p>
            <a:pPr marL="0" indent="0">
              <a:lnSpc>
                <a:spcPct val="120000"/>
              </a:lnSpc>
              <a:spcBef>
                <a:spcPts val="0"/>
              </a:spcBef>
              <a:spcAft>
                <a:spcPts val="600"/>
              </a:spcAft>
              <a:buNone/>
            </a:pPr>
            <a:r>
              <a:rPr lang="en-US" sz="3600" b="1" dirty="0">
                <a:solidFill>
                  <a:srgbClr val="FFFFE1"/>
                </a:solidFill>
              </a:rPr>
              <a:t>4 Long as my life shall last, teach me thy way!</a:t>
            </a:r>
            <a:br>
              <a:rPr lang="en-US" sz="3600" b="1" dirty="0">
                <a:solidFill>
                  <a:srgbClr val="FFFFE1"/>
                </a:solidFill>
              </a:rPr>
            </a:br>
            <a:r>
              <a:rPr lang="en-US" sz="3600" b="1" dirty="0" err="1">
                <a:solidFill>
                  <a:srgbClr val="FFFFE1"/>
                </a:solidFill>
              </a:rPr>
              <a:t>Where’er</a:t>
            </a:r>
            <a:r>
              <a:rPr lang="en-US" sz="3600" b="1" dirty="0">
                <a:solidFill>
                  <a:srgbClr val="FFFFE1"/>
                </a:solidFill>
              </a:rPr>
              <a:t> my lot be cast, teach me thy way!</a:t>
            </a:r>
            <a:br>
              <a:rPr lang="en-US" sz="3600" b="1" dirty="0">
                <a:solidFill>
                  <a:srgbClr val="FFFFE1"/>
                </a:solidFill>
              </a:rPr>
            </a:br>
            <a:r>
              <a:rPr lang="en-US" sz="3600" b="1" dirty="0">
                <a:solidFill>
                  <a:srgbClr val="FFFFE1"/>
                </a:solidFill>
              </a:rPr>
              <a:t>Until the race is run, until the journey’s done,</a:t>
            </a:r>
            <a:br>
              <a:rPr lang="en-US" sz="3600" b="1" dirty="0">
                <a:solidFill>
                  <a:srgbClr val="FFFFE1"/>
                </a:solidFill>
              </a:rPr>
            </a:br>
            <a:r>
              <a:rPr lang="en-US" sz="3600" b="1" dirty="0">
                <a:solidFill>
                  <a:srgbClr val="FFFFE1"/>
                </a:solidFill>
              </a:rPr>
              <a:t>until the crown is won, teach me thy way!</a:t>
            </a:r>
          </a:p>
          <a:p>
            <a:endParaRPr lang="en-US" dirty="0"/>
          </a:p>
        </p:txBody>
      </p:sp>
    </p:spTree>
    <p:extLst>
      <p:ext uri="{BB962C8B-B14F-4D97-AF65-F5344CB8AC3E}">
        <p14:creationId xmlns:p14="http://schemas.microsoft.com/office/powerpoint/2010/main" val="310150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1135</TotalTime>
  <Words>4474</Words>
  <Application>Microsoft Macintosh PowerPoint</Application>
  <PresentationFormat>Widescreen</PresentationFormat>
  <Paragraphs>248</Paragraphs>
  <Slides>57</Slides>
  <Notes>5</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57</vt:i4>
      </vt:variant>
    </vt:vector>
  </HeadingPairs>
  <TitlesOfParts>
    <vt:vector size="72" baseType="lpstr">
      <vt:lpstr>Aptos</vt:lpstr>
      <vt:lpstr>Aptos Black</vt:lpstr>
      <vt:lpstr>Aptos ExtraBold</vt:lpstr>
      <vt:lpstr>Arial</vt:lpstr>
      <vt:lpstr>Calibri</vt:lpstr>
      <vt:lpstr>Calibri Light</vt:lpstr>
      <vt:lpstr>SBL BibLit</vt:lpstr>
      <vt:lpstr>SBL Hebrew</vt:lpstr>
      <vt:lpstr>Times New Roman</vt:lpstr>
      <vt:lpstr>2_Office Theme</vt:lpstr>
      <vt:lpstr>1_Office Theme</vt:lpstr>
      <vt:lpstr>3_Office Theme</vt:lpstr>
      <vt:lpstr>Default Design</vt:lpstr>
      <vt:lpstr>4_Office Theme</vt:lpstr>
      <vt:lpstr>5_Office Theme</vt:lpstr>
      <vt:lpstr>“Dancing with David” The King after God’s Own Mind</vt:lpstr>
      <vt:lpstr>Announcements</vt:lpstr>
      <vt:lpstr>2. Samuel’s Call to Prophetic Ministry (2:11b–4:1a) </vt:lpstr>
      <vt:lpstr>(1) Differences from Other Call Narratives</vt:lpstr>
      <vt:lpstr>PowerPoint Presentation</vt:lpstr>
      <vt:lpstr>(2) Samuel’s Character as a Youth</vt:lpstr>
      <vt:lpstr>PowerPoint Presentation</vt:lpstr>
      <vt:lpstr>PowerPoint Presentation</vt:lpstr>
      <vt:lpstr>#3 The Foil  for the Star Dancer: What is Saul doing  on this stage? (1 Samuel 8–15)</vt:lpstr>
      <vt:lpstr> Hannah’s Riddle 1 Samuel 2:10</vt:lpstr>
      <vt:lpstr>A.  The Background to the Rise of Saul  (1 Samuel 4:1b–8:22)</vt:lpstr>
      <vt:lpstr>But who were the Philistines?</vt:lpstr>
      <vt:lpstr>PowerPoint Presentation</vt:lpstr>
      <vt:lpstr>PowerPoint Presentation</vt:lpstr>
      <vt:lpstr>The Sea Peoples  with their Distinctive Headdress</vt:lpstr>
      <vt:lpstr>From where did these Sea Peoples come?</vt:lpstr>
      <vt:lpstr>From Where Did the Philistines Come?</vt:lpstr>
      <vt:lpstr>The Philistine Pentapolis</vt:lpstr>
      <vt:lpstr>  </vt:lpstr>
      <vt:lpstr>  </vt:lpstr>
      <vt:lpstr>A.  The Background to the Rise of Saul  (1 Samuel 4:1b–8:22)</vt:lpstr>
      <vt:lpstr>The Two Tablets  of the Covenant  Stored  in the Presence  of God</vt:lpstr>
      <vt:lpstr>PowerPoint Presentation</vt:lpstr>
      <vt:lpstr>A.  The Background to the Rise of Saul  (1 Samuel 4:1b–8:22)</vt:lpstr>
      <vt:lpstr>A.  The Background to the Rise of Saul (1 Samuel 4:1b–8:22)</vt:lpstr>
      <vt:lpstr>A.  The Background to the Rise of Saul  (1 Samuel 4:1b–8:22)</vt:lpstr>
      <vt:lpstr>3. The People’s Response to the Crisis (8:1–22)</vt:lpstr>
      <vt:lpstr>From where does this notion come?</vt:lpstr>
      <vt:lpstr>PowerPoint Presentation</vt:lpstr>
      <vt:lpstr>PowerPoint Presentation</vt:lpstr>
      <vt:lpstr>3. The People’s Response to the Crisis (8:1–22)</vt:lpstr>
      <vt:lpstr> •  His Warning for the People (8:9–18)</vt:lpstr>
      <vt:lpstr>PowerPoint Presentation</vt:lpstr>
      <vt:lpstr>PowerPoint Presentation</vt:lpstr>
      <vt:lpstr>3. The People’s Response to the Crisis (8:1–22)</vt:lpstr>
      <vt:lpstr>B.  Samuel and the Emergence of Kingship in Israel (8:1–16:23)</vt:lpstr>
      <vt:lpstr>Samuel’s Opening Words to Saul (9:20–21)</vt:lpstr>
      <vt:lpstr>b. Samuel’s Private Commissioning of Saul (9:15–10:16)</vt:lpstr>
      <vt:lpstr>b. Samuel’s Private Commissioning of Saul (9:15–10:16) c. YHWH’s Public Election of Saul as King (10:17–27)</vt:lpstr>
      <vt:lpstr>B.  Samuel and the Emergence of Kingship in Israel (8:1–16:23)</vt:lpstr>
      <vt:lpstr>b. Samuel’s Private Commissioning of Saul (9:15–10:16) c. YHWH’s Public Election of Saul as King (10:17–27)</vt:lpstr>
      <vt:lpstr>A Comparison of the Narrator’s Portrayal  of the Anointings of Saul and David</vt:lpstr>
      <vt:lpstr>PowerPoint Presentation</vt:lpstr>
      <vt:lpstr>PowerPoint Presentation</vt:lpstr>
      <vt:lpstr>PowerPoint Presentation</vt:lpstr>
      <vt:lpstr>PowerPoint Presentation</vt:lpstr>
      <vt:lpstr>a. Was Saul the right man for the throne? </vt:lpstr>
      <vt:lpstr>Saul’s qualifications for what lay ahead? </vt:lpstr>
      <vt:lpstr>PowerPoint Presentation</vt:lpstr>
      <vt:lpstr>Did Samuel not realize there was a problem with the anointing of Saul?</vt:lpstr>
      <vt:lpstr>PowerPoint Presentation</vt:lpstr>
      <vt:lpstr>b. What about 1 Samuel 13:13–14?</vt:lpstr>
      <vt:lpstr>  </vt:lpstr>
      <vt:lpstr>What lessons can we learn from Saul?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Block</dc:creator>
  <cp:lastModifiedBy>J Marr Miller</cp:lastModifiedBy>
  <cp:revision>9</cp:revision>
  <dcterms:created xsi:type="dcterms:W3CDTF">2026-01-26T20:57:48Z</dcterms:created>
  <dcterms:modified xsi:type="dcterms:W3CDTF">2026-10-04T18:24:57Z</dcterms:modified>
</cp:coreProperties>
</file>