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3" r:id="rId3"/>
    <p:sldMasterId id="2147483685" r:id="rId4"/>
  </p:sldMasterIdLst>
  <p:notesMasterIdLst>
    <p:notesMasterId r:id="rId72"/>
  </p:notesMasterIdLst>
  <p:sldIdLst>
    <p:sldId id="934" r:id="rId5"/>
    <p:sldId id="939" r:id="rId6"/>
    <p:sldId id="868" r:id="rId7"/>
    <p:sldId id="870" r:id="rId8"/>
    <p:sldId id="291" r:id="rId9"/>
    <p:sldId id="875" r:id="rId10"/>
    <p:sldId id="878" r:id="rId11"/>
    <p:sldId id="877" r:id="rId12"/>
    <p:sldId id="880" r:id="rId13"/>
    <p:sldId id="879" r:id="rId14"/>
    <p:sldId id="882" r:id="rId15"/>
    <p:sldId id="881" r:id="rId16"/>
    <p:sldId id="883" r:id="rId17"/>
    <p:sldId id="935" r:id="rId18"/>
    <p:sldId id="259" r:id="rId19"/>
    <p:sldId id="936" r:id="rId20"/>
    <p:sldId id="937" r:id="rId21"/>
    <p:sldId id="938" r:id="rId22"/>
    <p:sldId id="275" r:id="rId23"/>
    <p:sldId id="274" r:id="rId24"/>
    <p:sldId id="884" r:id="rId25"/>
    <p:sldId id="885" r:id="rId26"/>
    <p:sldId id="886" r:id="rId27"/>
    <p:sldId id="888" r:id="rId28"/>
    <p:sldId id="887" r:id="rId29"/>
    <p:sldId id="889" r:id="rId30"/>
    <p:sldId id="892" r:id="rId31"/>
    <p:sldId id="890" r:id="rId32"/>
    <p:sldId id="891" r:id="rId33"/>
    <p:sldId id="894" r:id="rId34"/>
    <p:sldId id="896" r:id="rId35"/>
    <p:sldId id="898" r:id="rId36"/>
    <p:sldId id="276" r:id="rId37"/>
    <p:sldId id="926" r:id="rId38"/>
    <p:sldId id="927" r:id="rId39"/>
    <p:sldId id="899" r:id="rId40"/>
    <p:sldId id="900" r:id="rId41"/>
    <p:sldId id="897" r:id="rId42"/>
    <p:sldId id="895" r:id="rId43"/>
    <p:sldId id="928" r:id="rId44"/>
    <p:sldId id="929" r:id="rId45"/>
    <p:sldId id="901" r:id="rId46"/>
    <p:sldId id="902" r:id="rId47"/>
    <p:sldId id="904" r:id="rId48"/>
    <p:sldId id="903" r:id="rId49"/>
    <p:sldId id="906" r:id="rId50"/>
    <p:sldId id="907" r:id="rId51"/>
    <p:sldId id="912" r:id="rId52"/>
    <p:sldId id="909" r:id="rId53"/>
    <p:sldId id="911" r:id="rId54"/>
    <p:sldId id="913" r:id="rId55"/>
    <p:sldId id="914" r:id="rId56"/>
    <p:sldId id="915" r:id="rId57"/>
    <p:sldId id="916" r:id="rId58"/>
    <p:sldId id="925" r:id="rId59"/>
    <p:sldId id="917" r:id="rId60"/>
    <p:sldId id="918" r:id="rId61"/>
    <p:sldId id="919" r:id="rId62"/>
    <p:sldId id="920" r:id="rId63"/>
    <p:sldId id="930" r:id="rId64"/>
    <p:sldId id="931" r:id="rId65"/>
    <p:sldId id="932" r:id="rId66"/>
    <p:sldId id="933" r:id="rId67"/>
    <p:sldId id="921" r:id="rId68"/>
    <p:sldId id="922" r:id="rId69"/>
    <p:sldId id="923" r:id="rId70"/>
    <p:sldId id="924" r:id="rId7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DC"/>
    <a:srgbClr val="66FF33"/>
    <a:srgbClr val="3C0000"/>
    <a:srgbClr val="FFFFCC"/>
    <a:srgbClr val="46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352" autoAdjust="0"/>
    <p:restoredTop sz="94673" autoAdjust="0"/>
  </p:normalViewPr>
  <p:slideViewPr>
    <p:cSldViewPr snapToGrid="0">
      <p:cViewPr varScale="1">
        <p:scale>
          <a:sx n="67" d="100"/>
          <a:sy n="67" d="100"/>
        </p:scale>
        <p:origin x="788" y="44"/>
      </p:cViewPr>
      <p:guideLst/>
    </p:cSldViewPr>
  </p:slideViewPr>
  <p:outlineViewPr>
    <p:cViewPr>
      <p:scale>
        <a:sx n="33" d="100"/>
        <a:sy n="33" d="100"/>
      </p:scale>
      <p:origin x="0" y="-576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viewProps" Target="viewProp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tableStyles" Target="tableStyles.xml"/><Relationship Id="rId7" Type="http://schemas.openxmlformats.org/officeDocument/2006/relationships/slide" Target="slides/slide3.xml"/><Relationship Id="rId71" Type="http://schemas.openxmlformats.org/officeDocument/2006/relationships/slide" Target="slides/slide6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EB54E16-E2D5-4B4B-AE80-349A93847F94}" type="datetimeFigureOut">
              <a:rPr lang="en-US" smtClean="0"/>
              <a:t>10/11/2026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7C99085-A87D-4570-B4E2-BB55CC529163}" type="slidenum">
              <a:rPr lang="en-US" smtClean="0"/>
              <a:t>‹#›</a:t>
            </a:fld>
            <a:endParaRPr lang="en-US"/>
          </a:p>
        </p:txBody>
      </p:sp>
    </p:spTree>
    <p:extLst>
      <p:ext uri="{BB962C8B-B14F-4D97-AF65-F5344CB8AC3E}">
        <p14:creationId xmlns:p14="http://schemas.microsoft.com/office/powerpoint/2010/main" val="41254768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505087-36CF-4E04-B13D-3AEAB45B11E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275506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EF05BB-EBE1-DFEC-6802-53D651BE48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0C7A59-D61D-E23A-30CB-426C768EE7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B41D62-5B2A-C01A-1742-EAA53172872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EA8BC60-45FF-20DE-800C-B858B30DC3C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505087-36CF-4E04-B13D-3AEAB45B11E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09371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505087-36CF-4E04-B13D-3AEAB45B11E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235036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F22C1-0424-7BF0-4E31-900865B3386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7AF760E-3F1D-E93C-39BF-9C7CBD5644D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397DC25-BF6D-16E0-06AD-E11E1AFEFF75}"/>
              </a:ext>
            </a:extLst>
          </p:cNvPr>
          <p:cNvSpPr>
            <a:spLocks noGrp="1"/>
          </p:cNvSpPr>
          <p:nvPr>
            <p:ph type="dt" sz="half" idx="10"/>
          </p:nvPr>
        </p:nvSpPr>
        <p:spPr/>
        <p:txBody>
          <a:bodyPr/>
          <a:lstStyle/>
          <a:p>
            <a:fld id="{7B8B1A76-39C8-40EA-8C6B-B8497B810C57}" type="datetimeFigureOut">
              <a:rPr lang="en-US" smtClean="0"/>
              <a:t>10/11/2026</a:t>
            </a:fld>
            <a:endParaRPr lang="en-US"/>
          </a:p>
        </p:txBody>
      </p:sp>
      <p:sp>
        <p:nvSpPr>
          <p:cNvPr id="5" name="Footer Placeholder 4">
            <a:extLst>
              <a:ext uri="{FF2B5EF4-FFF2-40B4-BE49-F238E27FC236}">
                <a16:creationId xmlns:a16="http://schemas.microsoft.com/office/drawing/2014/main" id="{EED08E1B-25AD-6979-C9EC-D342F385FE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D87CE18-1033-B962-2F1F-3C5648FCEA86}"/>
              </a:ext>
            </a:extLst>
          </p:cNvPr>
          <p:cNvSpPr>
            <a:spLocks noGrp="1"/>
          </p:cNvSpPr>
          <p:nvPr>
            <p:ph type="sldNum" sz="quarter" idx="12"/>
          </p:nvPr>
        </p:nvSpPr>
        <p:spPr/>
        <p:txBody>
          <a:bodyPr/>
          <a:lstStyle/>
          <a:p>
            <a:fld id="{A879C420-366D-4B88-B44B-D8CA260CAD61}" type="slidenum">
              <a:rPr lang="en-US" smtClean="0"/>
              <a:t>‹#›</a:t>
            </a:fld>
            <a:endParaRPr lang="en-US"/>
          </a:p>
        </p:txBody>
      </p:sp>
    </p:spTree>
    <p:extLst>
      <p:ext uri="{BB962C8B-B14F-4D97-AF65-F5344CB8AC3E}">
        <p14:creationId xmlns:p14="http://schemas.microsoft.com/office/powerpoint/2010/main" val="19168348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78B63-2047-A845-20DA-381A17B9693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E6230DC-D67E-2BEE-5843-8E7800780B7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5AB8B3-F209-92F7-9AC0-F5076731643F}"/>
              </a:ext>
            </a:extLst>
          </p:cNvPr>
          <p:cNvSpPr>
            <a:spLocks noGrp="1"/>
          </p:cNvSpPr>
          <p:nvPr>
            <p:ph type="dt" sz="half" idx="10"/>
          </p:nvPr>
        </p:nvSpPr>
        <p:spPr/>
        <p:txBody>
          <a:bodyPr/>
          <a:lstStyle/>
          <a:p>
            <a:fld id="{7B8B1A76-39C8-40EA-8C6B-B8497B810C57}" type="datetimeFigureOut">
              <a:rPr lang="en-US" smtClean="0"/>
              <a:t>10/11/2026</a:t>
            </a:fld>
            <a:endParaRPr lang="en-US"/>
          </a:p>
        </p:txBody>
      </p:sp>
      <p:sp>
        <p:nvSpPr>
          <p:cNvPr id="5" name="Footer Placeholder 4">
            <a:extLst>
              <a:ext uri="{FF2B5EF4-FFF2-40B4-BE49-F238E27FC236}">
                <a16:creationId xmlns:a16="http://schemas.microsoft.com/office/drawing/2014/main" id="{3CCFA69C-AD50-862A-D32E-574DD486C8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3EBA2C-EFA8-5048-B1B9-D0F9D3F0B91B}"/>
              </a:ext>
            </a:extLst>
          </p:cNvPr>
          <p:cNvSpPr>
            <a:spLocks noGrp="1"/>
          </p:cNvSpPr>
          <p:nvPr>
            <p:ph type="sldNum" sz="quarter" idx="12"/>
          </p:nvPr>
        </p:nvSpPr>
        <p:spPr/>
        <p:txBody>
          <a:bodyPr/>
          <a:lstStyle/>
          <a:p>
            <a:fld id="{A879C420-366D-4B88-B44B-D8CA260CAD61}" type="slidenum">
              <a:rPr lang="en-US" smtClean="0"/>
              <a:t>‹#›</a:t>
            </a:fld>
            <a:endParaRPr lang="en-US"/>
          </a:p>
        </p:txBody>
      </p:sp>
    </p:spTree>
    <p:extLst>
      <p:ext uri="{BB962C8B-B14F-4D97-AF65-F5344CB8AC3E}">
        <p14:creationId xmlns:p14="http://schemas.microsoft.com/office/powerpoint/2010/main" val="36656920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F38065-C0D4-8D91-33D4-A71BB551CD1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EE1B24E-E255-DC0F-0F11-DEA619C8EEE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CB05114-158A-E78D-9ECD-E0F8BB1C53A7}"/>
              </a:ext>
            </a:extLst>
          </p:cNvPr>
          <p:cNvSpPr>
            <a:spLocks noGrp="1"/>
          </p:cNvSpPr>
          <p:nvPr>
            <p:ph type="dt" sz="half" idx="10"/>
          </p:nvPr>
        </p:nvSpPr>
        <p:spPr/>
        <p:txBody>
          <a:bodyPr/>
          <a:lstStyle/>
          <a:p>
            <a:fld id="{7B8B1A76-39C8-40EA-8C6B-B8497B810C57}" type="datetimeFigureOut">
              <a:rPr lang="en-US" smtClean="0"/>
              <a:t>10/11/2026</a:t>
            </a:fld>
            <a:endParaRPr lang="en-US"/>
          </a:p>
        </p:txBody>
      </p:sp>
      <p:sp>
        <p:nvSpPr>
          <p:cNvPr id="5" name="Footer Placeholder 4">
            <a:extLst>
              <a:ext uri="{FF2B5EF4-FFF2-40B4-BE49-F238E27FC236}">
                <a16:creationId xmlns:a16="http://schemas.microsoft.com/office/drawing/2014/main" id="{3173565A-6EDD-5922-0C60-C3FFE1E5B3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3D7D10-57EB-B2ED-1C45-A0A9FBD627FB}"/>
              </a:ext>
            </a:extLst>
          </p:cNvPr>
          <p:cNvSpPr>
            <a:spLocks noGrp="1"/>
          </p:cNvSpPr>
          <p:nvPr>
            <p:ph type="sldNum" sz="quarter" idx="12"/>
          </p:nvPr>
        </p:nvSpPr>
        <p:spPr/>
        <p:txBody>
          <a:bodyPr/>
          <a:lstStyle/>
          <a:p>
            <a:fld id="{A879C420-366D-4B88-B44B-D8CA260CAD61}" type="slidenum">
              <a:rPr lang="en-US" smtClean="0"/>
              <a:t>‹#›</a:t>
            </a:fld>
            <a:endParaRPr lang="en-US"/>
          </a:p>
        </p:txBody>
      </p:sp>
    </p:spTree>
    <p:extLst>
      <p:ext uri="{BB962C8B-B14F-4D97-AF65-F5344CB8AC3E}">
        <p14:creationId xmlns:p14="http://schemas.microsoft.com/office/powerpoint/2010/main" val="17660419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B5211-044E-9060-206A-290C8A88D92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AB46D7D-4423-F10A-6589-DBD88452437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3FAC8B1-16CF-850C-44A0-56C46D4B81D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9420D37-E9D4-3AFF-D629-C98BE099D02A}"/>
              </a:ext>
            </a:extLst>
          </p:cNvPr>
          <p:cNvSpPr>
            <a:spLocks noGrp="1"/>
          </p:cNvSpPr>
          <p:nvPr>
            <p:ph type="dt" sz="half" idx="10"/>
          </p:nvPr>
        </p:nvSpPr>
        <p:spPr/>
        <p:txBody>
          <a:bodyPr/>
          <a:lstStyle/>
          <a:p>
            <a:fld id="{7B8B1A76-39C8-40EA-8C6B-B8497B810C57}" type="datetimeFigureOut">
              <a:rPr lang="en-US" smtClean="0"/>
              <a:t>10/11/2026</a:t>
            </a:fld>
            <a:endParaRPr lang="en-US"/>
          </a:p>
        </p:txBody>
      </p:sp>
      <p:sp>
        <p:nvSpPr>
          <p:cNvPr id="6" name="Footer Placeholder 5">
            <a:extLst>
              <a:ext uri="{FF2B5EF4-FFF2-40B4-BE49-F238E27FC236}">
                <a16:creationId xmlns:a16="http://schemas.microsoft.com/office/drawing/2014/main" id="{03CF1782-E3F0-D2DB-48CB-02497356C73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7427AEA-1EB8-24A3-6BF0-D996A6C4F08A}"/>
              </a:ext>
            </a:extLst>
          </p:cNvPr>
          <p:cNvSpPr>
            <a:spLocks noGrp="1"/>
          </p:cNvSpPr>
          <p:nvPr>
            <p:ph type="sldNum" sz="quarter" idx="12"/>
          </p:nvPr>
        </p:nvSpPr>
        <p:spPr/>
        <p:txBody>
          <a:bodyPr/>
          <a:lstStyle/>
          <a:p>
            <a:fld id="{A879C420-366D-4B88-B44B-D8CA260CAD61}" type="slidenum">
              <a:rPr lang="en-US" smtClean="0"/>
              <a:t>‹#›</a:t>
            </a:fld>
            <a:endParaRPr lang="en-US"/>
          </a:p>
        </p:txBody>
      </p:sp>
    </p:spTree>
    <p:extLst>
      <p:ext uri="{BB962C8B-B14F-4D97-AF65-F5344CB8AC3E}">
        <p14:creationId xmlns:p14="http://schemas.microsoft.com/office/powerpoint/2010/main" val="22170091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0385A-9405-B159-360A-0157DC5D398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2357601-B27F-545F-3FED-8C7702E9ED1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08A9562-3D9A-7D3F-0F5E-43B54BAB846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4345E25-64EF-755B-5232-A6FE1E8B11C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2C140DF-ACF7-DF0A-D652-87BB80EE0E9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22C56EB-875F-8876-721E-8EA8D51D34DA}"/>
              </a:ext>
            </a:extLst>
          </p:cNvPr>
          <p:cNvSpPr>
            <a:spLocks noGrp="1"/>
          </p:cNvSpPr>
          <p:nvPr>
            <p:ph type="dt" sz="half" idx="10"/>
          </p:nvPr>
        </p:nvSpPr>
        <p:spPr/>
        <p:txBody>
          <a:bodyPr/>
          <a:lstStyle/>
          <a:p>
            <a:fld id="{7B8B1A76-39C8-40EA-8C6B-B8497B810C57}" type="datetimeFigureOut">
              <a:rPr lang="en-US" smtClean="0"/>
              <a:t>10/11/2026</a:t>
            </a:fld>
            <a:endParaRPr lang="en-US"/>
          </a:p>
        </p:txBody>
      </p:sp>
      <p:sp>
        <p:nvSpPr>
          <p:cNvPr id="8" name="Footer Placeholder 7">
            <a:extLst>
              <a:ext uri="{FF2B5EF4-FFF2-40B4-BE49-F238E27FC236}">
                <a16:creationId xmlns:a16="http://schemas.microsoft.com/office/drawing/2014/main" id="{86B88F48-B4B4-2135-5A25-A1BEA108635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007A742-14A2-8B3E-A324-3D2F56F0AFD8}"/>
              </a:ext>
            </a:extLst>
          </p:cNvPr>
          <p:cNvSpPr>
            <a:spLocks noGrp="1"/>
          </p:cNvSpPr>
          <p:nvPr>
            <p:ph type="sldNum" sz="quarter" idx="12"/>
          </p:nvPr>
        </p:nvSpPr>
        <p:spPr/>
        <p:txBody>
          <a:bodyPr/>
          <a:lstStyle/>
          <a:p>
            <a:fld id="{A879C420-366D-4B88-B44B-D8CA260CAD61}" type="slidenum">
              <a:rPr lang="en-US" smtClean="0"/>
              <a:t>‹#›</a:t>
            </a:fld>
            <a:endParaRPr lang="en-US"/>
          </a:p>
        </p:txBody>
      </p:sp>
    </p:spTree>
    <p:extLst>
      <p:ext uri="{BB962C8B-B14F-4D97-AF65-F5344CB8AC3E}">
        <p14:creationId xmlns:p14="http://schemas.microsoft.com/office/powerpoint/2010/main" val="28588600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76DDD8-1574-158E-2518-EA01DC6D8BF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E45C592-F2BD-F772-EADD-05119EDB51AC}"/>
              </a:ext>
            </a:extLst>
          </p:cNvPr>
          <p:cNvSpPr>
            <a:spLocks noGrp="1"/>
          </p:cNvSpPr>
          <p:nvPr>
            <p:ph type="dt" sz="half" idx="10"/>
          </p:nvPr>
        </p:nvSpPr>
        <p:spPr/>
        <p:txBody>
          <a:bodyPr/>
          <a:lstStyle/>
          <a:p>
            <a:fld id="{7B8B1A76-39C8-40EA-8C6B-B8497B810C57}" type="datetimeFigureOut">
              <a:rPr lang="en-US" smtClean="0"/>
              <a:t>10/11/2026</a:t>
            </a:fld>
            <a:endParaRPr lang="en-US"/>
          </a:p>
        </p:txBody>
      </p:sp>
      <p:sp>
        <p:nvSpPr>
          <p:cNvPr id="4" name="Footer Placeholder 3">
            <a:extLst>
              <a:ext uri="{FF2B5EF4-FFF2-40B4-BE49-F238E27FC236}">
                <a16:creationId xmlns:a16="http://schemas.microsoft.com/office/drawing/2014/main" id="{46F3C5B9-98A8-E575-C0B6-87B67999EE7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94F98CF-73BF-B4B3-C30D-BA013A0DB0E9}"/>
              </a:ext>
            </a:extLst>
          </p:cNvPr>
          <p:cNvSpPr>
            <a:spLocks noGrp="1"/>
          </p:cNvSpPr>
          <p:nvPr>
            <p:ph type="sldNum" sz="quarter" idx="12"/>
          </p:nvPr>
        </p:nvSpPr>
        <p:spPr/>
        <p:txBody>
          <a:bodyPr/>
          <a:lstStyle/>
          <a:p>
            <a:fld id="{A879C420-366D-4B88-B44B-D8CA260CAD61}" type="slidenum">
              <a:rPr lang="en-US" smtClean="0"/>
              <a:t>‹#›</a:t>
            </a:fld>
            <a:endParaRPr lang="en-US"/>
          </a:p>
        </p:txBody>
      </p:sp>
    </p:spTree>
    <p:extLst>
      <p:ext uri="{BB962C8B-B14F-4D97-AF65-F5344CB8AC3E}">
        <p14:creationId xmlns:p14="http://schemas.microsoft.com/office/powerpoint/2010/main" val="4642047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C0AB4C0-4C62-3050-2D77-0374176A453A}"/>
              </a:ext>
            </a:extLst>
          </p:cNvPr>
          <p:cNvSpPr>
            <a:spLocks noGrp="1"/>
          </p:cNvSpPr>
          <p:nvPr>
            <p:ph type="dt" sz="half" idx="10"/>
          </p:nvPr>
        </p:nvSpPr>
        <p:spPr/>
        <p:txBody>
          <a:bodyPr/>
          <a:lstStyle/>
          <a:p>
            <a:fld id="{7B8B1A76-39C8-40EA-8C6B-B8497B810C57}" type="datetimeFigureOut">
              <a:rPr lang="en-US" smtClean="0"/>
              <a:t>10/11/2026</a:t>
            </a:fld>
            <a:endParaRPr lang="en-US"/>
          </a:p>
        </p:txBody>
      </p:sp>
      <p:sp>
        <p:nvSpPr>
          <p:cNvPr id="3" name="Footer Placeholder 2">
            <a:extLst>
              <a:ext uri="{FF2B5EF4-FFF2-40B4-BE49-F238E27FC236}">
                <a16:creationId xmlns:a16="http://schemas.microsoft.com/office/drawing/2014/main" id="{357E8621-8DC8-897C-11D9-0754A9166BB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9C7EF18-ADA3-6A3D-0176-B9342B81BAD1}"/>
              </a:ext>
            </a:extLst>
          </p:cNvPr>
          <p:cNvSpPr>
            <a:spLocks noGrp="1"/>
          </p:cNvSpPr>
          <p:nvPr>
            <p:ph type="sldNum" sz="quarter" idx="12"/>
          </p:nvPr>
        </p:nvSpPr>
        <p:spPr/>
        <p:txBody>
          <a:bodyPr/>
          <a:lstStyle/>
          <a:p>
            <a:fld id="{A879C420-366D-4B88-B44B-D8CA260CAD61}" type="slidenum">
              <a:rPr lang="en-US" smtClean="0"/>
              <a:t>‹#›</a:t>
            </a:fld>
            <a:endParaRPr lang="en-US"/>
          </a:p>
        </p:txBody>
      </p:sp>
    </p:spTree>
    <p:extLst>
      <p:ext uri="{BB962C8B-B14F-4D97-AF65-F5344CB8AC3E}">
        <p14:creationId xmlns:p14="http://schemas.microsoft.com/office/powerpoint/2010/main" val="41015184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2545A-068D-A7A7-6A8F-AA2EDC06A46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F3C8BFA-78CF-C5F0-2853-4573DEBC5B7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DEEF325-E4E7-CB1E-BAE9-37178C3A9D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7AD5DA7-F7FD-71D7-88BA-F381C96902E9}"/>
              </a:ext>
            </a:extLst>
          </p:cNvPr>
          <p:cNvSpPr>
            <a:spLocks noGrp="1"/>
          </p:cNvSpPr>
          <p:nvPr>
            <p:ph type="dt" sz="half" idx="10"/>
          </p:nvPr>
        </p:nvSpPr>
        <p:spPr/>
        <p:txBody>
          <a:bodyPr/>
          <a:lstStyle/>
          <a:p>
            <a:fld id="{7B8B1A76-39C8-40EA-8C6B-B8497B810C57}" type="datetimeFigureOut">
              <a:rPr lang="en-US" smtClean="0"/>
              <a:t>10/11/2026</a:t>
            </a:fld>
            <a:endParaRPr lang="en-US"/>
          </a:p>
        </p:txBody>
      </p:sp>
      <p:sp>
        <p:nvSpPr>
          <p:cNvPr id="6" name="Footer Placeholder 5">
            <a:extLst>
              <a:ext uri="{FF2B5EF4-FFF2-40B4-BE49-F238E27FC236}">
                <a16:creationId xmlns:a16="http://schemas.microsoft.com/office/drawing/2014/main" id="{01F4A77B-7E64-C0BB-FE2A-AAF0A30EA8D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FA97806-87EC-FC8D-436B-8C05FB777840}"/>
              </a:ext>
            </a:extLst>
          </p:cNvPr>
          <p:cNvSpPr>
            <a:spLocks noGrp="1"/>
          </p:cNvSpPr>
          <p:nvPr>
            <p:ph type="sldNum" sz="quarter" idx="12"/>
          </p:nvPr>
        </p:nvSpPr>
        <p:spPr/>
        <p:txBody>
          <a:bodyPr/>
          <a:lstStyle/>
          <a:p>
            <a:fld id="{A879C420-366D-4B88-B44B-D8CA260CAD61}" type="slidenum">
              <a:rPr lang="en-US" smtClean="0"/>
              <a:t>‹#›</a:t>
            </a:fld>
            <a:endParaRPr lang="en-US"/>
          </a:p>
        </p:txBody>
      </p:sp>
    </p:spTree>
    <p:extLst>
      <p:ext uri="{BB962C8B-B14F-4D97-AF65-F5344CB8AC3E}">
        <p14:creationId xmlns:p14="http://schemas.microsoft.com/office/powerpoint/2010/main" val="23210179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52FC00-D7E1-A16B-4999-E5352D32CB8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C476B47-DEE8-B534-D8AD-ED3BAD053D1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928FAA7-6EC7-2A93-AB14-AAE5B6CECF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2730C76-0A7E-8239-D380-5F2E940A41B0}"/>
              </a:ext>
            </a:extLst>
          </p:cNvPr>
          <p:cNvSpPr>
            <a:spLocks noGrp="1"/>
          </p:cNvSpPr>
          <p:nvPr>
            <p:ph type="dt" sz="half" idx="10"/>
          </p:nvPr>
        </p:nvSpPr>
        <p:spPr/>
        <p:txBody>
          <a:bodyPr/>
          <a:lstStyle/>
          <a:p>
            <a:fld id="{7B8B1A76-39C8-40EA-8C6B-B8497B810C57}" type="datetimeFigureOut">
              <a:rPr lang="en-US" smtClean="0"/>
              <a:t>10/11/2026</a:t>
            </a:fld>
            <a:endParaRPr lang="en-US"/>
          </a:p>
        </p:txBody>
      </p:sp>
      <p:sp>
        <p:nvSpPr>
          <p:cNvPr id="6" name="Footer Placeholder 5">
            <a:extLst>
              <a:ext uri="{FF2B5EF4-FFF2-40B4-BE49-F238E27FC236}">
                <a16:creationId xmlns:a16="http://schemas.microsoft.com/office/drawing/2014/main" id="{5A09F241-4862-A87E-C98A-59BE16ACD6C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75B8942-239E-6CDB-E917-F2372F351BE6}"/>
              </a:ext>
            </a:extLst>
          </p:cNvPr>
          <p:cNvSpPr>
            <a:spLocks noGrp="1"/>
          </p:cNvSpPr>
          <p:nvPr>
            <p:ph type="sldNum" sz="quarter" idx="12"/>
          </p:nvPr>
        </p:nvSpPr>
        <p:spPr/>
        <p:txBody>
          <a:bodyPr/>
          <a:lstStyle/>
          <a:p>
            <a:fld id="{A879C420-366D-4B88-B44B-D8CA260CAD61}" type="slidenum">
              <a:rPr lang="en-US" smtClean="0"/>
              <a:t>‹#›</a:t>
            </a:fld>
            <a:endParaRPr lang="en-US"/>
          </a:p>
        </p:txBody>
      </p:sp>
    </p:spTree>
    <p:extLst>
      <p:ext uri="{BB962C8B-B14F-4D97-AF65-F5344CB8AC3E}">
        <p14:creationId xmlns:p14="http://schemas.microsoft.com/office/powerpoint/2010/main" val="37175469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7B304-4610-F297-2507-F81C7152590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08DBE60-44F6-FB35-0341-D054EAA104E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0CC907-2D49-F517-37E9-1B071E7BB9C2}"/>
              </a:ext>
            </a:extLst>
          </p:cNvPr>
          <p:cNvSpPr>
            <a:spLocks noGrp="1"/>
          </p:cNvSpPr>
          <p:nvPr>
            <p:ph type="dt" sz="half" idx="10"/>
          </p:nvPr>
        </p:nvSpPr>
        <p:spPr/>
        <p:txBody>
          <a:bodyPr/>
          <a:lstStyle/>
          <a:p>
            <a:fld id="{7B8B1A76-39C8-40EA-8C6B-B8497B810C57}" type="datetimeFigureOut">
              <a:rPr lang="en-US" smtClean="0"/>
              <a:t>10/11/2026</a:t>
            </a:fld>
            <a:endParaRPr lang="en-US"/>
          </a:p>
        </p:txBody>
      </p:sp>
      <p:sp>
        <p:nvSpPr>
          <p:cNvPr id="5" name="Footer Placeholder 4">
            <a:extLst>
              <a:ext uri="{FF2B5EF4-FFF2-40B4-BE49-F238E27FC236}">
                <a16:creationId xmlns:a16="http://schemas.microsoft.com/office/drawing/2014/main" id="{71EE27F0-DFB7-F05F-A48F-A2F4CF5D2C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F4F70E-8E03-790A-E8BD-8A315D99F414}"/>
              </a:ext>
            </a:extLst>
          </p:cNvPr>
          <p:cNvSpPr>
            <a:spLocks noGrp="1"/>
          </p:cNvSpPr>
          <p:nvPr>
            <p:ph type="sldNum" sz="quarter" idx="12"/>
          </p:nvPr>
        </p:nvSpPr>
        <p:spPr/>
        <p:txBody>
          <a:bodyPr/>
          <a:lstStyle/>
          <a:p>
            <a:fld id="{A879C420-366D-4B88-B44B-D8CA260CAD61}" type="slidenum">
              <a:rPr lang="en-US" smtClean="0"/>
              <a:t>‹#›</a:t>
            </a:fld>
            <a:endParaRPr lang="en-US"/>
          </a:p>
        </p:txBody>
      </p:sp>
    </p:spTree>
    <p:extLst>
      <p:ext uri="{BB962C8B-B14F-4D97-AF65-F5344CB8AC3E}">
        <p14:creationId xmlns:p14="http://schemas.microsoft.com/office/powerpoint/2010/main" val="27249128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9A36B06-54B4-A634-868E-A7BA04C420E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11B1703-E3C1-00CD-A28E-B373D6F53C4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571388-9AC4-D1CD-C961-8207A41A5285}"/>
              </a:ext>
            </a:extLst>
          </p:cNvPr>
          <p:cNvSpPr>
            <a:spLocks noGrp="1"/>
          </p:cNvSpPr>
          <p:nvPr>
            <p:ph type="dt" sz="half" idx="10"/>
          </p:nvPr>
        </p:nvSpPr>
        <p:spPr/>
        <p:txBody>
          <a:bodyPr/>
          <a:lstStyle/>
          <a:p>
            <a:fld id="{7B8B1A76-39C8-40EA-8C6B-B8497B810C57}" type="datetimeFigureOut">
              <a:rPr lang="en-US" smtClean="0"/>
              <a:t>10/11/2026</a:t>
            </a:fld>
            <a:endParaRPr lang="en-US"/>
          </a:p>
        </p:txBody>
      </p:sp>
      <p:sp>
        <p:nvSpPr>
          <p:cNvPr id="5" name="Footer Placeholder 4">
            <a:extLst>
              <a:ext uri="{FF2B5EF4-FFF2-40B4-BE49-F238E27FC236}">
                <a16:creationId xmlns:a16="http://schemas.microsoft.com/office/drawing/2014/main" id="{F2676C12-76CB-4839-0458-54E7D9E6BE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48490C-A8C5-2D7F-3A5C-8231F80B1833}"/>
              </a:ext>
            </a:extLst>
          </p:cNvPr>
          <p:cNvSpPr>
            <a:spLocks noGrp="1"/>
          </p:cNvSpPr>
          <p:nvPr>
            <p:ph type="sldNum" sz="quarter" idx="12"/>
          </p:nvPr>
        </p:nvSpPr>
        <p:spPr/>
        <p:txBody>
          <a:bodyPr/>
          <a:lstStyle/>
          <a:p>
            <a:fld id="{A879C420-366D-4B88-B44B-D8CA260CAD61}" type="slidenum">
              <a:rPr lang="en-US" smtClean="0"/>
              <a:t>‹#›</a:t>
            </a:fld>
            <a:endParaRPr lang="en-US"/>
          </a:p>
        </p:txBody>
      </p:sp>
    </p:spTree>
    <p:extLst>
      <p:ext uri="{BB962C8B-B14F-4D97-AF65-F5344CB8AC3E}">
        <p14:creationId xmlns:p14="http://schemas.microsoft.com/office/powerpoint/2010/main" val="35910015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AB2B9F18-EB99-BDAE-274E-F0FD504C2CE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8CF3BF1F-5EBB-73DD-7F9E-3D2A2BD1253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316C3193-A406-3E9C-E87E-0DD316E9F4A4}"/>
              </a:ext>
            </a:extLst>
          </p:cNvPr>
          <p:cNvSpPr>
            <a:spLocks noGrp="1" noChangeArrowheads="1"/>
          </p:cNvSpPr>
          <p:nvPr>
            <p:ph type="sldNum" sz="quarter" idx="12"/>
          </p:nvPr>
        </p:nvSpPr>
        <p:spPr>
          <a:ln/>
        </p:spPr>
        <p:txBody>
          <a:bodyPr/>
          <a:lstStyle>
            <a:lvl1pPr>
              <a:defRPr/>
            </a:lvl1pPr>
          </a:lstStyle>
          <a:p>
            <a:pPr>
              <a:defRPr/>
            </a:pPr>
            <a:fld id="{1BA21794-018B-415C-B62E-94ECECB6A285}" type="slidenum">
              <a:rPr lang="en-US" altLang="en-US"/>
              <a:pPr>
                <a:defRPr/>
              </a:pPr>
              <a:t>‹#›</a:t>
            </a:fld>
            <a:endParaRPr lang="en-US" altLang="en-US"/>
          </a:p>
        </p:txBody>
      </p:sp>
    </p:spTree>
    <p:extLst>
      <p:ext uri="{BB962C8B-B14F-4D97-AF65-F5344CB8AC3E}">
        <p14:creationId xmlns:p14="http://schemas.microsoft.com/office/powerpoint/2010/main" val="30423749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16A24A3B-8CE6-0597-96FF-FB4BDA36046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9AE12965-49BB-11B4-4365-72C1574F7F2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612E66EC-99BF-C710-3972-41B018DE37B2}"/>
              </a:ext>
            </a:extLst>
          </p:cNvPr>
          <p:cNvSpPr>
            <a:spLocks noGrp="1" noChangeArrowheads="1"/>
          </p:cNvSpPr>
          <p:nvPr>
            <p:ph type="sldNum" sz="quarter" idx="12"/>
          </p:nvPr>
        </p:nvSpPr>
        <p:spPr>
          <a:ln/>
        </p:spPr>
        <p:txBody>
          <a:bodyPr/>
          <a:lstStyle>
            <a:lvl1pPr>
              <a:defRPr/>
            </a:lvl1pPr>
          </a:lstStyle>
          <a:p>
            <a:pPr>
              <a:defRPr/>
            </a:pPr>
            <a:fld id="{17158239-76FC-4CCB-9C27-44BDD58252EA}" type="slidenum">
              <a:rPr lang="en-US" altLang="en-US"/>
              <a:pPr>
                <a:defRPr/>
              </a:pPr>
              <a:t>‹#›</a:t>
            </a:fld>
            <a:endParaRPr lang="en-US" altLang="en-US"/>
          </a:p>
        </p:txBody>
      </p:sp>
    </p:spTree>
    <p:extLst>
      <p:ext uri="{BB962C8B-B14F-4D97-AF65-F5344CB8AC3E}">
        <p14:creationId xmlns:p14="http://schemas.microsoft.com/office/powerpoint/2010/main" val="17675755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D962E6B9-C20B-7DBE-F0B4-AFCC085E5B3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9C64515E-4C02-8202-2B20-04BC5CEB300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7CCEF852-863F-03E5-2837-DE5487A3BBCE}"/>
              </a:ext>
            </a:extLst>
          </p:cNvPr>
          <p:cNvSpPr>
            <a:spLocks noGrp="1" noChangeArrowheads="1"/>
          </p:cNvSpPr>
          <p:nvPr>
            <p:ph type="sldNum" sz="quarter" idx="12"/>
          </p:nvPr>
        </p:nvSpPr>
        <p:spPr>
          <a:ln/>
        </p:spPr>
        <p:txBody>
          <a:bodyPr/>
          <a:lstStyle>
            <a:lvl1pPr>
              <a:defRPr/>
            </a:lvl1pPr>
          </a:lstStyle>
          <a:p>
            <a:pPr>
              <a:defRPr/>
            </a:pPr>
            <a:fld id="{C93C9705-E99A-4A30-9C73-86537C3CA61C}" type="slidenum">
              <a:rPr lang="en-US" altLang="en-US"/>
              <a:pPr>
                <a:defRPr/>
              </a:pPr>
              <a:t>‹#›</a:t>
            </a:fld>
            <a:endParaRPr lang="en-US" altLang="en-US"/>
          </a:p>
        </p:txBody>
      </p:sp>
    </p:spTree>
    <p:extLst>
      <p:ext uri="{BB962C8B-B14F-4D97-AF65-F5344CB8AC3E}">
        <p14:creationId xmlns:p14="http://schemas.microsoft.com/office/powerpoint/2010/main" val="34261142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B8E664FD-39BF-924A-7098-0E81B86CBED2}"/>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318B2222-856C-BB2B-D69E-0B3170C16A5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B62357A9-AE43-35FA-C69A-6C5A76A53C94}"/>
              </a:ext>
            </a:extLst>
          </p:cNvPr>
          <p:cNvSpPr>
            <a:spLocks noGrp="1" noChangeArrowheads="1"/>
          </p:cNvSpPr>
          <p:nvPr>
            <p:ph type="sldNum" sz="quarter" idx="12"/>
          </p:nvPr>
        </p:nvSpPr>
        <p:spPr>
          <a:ln/>
        </p:spPr>
        <p:txBody>
          <a:bodyPr/>
          <a:lstStyle>
            <a:lvl1pPr>
              <a:defRPr/>
            </a:lvl1pPr>
          </a:lstStyle>
          <a:p>
            <a:pPr>
              <a:defRPr/>
            </a:pPr>
            <a:fld id="{D36C28FF-2912-4184-9243-B2E6C9283245}" type="slidenum">
              <a:rPr lang="en-US" altLang="en-US"/>
              <a:pPr>
                <a:defRPr/>
              </a:pPr>
              <a:t>‹#›</a:t>
            </a:fld>
            <a:endParaRPr lang="en-US" altLang="en-US"/>
          </a:p>
        </p:txBody>
      </p:sp>
    </p:spTree>
    <p:extLst>
      <p:ext uri="{BB962C8B-B14F-4D97-AF65-F5344CB8AC3E}">
        <p14:creationId xmlns:p14="http://schemas.microsoft.com/office/powerpoint/2010/main" val="614265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37A3E459-8AB8-598B-AE00-F715C53C3FFA}"/>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A64CD6F7-09BA-ECC3-6CB8-7166090C148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F26FEBB9-76B2-26ED-FF47-64E23147F033}"/>
              </a:ext>
            </a:extLst>
          </p:cNvPr>
          <p:cNvSpPr>
            <a:spLocks noGrp="1" noChangeArrowheads="1"/>
          </p:cNvSpPr>
          <p:nvPr>
            <p:ph type="sldNum" sz="quarter" idx="12"/>
          </p:nvPr>
        </p:nvSpPr>
        <p:spPr>
          <a:ln/>
        </p:spPr>
        <p:txBody>
          <a:bodyPr/>
          <a:lstStyle>
            <a:lvl1pPr>
              <a:defRPr/>
            </a:lvl1pPr>
          </a:lstStyle>
          <a:p>
            <a:pPr>
              <a:defRPr/>
            </a:pPr>
            <a:fld id="{021E8B9C-0E78-4543-A193-2FC7CD1CA1C5}" type="slidenum">
              <a:rPr lang="en-US" altLang="en-US"/>
              <a:pPr>
                <a:defRPr/>
              </a:pPr>
              <a:t>‹#›</a:t>
            </a:fld>
            <a:endParaRPr lang="en-US" altLang="en-US"/>
          </a:p>
        </p:txBody>
      </p:sp>
    </p:spTree>
    <p:extLst>
      <p:ext uri="{BB962C8B-B14F-4D97-AF65-F5344CB8AC3E}">
        <p14:creationId xmlns:p14="http://schemas.microsoft.com/office/powerpoint/2010/main" val="6832689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0EB262DC-DE88-BC13-83A8-04CAA8E06711}"/>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EF133D36-49B9-6198-9480-400E4B3D5DB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9E356EB4-7D32-6075-B22C-8E78CEB15A5E}"/>
              </a:ext>
            </a:extLst>
          </p:cNvPr>
          <p:cNvSpPr>
            <a:spLocks noGrp="1" noChangeArrowheads="1"/>
          </p:cNvSpPr>
          <p:nvPr>
            <p:ph type="sldNum" sz="quarter" idx="12"/>
          </p:nvPr>
        </p:nvSpPr>
        <p:spPr>
          <a:ln/>
        </p:spPr>
        <p:txBody>
          <a:bodyPr/>
          <a:lstStyle>
            <a:lvl1pPr>
              <a:defRPr/>
            </a:lvl1pPr>
          </a:lstStyle>
          <a:p>
            <a:pPr>
              <a:defRPr/>
            </a:pPr>
            <a:fld id="{35ABF138-998B-4AE2-9B36-F8853AFEFE4E}" type="slidenum">
              <a:rPr lang="en-US" altLang="en-US"/>
              <a:pPr>
                <a:defRPr/>
              </a:pPr>
              <a:t>‹#›</a:t>
            </a:fld>
            <a:endParaRPr lang="en-US" altLang="en-US"/>
          </a:p>
        </p:txBody>
      </p:sp>
    </p:spTree>
    <p:extLst>
      <p:ext uri="{BB962C8B-B14F-4D97-AF65-F5344CB8AC3E}">
        <p14:creationId xmlns:p14="http://schemas.microsoft.com/office/powerpoint/2010/main" val="21897434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FEE50E80-2DA3-9837-1FFD-BCD825A53331}"/>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07842914-4B35-97B9-BEE4-9DF556090A8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8D42F1C5-AD0A-495C-C5C3-096DEC220F9D}"/>
              </a:ext>
            </a:extLst>
          </p:cNvPr>
          <p:cNvSpPr>
            <a:spLocks noGrp="1" noChangeArrowheads="1"/>
          </p:cNvSpPr>
          <p:nvPr>
            <p:ph type="sldNum" sz="quarter" idx="12"/>
          </p:nvPr>
        </p:nvSpPr>
        <p:spPr>
          <a:ln/>
        </p:spPr>
        <p:txBody>
          <a:bodyPr/>
          <a:lstStyle>
            <a:lvl1pPr>
              <a:defRPr/>
            </a:lvl1pPr>
          </a:lstStyle>
          <a:p>
            <a:pPr>
              <a:defRPr/>
            </a:pPr>
            <a:fld id="{B900AAF8-CD8C-4D25-B9DB-6B9E3810C8CC}" type="slidenum">
              <a:rPr lang="en-US" altLang="en-US"/>
              <a:pPr>
                <a:defRPr/>
              </a:pPr>
              <a:t>‹#›</a:t>
            </a:fld>
            <a:endParaRPr lang="en-US" altLang="en-US"/>
          </a:p>
        </p:txBody>
      </p:sp>
    </p:spTree>
    <p:extLst>
      <p:ext uri="{BB962C8B-B14F-4D97-AF65-F5344CB8AC3E}">
        <p14:creationId xmlns:p14="http://schemas.microsoft.com/office/powerpoint/2010/main" val="25980748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F200DCE5-7D44-34E4-BDB9-F7630762093F}"/>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67BF8185-27D4-953F-2527-6BEA15A0013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6808689D-9F9A-6F34-578B-1B5BF7D7592E}"/>
              </a:ext>
            </a:extLst>
          </p:cNvPr>
          <p:cNvSpPr>
            <a:spLocks noGrp="1" noChangeArrowheads="1"/>
          </p:cNvSpPr>
          <p:nvPr>
            <p:ph type="sldNum" sz="quarter" idx="12"/>
          </p:nvPr>
        </p:nvSpPr>
        <p:spPr>
          <a:ln/>
        </p:spPr>
        <p:txBody>
          <a:bodyPr/>
          <a:lstStyle>
            <a:lvl1pPr>
              <a:defRPr/>
            </a:lvl1pPr>
          </a:lstStyle>
          <a:p>
            <a:pPr>
              <a:defRPr/>
            </a:pPr>
            <a:fld id="{A5295499-E642-4DAC-8468-F001697A410A}" type="slidenum">
              <a:rPr lang="en-US" altLang="en-US"/>
              <a:pPr>
                <a:defRPr/>
              </a:pPr>
              <a:t>‹#›</a:t>
            </a:fld>
            <a:endParaRPr lang="en-US" altLang="en-US"/>
          </a:p>
        </p:txBody>
      </p:sp>
    </p:spTree>
    <p:extLst>
      <p:ext uri="{BB962C8B-B14F-4D97-AF65-F5344CB8AC3E}">
        <p14:creationId xmlns:p14="http://schemas.microsoft.com/office/powerpoint/2010/main" val="20033768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3B472C7C-156D-08B0-C9BE-D0E94380244C}"/>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0505FFBF-B717-1F98-F587-F16C280E1A4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98347E6D-9E90-3994-23B8-ADF2B835D7A4}"/>
              </a:ext>
            </a:extLst>
          </p:cNvPr>
          <p:cNvSpPr>
            <a:spLocks noGrp="1" noChangeArrowheads="1"/>
          </p:cNvSpPr>
          <p:nvPr>
            <p:ph type="sldNum" sz="quarter" idx="12"/>
          </p:nvPr>
        </p:nvSpPr>
        <p:spPr>
          <a:ln/>
        </p:spPr>
        <p:txBody>
          <a:bodyPr/>
          <a:lstStyle>
            <a:lvl1pPr>
              <a:defRPr/>
            </a:lvl1pPr>
          </a:lstStyle>
          <a:p>
            <a:pPr>
              <a:defRPr/>
            </a:pPr>
            <a:fld id="{9F023797-C234-423D-A87F-FE7671E33D78}" type="slidenum">
              <a:rPr lang="en-US" altLang="en-US"/>
              <a:pPr>
                <a:defRPr/>
              </a:pPr>
              <a:t>‹#›</a:t>
            </a:fld>
            <a:endParaRPr lang="en-US" altLang="en-US"/>
          </a:p>
        </p:txBody>
      </p:sp>
    </p:spTree>
    <p:extLst>
      <p:ext uri="{BB962C8B-B14F-4D97-AF65-F5344CB8AC3E}">
        <p14:creationId xmlns:p14="http://schemas.microsoft.com/office/powerpoint/2010/main" val="37230065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E76A1E8F-1B51-63B0-2D8F-37D82B3C2D1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80FC3EBE-510A-F5F5-6BF3-4418860F75A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CBEBE357-527F-77F1-AB52-8097C091961A}"/>
              </a:ext>
            </a:extLst>
          </p:cNvPr>
          <p:cNvSpPr>
            <a:spLocks noGrp="1" noChangeArrowheads="1"/>
          </p:cNvSpPr>
          <p:nvPr>
            <p:ph type="sldNum" sz="quarter" idx="12"/>
          </p:nvPr>
        </p:nvSpPr>
        <p:spPr>
          <a:ln/>
        </p:spPr>
        <p:txBody>
          <a:bodyPr/>
          <a:lstStyle>
            <a:lvl1pPr>
              <a:defRPr/>
            </a:lvl1pPr>
          </a:lstStyle>
          <a:p>
            <a:pPr>
              <a:defRPr/>
            </a:pPr>
            <a:fld id="{16979312-9FB6-4E49-B724-102083B273F7}" type="slidenum">
              <a:rPr lang="en-US" altLang="en-US"/>
              <a:pPr>
                <a:defRPr/>
              </a:pPr>
              <a:t>‹#›</a:t>
            </a:fld>
            <a:endParaRPr lang="en-US" altLang="en-US"/>
          </a:p>
        </p:txBody>
      </p:sp>
    </p:spTree>
    <p:extLst>
      <p:ext uri="{BB962C8B-B14F-4D97-AF65-F5344CB8AC3E}">
        <p14:creationId xmlns:p14="http://schemas.microsoft.com/office/powerpoint/2010/main" val="59842264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B5D563BF-E811-6AF3-00F0-213141C4F79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B0F2B3AC-A153-3B8C-31C2-C977A059C8C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841F8245-3D97-90CC-9523-C1EC7B1A86AB}"/>
              </a:ext>
            </a:extLst>
          </p:cNvPr>
          <p:cNvSpPr>
            <a:spLocks noGrp="1" noChangeArrowheads="1"/>
          </p:cNvSpPr>
          <p:nvPr>
            <p:ph type="sldNum" sz="quarter" idx="12"/>
          </p:nvPr>
        </p:nvSpPr>
        <p:spPr>
          <a:ln/>
        </p:spPr>
        <p:txBody>
          <a:bodyPr/>
          <a:lstStyle>
            <a:lvl1pPr>
              <a:defRPr/>
            </a:lvl1pPr>
          </a:lstStyle>
          <a:p>
            <a:pPr>
              <a:defRPr/>
            </a:pPr>
            <a:fld id="{94285925-159B-4F9F-99EC-5559554370A7}" type="slidenum">
              <a:rPr lang="en-US" altLang="en-US"/>
              <a:pPr>
                <a:defRPr/>
              </a:pPr>
              <a:t>‹#›</a:t>
            </a:fld>
            <a:endParaRPr lang="en-US" altLang="en-US"/>
          </a:p>
        </p:txBody>
      </p:sp>
    </p:spTree>
    <p:extLst>
      <p:ext uri="{BB962C8B-B14F-4D97-AF65-F5344CB8AC3E}">
        <p14:creationId xmlns:p14="http://schemas.microsoft.com/office/powerpoint/2010/main" val="1970443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able Placeholder 2"/>
          <p:cNvSpPr>
            <a:spLocks noGrp="1"/>
          </p:cNvSpPr>
          <p:nvPr>
            <p:ph type="tbl" idx="1"/>
          </p:nvPr>
        </p:nvSpPr>
        <p:spPr>
          <a:xfrm>
            <a:off x="609600" y="1600201"/>
            <a:ext cx="10972800" cy="4525963"/>
          </a:xfrm>
        </p:spPr>
        <p:txBody>
          <a:bodyPr/>
          <a:lstStyle/>
          <a:p>
            <a:pPr lvl="0"/>
            <a:endParaRPr lang="en-US" noProof="0"/>
          </a:p>
        </p:txBody>
      </p:sp>
      <p:sp>
        <p:nvSpPr>
          <p:cNvPr id="4" name="Rectangle 4">
            <a:extLst>
              <a:ext uri="{FF2B5EF4-FFF2-40B4-BE49-F238E27FC236}">
                <a16:creationId xmlns:a16="http://schemas.microsoft.com/office/drawing/2014/main" id="{64F1D39E-7C5A-3581-CE57-C79CF4D18B08}"/>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705503C4-4232-8CD3-8017-77DE20C0693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9A91AD45-BFC5-1344-3916-B30A9849E688}"/>
              </a:ext>
            </a:extLst>
          </p:cNvPr>
          <p:cNvSpPr>
            <a:spLocks noGrp="1" noChangeArrowheads="1"/>
          </p:cNvSpPr>
          <p:nvPr>
            <p:ph type="sldNum" sz="quarter" idx="12"/>
          </p:nvPr>
        </p:nvSpPr>
        <p:spPr>
          <a:ln/>
        </p:spPr>
        <p:txBody>
          <a:bodyPr/>
          <a:lstStyle>
            <a:lvl1pPr>
              <a:defRPr/>
            </a:lvl1pPr>
          </a:lstStyle>
          <a:p>
            <a:pPr>
              <a:defRPr/>
            </a:pPr>
            <a:fld id="{F3FE3992-DCF8-4D8D-B33C-4BF627571F81}" type="slidenum">
              <a:rPr lang="en-US" altLang="en-US"/>
              <a:pPr>
                <a:defRPr/>
              </a:pPr>
              <a:t>‹#›</a:t>
            </a:fld>
            <a:endParaRPr lang="en-US" altLang="en-US"/>
          </a:p>
        </p:txBody>
      </p:sp>
    </p:spTree>
    <p:extLst>
      <p:ext uri="{BB962C8B-B14F-4D97-AF65-F5344CB8AC3E}">
        <p14:creationId xmlns:p14="http://schemas.microsoft.com/office/powerpoint/2010/main" val="100982069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F8BA6-5AD6-4E26-B21F-A6C440E5C92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C026DB2-C362-4A4A-9624-D8030B7724A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E142B72-F233-4A3A-9AE9-17883D337DCF}"/>
              </a:ext>
            </a:extLst>
          </p:cNvPr>
          <p:cNvSpPr>
            <a:spLocks noGrp="1"/>
          </p:cNvSpPr>
          <p:nvPr>
            <p:ph type="dt" sz="half" idx="10"/>
          </p:nvPr>
        </p:nvSpPr>
        <p:spPr/>
        <p:txBody>
          <a:bodyPr/>
          <a:lstStyle/>
          <a:p>
            <a:fld id="{82304C37-D1B2-4522-80B3-25D9A530FA42}" type="datetimeFigureOut">
              <a:rPr lang="en-US" smtClean="0"/>
              <a:t>10/11/2026</a:t>
            </a:fld>
            <a:endParaRPr lang="en-US"/>
          </a:p>
        </p:txBody>
      </p:sp>
      <p:sp>
        <p:nvSpPr>
          <p:cNvPr id="5" name="Footer Placeholder 4">
            <a:extLst>
              <a:ext uri="{FF2B5EF4-FFF2-40B4-BE49-F238E27FC236}">
                <a16:creationId xmlns:a16="http://schemas.microsoft.com/office/drawing/2014/main" id="{584BA335-331F-407A-A720-D1982CF2AC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12A9DCC-C975-4BD1-B9E6-06989A0B47E0}"/>
              </a:ext>
            </a:extLst>
          </p:cNvPr>
          <p:cNvSpPr>
            <a:spLocks noGrp="1"/>
          </p:cNvSpPr>
          <p:nvPr>
            <p:ph type="sldNum" sz="quarter" idx="12"/>
          </p:nvPr>
        </p:nvSpPr>
        <p:spPr/>
        <p:txBody>
          <a:bodyPr/>
          <a:lstStyle/>
          <a:p>
            <a:fld id="{85FB7ECF-A24B-41F6-BAD7-8CC284505D37}" type="slidenum">
              <a:rPr lang="en-US" smtClean="0"/>
              <a:t>‹#›</a:t>
            </a:fld>
            <a:endParaRPr lang="en-US"/>
          </a:p>
        </p:txBody>
      </p:sp>
    </p:spTree>
    <p:extLst>
      <p:ext uri="{BB962C8B-B14F-4D97-AF65-F5344CB8AC3E}">
        <p14:creationId xmlns:p14="http://schemas.microsoft.com/office/powerpoint/2010/main" val="261187482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33C9A-50F6-49CD-A18B-28303486CAF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6290C8F-7742-4407-9DE1-794293237C2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E0920E-E0C1-4360-9A55-B1E3018481BE}"/>
              </a:ext>
            </a:extLst>
          </p:cNvPr>
          <p:cNvSpPr>
            <a:spLocks noGrp="1"/>
          </p:cNvSpPr>
          <p:nvPr>
            <p:ph type="dt" sz="half" idx="10"/>
          </p:nvPr>
        </p:nvSpPr>
        <p:spPr/>
        <p:txBody>
          <a:bodyPr/>
          <a:lstStyle/>
          <a:p>
            <a:fld id="{82304C37-D1B2-4522-80B3-25D9A530FA42}" type="datetimeFigureOut">
              <a:rPr lang="en-US" smtClean="0"/>
              <a:t>10/11/2026</a:t>
            </a:fld>
            <a:endParaRPr lang="en-US"/>
          </a:p>
        </p:txBody>
      </p:sp>
      <p:sp>
        <p:nvSpPr>
          <p:cNvPr id="5" name="Footer Placeholder 4">
            <a:extLst>
              <a:ext uri="{FF2B5EF4-FFF2-40B4-BE49-F238E27FC236}">
                <a16:creationId xmlns:a16="http://schemas.microsoft.com/office/drawing/2014/main" id="{FDE5838E-5E7D-4865-9707-5D4CB93971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68AB79-4F4C-4A3D-9953-7B3E180E9BA3}"/>
              </a:ext>
            </a:extLst>
          </p:cNvPr>
          <p:cNvSpPr>
            <a:spLocks noGrp="1"/>
          </p:cNvSpPr>
          <p:nvPr>
            <p:ph type="sldNum" sz="quarter" idx="12"/>
          </p:nvPr>
        </p:nvSpPr>
        <p:spPr/>
        <p:txBody>
          <a:bodyPr/>
          <a:lstStyle/>
          <a:p>
            <a:fld id="{85FB7ECF-A24B-41F6-BAD7-8CC284505D37}" type="slidenum">
              <a:rPr lang="en-US" smtClean="0"/>
              <a:t>‹#›</a:t>
            </a:fld>
            <a:endParaRPr lang="en-US"/>
          </a:p>
        </p:txBody>
      </p:sp>
    </p:spTree>
    <p:extLst>
      <p:ext uri="{BB962C8B-B14F-4D97-AF65-F5344CB8AC3E}">
        <p14:creationId xmlns:p14="http://schemas.microsoft.com/office/powerpoint/2010/main" val="152559870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C7147-D4DE-4091-8C8F-9D716809D3B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2351AFD-7250-4C37-AB99-D2CA81A9E02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6864A4-298A-4D81-A150-5B9B0A65D99A}"/>
              </a:ext>
            </a:extLst>
          </p:cNvPr>
          <p:cNvSpPr>
            <a:spLocks noGrp="1"/>
          </p:cNvSpPr>
          <p:nvPr>
            <p:ph type="dt" sz="half" idx="10"/>
          </p:nvPr>
        </p:nvSpPr>
        <p:spPr/>
        <p:txBody>
          <a:bodyPr/>
          <a:lstStyle/>
          <a:p>
            <a:fld id="{82304C37-D1B2-4522-80B3-25D9A530FA42}" type="datetimeFigureOut">
              <a:rPr lang="en-US" smtClean="0"/>
              <a:t>10/11/2026</a:t>
            </a:fld>
            <a:endParaRPr lang="en-US"/>
          </a:p>
        </p:txBody>
      </p:sp>
      <p:sp>
        <p:nvSpPr>
          <p:cNvPr id="5" name="Footer Placeholder 4">
            <a:extLst>
              <a:ext uri="{FF2B5EF4-FFF2-40B4-BE49-F238E27FC236}">
                <a16:creationId xmlns:a16="http://schemas.microsoft.com/office/drawing/2014/main" id="{5A7B58EA-C11E-4858-9836-4E512D116A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A5402B-FFB7-4B02-8E02-0FEDD3A252C0}"/>
              </a:ext>
            </a:extLst>
          </p:cNvPr>
          <p:cNvSpPr>
            <a:spLocks noGrp="1"/>
          </p:cNvSpPr>
          <p:nvPr>
            <p:ph type="sldNum" sz="quarter" idx="12"/>
          </p:nvPr>
        </p:nvSpPr>
        <p:spPr/>
        <p:txBody>
          <a:bodyPr/>
          <a:lstStyle/>
          <a:p>
            <a:fld id="{85FB7ECF-A24B-41F6-BAD7-8CC284505D37}" type="slidenum">
              <a:rPr lang="en-US" smtClean="0"/>
              <a:t>‹#›</a:t>
            </a:fld>
            <a:endParaRPr lang="en-US"/>
          </a:p>
        </p:txBody>
      </p:sp>
    </p:spTree>
    <p:extLst>
      <p:ext uri="{BB962C8B-B14F-4D97-AF65-F5344CB8AC3E}">
        <p14:creationId xmlns:p14="http://schemas.microsoft.com/office/powerpoint/2010/main" val="47754379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E2989-8B72-4CF4-B5B0-59451792DE5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73F05DA-887B-4262-9719-EF870D6A4C3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31C0F23-1EA3-4386-BD7C-EB8B2FC23C6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646CA12-38F9-4127-A6E6-A9A516839B09}"/>
              </a:ext>
            </a:extLst>
          </p:cNvPr>
          <p:cNvSpPr>
            <a:spLocks noGrp="1"/>
          </p:cNvSpPr>
          <p:nvPr>
            <p:ph type="dt" sz="half" idx="10"/>
          </p:nvPr>
        </p:nvSpPr>
        <p:spPr/>
        <p:txBody>
          <a:bodyPr/>
          <a:lstStyle/>
          <a:p>
            <a:fld id="{82304C37-D1B2-4522-80B3-25D9A530FA42}" type="datetimeFigureOut">
              <a:rPr lang="en-US" smtClean="0"/>
              <a:t>10/11/2026</a:t>
            </a:fld>
            <a:endParaRPr lang="en-US"/>
          </a:p>
        </p:txBody>
      </p:sp>
      <p:sp>
        <p:nvSpPr>
          <p:cNvPr id="6" name="Footer Placeholder 5">
            <a:extLst>
              <a:ext uri="{FF2B5EF4-FFF2-40B4-BE49-F238E27FC236}">
                <a16:creationId xmlns:a16="http://schemas.microsoft.com/office/drawing/2014/main" id="{DC61DCAF-216B-43EF-B648-E9954CC6157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CB641F4-8DB8-4B87-9211-4B26B73AB365}"/>
              </a:ext>
            </a:extLst>
          </p:cNvPr>
          <p:cNvSpPr>
            <a:spLocks noGrp="1"/>
          </p:cNvSpPr>
          <p:nvPr>
            <p:ph type="sldNum" sz="quarter" idx="12"/>
          </p:nvPr>
        </p:nvSpPr>
        <p:spPr/>
        <p:txBody>
          <a:bodyPr/>
          <a:lstStyle/>
          <a:p>
            <a:fld id="{85FB7ECF-A24B-41F6-BAD7-8CC284505D37}" type="slidenum">
              <a:rPr lang="en-US" smtClean="0"/>
              <a:t>‹#›</a:t>
            </a:fld>
            <a:endParaRPr lang="en-US"/>
          </a:p>
        </p:txBody>
      </p:sp>
    </p:spTree>
    <p:extLst>
      <p:ext uri="{BB962C8B-B14F-4D97-AF65-F5344CB8AC3E}">
        <p14:creationId xmlns:p14="http://schemas.microsoft.com/office/powerpoint/2010/main" val="251895758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298A5-4A91-4D8A-A6D5-BD6C654480F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8F10D46-9AC5-420D-AE16-70D191C9F51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55CB48F-D138-4419-ADF9-82A0CF69A05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A8C3DCE-A017-46E9-8BC9-A9906424346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304F874-5371-49D5-AECD-32EB6F5F98D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8CAE1D9-BB93-48D0-8F9E-0E75C6AE5668}"/>
              </a:ext>
            </a:extLst>
          </p:cNvPr>
          <p:cNvSpPr>
            <a:spLocks noGrp="1"/>
          </p:cNvSpPr>
          <p:nvPr>
            <p:ph type="dt" sz="half" idx="10"/>
          </p:nvPr>
        </p:nvSpPr>
        <p:spPr/>
        <p:txBody>
          <a:bodyPr/>
          <a:lstStyle/>
          <a:p>
            <a:fld id="{82304C37-D1B2-4522-80B3-25D9A530FA42}" type="datetimeFigureOut">
              <a:rPr lang="en-US" smtClean="0"/>
              <a:t>10/11/2026</a:t>
            </a:fld>
            <a:endParaRPr lang="en-US"/>
          </a:p>
        </p:txBody>
      </p:sp>
      <p:sp>
        <p:nvSpPr>
          <p:cNvPr id="8" name="Footer Placeholder 7">
            <a:extLst>
              <a:ext uri="{FF2B5EF4-FFF2-40B4-BE49-F238E27FC236}">
                <a16:creationId xmlns:a16="http://schemas.microsoft.com/office/drawing/2014/main" id="{E7D7C738-C607-4891-AB2E-C0D6D6808C0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C37EDFE-512C-47B0-93E4-EF460726133D}"/>
              </a:ext>
            </a:extLst>
          </p:cNvPr>
          <p:cNvSpPr>
            <a:spLocks noGrp="1"/>
          </p:cNvSpPr>
          <p:nvPr>
            <p:ph type="sldNum" sz="quarter" idx="12"/>
          </p:nvPr>
        </p:nvSpPr>
        <p:spPr/>
        <p:txBody>
          <a:bodyPr/>
          <a:lstStyle/>
          <a:p>
            <a:fld id="{85FB7ECF-A24B-41F6-BAD7-8CC284505D37}" type="slidenum">
              <a:rPr lang="en-US" smtClean="0"/>
              <a:t>‹#›</a:t>
            </a:fld>
            <a:endParaRPr lang="en-US"/>
          </a:p>
        </p:txBody>
      </p:sp>
    </p:spTree>
    <p:extLst>
      <p:ext uri="{BB962C8B-B14F-4D97-AF65-F5344CB8AC3E}">
        <p14:creationId xmlns:p14="http://schemas.microsoft.com/office/powerpoint/2010/main" val="201837565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D0834C-C322-407F-80BB-FEEF3C4B2E3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D05228E-9FD6-4C9D-B1D8-D178AA4771AA}"/>
              </a:ext>
            </a:extLst>
          </p:cNvPr>
          <p:cNvSpPr>
            <a:spLocks noGrp="1"/>
          </p:cNvSpPr>
          <p:nvPr>
            <p:ph type="dt" sz="half" idx="10"/>
          </p:nvPr>
        </p:nvSpPr>
        <p:spPr/>
        <p:txBody>
          <a:bodyPr/>
          <a:lstStyle/>
          <a:p>
            <a:fld id="{82304C37-D1B2-4522-80B3-25D9A530FA42}" type="datetimeFigureOut">
              <a:rPr lang="en-US" smtClean="0"/>
              <a:t>10/11/2026</a:t>
            </a:fld>
            <a:endParaRPr lang="en-US"/>
          </a:p>
        </p:txBody>
      </p:sp>
      <p:sp>
        <p:nvSpPr>
          <p:cNvPr id="4" name="Footer Placeholder 3">
            <a:extLst>
              <a:ext uri="{FF2B5EF4-FFF2-40B4-BE49-F238E27FC236}">
                <a16:creationId xmlns:a16="http://schemas.microsoft.com/office/drawing/2014/main" id="{891AA25B-5294-4CC8-8B1D-F9D7404456B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36FACA4-3E3D-40D2-B738-88A07ADADD27}"/>
              </a:ext>
            </a:extLst>
          </p:cNvPr>
          <p:cNvSpPr>
            <a:spLocks noGrp="1"/>
          </p:cNvSpPr>
          <p:nvPr>
            <p:ph type="sldNum" sz="quarter" idx="12"/>
          </p:nvPr>
        </p:nvSpPr>
        <p:spPr/>
        <p:txBody>
          <a:bodyPr/>
          <a:lstStyle/>
          <a:p>
            <a:fld id="{85FB7ECF-A24B-41F6-BAD7-8CC284505D37}" type="slidenum">
              <a:rPr lang="en-US" smtClean="0"/>
              <a:t>‹#›</a:t>
            </a:fld>
            <a:endParaRPr lang="en-US"/>
          </a:p>
        </p:txBody>
      </p:sp>
    </p:spTree>
    <p:extLst>
      <p:ext uri="{BB962C8B-B14F-4D97-AF65-F5344CB8AC3E}">
        <p14:creationId xmlns:p14="http://schemas.microsoft.com/office/powerpoint/2010/main" val="401120750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F7C673A-9A01-40B7-94A3-BF58B1760568}"/>
              </a:ext>
            </a:extLst>
          </p:cNvPr>
          <p:cNvSpPr>
            <a:spLocks noGrp="1"/>
          </p:cNvSpPr>
          <p:nvPr>
            <p:ph type="dt" sz="half" idx="10"/>
          </p:nvPr>
        </p:nvSpPr>
        <p:spPr/>
        <p:txBody>
          <a:bodyPr/>
          <a:lstStyle/>
          <a:p>
            <a:fld id="{82304C37-D1B2-4522-80B3-25D9A530FA42}" type="datetimeFigureOut">
              <a:rPr lang="en-US" smtClean="0"/>
              <a:t>10/11/2026</a:t>
            </a:fld>
            <a:endParaRPr lang="en-US"/>
          </a:p>
        </p:txBody>
      </p:sp>
      <p:sp>
        <p:nvSpPr>
          <p:cNvPr id="3" name="Footer Placeholder 2">
            <a:extLst>
              <a:ext uri="{FF2B5EF4-FFF2-40B4-BE49-F238E27FC236}">
                <a16:creationId xmlns:a16="http://schemas.microsoft.com/office/drawing/2014/main" id="{6EFD8042-8B68-41DE-831C-36C8ED7097F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82AE524-4707-4114-B834-8BE085320DD8}"/>
              </a:ext>
            </a:extLst>
          </p:cNvPr>
          <p:cNvSpPr>
            <a:spLocks noGrp="1"/>
          </p:cNvSpPr>
          <p:nvPr>
            <p:ph type="sldNum" sz="quarter" idx="12"/>
          </p:nvPr>
        </p:nvSpPr>
        <p:spPr/>
        <p:txBody>
          <a:bodyPr/>
          <a:lstStyle/>
          <a:p>
            <a:fld id="{85FB7ECF-A24B-41F6-BAD7-8CC284505D37}" type="slidenum">
              <a:rPr lang="en-US" smtClean="0"/>
              <a:t>‹#›</a:t>
            </a:fld>
            <a:endParaRPr lang="en-US"/>
          </a:p>
        </p:txBody>
      </p:sp>
    </p:spTree>
    <p:extLst>
      <p:ext uri="{BB962C8B-B14F-4D97-AF65-F5344CB8AC3E}">
        <p14:creationId xmlns:p14="http://schemas.microsoft.com/office/powerpoint/2010/main" val="304619579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1C3F95-2620-41E6-9866-98841BDB0A5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CCD8DDF-8ACD-46EE-9F79-8508248098C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6FECBCC-4638-4A17-B5F2-64529767353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183A9D1-7C31-4DA6-B7DC-862309FF6AD8}"/>
              </a:ext>
            </a:extLst>
          </p:cNvPr>
          <p:cNvSpPr>
            <a:spLocks noGrp="1"/>
          </p:cNvSpPr>
          <p:nvPr>
            <p:ph type="dt" sz="half" idx="10"/>
          </p:nvPr>
        </p:nvSpPr>
        <p:spPr/>
        <p:txBody>
          <a:bodyPr/>
          <a:lstStyle/>
          <a:p>
            <a:fld id="{82304C37-D1B2-4522-80B3-25D9A530FA42}" type="datetimeFigureOut">
              <a:rPr lang="en-US" smtClean="0"/>
              <a:t>10/11/2026</a:t>
            </a:fld>
            <a:endParaRPr lang="en-US"/>
          </a:p>
        </p:txBody>
      </p:sp>
      <p:sp>
        <p:nvSpPr>
          <p:cNvPr id="6" name="Footer Placeholder 5">
            <a:extLst>
              <a:ext uri="{FF2B5EF4-FFF2-40B4-BE49-F238E27FC236}">
                <a16:creationId xmlns:a16="http://schemas.microsoft.com/office/drawing/2014/main" id="{5F86AE0C-6934-449A-8E88-89FB51FADCE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C06C7A5-6644-42A7-8558-DD061A0642D9}"/>
              </a:ext>
            </a:extLst>
          </p:cNvPr>
          <p:cNvSpPr>
            <a:spLocks noGrp="1"/>
          </p:cNvSpPr>
          <p:nvPr>
            <p:ph type="sldNum" sz="quarter" idx="12"/>
          </p:nvPr>
        </p:nvSpPr>
        <p:spPr/>
        <p:txBody>
          <a:bodyPr/>
          <a:lstStyle/>
          <a:p>
            <a:fld id="{85FB7ECF-A24B-41F6-BAD7-8CC284505D37}" type="slidenum">
              <a:rPr lang="en-US" smtClean="0"/>
              <a:t>‹#›</a:t>
            </a:fld>
            <a:endParaRPr lang="en-US"/>
          </a:p>
        </p:txBody>
      </p:sp>
    </p:spTree>
    <p:extLst>
      <p:ext uri="{BB962C8B-B14F-4D97-AF65-F5344CB8AC3E}">
        <p14:creationId xmlns:p14="http://schemas.microsoft.com/office/powerpoint/2010/main" val="172410790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4F063-D665-48A2-8C46-89F3834CB8E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1DD1D0E-62D5-4B6F-9158-1D2039F41CF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E9FB997-BA28-4CB3-8E50-9B0731D11F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8BE1555-7A10-4FF9-8E3D-0C0E98D2ED7F}"/>
              </a:ext>
            </a:extLst>
          </p:cNvPr>
          <p:cNvSpPr>
            <a:spLocks noGrp="1"/>
          </p:cNvSpPr>
          <p:nvPr>
            <p:ph type="dt" sz="half" idx="10"/>
          </p:nvPr>
        </p:nvSpPr>
        <p:spPr/>
        <p:txBody>
          <a:bodyPr/>
          <a:lstStyle/>
          <a:p>
            <a:fld id="{82304C37-D1B2-4522-80B3-25D9A530FA42}" type="datetimeFigureOut">
              <a:rPr lang="en-US" smtClean="0"/>
              <a:t>10/11/2026</a:t>
            </a:fld>
            <a:endParaRPr lang="en-US"/>
          </a:p>
        </p:txBody>
      </p:sp>
      <p:sp>
        <p:nvSpPr>
          <p:cNvPr id="6" name="Footer Placeholder 5">
            <a:extLst>
              <a:ext uri="{FF2B5EF4-FFF2-40B4-BE49-F238E27FC236}">
                <a16:creationId xmlns:a16="http://schemas.microsoft.com/office/drawing/2014/main" id="{C4063342-A45B-4A81-9575-A7F108FF6E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18E3872-FDE9-49D2-B80A-DAF62967B34C}"/>
              </a:ext>
            </a:extLst>
          </p:cNvPr>
          <p:cNvSpPr>
            <a:spLocks noGrp="1"/>
          </p:cNvSpPr>
          <p:nvPr>
            <p:ph type="sldNum" sz="quarter" idx="12"/>
          </p:nvPr>
        </p:nvSpPr>
        <p:spPr/>
        <p:txBody>
          <a:bodyPr/>
          <a:lstStyle/>
          <a:p>
            <a:fld id="{85FB7ECF-A24B-41F6-BAD7-8CC284505D37}" type="slidenum">
              <a:rPr lang="en-US" smtClean="0"/>
              <a:t>‹#›</a:t>
            </a:fld>
            <a:endParaRPr lang="en-US"/>
          </a:p>
        </p:txBody>
      </p:sp>
    </p:spTree>
    <p:extLst>
      <p:ext uri="{BB962C8B-B14F-4D97-AF65-F5344CB8AC3E}">
        <p14:creationId xmlns:p14="http://schemas.microsoft.com/office/powerpoint/2010/main" val="368820756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E95A62-0E45-49F4-A521-DF6FB27884D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9A5CED8-5DBB-46F8-A85D-405F0ABC658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0B69E2-875C-4F97-B372-7B75AB2E5FC8}"/>
              </a:ext>
            </a:extLst>
          </p:cNvPr>
          <p:cNvSpPr>
            <a:spLocks noGrp="1"/>
          </p:cNvSpPr>
          <p:nvPr>
            <p:ph type="dt" sz="half" idx="10"/>
          </p:nvPr>
        </p:nvSpPr>
        <p:spPr/>
        <p:txBody>
          <a:bodyPr/>
          <a:lstStyle/>
          <a:p>
            <a:fld id="{82304C37-D1B2-4522-80B3-25D9A530FA42}" type="datetimeFigureOut">
              <a:rPr lang="en-US" smtClean="0"/>
              <a:t>10/11/2026</a:t>
            </a:fld>
            <a:endParaRPr lang="en-US"/>
          </a:p>
        </p:txBody>
      </p:sp>
      <p:sp>
        <p:nvSpPr>
          <p:cNvPr id="5" name="Footer Placeholder 4">
            <a:extLst>
              <a:ext uri="{FF2B5EF4-FFF2-40B4-BE49-F238E27FC236}">
                <a16:creationId xmlns:a16="http://schemas.microsoft.com/office/drawing/2014/main" id="{38B23018-C0A7-4601-9530-751E6C5B36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AF8CD8-A73D-4B09-B426-02D3B9926851}"/>
              </a:ext>
            </a:extLst>
          </p:cNvPr>
          <p:cNvSpPr>
            <a:spLocks noGrp="1"/>
          </p:cNvSpPr>
          <p:nvPr>
            <p:ph type="sldNum" sz="quarter" idx="12"/>
          </p:nvPr>
        </p:nvSpPr>
        <p:spPr/>
        <p:txBody>
          <a:bodyPr/>
          <a:lstStyle/>
          <a:p>
            <a:fld id="{85FB7ECF-A24B-41F6-BAD7-8CC284505D37}" type="slidenum">
              <a:rPr lang="en-US" smtClean="0"/>
              <a:t>‹#›</a:t>
            </a:fld>
            <a:endParaRPr lang="en-US"/>
          </a:p>
        </p:txBody>
      </p:sp>
    </p:spTree>
    <p:extLst>
      <p:ext uri="{BB962C8B-B14F-4D97-AF65-F5344CB8AC3E}">
        <p14:creationId xmlns:p14="http://schemas.microsoft.com/office/powerpoint/2010/main" val="348018477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2FBDF5F-51A6-4D46-872E-7CC1AC644A3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2810374-7F04-4412-8114-19626993EB4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01B895-61F8-4394-9B9A-71016D742B28}"/>
              </a:ext>
            </a:extLst>
          </p:cNvPr>
          <p:cNvSpPr>
            <a:spLocks noGrp="1"/>
          </p:cNvSpPr>
          <p:nvPr>
            <p:ph type="dt" sz="half" idx="10"/>
          </p:nvPr>
        </p:nvSpPr>
        <p:spPr/>
        <p:txBody>
          <a:bodyPr/>
          <a:lstStyle/>
          <a:p>
            <a:fld id="{82304C37-D1B2-4522-80B3-25D9A530FA42}" type="datetimeFigureOut">
              <a:rPr lang="en-US" smtClean="0"/>
              <a:t>10/11/2026</a:t>
            </a:fld>
            <a:endParaRPr lang="en-US"/>
          </a:p>
        </p:txBody>
      </p:sp>
      <p:sp>
        <p:nvSpPr>
          <p:cNvPr id="5" name="Footer Placeholder 4">
            <a:extLst>
              <a:ext uri="{FF2B5EF4-FFF2-40B4-BE49-F238E27FC236}">
                <a16:creationId xmlns:a16="http://schemas.microsoft.com/office/drawing/2014/main" id="{9689C8FC-FBD5-43AE-AB42-F3E190E8C9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D832E4-0EF6-4259-A499-036396A27121}"/>
              </a:ext>
            </a:extLst>
          </p:cNvPr>
          <p:cNvSpPr>
            <a:spLocks noGrp="1"/>
          </p:cNvSpPr>
          <p:nvPr>
            <p:ph type="sldNum" sz="quarter" idx="12"/>
          </p:nvPr>
        </p:nvSpPr>
        <p:spPr/>
        <p:txBody>
          <a:bodyPr/>
          <a:lstStyle/>
          <a:p>
            <a:fld id="{85FB7ECF-A24B-41F6-BAD7-8CC284505D37}" type="slidenum">
              <a:rPr lang="en-US" smtClean="0"/>
              <a:t>‹#›</a:t>
            </a:fld>
            <a:endParaRPr lang="en-US"/>
          </a:p>
        </p:txBody>
      </p:sp>
    </p:spTree>
    <p:extLst>
      <p:ext uri="{BB962C8B-B14F-4D97-AF65-F5344CB8AC3E}">
        <p14:creationId xmlns:p14="http://schemas.microsoft.com/office/powerpoint/2010/main" val="398218263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B4D1BEC-8A1B-4AD3-85CA-2FAEE1BADFD8}"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76A02C-3CBC-4382-B5CC-DE94DB2E083A}" type="slidenum">
              <a:rPr lang="en-US" smtClean="0"/>
              <a:t>‹#›</a:t>
            </a:fld>
            <a:endParaRPr lang="en-US"/>
          </a:p>
        </p:txBody>
      </p:sp>
    </p:spTree>
    <p:extLst>
      <p:ext uri="{BB962C8B-B14F-4D97-AF65-F5344CB8AC3E}">
        <p14:creationId xmlns:p14="http://schemas.microsoft.com/office/powerpoint/2010/main" val="388222070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B4D1BEC-8A1B-4AD3-85CA-2FAEE1BADFD8}"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76A02C-3CBC-4382-B5CC-DE94DB2E083A}" type="slidenum">
              <a:rPr lang="en-US" smtClean="0"/>
              <a:t>‹#›</a:t>
            </a:fld>
            <a:endParaRPr lang="en-US"/>
          </a:p>
        </p:txBody>
      </p:sp>
    </p:spTree>
    <p:extLst>
      <p:ext uri="{BB962C8B-B14F-4D97-AF65-F5344CB8AC3E}">
        <p14:creationId xmlns:p14="http://schemas.microsoft.com/office/powerpoint/2010/main" val="228333209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B4D1BEC-8A1B-4AD3-85CA-2FAEE1BADFD8}"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76A02C-3CBC-4382-B5CC-DE94DB2E083A}" type="slidenum">
              <a:rPr lang="en-US" smtClean="0"/>
              <a:t>‹#›</a:t>
            </a:fld>
            <a:endParaRPr lang="en-US"/>
          </a:p>
        </p:txBody>
      </p:sp>
    </p:spTree>
    <p:extLst>
      <p:ext uri="{BB962C8B-B14F-4D97-AF65-F5344CB8AC3E}">
        <p14:creationId xmlns:p14="http://schemas.microsoft.com/office/powerpoint/2010/main" val="16421285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B4D1BEC-8A1B-4AD3-85CA-2FAEE1BADFD8}" type="datetimeFigureOut">
              <a:rPr lang="en-US" smtClean="0"/>
              <a:t>10/11/2026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76A02C-3CBC-4382-B5CC-DE94DB2E083A}" type="slidenum">
              <a:rPr lang="en-US" smtClean="0"/>
              <a:t>‹#›</a:t>
            </a:fld>
            <a:endParaRPr lang="en-US"/>
          </a:p>
        </p:txBody>
      </p:sp>
    </p:spTree>
    <p:extLst>
      <p:ext uri="{BB962C8B-B14F-4D97-AF65-F5344CB8AC3E}">
        <p14:creationId xmlns:p14="http://schemas.microsoft.com/office/powerpoint/2010/main" val="158038688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B4D1BEC-8A1B-4AD3-85CA-2FAEE1BADFD8}" type="datetimeFigureOut">
              <a:rPr lang="en-US" smtClean="0"/>
              <a:t>10/11/2026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376A02C-3CBC-4382-B5CC-DE94DB2E083A}" type="slidenum">
              <a:rPr lang="en-US" smtClean="0"/>
              <a:t>‹#›</a:t>
            </a:fld>
            <a:endParaRPr lang="en-US"/>
          </a:p>
        </p:txBody>
      </p:sp>
    </p:spTree>
    <p:extLst>
      <p:ext uri="{BB962C8B-B14F-4D97-AF65-F5344CB8AC3E}">
        <p14:creationId xmlns:p14="http://schemas.microsoft.com/office/powerpoint/2010/main" val="408486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B4D1BEC-8A1B-4AD3-85CA-2FAEE1BADFD8}" type="datetimeFigureOut">
              <a:rPr lang="en-US" smtClean="0"/>
              <a:t>10/11/2026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376A02C-3CBC-4382-B5CC-DE94DB2E083A}" type="slidenum">
              <a:rPr lang="en-US" smtClean="0"/>
              <a:t>‹#›</a:t>
            </a:fld>
            <a:endParaRPr lang="en-US"/>
          </a:p>
        </p:txBody>
      </p:sp>
    </p:spTree>
    <p:extLst>
      <p:ext uri="{BB962C8B-B14F-4D97-AF65-F5344CB8AC3E}">
        <p14:creationId xmlns:p14="http://schemas.microsoft.com/office/powerpoint/2010/main" val="131311466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4D1BEC-8A1B-4AD3-85CA-2FAEE1BADFD8}" type="datetimeFigureOut">
              <a:rPr lang="en-US" smtClean="0"/>
              <a:t>10/11/2026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376A02C-3CBC-4382-B5CC-DE94DB2E083A}" type="slidenum">
              <a:rPr lang="en-US" smtClean="0"/>
              <a:t>‹#›</a:t>
            </a:fld>
            <a:endParaRPr lang="en-US"/>
          </a:p>
        </p:txBody>
      </p:sp>
    </p:spTree>
    <p:extLst>
      <p:ext uri="{BB962C8B-B14F-4D97-AF65-F5344CB8AC3E}">
        <p14:creationId xmlns:p14="http://schemas.microsoft.com/office/powerpoint/2010/main" val="418712844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B4D1BEC-8A1B-4AD3-85CA-2FAEE1BADFD8}" type="datetimeFigureOut">
              <a:rPr lang="en-US" smtClean="0"/>
              <a:t>10/11/2026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76A02C-3CBC-4382-B5CC-DE94DB2E083A}" type="slidenum">
              <a:rPr lang="en-US" smtClean="0"/>
              <a:t>‹#›</a:t>
            </a:fld>
            <a:endParaRPr lang="en-US"/>
          </a:p>
        </p:txBody>
      </p:sp>
    </p:spTree>
    <p:extLst>
      <p:ext uri="{BB962C8B-B14F-4D97-AF65-F5344CB8AC3E}">
        <p14:creationId xmlns:p14="http://schemas.microsoft.com/office/powerpoint/2010/main" val="45823937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B4D1BEC-8A1B-4AD3-85CA-2FAEE1BADFD8}" type="datetimeFigureOut">
              <a:rPr lang="en-US" smtClean="0"/>
              <a:t>10/11/2026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76A02C-3CBC-4382-B5CC-DE94DB2E083A}" type="slidenum">
              <a:rPr lang="en-US" smtClean="0"/>
              <a:t>‹#›</a:t>
            </a:fld>
            <a:endParaRPr lang="en-US"/>
          </a:p>
        </p:txBody>
      </p:sp>
    </p:spTree>
    <p:extLst>
      <p:ext uri="{BB962C8B-B14F-4D97-AF65-F5344CB8AC3E}">
        <p14:creationId xmlns:p14="http://schemas.microsoft.com/office/powerpoint/2010/main" val="136368625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B4D1BEC-8A1B-4AD3-85CA-2FAEE1BADFD8}"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76A02C-3CBC-4382-B5CC-DE94DB2E083A}" type="slidenum">
              <a:rPr lang="en-US" smtClean="0"/>
              <a:t>‹#›</a:t>
            </a:fld>
            <a:endParaRPr lang="en-US"/>
          </a:p>
        </p:txBody>
      </p:sp>
    </p:spTree>
    <p:extLst>
      <p:ext uri="{BB962C8B-B14F-4D97-AF65-F5344CB8AC3E}">
        <p14:creationId xmlns:p14="http://schemas.microsoft.com/office/powerpoint/2010/main" val="18414321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B4D1BEC-8A1B-4AD3-85CA-2FAEE1BADFD8}"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76A02C-3CBC-4382-B5CC-DE94DB2E083A}" type="slidenum">
              <a:rPr lang="en-US" smtClean="0"/>
              <a:t>‹#›</a:t>
            </a:fld>
            <a:endParaRPr lang="en-US"/>
          </a:p>
        </p:txBody>
      </p:sp>
    </p:spTree>
    <p:extLst>
      <p:ext uri="{BB962C8B-B14F-4D97-AF65-F5344CB8AC3E}">
        <p14:creationId xmlns:p14="http://schemas.microsoft.com/office/powerpoint/2010/main" val="9908235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3C0000"/>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A04B18B-AF5A-1293-63E9-A35BF44B6D6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ED4C8AB-3EC6-B4AF-FF75-E1EDAB3AB4B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FA94DDF-6841-4EB0-5A3C-7B41C0BD1E3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B8B1A76-39C8-40EA-8C6B-B8497B810C57}" type="datetimeFigureOut">
              <a:rPr lang="en-US" smtClean="0"/>
              <a:t>10/11/2026</a:t>
            </a:fld>
            <a:endParaRPr lang="en-US"/>
          </a:p>
        </p:txBody>
      </p:sp>
      <p:sp>
        <p:nvSpPr>
          <p:cNvPr id="5" name="Footer Placeholder 4">
            <a:extLst>
              <a:ext uri="{FF2B5EF4-FFF2-40B4-BE49-F238E27FC236}">
                <a16:creationId xmlns:a16="http://schemas.microsoft.com/office/drawing/2014/main" id="{1D68B002-A3FC-23B5-991C-48E3238D770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76B7340A-E087-A5BC-A20B-E92E8101AE4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879C420-366D-4B88-B44B-D8CA260CAD61}" type="slidenum">
              <a:rPr lang="en-US" smtClean="0"/>
              <a:t>‹#›</a:t>
            </a:fld>
            <a:endParaRPr lang="en-US"/>
          </a:p>
        </p:txBody>
      </p:sp>
    </p:spTree>
    <p:extLst>
      <p:ext uri="{BB962C8B-B14F-4D97-AF65-F5344CB8AC3E}">
        <p14:creationId xmlns:p14="http://schemas.microsoft.com/office/powerpoint/2010/main" val="16655122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240000"/>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A22ED17A-D84B-3BE1-04BF-934D1BB6564C}"/>
              </a:ext>
            </a:extLst>
          </p:cNvPr>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B633D400-4689-2199-8439-566E331CBE78}"/>
              </a:ext>
            </a:extLst>
          </p:cNvPr>
          <p:cNvSpPr>
            <a:spLocks noGrp="1" noChangeArrowheads="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11E2DEEA-9771-46D2-36E0-C2421B5A43C0}"/>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pPr>
              <a:defRPr/>
            </a:pPr>
            <a:endParaRPr lang="en-US"/>
          </a:p>
        </p:txBody>
      </p:sp>
      <p:sp>
        <p:nvSpPr>
          <p:cNvPr id="1029" name="Rectangle 5">
            <a:extLst>
              <a:ext uri="{FF2B5EF4-FFF2-40B4-BE49-F238E27FC236}">
                <a16:creationId xmlns:a16="http://schemas.microsoft.com/office/drawing/2014/main" id="{CB3736DD-0B0C-53AB-A148-45844901678E}"/>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pPr>
              <a:defRPr/>
            </a:pPr>
            <a:endParaRPr lang="en-US"/>
          </a:p>
        </p:txBody>
      </p:sp>
      <p:sp>
        <p:nvSpPr>
          <p:cNvPr id="1030" name="Rectangle 6">
            <a:extLst>
              <a:ext uri="{FF2B5EF4-FFF2-40B4-BE49-F238E27FC236}">
                <a16:creationId xmlns:a16="http://schemas.microsoft.com/office/drawing/2014/main" id="{B6E4F3A0-9410-4560-CA0A-940F2204C58B}"/>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80023E02-978C-4136-86B6-0C95C005DC40}" type="slidenum">
              <a:rPr lang="en-US" altLang="en-US"/>
              <a:pPr>
                <a:defRPr/>
              </a:pPr>
              <a:t>‹#›</a:t>
            </a:fld>
            <a:endParaRPr lang="en-US" altLang="en-US"/>
          </a:p>
        </p:txBody>
      </p:sp>
    </p:spTree>
    <p:extLst>
      <p:ext uri="{BB962C8B-B14F-4D97-AF65-F5344CB8AC3E}">
        <p14:creationId xmlns:p14="http://schemas.microsoft.com/office/powerpoint/2010/main" val="535884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3C0000"/>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9F510C-CAF5-4B6C-922D-1CF752C260B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68CBAC5-E405-4B75-9245-AE5D4729239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3BE4B68-A6E9-4E79-909D-379A266877A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304C37-D1B2-4522-80B3-25D9A530FA42}" type="datetimeFigureOut">
              <a:rPr lang="en-US" smtClean="0"/>
              <a:t>10/11/2026</a:t>
            </a:fld>
            <a:endParaRPr lang="en-US"/>
          </a:p>
        </p:txBody>
      </p:sp>
      <p:sp>
        <p:nvSpPr>
          <p:cNvPr id="5" name="Footer Placeholder 4">
            <a:extLst>
              <a:ext uri="{FF2B5EF4-FFF2-40B4-BE49-F238E27FC236}">
                <a16:creationId xmlns:a16="http://schemas.microsoft.com/office/drawing/2014/main" id="{57E41530-A413-4DC2-9B38-917AA470B0C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341BCDA-084E-4D28-A7EA-C6E58791C4F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FB7ECF-A24B-41F6-BAD7-8CC284505D37}" type="slidenum">
              <a:rPr lang="en-US" smtClean="0"/>
              <a:t>‹#›</a:t>
            </a:fld>
            <a:endParaRPr lang="en-US"/>
          </a:p>
        </p:txBody>
      </p:sp>
    </p:spTree>
    <p:extLst>
      <p:ext uri="{BB962C8B-B14F-4D97-AF65-F5344CB8AC3E}">
        <p14:creationId xmlns:p14="http://schemas.microsoft.com/office/powerpoint/2010/main" val="1128577720"/>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3C000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4D1BEC-8A1B-4AD3-85CA-2FAEE1BADFD8}" type="datetimeFigureOut">
              <a:rPr lang="en-US" smtClean="0"/>
              <a:t>10/11/2026</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76A02C-3CBC-4382-B5CC-DE94DB2E083A}" type="slidenum">
              <a:rPr lang="en-US" smtClean="0"/>
              <a:t>‹#›</a:t>
            </a:fld>
            <a:endParaRPr lang="en-US"/>
          </a:p>
        </p:txBody>
      </p:sp>
    </p:spTree>
    <p:extLst>
      <p:ext uri="{BB962C8B-B14F-4D97-AF65-F5344CB8AC3E}">
        <p14:creationId xmlns:p14="http://schemas.microsoft.com/office/powerpoint/2010/main" val="1829705963"/>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36.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www.google.com/url?sa=i&amp;rct=j&amp;q=&amp;esrc=s&amp;source=images&amp;cd=&amp;cad=rja&amp;uact=8&amp;ved=0CAcQjRxqFQoTCIL4-tTj2cYCFRZ_kgodKwAK3g&amp;url=http%3A%2F%2Fundhockey.areavoices.com%2F%3Fp%3D100581&amp;ei=PI-kVYLqJZb-yQSrgKjwDQ&amp;bvm=bv.97653015,d.cGU&amp;psig=AFQjCNGT_xsFvmL9uxCG1lhnixyJYyU9fQ&amp;ust=1436934295686597" TargetMode="Externa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53.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63373" y="1131139"/>
            <a:ext cx="7410091" cy="1594808"/>
          </a:xfrm>
        </p:spPr>
        <p:txBody>
          <a:bodyPr>
            <a:normAutofit fontScale="90000"/>
          </a:bodyPr>
          <a:lstStyle/>
          <a:p>
            <a:pPr algn="ctr"/>
            <a:r>
              <a:rPr lang="en-US" b="1" dirty="0">
                <a:solidFill>
                  <a:srgbClr val="FFFFE1"/>
                </a:solidFill>
                <a:latin typeface="Aptos Black" panose="020F0502020204030204" pitchFamily="34" charset="0"/>
              </a:rPr>
              <a:t>“Dancing with David”</a:t>
            </a:r>
            <a:br>
              <a:rPr lang="en-US" b="1" dirty="0">
                <a:solidFill>
                  <a:srgbClr val="FFFFE1"/>
                </a:solidFill>
                <a:latin typeface="Aptos Black" panose="020F0502020204030204" pitchFamily="34" charset="0"/>
              </a:rPr>
            </a:br>
            <a:r>
              <a:rPr lang="en-US" b="1" dirty="0">
                <a:solidFill>
                  <a:srgbClr val="FFFFE1"/>
                </a:solidFill>
                <a:latin typeface="Aptos Black" panose="020F0502020204030204" pitchFamily="34" charset="0"/>
              </a:rPr>
              <a:t>The King after God’s Own Mind</a:t>
            </a:r>
          </a:p>
        </p:txBody>
      </p:sp>
      <p:sp>
        <p:nvSpPr>
          <p:cNvPr id="4" name="Content Placeholder 3"/>
          <p:cNvSpPr>
            <a:spLocks noGrp="1"/>
          </p:cNvSpPr>
          <p:nvPr>
            <p:ph idx="1"/>
          </p:nvPr>
        </p:nvSpPr>
        <p:spPr>
          <a:xfrm>
            <a:off x="5279366" y="3302401"/>
            <a:ext cx="5978106" cy="2950522"/>
          </a:xfrm>
        </p:spPr>
        <p:txBody>
          <a:bodyPr>
            <a:normAutofit/>
          </a:bodyPr>
          <a:lstStyle/>
          <a:p>
            <a:pPr marL="0" indent="0" algn="ctr">
              <a:buNone/>
            </a:pPr>
            <a:r>
              <a:rPr lang="en-US" sz="2700" b="1" dirty="0">
                <a:solidFill>
                  <a:srgbClr val="FFFFE1"/>
                </a:solidFill>
                <a:latin typeface="Aptos ExtraBold" panose="020F0502020204030204" pitchFamily="34" charset="0"/>
              </a:rPr>
              <a:t>Daniel I. Block</a:t>
            </a:r>
          </a:p>
          <a:p>
            <a:pPr marL="0" indent="0" algn="ctr">
              <a:buNone/>
            </a:pPr>
            <a:endParaRPr lang="en-US" sz="2700" b="1" dirty="0">
              <a:solidFill>
                <a:srgbClr val="FFFFE1"/>
              </a:solidFill>
              <a:latin typeface="Aptos ExtraBold" panose="020F0502020204030204" pitchFamily="34" charset="0"/>
            </a:endParaRPr>
          </a:p>
          <a:p>
            <a:pPr marL="0" indent="0" algn="ctr">
              <a:buNone/>
            </a:pPr>
            <a:r>
              <a:rPr lang="en-US" b="1" dirty="0">
                <a:solidFill>
                  <a:srgbClr val="FFFFE1"/>
                </a:solidFill>
              </a:rPr>
              <a:t>Veritas Community</a:t>
            </a:r>
          </a:p>
          <a:p>
            <a:pPr marL="0" indent="0" algn="ctr">
              <a:buNone/>
            </a:pPr>
            <a:r>
              <a:rPr lang="en-US" b="1" dirty="0">
                <a:solidFill>
                  <a:srgbClr val="FFFFE1"/>
                </a:solidFill>
              </a:rPr>
              <a:t>College Church</a:t>
            </a:r>
          </a:p>
          <a:p>
            <a:pPr marL="0" indent="0" algn="ctr">
              <a:buNone/>
            </a:pPr>
            <a:r>
              <a:rPr lang="en-US" b="1" dirty="0">
                <a:solidFill>
                  <a:srgbClr val="FFFFE1"/>
                </a:solidFill>
              </a:rPr>
              <a:t>October 11, 2026</a:t>
            </a:r>
          </a:p>
          <a:p>
            <a:pPr marL="0" indent="0" algn="ctr">
              <a:buNone/>
            </a:pPr>
            <a:endParaRPr lang="en-US" dirty="0">
              <a:solidFill>
                <a:srgbClr val="FFFFE1"/>
              </a:solidFill>
            </a:endParaRPr>
          </a:p>
        </p:txBody>
      </p:sp>
      <p:sp>
        <p:nvSpPr>
          <p:cNvPr id="3" name="Content Placeholder 3">
            <a:extLst>
              <a:ext uri="{FF2B5EF4-FFF2-40B4-BE49-F238E27FC236}">
                <a16:creationId xmlns:a16="http://schemas.microsoft.com/office/drawing/2014/main" id="{4F7F8CB0-D9B6-7162-D2E2-489AE601F5EB}"/>
              </a:ext>
            </a:extLst>
          </p:cNvPr>
          <p:cNvSpPr txBox="1">
            <a:spLocks/>
          </p:cNvSpPr>
          <p:nvPr/>
        </p:nvSpPr>
        <p:spPr>
          <a:xfrm>
            <a:off x="491706" y="2393752"/>
            <a:ext cx="4192437" cy="295052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4EE5BD55-8D33-C7EF-639A-0EC20641CEE8}"/>
              </a:ext>
            </a:extLst>
          </p:cNvPr>
          <p:cNvPicPr>
            <a:picLocks noChangeAspect="1"/>
          </p:cNvPicPr>
          <p:nvPr/>
        </p:nvPicPr>
        <p:blipFill>
          <a:blip r:embed="rId2"/>
          <a:stretch>
            <a:fillRect/>
          </a:stretch>
        </p:blipFill>
        <p:spPr>
          <a:xfrm>
            <a:off x="655607" y="357996"/>
            <a:ext cx="4094672" cy="6142008"/>
          </a:xfrm>
          <a:prstGeom prst="rect">
            <a:avLst/>
          </a:prstGeom>
        </p:spPr>
      </p:pic>
    </p:spTree>
    <p:extLst>
      <p:ext uri="{BB962C8B-B14F-4D97-AF65-F5344CB8AC3E}">
        <p14:creationId xmlns:p14="http://schemas.microsoft.com/office/powerpoint/2010/main" val="894048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7123E-53A3-8672-DCC2-169D553D486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FEB3F98-89EA-696B-F0DD-6CD923D1DB51}"/>
              </a:ext>
            </a:extLst>
          </p:cNvPr>
          <p:cNvSpPr>
            <a:spLocks noGrp="1"/>
          </p:cNvSpPr>
          <p:nvPr>
            <p:ph idx="1"/>
          </p:nvPr>
        </p:nvSpPr>
        <p:spPr/>
        <p:txBody>
          <a:bodyPr/>
          <a:lstStyle/>
          <a:p>
            <a:endParaRPr lang="en-US"/>
          </a:p>
        </p:txBody>
      </p:sp>
      <p:pic>
        <p:nvPicPr>
          <p:cNvPr id="1026" name="Picture 2">
            <a:extLst>
              <a:ext uri="{FF2B5EF4-FFF2-40B4-BE49-F238E27FC236}">
                <a16:creationId xmlns:a16="http://schemas.microsoft.com/office/drawing/2014/main" id="{F7369FC1-9A59-5240-86F8-B5CEFE9E32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9634" y="-561975"/>
            <a:ext cx="14409309" cy="715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10022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7ECC18-77B8-0788-D2F6-6E86424E6F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A31910-8E69-26BD-0167-78BA98BA2D2C}"/>
              </a:ext>
            </a:extLst>
          </p:cNvPr>
          <p:cNvSpPr>
            <a:spLocks noGrp="1"/>
          </p:cNvSpPr>
          <p:nvPr>
            <p:ph type="title"/>
          </p:nvPr>
        </p:nvSpPr>
        <p:spPr>
          <a:xfrm>
            <a:off x="309047" y="1131139"/>
            <a:ext cx="7410091" cy="3633808"/>
          </a:xfrm>
        </p:spPr>
        <p:txBody>
          <a:bodyPr>
            <a:normAutofit/>
          </a:bodyPr>
          <a:lstStyle/>
          <a:p>
            <a:pPr algn="ctr"/>
            <a:r>
              <a:rPr lang="en-US" b="1" dirty="0">
                <a:solidFill>
                  <a:srgbClr val="FFFFE1"/>
                </a:solidFill>
                <a:latin typeface="Aptos Black" panose="020F0502020204030204" pitchFamily="34" charset="0"/>
              </a:rPr>
              <a:t>#4</a:t>
            </a:r>
            <a:br>
              <a:rPr lang="en-US" b="1" dirty="0">
                <a:solidFill>
                  <a:srgbClr val="FFFFE1"/>
                </a:solidFill>
                <a:latin typeface="Aptos Black" panose="020F0502020204030204" pitchFamily="34" charset="0"/>
              </a:rPr>
            </a:br>
            <a:r>
              <a:rPr lang="en-US" b="1" dirty="0">
                <a:solidFill>
                  <a:srgbClr val="FFFFE1"/>
                </a:solidFill>
                <a:latin typeface="Aptos Black" panose="020F0502020204030204" pitchFamily="34" charset="0"/>
              </a:rPr>
              <a:t>The Dramatic Introduction</a:t>
            </a:r>
            <a:br>
              <a:rPr lang="en-US" b="1" dirty="0">
                <a:solidFill>
                  <a:srgbClr val="FFFFE1"/>
                </a:solidFill>
                <a:latin typeface="Aptos Black" panose="020F0502020204030204" pitchFamily="34" charset="0"/>
              </a:rPr>
            </a:br>
            <a:r>
              <a:rPr lang="en-US" b="1" dirty="0">
                <a:solidFill>
                  <a:srgbClr val="FFFFE1"/>
                </a:solidFill>
                <a:latin typeface="Aptos Black" panose="020F0502020204030204" pitchFamily="34" charset="0"/>
              </a:rPr>
              <a:t>of the Star Dancer:</a:t>
            </a:r>
            <a:br>
              <a:rPr lang="en-US" b="1" dirty="0">
                <a:solidFill>
                  <a:srgbClr val="FFFFE1"/>
                </a:solidFill>
                <a:latin typeface="Aptos Black" panose="020F0502020204030204" pitchFamily="34" charset="0"/>
              </a:rPr>
            </a:br>
            <a:r>
              <a:rPr lang="en-US" b="1" dirty="0">
                <a:solidFill>
                  <a:srgbClr val="FFFFE1"/>
                </a:solidFill>
                <a:latin typeface="Aptos Black" panose="020F0502020204030204" pitchFamily="34" charset="0"/>
              </a:rPr>
              <a:t>The Man in God’s Own Mind (1 Samuel 16–17)</a:t>
            </a:r>
          </a:p>
        </p:txBody>
      </p:sp>
      <p:sp>
        <p:nvSpPr>
          <p:cNvPr id="3" name="Content Placeholder 3">
            <a:extLst>
              <a:ext uri="{FF2B5EF4-FFF2-40B4-BE49-F238E27FC236}">
                <a16:creationId xmlns:a16="http://schemas.microsoft.com/office/drawing/2014/main" id="{9B1415FB-E413-1D61-C87D-6E6DA3A5E79B}"/>
              </a:ext>
            </a:extLst>
          </p:cNvPr>
          <p:cNvSpPr txBox="1">
            <a:spLocks/>
          </p:cNvSpPr>
          <p:nvPr/>
        </p:nvSpPr>
        <p:spPr>
          <a:xfrm>
            <a:off x="491706" y="2393752"/>
            <a:ext cx="4192437" cy="295052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564B516A-F542-BD24-C4A1-DDDC20B27BD0}"/>
              </a:ext>
            </a:extLst>
          </p:cNvPr>
          <p:cNvPicPr>
            <a:picLocks noChangeAspect="1"/>
          </p:cNvPicPr>
          <p:nvPr/>
        </p:nvPicPr>
        <p:blipFill>
          <a:blip r:embed="rId2"/>
          <a:stretch>
            <a:fillRect/>
          </a:stretch>
        </p:blipFill>
        <p:spPr>
          <a:xfrm>
            <a:off x="7719138" y="357996"/>
            <a:ext cx="4094672" cy="6142008"/>
          </a:xfrm>
          <a:prstGeom prst="rect">
            <a:avLst/>
          </a:prstGeom>
        </p:spPr>
      </p:pic>
    </p:spTree>
    <p:extLst>
      <p:ext uri="{BB962C8B-B14F-4D97-AF65-F5344CB8AC3E}">
        <p14:creationId xmlns:p14="http://schemas.microsoft.com/office/powerpoint/2010/main" val="39281243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9BB93-38EC-3E65-E6B7-1D06A9F3DB69}"/>
              </a:ext>
            </a:extLst>
          </p:cNvPr>
          <p:cNvSpPr>
            <a:spLocks noGrp="1"/>
          </p:cNvSpPr>
          <p:nvPr>
            <p:ph type="title"/>
          </p:nvPr>
        </p:nvSpPr>
        <p:spPr>
          <a:xfrm>
            <a:off x="838200" y="174625"/>
            <a:ext cx="10515600" cy="1225549"/>
          </a:xfrm>
        </p:spPr>
        <p:txBody>
          <a:bodyPr>
            <a:normAutofit fontScale="90000"/>
          </a:bodyPr>
          <a:lstStyle/>
          <a:p>
            <a:pPr algn="ct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David:  </a:t>
            </a:r>
            <a:b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b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The Man after YHWH’s Own Heart and Mind</a:t>
            </a:r>
            <a:b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b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a:t>
            </a:r>
            <a:r>
              <a:rPr lang="en-US" sz="3600" b="1" dirty="0">
                <a:solidFill>
                  <a:srgbClr val="FFFFCC"/>
                </a:solidFill>
              </a:rPr>
              <a:t>1 Samuel 13:13–14)</a:t>
            </a:r>
            <a:endPar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38DF01D5-AA19-CD13-132F-F58B85BD5956}"/>
              </a:ext>
            </a:extLst>
          </p:cNvPr>
          <p:cNvSpPr>
            <a:spLocks noGrp="1"/>
          </p:cNvSpPr>
          <p:nvPr>
            <p:ph idx="1"/>
          </p:nvPr>
        </p:nvSpPr>
        <p:spPr>
          <a:xfrm>
            <a:off x="838200" y="1552575"/>
            <a:ext cx="10515600" cy="5130800"/>
          </a:xfrm>
        </p:spPr>
        <p:txBody>
          <a:bodyPr>
            <a:normAutofit/>
          </a:bodyPr>
          <a:lstStyle/>
          <a:p>
            <a:pPr marL="0" indent="0">
              <a:lnSpc>
                <a:spcPct val="110000"/>
              </a:lnSpc>
              <a:spcBef>
                <a:spcPts val="0"/>
              </a:spcBef>
              <a:spcAft>
                <a:spcPts val="600"/>
              </a:spcAft>
              <a:buNone/>
            </a:pPr>
            <a:r>
              <a:rPr lang="en-US" sz="3200" b="1" baseline="30000" dirty="0">
                <a:solidFill>
                  <a:srgbClr val="FFFFCC"/>
                </a:solidFill>
              </a:rPr>
              <a:t>13 </a:t>
            </a:r>
            <a:r>
              <a:rPr lang="en-US" sz="3200" b="1" dirty="0">
                <a:solidFill>
                  <a:srgbClr val="FFFFCC"/>
                </a:solidFill>
              </a:rPr>
              <a:t>And Samuel said to Saul, “You have done foolishly. You have not kept the charge of YHWH your God, with which he charged you. For then YHWH would have established your kingdom over Israel forever. </a:t>
            </a:r>
          </a:p>
          <a:p>
            <a:pPr marL="0" indent="0">
              <a:lnSpc>
                <a:spcPct val="110000"/>
              </a:lnSpc>
              <a:spcBef>
                <a:spcPts val="0"/>
              </a:spcBef>
              <a:spcAft>
                <a:spcPts val="600"/>
              </a:spcAft>
              <a:buNone/>
            </a:pPr>
            <a:r>
              <a:rPr lang="en-US" sz="3200" b="1" baseline="30000" dirty="0">
                <a:solidFill>
                  <a:srgbClr val="FFFFCC"/>
                </a:solidFill>
              </a:rPr>
              <a:t>14 </a:t>
            </a:r>
            <a:r>
              <a:rPr lang="en-US" sz="3200" b="1" dirty="0">
                <a:solidFill>
                  <a:srgbClr val="FFFFCC"/>
                </a:solidFill>
              </a:rPr>
              <a:t>But now your kingdom shall not continue. YHWH has sought out a man after his own heart/mind, and YHWH has charged him to be prince over his people, because you have not kept YHWH’s charge for you.”</a:t>
            </a:r>
          </a:p>
        </p:txBody>
      </p:sp>
    </p:spTree>
    <p:extLst>
      <p:ext uri="{BB962C8B-B14F-4D97-AF65-F5344CB8AC3E}">
        <p14:creationId xmlns:p14="http://schemas.microsoft.com/office/powerpoint/2010/main" val="37964441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3DCE3-202F-4727-AAEF-67F002E307A0}"/>
              </a:ext>
            </a:extLst>
          </p:cNvPr>
          <p:cNvSpPr>
            <a:spLocks noGrp="1"/>
          </p:cNvSpPr>
          <p:nvPr>
            <p:ph type="title"/>
          </p:nvPr>
        </p:nvSpPr>
        <p:spPr>
          <a:xfrm>
            <a:off x="600075" y="539882"/>
            <a:ext cx="10868025" cy="965068"/>
          </a:xfrm>
        </p:spPr>
        <p:txBody>
          <a:bodyPr>
            <a:normAutofit fontScale="90000"/>
          </a:bodyPr>
          <a:lstStyle/>
          <a:p>
            <a:pPr marL="571500" indent="-571500">
              <a:tabLst>
                <a:tab pos="573088" algn="l"/>
              </a:tabLst>
            </a:pP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A.  YHWH’s Election of </a:t>
            </a:r>
            <a:r>
              <a:rPr lang="en-US" b="1" dirty="0">
                <a:solidFill>
                  <a:srgbClr val="FFFFCC"/>
                </a:solidFill>
                <a:latin typeface="Calibri" panose="020F0502020204030204" pitchFamily="34" charset="0"/>
                <a:ea typeface="Calibri" panose="020F0502020204030204" pitchFamily="34" charset="0"/>
                <a:cs typeface="Calibri" panose="020F0502020204030204" pitchFamily="34" charset="0"/>
              </a:rPr>
              <a:t>the Man He Had in Mind from the Beginning (16:1–23)</a:t>
            </a:r>
            <a:endPar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endParaRPr>
          </a:p>
        </p:txBody>
      </p:sp>
      <p:sp>
        <p:nvSpPr>
          <p:cNvPr id="5" name="Rectangle 2">
            <a:extLst>
              <a:ext uri="{FF2B5EF4-FFF2-40B4-BE49-F238E27FC236}">
                <a16:creationId xmlns:a16="http://schemas.microsoft.com/office/drawing/2014/main" id="{E7FBBE09-2E9C-4D24-947E-812FFC387A6F}"/>
              </a:ext>
            </a:extLst>
          </p:cNvPr>
          <p:cNvSpPr>
            <a:spLocks noGrp="1" noChangeArrowheads="1"/>
          </p:cNvSpPr>
          <p:nvPr>
            <p:ph idx="1"/>
          </p:nvPr>
        </p:nvSpPr>
        <p:spPr bwMode="auto">
          <a:xfrm>
            <a:off x="495300" y="1662192"/>
            <a:ext cx="11172825" cy="46782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indent="0" eaLnBrk="0" fontAlgn="base" hangingPunct="0">
              <a:lnSpc>
                <a:spcPct val="100000"/>
              </a:lnSpc>
              <a:spcBef>
                <a:spcPts val="0"/>
              </a:spcBef>
              <a:spcAft>
                <a:spcPts val="1200"/>
              </a:spcAft>
              <a:buNone/>
            </a:pPr>
            <a:r>
              <a:rPr lang="en-US" altLang="ja-JP" sz="3600" b="1" dirty="0">
                <a:solidFill>
                  <a:srgbClr val="FFFFCC"/>
                </a:solidFill>
                <a:latin typeface="Calibri" panose="020F0502020204030204" pitchFamily="34" charset="0"/>
                <a:ea typeface="Calibri" panose="020F0502020204030204" pitchFamily="34" charset="0"/>
                <a:cs typeface="Calibri" panose="020F0502020204030204" pitchFamily="34" charset="0"/>
              </a:rPr>
              <a:t>This time the anointing of the king occurred entirely under the initiative of YHWH.  YHWH rebuffed Samuel for grieving over Saul and told him to go to Bethlehem to officiate at a </a:t>
            </a:r>
            <a:r>
              <a:rPr lang="en-US" altLang="ja-JP" sz="3600" b="1" i="1" dirty="0" err="1">
                <a:solidFill>
                  <a:srgbClr val="FFFFCC"/>
                </a:solidFill>
                <a:latin typeface="Calibri" panose="020F0502020204030204" pitchFamily="34" charset="0"/>
                <a:ea typeface="Calibri" panose="020F0502020204030204" pitchFamily="34" charset="0"/>
                <a:cs typeface="Calibri" panose="020F0502020204030204" pitchFamily="34" charset="0"/>
              </a:rPr>
              <a:t>zebah</a:t>
            </a:r>
            <a:r>
              <a:rPr lang="en-US" altLang="ja-JP" sz="3600" b="1" i="1" dirty="0">
                <a:solidFill>
                  <a:srgbClr val="FFFFCC"/>
                </a:solidFill>
                <a:latin typeface="Calibri" panose="020F0502020204030204" pitchFamily="34" charset="0"/>
                <a:ea typeface="Calibri" panose="020F0502020204030204" pitchFamily="34" charset="0"/>
                <a:cs typeface="Calibri" panose="020F0502020204030204" pitchFamily="34" charset="0"/>
              </a:rPr>
              <a:t>̣</a:t>
            </a:r>
            <a:r>
              <a:rPr lang="en-US" altLang="ja-JP" sz="3600" b="1" dirty="0">
                <a:solidFill>
                  <a:srgbClr val="FFFFCC"/>
                </a:solidFill>
                <a:latin typeface="Calibri" panose="020F0502020204030204" pitchFamily="34" charset="0"/>
                <a:ea typeface="Calibri" panose="020F0502020204030204" pitchFamily="34" charset="0"/>
                <a:cs typeface="Calibri" panose="020F0502020204030204" pitchFamily="34" charset="0"/>
              </a:rPr>
              <a:t> meal.</a:t>
            </a:r>
            <a:r>
              <a:rPr lang="en-US" altLang="ja-JP" sz="3600" b="1" i="1" dirty="0">
                <a:solidFill>
                  <a:srgbClr val="FFFFCC"/>
                </a:solidFill>
                <a:latin typeface="Calibri" panose="020F0502020204030204" pitchFamily="34" charset="0"/>
                <a:ea typeface="Calibri" panose="020F0502020204030204" pitchFamily="34" charset="0"/>
                <a:cs typeface="Calibri" panose="020F0502020204030204" pitchFamily="34" charset="0"/>
                <a:sym typeface="Times New Roman Special G1" charset="2"/>
              </a:rPr>
              <a:t>  </a:t>
            </a:r>
          </a:p>
          <a:p>
            <a:pPr marL="0" indent="0" eaLnBrk="0" fontAlgn="base" hangingPunct="0">
              <a:lnSpc>
                <a:spcPct val="100000"/>
              </a:lnSpc>
              <a:spcBef>
                <a:spcPts val="0"/>
              </a:spcBef>
              <a:spcAft>
                <a:spcPts val="1200"/>
              </a:spcAft>
              <a:buNone/>
            </a:pPr>
            <a:r>
              <a:rPr lang="en-US" altLang="ja-JP" sz="3600" b="1" dirty="0">
                <a:solidFill>
                  <a:srgbClr val="FFFFCC"/>
                </a:solidFill>
                <a:latin typeface="Calibri" panose="020F0502020204030204" pitchFamily="34" charset="0"/>
                <a:ea typeface="Calibri" panose="020F0502020204030204" pitchFamily="34" charset="0"/>
                <a:cs typeface="Calibri" panose="020F0502020204030204" pitchFamily="34" charset="0"/>
                <a:sym typeface="Times New Roman Special G1" charset="2"/>
              </a:rPr>
              <a:t>YHWH had chosen his man from the family of Jesse.  When David was identified, Samuel anointed him, and the Spirit of YHWH left Saul and came mightily upon the king-elect.  </a:t>
            </a:r>
          </a:p>
        </p:txBody>
      </p:sp>
    </p:spTree>
    <p:extLst>
      <p:ext uri="{BB962C8B-B14F-4D97-AF65-F5344CB8AC3E}">
        <p14:creationId xmlns:p14="http://schemas.microsoft.com/office/powerpoint/2010/main" val="25132983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A6EE3C-8C4C-3353-078F-87D85803C9BA}"/>
            </a:ext>
          </a:extLst>
        </p:cNvPr>
        <p:cNvGrpSpPr/>
        <p:nvPr/>
      </p:nvGrpSpPr>
      <p:grpSpPr>
        <a:xfrm>
          <a:off x="0" y="0"/>
          <a:ext cx="0" cy="0"/>
          <a:chOff x="0" y="0"/>
          <a:chExt cx="0" cy="0"/>
        </a:xfrm>
      </p:grpSpPr>
      <p:sp>
        <p:nvSpPr>
          <p:cNvPr id="5" name="Rectangle 2">
            <a:extLst>
              <a:ext uri="{FF2B5EF4-FFF2-40B4-BE49-F238E27FC236}">
                <a16:creationId xmlns:a16="http://schemas.microsoft.com/office/drawing/2014/main" id="{FAD703A1-2D78-EAEE-01F6-8660FA14E61D}"/>
              </a:ext>
            </a:extLst>
          </p:cNvPr>
          <p:cNvSpPr>
            <a:spLocks noGrp="1" noChangeArrowheads="1"/>
          </p:cNvSpPr>
          <p:nvPr>
            <p:ph idx="1"/>
          </p:nvPr>
        </p:nvSpPr>
        <p:spPr bwMode="auto">
          <a:xfrm>
            <a:off x="509587" y="305068"/>
            <a:ext cx="11172825" cy="62478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indent="0">
              <a:lnSpc>
                <a:spcPct val="100000"/>
              </a:lnSpc>
              <a:spcBef>
                <a:spcPts val="0"/>
              </a:spcBef>
              <a:buNone/>
            </a:pPr>
            <a:r>
              <a:rPr lang="en-US" sz="3600" b="1" baseline="30000" dirty="0">
                <a:solidFill>
                  <a:srgbClr val="FFFFCC"/>
                </a:solidFill>
                <a:latin typeface="Calibri" panose="020F0502020204030204" pitchFamily="34" charset="0"/>
                <a:ea typeface="Calibri" panose="020F0502020204030204" pitchFamily="34" charset="0"/>
                <a:cs typeface="Calibri" panose="020F0502020204030204" pitchFamily="34" charset="0"/>
              </a:rPr>
              <a:t>16:1</a:t>
            </a: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 YHWH said to Samuel, “How long will you grieve over Saul, since </a:t>
            </a:r>
            <a:r>
              <a:rPr lang="en-US" sz="3600" b="1" dirty="0">
                <a:solidFill>
                  <a:srgbClr val="66FF33"/>
                </a:solidFill>
                <a:latin typeface="Calibri" panose="020F0502020204030204" pitchFamily="34" charset="0"/>
                <a:ea typeface="Calibri" panose="020F0502020204030204" pitchFamily="34" charset="0"/>
                <a:cs typeface="Calibri" panose="020F0502020204030204" pitchFamily="34" charset="0"/>
              </a:rPr>
              <a:t>I have rejected him from being king over Israel</a:t>
            </a: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 Fill your horn (</a:t>
            </a:r>
            <a:r>
              <a:rPr lang="hbo-Hebr-IL" sz="3600" b="1" dirty="0">
                <a:solidFill>
                  <a:srgbClr val="FFFFCC"/>
                </a:solidFill>
                <a:latin typeface="SBL BibLit" panose="02000000000000000000" pitchFamily="2" charset="-79"/>
                <a:ea typeface="SBL BibLit" panose="02000000000000000000" pitchFamily="2" charset="-79"/>
                <a:cs typeface="SBL BibLit" panose="02000000000000000000" pitchFamily="2" charset="-79"/>
              </a:rPr>
              <a:t>קֶרֶן</a:t>
            </a: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 with oil, and go. </a:t>
            </a:r>
            <a:r>
              <a:rPr lang="en-US" sz="3600" b="1" dirty="0">
                <a:solidFill>
                  <a:srgbClr val="66FF33"/>
                </a:solidFill>
                <a:latin typeface="Calibri" panose="020F0502020204030204" pitchFamily="34" charset="0"/>
                <a:ea typeface="Calibri" panose="020F0502020204030204" pitchFamily="34" charset="0"/>
                <a:cs typeface="Calibri" panose="020F0502020204030204" pitchFamily="34" charset="0"/>
              </a:rPr>
              <a:t>I will send you to Jesse</a:t>
            </a: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 the Bethlehemite, for </a:t>
            </a:r>
            <a:r>
              <a:rPr lang="en-US" sz="3600" b="1" dirty="0">
                <a:solidFill>
                  <a:srgbClr val="66FF33"/>
                </a:solidFill>
                <a:latin typeface="Calibri" panose="020F0502020204030204" pitchFamily="34" charset="0"/>
                <a:ea typeface="Calibri" panose="020F0502020204030204" pitchFamily="34" charset="0"/>
                <a:cs typeface="Calibri" panose="020F0502020204030204" pitchFamily="34" charset="0"/>
              </a:rPr>
              <a:t>I have provided for myself a king </a:t>
            </a: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among his sons.” (</a:t>
            </a:r>
            <a:r>
              <a:rPr lang="he-IL" sz="3600" b="1" dirty="0">
                <a:solidFill>
                  <a:srgbClr val="FFFFCC"/>
                </a:solidFill>
                <a:latin typeface="SBL BibLit" panose="02000000000000000000" pitchFamily="2" charset="-79"/>
                <a:ea typeface="SBL BibLit" panose="02000000000000000000" pitchFamily="2" charset="-79"/>
                <a:cs typeface="SBL BibLit" panose="02000000000000000000" pitchFamily="2" charset="-79"/>
              </a:rPr>
              <a:t>כִּי-רָאִיתִי בְּבָנָיו לִי מֶלֶךְ.</a:t>
            </a: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a:t>
            </a:r>
          </a:p>
          <a:p>
            <a:pPr marL="0" indent="0">
              <a:lnSpc>
                <a:spcPct val="100000"/>
              </a:lnSpc>
              <a:spcBef>
                <a:spcPts val="0"/>
              </a:spcBef>
              <a:buNone/>
            </a:pPr>
            <a:r>
              <a:rPr lang="en-US" sz="3600" b="1" baseline="30000" dirty="0">
                <a:solidFill>
                  <a:srgbClr val="FFFFCC"/>
                </a:solidFill>
                <a:latin typeface="Calibri" panose="020F0502020204030204" pitchFamily="34" charset="0"/>
                <a:ea typeface="Calibri" panose="020F0502020204030204" pitchFamily="34" charset="0"/>
                <a:cs typeface="Calibri" panose="020F0502020204030204" pitchFamily="34" charset="0"/>
              </a:rPr>
              <a:t>2 </a:t>
            </a: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And Samuel said, “How can I go? If Saul hears it, he will kill me.” </a:t>
            </a:r>
          </a:p>
          <a:p>
            <a:pPr marL="0" indent="0">
              <a:lnSpc>
                <a:spcPct val="100000"/>
              </a:lnSpc>
              <a:spcBef>
                <a:spcPts val="0"/>
              </a:spcBef>
              <a:buNone/>
            </a:pP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And YHWH said, “Take a heifer with you and say, ‘I have come to sacrifice to YHWH.’ </a:t>
            </a:r>
            <a:r>
              <a:rPr lang="en-US" sz="3600" b="1" baseline="30000" dirty="0">
                <a:solidFill>
                  <a:srgbClr val="FFFFCC"/>
                </a:solidFill>
                <a:latin typeface="Calibri" panose="020F0502020204030204" pitchFamily="34" charset="0"/>
                <a:ea typeface="Calibri" panose="020F0502020204030204" pitchFamily="34" charset="0"/>
                <a:cs typeface="Calibri" panose="020F0502020204030204" pitchFamily="34" charset="0"/>
              </a:rPr>
              <a:t>3 </a:t>
            </a: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And invite Jesse to the sacrifice, </a:t>
            </a:r>
            <a:r>
              <a:rPr lang="en-US" sz="3600" b="1" dirty="0">
                <a:solidFill>
                  <a:srgbClr val="66FF33"/>
                </a:solidFill>
                <a:latin typeface="Calibri" panose="020F0502020204030204" pitchFamily="34" charset="0"/>
                <a:ea typeface="Calibri" panose="020F0502020204030204" pitchFamily="34" charset="0"/>
                <a:cs typeface="Calibri" panose="020F0502020204030204" pitchFamily="34" charset="0"/>
              </a:rPr>
              <a:t>and I will show you what you shall do</a:t>
            </a: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 And you </a:t>
            </a:r>
            <a:r>
              <a:rPr lang="en-US" sz="3600" b="1" dirty="0">
                <a:solidFill>
                  <a:srgbClr val="66FF33"/>
                </a:solidFill>
                <a:latin typeface="Calibri" panose="020F0502020204030204" pitchFamily="34" charset="0"/>
                <a:ea typeface="Calibri" panose="020F0502020204030204" pitchFamily="34" charset="0"/>
                <a:cs typeface="Calibri" panose="020F0502020204030204" pitchFamily="34" charset="0"/>
              </a:rPr>
              <a:t>shall anoint for me him whom I declare to you</a:t>
            </a: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a:t>
            </a:r>
            <a:endParaRPr lang="en-US" altLang="ja-JP" sz="4400" b="1" dirty="0">
              <a:solidFill>
                <a:srgbClr val="FFFFCC"/>
              </a:solidFill>
              <a:latin typeface="Calibri" panose="020F0502020204030204" pitchFamily="34" charset="0"/>
              <a:ea typeface="Calibri" panose="020F0502020204030204" pitchFamily="34" charset="0"/>
              <a:cs typeface="Calibri" panose="020F0502020204030204" pitchFamily="34" charset="0"/>
              <a:sym typeface="Times New Roman Special G1" charset="2"/>
            </a:endParaRPr>
          </a:p>
        </p:txBody>
      </p:sp>
    </p:spTree>
    <p:extLst>
      <p:ext uri="{BB962C8B-B14F-4D97-AF65-F5344CB8AC3E}">
        <p14:creationId xmlns:p14="http://schemas.microsoft.com/office/powerpoint/2010/main" val="3509358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E0B92-D8DB-90B9-78C3-45843739FC89}"/>
              </a:ext>
            </a:extLst>
          </p:cNvPr>
          <p:cNvSpPr>
            <a:spLocks noGrp="1"/>
          </p:cNvSpPr>
          <p:nvPr>
            <p:ph type="title"/>
          </p:nvPr>
        </p:nvSpPr>
        <p:spPr>
          <a:xfrm>
            <a:off x="838200" y="365126"/>
            <a:ext cx="10515600" cy="977900"/>
          </a:xfrm>
        </p:spPr>
        <p:txBody>
          <a:bodyPr>
            <a:normAutofit/>
          </a:bodyPr>
          <a:lstStyle/>
          <a:p>
            <a:pPr>
              <a:tabLst>
                <a:tab pos="628650" algn="l"/>
              </a:tabLst>
            </a:pP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1.	YHWH’s Charge to Samuel (vv. 1–3)</a:t>
            </a:r>
          </a:p>
        </p:txBody>
      </p:sp>
      <p:sp>
        <p:nvSpPr>
          <p:cNvPr id="3" name="Content Placeholder 2">
            <a:extLst>
              <a:ext uri="{FF2B5EF4-FFF2-40B4-BE49-F238E27FC236}">
                <a16:creationId xmlns:a16="http://schemas.microsoft.com/office/drawing/2014/main" id="{029245BF-3D8D-9CE7-7EE6-ECB128808E9F}"/>
              </a:ext>
            </a:extLst>
          </p:cNvPr>
          <p:cNvSpPr>
            <a:spLocks noGrp="1"/>
          </p:cNvSpPr>
          <p:nvPr>
            <p:ph idx="1"/>
          </p:nvPr>
        </p:nvSpPr>
        <p:spPr>
          <a:xfrm>
            <a:off x="838200" y="1343026"/>
            <a:ext cx="10515600" cy="4833937"/>
          </a:xfrm>
        </p:spPr>
        <p:txBody>
          <a:bodyPr>
            <a:normAutofit/>
          </a:bodyPr>
          <a:lstStyle/>
          <a:p>
            <a:pPr marL="0" indent="0">
              <a:buNone/>
            </a:pP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Notes:</a:t>
            </a:r>
          </a:p>
          <a:p>
            <a:pPr marL="742950" indent="-742950">
              <a:buAutoNum type="arabicPeriod"/>
            </a:pP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The instrument of anointing.</a:t>
            </a:r>
          </a:p>
          <a:p>
            <a:pPr marL="742950" indent="-742950">
              <a:buAutoNum type="arabicPeriod"/>
            </a:pP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YHWH’s total control of this procedure and the target of Samuel’s action (no lot here).</a:t>
            </a:r>
          </a:p>
        </p:txBody>
      </p:sp>
    </p:spTree>
    <p:extLst>
      <p:ext uri="{BB962C8B-B14F-4D97-AF65-F5344CB8AC3E}">
        <p14:creationId xmlns:p14="http://schemas.microsoft.com/office/powerpoint/2010/main" val="19338737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768CB-25BF-FC8C-3476-67EB2BD4B19E}"/>
              </a:ext>
            </a:extLst>
          </p:cNvPr>
          <p:cNvSpPr>
            <a:spLocks noGrp="1"/>
          </p:cNvSpPr>
          <p:nvPr>
            <p:ph type="title"/>
          </p:nvPr>
        </p:nvSpPr>
        <p:spPr>
          <a:xfrm>
            <a:off x="838200" y="365125"/>
            <a:ext cx="10515600" cy="835025"/>
          </a:xfrm>
        </p:spPr>
        <p:txBody>
          <a:bodyPr>
            <a:normAutofit/>
          </a:bodyPr>
          <a:lstStyle/>
          <a:p>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2.  Samuel’s Response (vv. 4–5)</a:t>
            </a:r>
          </a:p>
        </p:txBody>
      </p:sp>
      <p:sp>
        <p:nvSpPr>
          <p:cNvPr id="3" name="Content Placeholder 2">
            <a:extLst>
              <a:ext uri="{FF2B5EF4-FFF2-40B4-BE49-F238E27FC236}">
                <a16:creationId xmlns:a16="http://schemas.microsoft.com/office/drawing/2014/main" id="{332FB404-81FC-2020-97E1-F3DA59E7EC56}"/>
              </a:ext>
            </a:extLst>
          </p:cNvPr>
          <p:cNvSpPr>
            <a:spLocks noGrp="1"/>
          </p:cNvSpPr>
          <p:nvPr>
            <p:ph idx="1"/>
          </p:nvPr>
        </p:nvSpPr>
        <p:spPr>
          <a:xfrm>
            <a:off x="581025" y="1323975"/>
            <a:ext cx="11001375" cy="5168900"/>
          </a:xfrm>
        </p:spPr>
        <p:txBody>
          <a:bodyPr>
            <a:normAutofit/>
          </a:bodyPr>
          <a:lstStyle/>
          <a:p>
            <a:pPr marL="0" indent="0">
              <a:lnSpc>
                <a:spcPct val="110000"/>
              </a:lnSpc>
              <a:spcBef>
                <a:spcPts val="0"/>
              </a:spcBef>
              <a:spcAft>
                <a:spcPts val="600"/>
              </a:spcAft>
              <a:buNone/>
            </a:pPr>
            <a:r>
              <a:rPr lang="en-US" sz="3600" b="1" baseline="30000" dirty="0">
                <a:solidFill>
                  <a:srgbClr val="FFFFCC"/>
                </a:solidFill>
                <a:latin typeface="Calibri" panose="020F0502020204030204" pitchFamily="34" charset="0"/>
                <a:ea typeface="Calibri" panose="020F0502020204030204" pitchFamily="34" charset="0"/>
                <a:cs typeface="Calibri" panose="020F0502020204030204" pitchFamily="34" charset="0"/>
              </a:rPr>
              <a:t>4 </a:t>
            </a: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Samuel did what YHWH commanded and came to Bethlehem. </a:t>
            </a:r>
          </a:p>
          <a:p>
            <a:pPr marL="0" indent="0">
              <a:lnSpc>
                <a:spcPct val="110000"/>
              </a:lnSpc>
              <a:spcBef>
                <a:spcPts val="0"/>
              </a:spcBef>
              <a:spcAft>
                <a:spcPts val="600"/>
              </a:spcAft>
              <a:buNone/>
            </a:pP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The elders of the city came to meet him trembling and said, “Do you come peaceably?” (</a:t>
            </a:r>
            <a:r>
              <a:rPr lang="hbo-Hebr-IL" sz="3600" b="1" dirty="0">
                <a:solidFill>
                  <a:srgbClr val="FFFFCC"/>
                </a:solidFill>
                <a:latin typeface="SBL BibLit" panose="02000000000000000000" pitchFamily="2" charset="-79"/>
                <a:ea typeface="SBL BibLit" panose="02000000000000000000" pitchFamily="2" charset="-79"/>
                <a:cs typeface="SBL BibLit" panose="02000000000000000000" pitchFamily="2" charset="-79"/>
              </a:rPr>
              <a:t>שָׁלוֺם</a:t>
            </a: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a:t>
            </a:r>
          </a:p>
          <a:p>
            <a:pPr marL="0" indent="0">
              <a:lnSpc>
                <a:spcPct val="110000"/>
              </a:lnSpc>
              <a:spcBef>
                <a:spcPts val="0"/>
              </a:spcBef>
              <a:spcAft>
                <a:spcPts val="600"/>
              </a:spcAft>
              <a:buNone/>
            </a:pPr>
            <a:r>
              <a:rPr lang="en-US" sz="3600" b="1" baseline="30000" dirty="0">
                <a:solidFill>
                  <a:srgbClr val="FFFFCC"/>
                </a:solidFill>
                <a:latin typeface="Calibri" panose="020F0502020204030204" pitchFamily="34" charset="0"/>
                <a:ea typeface="Calibri" panose="020F0502020204030204" pitchFamily="34" charset="0"/>
                <a:cs typeface="Calibri" panose="020F0502020204030204" pitchFamily="34" charset="0"/>
              </a:rPr>
              <a:t>5 </a:t>
            </a: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And he said, “Peaceably (</a:t>
            </a:r>
            <a:r>
              <a:rPr lang="hbo-Hebr-IL" sz="3600" b="1" dirty="0">
                <a:solidFill>
                  <a:srgbClr val="FFFFCC"/>
                </a:solidFill>
                <a:latin typeface="SBL BibLit" panose="02000000000000000000" pitchFamily="2" charset="-79"/>
                <a:ea typeface="SBL BibLit" panose="02000000000000000000" pitchFamily="2" charset="-79"/>
                <a:cs typeface="SBL BibLit" panose="02000000000000000000" pitchFamily="2" charset="-79"/>
              </a:rPr>
              <a:t>שָׁלוֺם</a:t>
            </a: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 I have come to sacrifice to YHWH. Consecrate yourselves (</a:t>
            </a:r>
            <a:r>
              <a:rPr lang="hbo-Hebr-IL" sz="3600" b="1" dirty="0">
                <a:solidFill>
                  <a:srgbClr val="FFFFCC"/>
                </a:solidFill>
                <a:latin typeface="SBL BibLit" panose="02000000000000000000" pitchFamily="2" charset="-79"/>
                <a:ea typeface="SBL BibLit" panose="02000000000000000000" pitchFamily="2" charset="-79"/>
                <a:cs typeface="SBL BibLit" panose="02000000000000000000" pitchFamily="2" charset="-79"/>
              </a:rPr>
              <a:t>הִתְקַדֵּשׁ</a:t>
            </a: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 and come with me to the sacrifice.” And he consecrated (</a:t>
            </a:r>
            <a:r>
              <a:rPr lang="hbo-Hebr-IL" sz="3600" b="1" dirty="0">
                <a:solidFill>
                  <a:srgbClr val="FFFFCC"/>
                </a:solidFill>
                <a:latin typeface="SBL BibLit" panose="02000000000000000000" pitchFamily="2" charset="-79"/>
                <a:ea typeface="SBL BibLit" panose="02000000000000000000" pitchFamily="2" charset="-79"/>
                <a:cs typeface="SBL BibLit" panose="02000000000000000000" pitchFamily="2" charset="-79"/>
              </a:rPr>
              <a:t>וַיְקַדֵּשׁ</a:t>
            </a: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 Jesse and his sons and invited them to the sacrifice.</a:t>
            </a:r>
          </a:p>
        </p:txBody>
      </p:sp>
    </p:spTree>
    <p:extLst>
      <p:ext uri="{BB962C8B-B14F-4D97-AF65-F5344CB8AC3E}">
        <p14:creationId xmlns:p14="http://schemas.microsoft.com/office/powerpoint/2010/main" val="4882480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871E83-7726-4928-5549-C45E034B08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B3E65B-0D68-04E1-69F9-F7F6A1D046D4}"/>
              </a:ext>
            </a:extLst>
          </p:cNvPr>
          <p:cNvSpPr>
            <a:spLocks noGrp="1"/>
          </p:cNvSpPr>
          <p:nvPr>
            <p:ph type="title"/>
          </p:nvPr>
        </p:nvSpPr>
        <p:spPr>
          <a:xfrm>
            <a:off x="838200" y="365125"/>
            <a:ext cx="10515600" cy="835025"/>
          </a:xfrm>
        </p:spPr>
        <p:txBody>
          <a:bodyPr>
            <a:normAutofit/>
          </a:bodyPr>
          <a:lstStyle/>
          <a:p>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Notes:</a:t>
            </a:r>
          </a:p>
        </p:txBody>
      </p:sp>
      <p:sp>
        <p:nvSpPr>
          <p:cNvPr id="3" name="Content Placeholder 2">
            <a:extLst>
              <a:ext uri="{FF2B5EF4-FFF2-40B4-BE49-F238E27FC236}">
                <a16:creationId xmlns:a16="http://schemas.microsoft.com/office/drawing/2014/main" id="{5959A2C1-2851-737A-E1F7-285EFD0CF27B}"/>
              </a:ext>
            </a:extLst>
          </p:cNvPr>
          <p:cNvSpPr>
            <a:spLocks noGrp="1"/>
          </p:cNvSpPr>
          <p:nvPr>
            <p:ph idx="1"/>
          </p:nvPr>
        </p:nvSpPr>
        <p:spPr>
          <a:xfrm>
            <a:off x="838200" y="1323975"/>
            <a:ext cx="10515600" cy="4852988"/>
          </a:xfrm>
        </p:spPr>
        <p:txBody>
          <a:bodyPr>
            <a:normAutofit/>
          </a:bodyPr>
          <a:lstStyle/>
          <a:p>
            <a:pPr marL="742950" indent="-742950">
              <a:lnSpc>
                <a:spcPct val="100000"/>
              </a:lnSpc>
              <a:spcBef>
                <a:spcPts val="0"/>
              </a:spcBef>
              <a:spcAft>
                <a:spcPts val="1200"/>
              </a:spcAft>
              <a:buAutoNum type="arabicPeriod"/>
            </a:pP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Why are the elders of Bethlehem worried?	</a:t>
            </a:r>
          </a:p>
          <a:p>
            <a:pPr marL="742950" indent="-742950">
              <a:lnSpc>
                <a:spcPct val="100000"/>
              </a:lnSpc>
              <a:spcBef>
                <a:spcPts val="0"/>
              </a:spcBef>
              <a:spcAft>
                <a:spcPts val="1200"/>
              </a:spcAft>
              <a:buAutoNum type="arabicPeriod"/>
            </a:pP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Why do they need to sacrifice?</a:t>
            </a:r>
          </a:p>
          <a:p>
            <a:pPr marL="742950" indent="-742950">
              <a:lnSpc>
                <a:spcPct val="100000"/>
              </a:lnSpc>
              <a:spcBef>
                <a:spcPts val="0"/>
              </a:spcBef>
              <a:spcAft>
                <a:spcPts val="1200"/>
              </a:spcAft>
              <a:buAutoNum type="arabicPeriod"/>
            </a:pP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Why the emphasis on consecration” (</a:t>
            </a:r>
            <a:r>
              <a:rPr lang="hbo-Hebr-IL" sz="3600" b="1" dirty="0">
                <a:solidFill>
                  <a:srgbClr val="FFFFCC"/>
                </a:solidFill>
                <a:latin typeface="SBL BibLit" panose="02000000000000000000" pitchFamily="2" charset="-79"/>
                <a:ea typeface="SBL BibLit" panose="02000000000000000000" pitchFamily="2" charset="-79"/>
                <a:cs typeface="SBL BibLit" panose="02000000000000000000" pitchFamily="2" charset="-79"/>
              </a:rPr>
              <a:t>הִתְקַדֵּשׁ/קִדֵּשׁ</a:t>
            </a: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10635718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751815-7AAD-3551-4BFD-224C06A1F6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F7D4DD-1E8E-5CBF-B7D4-42753F5E602F}"/>
              </a:ext>
            </a:extLst>
          </p:cNvPr>
          <p:cNvSpPr>
            <a:spLocks noGrp="1"/>
          </p:cNvSpPr>
          <p:nvPr>
            <p:ph type="title"/>
          </p:nvPr>
        </p:nvSpPr>
        <p:spPr>
          <a:xfrm>
            <a:off x="838200" y="200025"/>
            <a:ext cx="10515600" cy="800101"/>
          </a:xfrm>
        </p:spPr>
        <p:txBody>
          <a:bodyPr>
            <a:normAutofit/>
          </a:bodyPr>
          <a:lstStyle/>
          <a:p>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3.  The Frustrating Process of Divine Election (vv. 6–10)</a:t>
            </a:r>
          </a:p>
        </p:txBody>
      </p:sp>
      <p:sp>
        <p:nvSpPr>
          <p:cNvPr id="3" name="Content Placeholder 2">
            <a:extLst>
              <a:ext uri="{FF2B5EF4-FFF2-40B4-BE49-F238E27FC236}">
                <a16:creationId xmlns:a16="http://schemas.microsoft.com/office/drawing/2014/main" id="{D588ACC7-B7E3-8154-15EF-2BA3A32BBF11}"/>
              </a:ext>
            </a:extLst>
          </p:cNvPr>
          <p:cNvSpPr>
            <a:spLocks noGrp="1"/>
          </p:cNvSpPr>
          <p:nvPr>
            <p:ph idx="1"/>
          </p:nvPr>
        </p:nvSpPr>
        <p:spPr>
          <a:xfrm>
            <a:off x="390525" y="1000126"/>
            <a:ext cx="11468100" cy="5657849"/>
          </a:xfrm>
        </p:spPr>
        <p:txBody>
          <a:bodyPr>
            <a:normAutofit fontScale="92500" lnSpcReduction="10000"/>
          </a:bodyPr>
          <a:lstStyle/>
          <a:p>
            <a:pPr marL="0" indent="0">
              <a:lnSpc>
                <a:spcPct val="100000"/>
              </a:lnSpc>
              <a:spcBef>
                <a:spcPts val="0"/>
              </a:spcBef>
              <a:spcAft>
                <a:spcPts val="1200"/>
              </a:spcAft>
              <a:buNone/>
            </a:pPr>
            <a:r>
              <a:rPr lang="en-US" sz="3200" b="1" baseline="30000" dirty="0">
                <a:solidFill>
                  <a:srgbClr val="FFFFCC"/>
                </a:solidFill>
                <a:latin typeface="Calibri" panose="020F0502020204030204" pitchFamily="34" charset="0"/>
                <a:ea typeface="Calibri" panose="020F0502020204030204" pitchFamily="34" charset="0"/>
                <a:cs typeface="Calibri" panose="020F0502020204030204" pitchFamily="34" charset="0"/>
              </a:rPr>
              <a:t>6 </a:t>
            </a:r>
            <a:r>
              <a:rPr lang="en-US" sz="3200" b="1" dirty="0">
                <a:solidFill>
                  <a:srgbClr val="FFFFCC"/>
                </a:solidFill>
                <a:latin typeface="Calibri" panose="020F0502020204030204" pitchFamily="34" charset="0"/>
                <a:ea typeface="Calibri" panose="020F0502020204030204" pitchFamily="34" charset="0"/>
                <a:cs typeface="Calibri" panose="020F0502020204030204" pitchFamily="34" charset="0"/>
              </a:rPr>
              <a:t>When they came, he looked on Eliav and thought, “Surely YHWH's anointed is before him.” </a:t>
            </a:r>
          </a:p>
          <a:p>
            <a:pPr marL="0" indent="0">
              <a:lnSpc>
                <a:spcPct val="100000"/>
              </a:lnSpc>
              <a:spcBef>
                <a:spcPts val="0"/>
              </a:spcBef>
              <a:spcAft>
                <a:spcPts val="1200"/>
              </a:spcAft>
              <a:buNone/>
            </a:pPr>
            <a:r>
              <a:rPr lang="en-US" sz="3200" b="1" baseline="30000" dirty="0">
                <a:solidFill>
                  <a:srgbClr val="FFFFCC"/>
                </a:solidFill>
                <a:latin typeface="Calibri" panose="020F0502020204030204" pitchFamily="34" charset="0"/>
                <a:ea typeface="Calibri" panose="020F0502020204030204" pitchFamily="34" charset="0"/>
                <a:cs typeface="Calibri" panose="020F0502020204030204" pitchFamily="34" charset="0"/>
              </a:rPr>
              <a:t>7 </a:t>
            </a:r>
            <a:r>
              <a:rPr lang="en-US" sz="3200" b="1" dirty="0">
                <a:solidFill>
                  <a:srgbClr val="FFFFCC"/>
                </a:solidFill>
                <a:latin typeface="Calibri" panose="020F0502020204030204" pitchFamily="34" charset="0"/>
                <a:ea typeface="Calibri" panose="020F0502020204030204" pitchFamily="34" charset="0"/>
                <a:cs typeface="Calibri" panose="020F0502020204030204" pitchFamily="34" charset="0"/>
              </a:rPr>
              <a:t>But YHWH said to Samuel, “Do not look on his appearance or on the height of his stature, because </a:t>
            </a:r>
            <a:r>
              <a:rPr lang="en-US" sz="3200" b="1" dirty="0">
                <a:solidFill>
                  <a:srgbClr val="66FF33"/>
                </a:solidFill>
                <a:latin typeface="Calibri" panose="020F0502020204030204" pitchFamily="34" charset="0"/>
                <a:ea typeface="Calibri" panose="020F0502020204030204" pitchFamily="34" charset="0"/>
                <a:cs typeface="Calibri" panose="020F0502020204030204" pitchFamily="34" charset="0"/>
              </a:rPr>
              <a:t>I have rejected (</a:t>
            </a:r>
            <a:r>
              <a:rPr lang="he-IL" sz="3200" b="1" dirty="0">
                <a:solidFill>
                  <a:srgbClr val="66FF33"/>
                </a:solidFill>
                <a:latin typeface="Calibri" panose="020F0502020204030204" pitchFamily="34" charset="0"/>
                <a:ea typeface="Calibri" panose="020F0502020204030204" pitchFamily="34" charset="0"/>
                <a:cs typeface="Calibri" panose="020F0502020204030204" pitchFamily="34" charset="0"/>
              </a:rPr>
              <a:t>מָ</a:t>
            </a:r>
            <a:r>
              <a:rPr lang="en-US" sz="3200" b="1" dirty="0">
                <a:solidFill>
                  <a:srgbClr val="66FF33"/>
                </a:solidFill>
                <a:latin typeface="Calibri" panose="020F0502020204030204" pitchFamily="34" charset="0"/>
                <a:ea typeface="Calibri" panose="020F0502020204030204" pitchFamily="34" charset="0"/>
                <a:cs typeface="Calibri" panose="020F0502020204030204" pitchFamily="34" charset="0"/>
              </a:rPr>
              <a:t>א</a:t>
            </a:r>
            <a:r>
              <a:rPr lang="he-IL" sz="3200" b="1" dirty="0">
                <a:solidFill>
                  <a:srgbClr val="66FF33"/>
                </a:solidFill>
                <a:latin typeface="Calibri" panose="020F0502020204030204" pitchFamily="34" charset="0"/>
                <a:ea typeface="Calibri" panose="020F0502020204030204" pitchFamily="34" charset="0"/>
                <a:cs typeface="Calibri" panose="020F0502020204030204" pitchFamily="34" charset="0"/>
              </a:rPr>
              <a:t>ַס</a:t>
            </a:r>
            <a:r>
              <a:rPr lang="en-US" sz="3200" b="1" dirty="0">
                <a:solidFill>
                  <a:srgbClr val="66FF33"/>
                </a:solidFill>
                <a:latin typeface="Calibri" panose="020F0502020204030204" pitchFamily="34" charset="0"/>
                <a:ea typeface="Calibri" panose="020F0502020204030204" pitchFamily="34" charset="0"/>
                <a:cs typeface="Calibri" panose="020F0502020204030204" pitchFamily="34" charset="0"/>
              </a:rPr>
              <a:t>) him</a:t>
            </a:r>
            <a:r>
              <a:rPr lang="en-US" sz="3200" b="1" dirty="0">
                <a:solidFill>
                  <a:srgbClr val="FFFFCC"/>
                </a:solidFill>
                <a:latin typeface="Calibri" panose="020F0502020204030204" pitchFamily="34" charset="0"/>
                <a:ea typeface="Calibri" panose="020F0502020204030204" pitchFamily="34" charset="0"/>
                <a:cs typeface="Calibri" panose="020F0502020204030204" pitchFamily="34" charset="0"/>
              </a:rPr>
              <a:t>. </a:t>
            </a:r>
          </a:p>
          <a:p>
            <a:pPr marL="0" indent="0">
              <a:lnSpc>
                <a:spcPct val="100000"/>
              </a:lnSpc>
              <a:spcBef>
                <a:spcPts val="0"/>
              </a:spcBef>
              <a:spcAft>
                <a:spcPts val="1200"/>
              </a:spcAft>
              <a:buNone/>
            </a:pPr>
            <a:r>
              <a:rPr lang="en-US" sz="3200" b="1" dirty="0">
                <a:solidFill>
                  <a:srgbClr val="FFFFCC"/>
                </a:solidFill>
                <a:latin typeface="Calibri" panose="020F0502020204030204" pitchFamily="34" charset="0"/>
                <a:ea typeface="Calibri" panose="020F0502020204030204" pitchFamily="34" charset="0"/>
                <a:cs typeface="Calibri" panose="020F0502020204030204" pitchFamily="34" charset="0"/>
              </a:rPr>
              <a:t>For YHWH</a:t>
            </a:r>
            <a:r>
              <a:rPr lang="en-US" sz="3200" b="1" dirty="0">
                <a:solidFill>
                  <a:srgbClr val="66FF33"/>
                </a:solidFill>
                <a:latin typeface="Calibri" panose="020F0502020204030204" pitchFamily="34" charset="0"/>
                <a:ea typeface="Calibri" panose="020F0502020204030204" pitchFamily="34" charset="0"/>
                <a:cs typeface="Calibri" panose="020F0502020204030204" pitchFamily="34" charset="0"/>
              </a:rPr>
              <a:t> sees not as man sees</a:t>
            </a:r>
            <a:r>
              <a:rPr lang="en-US" sz="3200" b="1" dirty="0">
                <a:solidFill>
                  <a:srgbClr val="FFFFCC"/>
                </a:solidFill>
                <a:latin typeface="Calibri" panose="020F0502020204030204" pitchFamily="34" charset="0"/>
                <a:ea typeface="Calibri" panose="020F0502020204030204" pitchFamily="34" charset="0"/>
                <a:cs typeface="Calibri" panose="020F0502020204030204" pitchFamily="34" charset="0"/>
              </a:rPr>
              <a:t>: man looks on the outward appearance, but </a:t>
            </a:r>
            <a:r>
              <a:rPr lang="en-US" sz="3200" b="1" dirty="0">
                <a:solidFill>
                  <a:srgbClr val="66FF33"/>
                </a:solidFill>
                <a:latin typeface="Calibri" panose="020F0502020204030204" pitchFamily="34" charset="0"/>
                <a:ea typeface="Calibri" panose="020F0502020204030204" pitchFamily="34" charset="0"/>
                <a:cs typeface="Calibri" panose="020F0502020204030204" pitchFamily="34" charset="0"/>
              </a:rPr>
              <a:t>YHWH looks on the heart</a:t>
            </a:r>
            <a:r>
              <a:rPr lang="en-US" sz="3200" b="1" dirty="0">
                <a:solidFill>
                  <a:srgbClr val="FFFFCC"/>
                </a:solidFill>
                <a:latin typeface="Calibri" panose="020F0502020204030204" pitchFamily="34" charset="0"/>
                <a:ea typeface="Calibri" panose="020F0502020204030204" pitchFamily="34" charset="0"/>
                <a:cs typeface="Calibri" panose="020F0502020204030204" pitchFamily="34" charset="0"/>
              </a:rPr>
              <a:t>.” </a:t>
            </a:r>
          </a:p>
          <a:p>
            <a:pPr marL="0" indent="0">
              <a:lnSpc>
                <a:spcPct val="100000"/>
              </a:lnSpc>
              <a:spcBef>
                <a:spcPts val="0"/>
              </a:spcBef>
              <a:spcAft>
                <a:spcPts val="1200"/>
              </a:spcAft>
              <a:buNone/>
            </a:pPr>
            <a:r>
              <a:rPr lang="en-US" sz="3200" b="1" baseline="30000" dirty="0">
                <a:solidFill>
                  <a:srgbClr val="FFFFCC"/>
                </a:solidFill>
                <a:latin typeface="Calibri" panose="020F0502020204030204" pitchFamily="34" charset="0"/>
                <a:ea typeface="Calibri" panose="020F0502020204030204" pitchFamily="34" charset="0"/>
                <a:cs typeface="Calibri" panose="020F0502020204030204" pitchFamily="34" charset="0"/>
              </a:rPr>
              <a:t>8 </a:t>
            </a:r>
            <a:r>
              <a:rPr lang="en-US" sz="3200" b="1" dirty="0">
                <a:solidFill>
                  <a:srgbClr val="FFFFCC"/>
                </a:solidFill>
                <a:latin typeface="Calibri" panose="020F0502020204030204" pitchFamily="34" charset="0"/>
                <a:ea typeface="Calibri" panose="020F0502020204030204" pitchFamily="34" charset="0"/>
                <a:cs typeface="Calibri" panose="020F0502020204030204" pitchFamily="34" charset="0"/>
              </a:rPr>
              <a:t>Then Jesse called </a:t>
            </a:r>
            <a:r>
              <a:rPr lang="en-US" sz="3200" b="1" dirty="0" err="1">
                <a:solidFill>
                  <a:srgbClr val="FFFFCC"/>
                </a:solidFill>
                <a:latin typeface="Calibri" panose="020F0502020204030204" pitchFamily="34" charset="0"/>
                <a:ea typeface="Calibri" panose="020F0502020204030204" pitchFamily="34" charset="0"/>
                <a:cs typeface="Calibri" panose="020F0502020204030204" pitchFamily="34" charset="0"/>
              </a:rPr>
              <a:t>Abinadav</a:t>
            </a:r>
            <a:r>
              <a:rPr lang="en-US" sz="3200" b="1" dirty="0">
                <a:solidFill>
                  <a:srgbClr val="FFFFCC"/>
                </a:solidFill>
                <a:latin typeface="Calibri" panose="020F0502020204030204" pitchFamily="34" charset="0"/>
                <a:ea typeface="Calibri" panose="020F0502020204030204" pitchFamily="34" charset="0"/>
                <a:cs typeface="Calibri" panose="020F0502020204030204" pitchFamily="34" charset="0"/>
              </a:rPr>
              <a:t> and made him pass before Samuel. And he said, “</a:t>
            </a:r>
            <a:r>
              <a:rPr lang="en-US" sz="3200" b="1" dirty="0">
                <a:solidFill>
                  <a:srgbClr val="66FF33"/>
                </a:solidFill>
                <a:latin typeface="Calibri" panose="020F0502020204030204" pitchFamily="34" charset="0"/>
                <a:ea typeface="Calibri" panose="020F0502020204030204" pitchFamily="34" charset="0"/>
                <a:cs typeface="Calibri" panose="020F0502020204030204" pitchFamily="34" charset="0"/>
              </a:rPr>
              <a:t>Neither has YHWH chosen </a:t>
            </a:r>
            <a:r>
              <a:rPr lang="he-IL" sz="3200" b="1" dirty="0">
                <a:solidFill>
                  <a:srgbClr val="66FF33"/>
                </a:solidFill>
                <a:latin typeface="Calibri" panose="020F0502020204030204" pitchFamily="34" charset="0"/>
                <a:ea typeface="Calibri" panose="020F0502020204030204" pitchFamily="34" charset="0"/>
                <a:cs typeface="Calibri" panose="020F0502020204030204" pitchFamily="34" charset="0"/>
              </a:rPr>
              <a:t>(בָּחַר)</a:t>
            </a:r>
            <a:r>
              <a:rPr lang="el-GR" sz="3200" b="1" dirty="0">
                <a:solidFill>
                  <a:srgbClr val="66FF33"/>
                </a:solidFill>
                <a:latin typeface="Calibri" panose="020F0502020204030204" pitchFamily="34" charset="0"/>
                <a:ea typeface="Calibri" panose="020F0502020204030204" pitchFamily="34" charset="0"/>
                <a:cs typeface="Calibri" panose="020F0502020204030204" pitchFamily="34" charset="0"/>
              </a:rPr>
              <a:t> </a:t>
            </a:r>
            <a:r>
              <a:rPr lang="en-US" sz="3200" b="1" dirty="0">
                <a:solidFill>
                  <a:srgbClr val="66FF33"/>
                </a:solidFill>
                <a:latin typeface="Calibri" panose="020F0502020204030204" pitchFamily="34" charset="0"/>
                <a:ea typeface="Calibri" panose="020F0502020204030204" pitchFamily="34" charset="0"/>
                <a:cs typeface="Calibri" panose="020F0502020204030204" pitchFamily="34" charset="0"/>
              </a:rPr>
              <a:t>this one</a:t>
            </a:r>
            <a:r>
              <a:rPr lang="en-US" sz="3200" b="1" dirty="0">
                <a:solidFill>
                  <a:srgbClr val="FFFFCC"/>
                </a:solidFill>
                <a:latin typeface="Calibri" panose="020F0502020204030204" pitchFamily="34" charset="0"/>
                <a:ea typeface="Calibri" panose="020F0502020204030204" pitchFamily="34" charset="0"/>
                <a:cs typeface="Calibri" panose="020F0502020204030204" pitchFamily="34" charset="0"/>
              </a:rPr>
              <a:t>.” </a:t>
            </a:r>
          </a:p>
          <a:p>
            <a:pPr marL="0" indent="0">
              <a:lnSpc>
                <a:spcPct val="100000"/>
              </a:lnSpc>
              <a:spcBef>
                <a:spcPts val="0"/>
              </a:spcBef>
              <a:spcAft>
                <a:spcPts val="1200"/>
              </a:spcAft>
              <a:buNone/>
            </a:pPr>
            <a:r>
              <a:rPr lang="en-US" sz="3200" b="1" baseline="30000" dirty="0">
                <a:solidFill>
                  <a:srgbClr val="FFFFCC"/>
                </a:solidFill>
                <a:latin typeface="Calibri" panose="020F0502020204030204" pitchFamily="34" charset="0"/>
                <a:ea typeface="Calibri" panose="020F0502020204030204" pitchFamily="34" charset="0"/>
                <a:cs typeface="Calibri" panose="020F0502020204030204" pitchFamily="34" charset="0"/>
              </a:rPr>
              <a:t>9 </a:t>
            </a:r>
            <a:r>
              <a:rPr lang="en-US" sz="3200" b="1" dirty="0">
                <a:solidFill>
                  <a:srgbClr val="FFFFCC"/>
                </a:solidFill>
                <a:latin typeface="Calibri" panose="020F0502020204030204" pitchFamily="34" charset="0"/>
                <a:ea typeface="Calibri" panose="020F0502020204030204" pitchFamily="34" charset="0"/>
                <a:cs typeface="Calibri" panose="020F0502020204030204" pitchFamily="34" charset="0"/>
              </a:rPr>
              <a:t>Then Jesse made Shammah pass by. And he said, </a:t>
            </a:r>
            <a:r>
              <a:rPr lang="en-US" sz="3200" b="1" dirty="0">
                <a:solidFill>
                  <a:srgbClr val="66FF33"/>
                </a:solidFill>
                <a:latin typeface="Calibri" panose="020F0502020204030204" pitchFamily="34" charset="0"/>
                <a:ea typeface="Calibri" panose="020F0502020204030204" pitchFamily="34" charset="0"/>
                <a:cs typeface="Calibri" panose="020F0502020204030204" pitchFamily="34" charset="0"/>
              </a:rPr>
              <a:t>“Neither has YHWH chosen</a:t>
            </a:r>
            <a:r>
              <a:rPr lang="he-IL" sz="3200" b="1" dirty="0">
                <a:solidFill>
                  <a:srgbClr val="66FF33"/>
                </a:solidFill>
                <a:latin typeface="Calibri" panose="020F0502020204030204" pitchFamily="34" charset="0"/>
                <a:ea typeface="Calibri" panose="020F0502020204030204" pitchFamily="34" charset="0"/>
                <a:cs typeface="Calibri" panose="020F0502020204030204" pitchFamily="34" charset="0"/>
              </a:rPr>
              <a:t>(בָּחַר) </a:t>
            </a:r>
            <a:r>
              <a:rPr lang="el-GR" sz="3200" b="1" dirty="0">
                <a:solidFill>
                  <a:srgbClr val="66FF33"/>
                </a:solidFill>
                <a:latin typeface="Calibri" panose="020F0502020204030204" pitchFamily="34" charset="0"/>
                <a:ea typeface="Calibri" panose="020F0502020204030204" pitchFamily="34" charset="0"/>
                <a:cs typeface="Calibri" panose="020F0502020204030204" pitchFamily="34" charset="0"/>
              </a:rPr>
              <a:t> </a:t>
            </a:r>
            <a:r>
              <a:rPr lang="en-US" sz="3200" b="1" dirty="0">
                <a:solidFill>
                  <a:srgbClr val="66FF33"/>
                </a:solidFill>
                <a:latin typeface="Calibri" panose="020F0502020204030204" pitchFamily="34" charset="0"/>
                <a:ea typeface="Calibri" panose="020F0502020204030204" pitchFamily="34" charset="0"/>
                <a:cs typeface="Calibri" panose="020F0502020204030204" pitchFamily="34" charset="0"/>
              </a:rPr>
              <a:t>this one.”</a:t>
            </a:r>
            <a:r>
              <a:rPr lang="en-US" sz="3200" b="1" dirty="0">
                <a:solidFill>
                  <a:srgbClr val="FFFFCC"/>
                </a:solidFill>
                <a:latin typeface="Calibri" panose="020F0502020204030204" pitchFamily="34" charset="0"/>
                <a:ea typeface="Calibri" panose="020F0502020204030204" pitchFamily="34" charset="0"/>
                <a:cs typeface="Calibri" panose="020F0502020204030204" pitchFamily="34" charset="0"/>
              </a:rPr>
              <a:t> </a:t>
            </a:r>
            <a:r>
              <a:rPr lang="en-US" sz="3200" b="1" baseline="30000" dirty="0">
                <a:solidFill>
                  <a:srgbClr val="FFFFCC"/>
                </a:solidFill>
                <a:latin typeface="Calibri" panose="020F0502020204030204" pitchFamily="34" charset="0"/>
                <a:ea typeface="Calibri" panose="020F0502020204030204" pitchFamily="34" charset="0"/>
                <a:cs typeface="Calibri" panose="020F0502020204030204" pitchFamily="34" charset="0"/>
              </a:rPr>
              <a:t>10 </a:t>
            </a:r>
            <a:r>
              <a:rPr lang="en-US" sz="3200" b="1" dirty="0">
                <a:solidFill>
                  <a:srgbClr val="FFFFCC"/>
                </a:solidFill>
                <a:latin typeface="Calibri" panose="020F0502020204030204" pitchFamily="34" charset="0"/>
                <a:ea typeface="Calibri" panose="020F0502020204030204" pitchFamily="34" charset="0"/>
                <a:cs typeface="Calibri" panose="020F0502020204030204" pitchFamily="34" charset="0"/>
              </a:rPr>
              <a:t>And Jesse made seven of his sons pass before Samuel. And Samuel said to Jesse, </a:t>
            </a:r>
            <a:r>
              <a:rPr lang="en-US" sz="3200" b="1" dirty="0">
                <a:solidFill>
                  <a:srgbClr val="66FF33"/>
                </a:solidFill>
                <a:latin typeface="Calibri" panose="020F0502020204030204" pitchFamily="34" charset="0"/>
                <a:ea typeface="Calibri" panose="020F0502020204030204" pitchFamily="34" charset="0"/>
                <a:cs typeface="Calibri" panose="020F0502020204030204" pitchFamily="34" charset="0"/>
              </a:rPr>
              <a:t>“YHWH has not chosen</a:t>
            </a:r>
            <a:r>
              <a:rPr lang="he-IL" sz="3200" b="1" dirty="0">
                <a:solidFill>
                  <a:srgbClr val="66FF33"/>
                </a:solidFill>
                <a:latin typeface="Calibri" panose="020F0502020204030204" pitchFamily="34" charset="0"/>
                <a:ea typeface="Calibri" panose="020F0502020204030204" pitchFamily="34" charset="0"/>
                <a:cs typeface="Calibri" panose="020F0502020204030204" pitchFamily="34" charset="0"/>
              </a:rPr>
              <a:t>(בָּחַר) </a:t>
            </a:r>
            <a:r>
              <a:rPr lang="en-US" sz="3200" b="1" dirty="0">
                <a:solidFill>
                  <a:srgbClr val="66FF33"/>
                </a:solidFill>
                <a:latin typeface="Calibri" panose="020F0502020204030204" pitchFamily="34" charset="0"/>
                <a:ea typeface="Calibri" panose="020F0502020204030204" pitchFamily="34" charset="0"/>
                <a:cs typeface="Calibri" panose="020F0502020204030204" pitchFamily="34" charset="0"/>
              </a:rPr>
              <a:t> from any of these.”</a:t>
            </a:r>
            <a:endParaRPr lang="en-US" sz="4000" b="1" dirty="0">
              <a:solidFill>
                <a:srgbClr val="66FF33"/>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949606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CBFAF8-3148-AF10-39B0-D573FEF10E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960D3A-149A-EE86-B09A-4B38D1D7B183}"/>
              </a:ext>
            </a:extLst>
          </p:cNvPr>
          <p:cNvSpPr>
            <a:spLocks noGrp="1"/>
          </p:cNvSpPr>
          <p:nvPr>
            <p:ph type="title"/>
          </p:nvPr>
        </p:nvSpPr>
        <p:spPr>
          <a:xfrm>
            <a:off x="657225" y="152401"/>
            <a:ext cx="11353797" cy="1152526"/>
          </a:xfrm>
        </p:spPr>
        <p:txBody>
          <a:bodyPr>
            <a:normAutofit/>
          </a:bodyPr>
          <a:lstStyle/>
          <a:p>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4.  The Surprising Resolution of the Frustration (vv. 11–13)</a:t>
            </a:r>
          </a:p>
        </p:txBody>
      </p:sp>
      <p:sp>
        <p:nvSpPr>
          <p:cNvPr id="3" name="Content Placeholder 2">
            <a:extLst>
              <a:ext uri="{FF2B5EF4-FFF2-40B4-BE49-F238E27FC236}">
                <a16:creationId xmlns:a16="http://schemas.microsoft.com/office/drawing/2014/main" id="{A2BDC32D-2925-1C71-4F3E-508FDEA3C74D}"/>
              </a:ext>
            </a:extLst>
          </p:cNvPr>
          <p:cNvSpPr>
            <a:spLocks noGrp="1"/>
          </p:cNvSpPr>
          <p:nvPr>
            <p:ph idx="1"/>
          </p:nvPr>
        </p:nvSpPr>
        <p:spPr>
          <a:xfrm>
            <a:off x="509588" y="1304926"/>
            <a:ext cx="11172824" cy="5657849"/>
          </a:xfrm>
        </p:spPr>
        <p:txBody>
          <a:bodyPr>
            <a:noAutofit/>
          </a:bodyPr>
          <a:lstStyle/>
          <a:p>
            <a:pPr marL="0" indent="0">
              <a:lnSpc>
                <a:spcPct val="100000"/>
              </a:lnSpc>
              <a:spcBef>
                <a:spcPts val="0"/>
              </a:spcBef>
              <a:spcAft>
                <a:spcPts val="600"/>
              </a:spcAft>
              <a:buNone/>
            </a:pPr>
            <a:r>
              <a:rPr lang="en-US" sz="3600" b="1" baseline="30000" dirty="0">
                <a:solidFill>
                  <a:srgbClr val="FFFFCC"/>
                </a:solidFill>
                <a:latin typeface="Calibri" panose="020F0502020204030204" pitchFamily="34" charset="0"/>
                <a:ea typeface="Calibri" panose="020F0502020204030204" pitchFamily="34" charset="0"/>
                <a:cs typeface="Calibri" panose="020F0502020204030204" pitchFamily="34" charset="0"/>
              </a:rPr>
              <a:t>11 </a:t>
            </a: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Then Samuel said to Jesse, “Are all your sons here?” And he said, “There remains yet the youngest, but look, he is tending the sheep.” </a:t>
            </a:r>
          </a:p>
          <a:p>
            <a:pPr marL="0" indent="0">
              <a:lnSpc>
                <a:spcPct val="100000"/>
              </a:lnSpc>
              <a:spcBef>
                <a:spcPts val="0"/>
              </a:spcBef>
              <a:spcAft>
                <a:spcPts val="600"/>
              </a:spcAft>
              <a:buNone/>
            </a:pP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And Samuel said to Jesse, “Send and get him, for we will not sit down till he comes here.” </a:t>
            </a:r>
          </a:p>
          <a:p>
            <a:pPr marL="0" indent="0">
              <a:lnSpc>
                <a:spcPct val="100000"/>
              </a:lnSpc>
              <a:spcBef>
                <a:spcPts val="0"/>
              </a:spcBef>
              <a:spcAft>
                <a:spcPts val="600"/>
              </a:spcAft>
              <a:buNone/>
            </a:pPr>
            <a:r>
              <a:rPr lang="en-US" sz="3600" b="1" baseline="30000" dirty="0">
                <a:solidFill>
                  <a:srgbClr val="FFFFCC"/>
                </a:solidFill>
                <a:latin typeface="Calibri" panose="020F0502020204030204" pitchFamily="34" charset="0"/>
                <a:ea typeface="Calibri" panose="020F0502020204030204" pitchFamily="34" charset="0"/>
                <a:cs typeface="Calibri" panose="020F0502020204030204" pitchFamily="34" charset="0"/>
              </a:rPr>
              <a:t>12 </a:t>
            </a: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And he sent and brought him in. Now he was tanned [ruddy] and had beautiful eyes and was handsome. And YHWH said, “Arise, anoint him, for this is he.” </a:t>
            </a:r>
          </a:p>
        </p:txBody>
      </p:sp>
    </p:spTree>
    <p:extLst>
      <p:ext uri="{BB962C8B-B14F-4D97-AF65-F5344CB8AC3E}">
        <p14:creationId xmlns:p14="http://schemas.microsoft.com/office/powerpoint/2010/main" val="8922453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42F0E4-01EE-14D7-F74E-428AC3A225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7CD5FA-2F23-F204-7817-F1FD8904BB00}"/>
              </a:ext>
            </a:extLst>
          </p:cNvPr>
          <p:cNvSpPr>
            <a:spLocks noGrp="1"/>
          </p:cNvSpPr>
          <p:nvPr>
            <p:ph type="title"/>
          </p:nvPr>
        </p:nvSpPr>
        <p:spPr>
          <a:xfrm>
            <a:off x="771525" y="209550"/>
            <a:ext cx="10515600" cy="800101"/>
          </a:xfrm>
        </p:spPr>
        <p:txBody>
          <a:bodyPr>
            <a:normAutofit/>
          </a:bodyPr>
          <a:lstStyle/>
          <a:p>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The Surprising Resolution of the Frustration</a:t>
            </a:r>
          </a:p>
        </p:txBody>
      </p:sp>
      <p:sp>
        <p:nvSpPr>
          <p:cNvPr id="3" name="Content Placeholder 2">
            <a:extLst>
              <a:ext uri="{FF2B5EF4-FFF2-40B4-BE49-F238E27FC236}">
                <a16:creationId xmlns:a16="http://schemas.microsoft.com/office/drawing/2014/main" id="{84166D1A-403E-A065-234E-D0677C337713}"/>
              </a:ext>
            </a:extLst>
          </p:cNvPr>
          <p:cNvSpPr>
            <a:spLocks noGrp="1"/>
          </p:cNvSpPr>
          <p:nvPr>
            <p:ph idx="1"/>
          </p:nvPr>
        </p:nvSpPr>
        <p:spPr>
          <a:xfrm>
            <a:off x="509588" y="1009652"/>
            <a:ext cx="11172824" cy="5953124"/>
          </a:xfrm>
        </p:spPr>
        <p:txBody>
          <a:bodyPr>
            <a:noAutofit/>
          </a:bodyPr>
          <a:lstStyle/>
          <a:p>
            <a:pPr marL="0" indent="0">
              <a:lnSpc>
                <a:spcPct val="100000"/>
              </a:lnSpc>
              <a:spcBef>
                <a:spcPts val="0"/>
              </a:spcBef>
              <a:spcAft>
                <a:spcPts val="1200"/>
              </a:spcAft>
              <a:buNone/>
            </a:pP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Notes:</a:t>
            </a:r>
          </a:p>
          <a:p>
            <a:pPr marL="742950" indent="-742950">
              <a:lnSpc>
                <a:spcPct val="100000"/>
              </a:lnSpc>
              <a:spcBef>
                <a:spcPts val="0"/>
              </a:spcBef>
              <a:spcAft>
                <a:spcPts val="1200"/>
              </a:spcAft>
              <a:buAutoNum type="arabicPeriod"/>
            </a:pP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After emphasizing that YHWH does not look on the outside like people do, why this emphasis on David’s physical appearance. (Cf. Daniel and his buddies in Dan 1).</a:t>
            </a:r>
          </a:p>
        </p:txBody>
      </p:sp>
    </p:spTree>
    <p:extLst>
      <p:ext uri="{BB962C8B-B14F-4D97-AF65-F5344CB8AC3E}">
        <p14:creationId xmlns:p14="http://schemas.microsoft.com/office/powerpoint/2010/main" val="9958469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8771B4-0192-5A26-323E-38DC865914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2E1900-FA34-84C6-E9E9-DB3220F28AAA}"/>
              </a:ext>
            </a:extLst>
          </p:cNvPr>
          <p:cNvSpPr>
            <a:spLocks noGrp="1"/>
          </p:cNvSpPr>
          <p:nvPr>
            <p:ph type="title"/>
          </p:nvPr>
        </p:nvSpPr>
        <p:spPr>
          <a:xfrm>
            <a:off x="771525" y="209550"/>
            <a:ext cx="10515600" cy="800101"/>
          </a:xfrm>
        </p:spPr>
        <p:txBody>
          <a:bodyPr>
            <a:normAutofit/>
          </a:bodyPr>
          <a:lstStyle/>
          <a:p>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The Surprising Resolution of the Frustration</a:t>
            </a:r>
          </a:p>
        </p:txBody>
      </p:sp>
      <p:sp>
        <p:nvSpPr>
          <p:cNvPr id="3" name="Content Placeholder 2">
            <a:extLst>
              <a:ext uri="{FF2B5EF4-FFF2-40B4-BE49-F238E27FC236}">
                <a16:creationId xmlns:a16="http://schemas.microsoft.com/office/drawing/2014/main" id="{BEE59F94-5D3D-D71C-ECCA-AA2F0F58562F}"/>
              </a:ext>
            </a:extLst>
          </p:cNvPr>
          <p:cNvSpPr>
            <a:spLocks noGrp="1"/>
          </p:cNvSpPr>
          <p:nvPr>
            <p:ph idx="1"/>
          </p:nvPr>
        </p:nvSpPr>
        <p:spPr>
          <a:xfrm>
            <a:off x="509588" y="1009652"/>
            <a:ext cx="11172824" cy="5953124"/>
          </a:xfrm>
        </p:spPr>
        <p:txBody>
          <a:bodyPr>
            <a:noAutofit/>
          </a:bodyPr>
          <a:lstStyle/>
          <a:p>
            <a:pPr marL="0" indent="0">
              <a:lnSpc>
                <a:spcPct val="100000"/>
              </a:lnSpc>
              <a:spcBef>
                <a:spcPts val="0"/>
              </a:spcBef>
              <a:spcAft>
                <a:spcPts val="1200"/>
              </a:spcAft>
              <a:buNone/>
            </a:pPr>
            <a:r>
              <a:rPr lang="en-US" sz="3600" b="1" baseline="30000" dirty="0">
                <a:solidFill>
                  <a:srgbClr val="FFFFCC"/>
                </a:solidFill>
                <a:latin typeface="Calibri" panose="020F0502020204030204" pitchFamily="34" charset="0"/>
                <a:ea typeface="Calibri" panose="020F0502020204030204" pitchFamily="34" charset="0"/>
                <a:cs typeface="Calibri" panose="020F0502020204030204" pitchFamily="34" charset="0"/>
              </a:rPr>
              <a:t>13 </a:t>
            </a: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Then Samuel took the horn of oil and anointed him in the midst of his brothers. And the Spirit of YHWH rushed upon David from that day forward. And Samuel rose up and went to Ramah.</a:t>
            </a:r>
          </a:p>
          <a:p>
            <a:pPr marL="0" indent="0">
              <a:lnSpc>
                <a:spcPct val="100000"/>
              </a:lnSpc>
              <a:spcBef>
                <a:spcPts val="0"/>
              </a:spcBef>
              <a:spcAft>
                <a:spcPts val="1200"/>
              </a:spcAft>
              <a:buNone/>
            </a:pPr>
            <a:endParaRPr lang="en-US" sz="1200" b="1" dirty="0">
              <a:solidFill>
                <a:srgbClr val="FFFFCC"/>
              </a:solidFill>
              <a:latin typeface="Calibri" panose="020F0502020204030204" pitchFamily="34" charset="0"/>
              <a:ea typeface="Calibri" panose="020F0502020204030204" pitchFamily="34" charset="0"/>
              <a:cs typeface="Calibri" panose="020F0502020204030204" pitchFamily="34" charset="0"/>
            </a:endParaRPr>
          </a:p>
          <a:p>
            <a:pPr marL="0" indent="0">
              <a:lnSpc>
                <a:spcPct val="100000"/>
              </a:lnSpc>
              <a:spcBef>
                <a:spcPts val="0"/>
              </a:spcBef>
              <a:spcAft>
                <a:spcPts val="1200"/>
              </a:spcAft>
              <a:buNone/>
            </a:pP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Notes:</a:t>
            </a:r>
          </a:p>
          <a:p>
            <a:pPr marL="742950" indent="-742950">
              <a:lnSpc>
                <a:spcPct val="100000"/>
              </a:lnSpc>
              <a:spcBef>
                <a:spcPts val="0"/>
              </a:spcBef>
              <a:spcAft>
                <a:spcPts val="1200"/>
              </a:spcAft>
              <a:buAutoNum type="arabicPeriod"/>
            </a:pP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What is the significance of the Spirit in this instance? </a:t>
            </a:r>
          </a:p>
        </p:txBody>
      </p:sp>
    </p:spTree>
    <p:extLst>
      <p:ext uri="{BB962C8B-B14F-4D97-AF65-F5344CB8AC3E}">
        <p14:creationId xmlns:p14="http://schemas.microsoft.com/office/powerpoint/2010/main" val="3003957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6B0B12-4891-7468-3B9F-BA79C91C105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43CFAE5-6D5E-9610-9895-332CA319DE9E}"/>
              </a:ext>
            </a:extLst>
          </p:cNvPr>
          <p:cNvSpPr>
            <a:spLocks noGrp="1"/>
          </p:cNvSpPr>
          <p:nvPr>
            <p:ph type="title"/>
          </p:nvPr>
        </p:nvSpPr>
        <p:spPr>
          <a:xfrm>
            <a:off x="2152650" y="1289538"/>
            <a:ext cx="7886700" cy="3868616"/>
          </a:xfrm>
        </p:spPr>
        <p:txBody>
          <a:bodyPr>
            <a:noAutofit/>
          </a:bodyPr>
          <a:lstStyle/>
          <a:p>
            <a:pPr algn="ctr"/>
            <a:r>
              <a:rPr lang="en-US" sz="5689" b="1" dirty="0">
                <a:solidFill>
                  <a:srgbClr val="FFFFE1"/>
                </a:solidFill>
                <a:latin typeface="+mn-lt"/>
              </a:rPr>
              <a:t>A Comparison of the Narrator’s Portrayal </a:t>
            </a:r>
            <a:br>
              <a:rPr lang="en-US" sz="5689" b="1" dirty="0">
                <a:solidFill>
                  <a:srgbClr val="FFFFE1"/>
                </a:solidFill>
                <a:latin typeface="+mn-lt"/>
              </a:rPr>
            </a:br>
            <a:r>
              <a:rPr lang="en-US" sz="5689" b="1" dirty="0">
                <a:solidFill>
                  <a:srgbClr val="FFFFE1"/>
                </a:solidFill>
                <a:latin typeface="+mn-lt"/>
              </a:rPr>
              <a:t>of the Anointings of Saul and David</a:t>
            </a:r>
          </a:p>
        </p:txBody>
      </p:sp>
    </p:spTree>
    <p:extLst>
      <p:ext uri="{BB962C8B-B14F-4D97-AF65-F5344CB8AC3E}">
        <p14:creationId xmlns:p14="http://schemas.microsoft.com/office/powerpoint/2010/main" val="11957817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26FC7C-B72A-4ABF-95E6-2FBF1D04FB68}"/>
              </a:ext>
            </a:extLst>
          </p:cNvPr>
          <p:cNvSpPr>
            <a:spLocks noGrp="1"/>
          </p:cNvSpPr>
          <p:nvPr>
            <p:ph type="title"/>
          </p:nvPr>
        </p:nvSpPr>
        <p:spPr/>
        <p:txBody>
          <a:bodyPr/>
          <a:lstStyle/>
          <a:p>
            <a:endParaRPr lang="en-US"/>
          </a:p>
        </p:txBody>
      </p:sp>
      <p:graphicFrame>
        <p:nvGraphicFramePr>
          <p:cNvPr id="4" name="Content Placeholder 3">
            <a:extLst>
              <a:ext uri="{FF2B5EF4-FFF2-40B4-BE49-F238E27FC236}">
                <a16:creationId xmlns:a16="http://schemas.microsoft.com/office/drawing/2014/main" id="{1370F043-94F5-4114-A63C-005EFD0F25E5}"/>
              </a:ext>
            </a:extLst>
          </p:cNvPr>
          <p:cNvGraphicFramePr>
            <a:graphicFrameLocks noGrp="1"/>
          </p:cNvGraphicFramePr>
          <p:nvPr>
            <p:ph idx="1"/>
          </p:nvPr>
        </p:nvGraphicFramePr>
        <p:xfrm>
          <a:off x="333374" y="664380"/>
          <a:ext cx="11420476" cy="5945969"/>
        </p:xfrm>
        <a:graphic>
          <a:graphicData uri="http://schemas.openxmlformats.org/drawingml/2006/table">
            <a:tbl>
              <a:tblPr firstRow="1" firstCol="1" bandRow="1">
                <a:tableStyleId>{5C22544A-7EE6-4342-B048-85BDC9FD1C3A}</a:tableStyleId>
              </a:tblPr>
              <a:tblGrid>
                <a:gridCol w="5710238">
                  <a:extLst>
                    <a:ext uri="{9D8B030D-6E8A-4147-A177-3AD203B41FA5}">
                      <a16:colId xmlns:a16="http://schemas.microsoft.com/office/drawing/2014/main" val="2224424456"/>
                    </a:ext>
                  </a:extLst>
                </a:gridCol>
                <a:gridCol w="5710238">
                  <a:extLst>
                    <a:ext uri="{9D8B030D-6E8A-4147-A177-3AD203B41FA5}">
                      <a16:colId xmlns:a16="http://schemas.microsoft.com/office/drawing/2014/main" val="950002700"/>
                    </a:ext>
                  </a:extLst>
                </a:gridCol>
              </a:tblGrid>
              <a:tr h="644301">
                <a:tc gridSpan="2">
                  <a:txBody>
                    <a:bodyPr/>
                    <a:lstStyle/>
                    <a:p>
                      <a:pPr marL="0" marR="0" algn="ctr">
                        <a:spcBef>
                          <a:spcPts val="0"/>
                        </a:spcBef>
                        <a:spcAft>
                          <a:spcPts val="0"/>
                        </a:spcAft>
                        <a:tabLst>
                          <a:tab pos="228600" algn="l"/>
                          <a:tab pos="457200" algn="l"/>
                          <a:tab pos="685800" algn="l"/>
                          <a:tab pos="990600" algn="l"/>
                          <a:tab pos="1143000" algn="l"/>
                          <a:tab pos="1371600" algn="l"/>
                          <a:tab pos="1600200" algn="l"/>
                          <a:tab pos="1828800" algn="l"/>
                          <a:tab pos="5029200" algn="l"/>
                        </a:tabLst>
                      </a:pPr>
                      <a:r>
                        <a:rPr lang="en-US" sz="2800" b="1" dirty="0">
                          <a:effectLst/>
                        </a:rPr>
                        <a:t>A Comparison of the Anointing Accounts of Saul and David</a:t>
                      </a:r>
                      <a:endParaRPr lang="en-US" sz="2800" b="1" dirty="0">
                        <a:effectLst/>
                        <a:latin typeface="Times New Roman" panose="02020603050405020304" pitchFamily="18" charset="0"/>
                        <a:ea typeface="MS Mincho" panose="02020609040205080304" pitchFamily="49" charset="-128"/>
                      </a:endParaRPr>
                    </a:p>
                  </a:txBody>
                  <a:tcPr marL="91097" marR="91097" marT="0" marB="0" anchor="ctr">
                    <a:solidFill>
                      <a:schemeClr val="tx1"/>
                    </a:solidFill>
                  </a:tcPr>
                </a:tc>
                <a:tc hMerge="1">
                  <a:txBody>
                    <a:bodyPr/>
                    <a:lstStyle/>
                    <a:p>
                      <a:endParaRPr lang="en-US"/>
                    </a:p>
                  </a:txBody>
                  <a:tcPr/>
                </a:tc>
                <a:extLst>
                  <a:ext uri="{0D108BD9-81ED-4DB2-BD59-A6C34878D82A}">
                    <a16:rowId xmlns:a16="http://schemas.microsoft.com/office/drawing/2014/main" val="136455999"/>
                  </a:ext>
                </a:extLst>
              </a:tr>
              <a:tr h="534372">
                <a:tc>
                  <a:txBody>
                    <a:bodyPr/>
                    <a:lstStyle/>
                    <a:p>
                      <a:pPr marL="0" marR="0" algn="ctr">
                        <a:spcBef>
                          <a:spcPts val="0"/>
                        </a:spcBef>
                        <a:spcAft>
                          <a:spcPts val="0"/>
                        </a:spcAft>
                        <a:tabLst>
                          <a:tab pos="228600" algn="l"/>
                          <a:tab pos="457200" algn="l"/>
                          <a:tab pos="685800" algn="l"/>
                          <a:tab pos="990600" algn="l"/>
                          <a:tab pos="1143000" algn="l"/>
                          <a:tab pos="1371600" algn="l"/>
                          <a:tab pos="1600200" algn="l"/>
                          <a:tab pos="1828800" algn="l"/>
                          <a:tab pos="5029200" algn="l"/>
                        </a:tabLst>
                      </a:pPr>
                      <a:r>
                        <a:rPr lang="en-US" sz="2800" b="1" dirty="0">
                          <a:solidFill>
                            <a:schemeClr val="accent6">
                              <a:lumMod val="50000"/>
                            </a:schemeClr>
                          </a:solidFill>
                          <a:effectLst/>
                        </a:rPr>
                        <a:t>1 Samuel 10:1[1–13]</a:t>
                      </a:r>
                      <a:endParaRPr lang="en-US" sz="2800" b="1" dirty="0">
                        <a:solidFill>
                          <a:schemeClr val="accent6">
                            <a:lumMod val="50000"/>
                          </a:schemeClr>
                        </a:solidFill>
                        <a:effectLst/>
                        <a:latin typeface="Times New Roman" panose="02020603050405020304" pitchFamily="18" charset="0"/>
                        <a:ea typeface="MS Mincho" panose="02020609040205080304" pitchFamily="49" charset="-128"/>
                      </a:endParaRPr>
                    </a:p>
                  </a:txBody>
                  <a:tcPr marL="91097" marR="91097" marT="0" marB="0" anchor="ctr">
                    <a:solidFill>
                      <a:schemeClr val="accent6">
                        <a:lumMod val="20000"/>
                        <a:lumOff val="80000"/>
                      </a:schemeClr>
                    </a:solidFill>
                  </a:tcPr>
                </a:tc>
                <a:tc>
                  <a:txBody>
                    <a:bodyPr/>
                    <a:lstStyle/>
                    <a:p>
                      <a:pPr marL="0" marR="0" algn="ctr">
                        <a:spcBef>
                          <a:spcPts val="0"/>
                        </a:spcBef>
                        <a:spcAft>
                          <a:spcPts val="0"/>
                        </a:spcAft>
                        <a:tabLst>
                          <a:tab pos="228600" algn="l"/>
                          <a:tab pos="457200" algn="l"/>
                          <a:tab pos="685800" algn="l"/>
                          <a:tab pos="990600" algn="l"/>
                          <a:tab pos="1143000" algn="l"/>
                          <a:tab pos="1371600" algn="l"/>
                          <a:tab pos="1600200" algn="l"/>
                          <a:tab pos="1828800" algn="l"/>
                          <a:tab pos="5029200" algn="l"/>
                        </a:tabLst>
                      </a:pPr>
                      <a:r>
                        <a:rPr lang="en-US" sz="2800" b="1" dirty="0">
                          <a:solidFill>
                            <a:schemeClr val="accent6">
                              <a:lumMod val="50000"/>
                            </a:schemeClr>
                          </a:solidFill>
                          <a:effectLst/>
                        </a:rPr>
                        <a:t>1 Samuel 16:13[1–13]</a:t>
                      </a:r>
                      <a:endParaRPr lang="en-US" sz="2800" b="1" dirty="0">
                        <a:solidFill>
                          <a:schemeClr val="accent6">
                            <a:lumMod val="50000"/>
                          </a:schemeClr>
                        </a:solidFill>
                        <a:effectLst/>
                        <a:latin typeface="Times New Roman" panose="02020603050405020304" pitchFamily="18" charset="0"/>
                        <a:ea typeface="MS Mincho" panose="02020609040205080304" pitchFamily="49" charset="-128"/>
                      </a:endParaRPr>
                    </a:p>
                  </a:txBody>
                  <a:tcPr marL="91097" marR="91097" marT="0" marB="0" anchor="ctr">
                    <a:solidFill>
                      <a:schemeClr val="accent6">
                        <a:lumMod val="20000"/>
                        <a:lumOff val="80000"/>
                      </a:schemeClr>
                    </a:solidFill>
                  </a:tcPr>
                </a:tc>
                <a:extLst>
                  <a:ext uri="{0D108BD9-81ED-4DB2-BD59-A6C34878D82A}">
                    <a16:rowId xmlns:a16="http://schemas.microsoft.com/office/drawing/2014/main" val="2943276724"/>
                  </a:ext>
                </a:extLst>
              </a:tr>
              <a:tr h="2383648">
                <a:tc>
                  <a:txBody>
                    <a:bodyPr/>
                    <a:lstStyle/>
                    <a:p>
                      <a:pPr marL="0" marR="0">
                        <a:spcBef>
                          <a:spcPts val="0"/>
                        </a:spcBef>
                        <a:spcAft>
                          <a:spcPts val="0"/>
                        </a:spcAft>
                        <a:tabLst>
                          <a:tab pos="228600" algn="l"/>
                          <a:tab pos="457200" algn="l"/>
                          <a:tab pos="685800" algn="l"/>
                          <a:tab pos="990600" algn="l"/>
                          <a:tab pos="1143000" algn="l"/>
                          <a:tab pos="1371600" algn="l"/>
                          <a:tab pos="1600200" algn="l"/>
                          <a:tab pos="1828800" algn="l"/>
                          <a:tab pos="5029200" algn="l"/>
                        </a:tabLst>
                      </a:pPr>
                      <a:r>
                        <a:rPr lang="en-US" sz="2800" b="1" dirty="0">
                          <a:solidFill>
                            <a:schemeClr val="accent6">
                              <a:lumMod val="50000"/>
                            </a:schemeClr>
                          </a:solidFill>
                          <a:effectLst/>
                        </a:rPr>
                        <a:t>The anointing happened in an unnamed town in the region of </a:t>
                      </a:r>
                      <a:r>
                        <a:rPr lang="en-US" sz="2800" b="1" dirty="0" err="1">
                          <a:solidFill>
                            <a:schemeClr val="accent6">
                              <a:lumMod val="50000"/>
                            </a:schemeClr>
                          </a:solidFill>
                          <a:effectLst/>
                        </a:rPr>
                        <a:t>Zuph</a:t>
                      </a:r>
                      <a:r>
                        <a:rPr lang="en-US" sz="2800" b="1" dirty="0">
                          <a:solidFill>
                            <a:schemeClr val="accent6">
                              <a:lumMod val="50000"/>
                            </a:schemeClr>
                          </a:solidFill>
                          <a:effectLst/>
                        </a:rPr>
                        <a:t>, presumably Samuel’s home in Ephraim (cf. 9:5–21).</a:t>
                      </a:r>
                      <a:endParaRPr lang="en-US" sz="2800" b="1" dirty="0">
                        <a:solidFill>
                          <a:schemeClr val="accent6">
                            <a:lumMod val="50000"/>
                          </a:schemeClr>
                        </a:solidFill>
                        <a:effectLst/>
                        <a:latin typeface="Times New Roman" panose="02020603050405020304" pitchFamily="18" charset="0"/>
                        <a:ea typeface="MS Mincho" panose="02020609040205080304" pitchFamily="49" charset="-128"/>
                      </a:endParaRPr>
                    </a:p>
                  </a:txBody>
                  <a:tcPr marL="91097" marR="91097" marT="0" marB="0" anchor="ctr">
                    <a:solidFill>
                      <a:schemeClr val="accent6">
                        <a:lumMod val="40000"/>
                        <a:lumOff val="60000"/>
                      </a:schemeClr>
                    </a:solidFill>
                  </a:tcPr>
                </a:tc>
                <a:tc>
                  <a:txBody>
                    <a:bodyPr/>
                    <a:lstStyle/>
                    <a:p>
                      <a:pPr marL="0" marR="0">
                        <a:spcBef>
                          <a:spcPts val="0"/>
                        </a:spcBef>
                        <a:spcAft>
                          <a:spcPts val="0"/>
                        </a:spcAft>
                        <a:tabLst>
                          <a:tab pos="228600" algn="l"/>
                          <a:tab pos="457200" algn="l"/>
                          <a:tab pos="685800" algn="l"/>
                          <a:tab pos="990600" algn="l"/>
                          <a:tab pos="1143000" algn="l"/>
                          <a:tab pos="1371600" algn="l"/>
                          <a:tab pos="1600200" algn="l"/>
                          <a:tab pos="1828800" algn="l"/>
                          <a:tab pos="5029200" algn="l"/>
                        </a:tabLst>
                      </a:pPr>
                      <a:r>
                        <a:rPr lang="en-US" sz="2800" b="1" dirty="0">
                          <a:solidFill>
                            <a:schemeClr val="accent6">
                              <a:lumMod val="50000"/>
                            </a:schemeClr>
                          </a:solidFill>
                          <a:effectLst/>
                        </a:rPr>
                        <a:t>The anointing happened in Bethlehem, David’s hometown and the home of Boaz, as well as the burial place of Rachel, Saul’s ancestress (Gen 35:19).</a:t>
                      </a:r>
                      <a:endParaRPr lang="en-US" sz="2800" b="1" dirty="0">
                        <a:solidFill>
                          <a:schemeClr val="accent6">
                            <a:lumMod val="50000"/>
                          </a:schemeClr>
                        </a:solidFill>
                        <a:effectLst/>
                        <a:latin typeface="Times New Roman" panose="02020603050405020304" pitchFamily="18" charset="0"/>
                        <a:ea typeface="MS Mincho" panose="02020609040205080304" pitchFamily="49" charset="-128"/>
                      </a:endParaRPr>
                    </a:p>
                  </a:txBody>
                  <a:tcPr marL="91097" marR="91097" marT="0" marB="0" anchor="ctr">
                    <a:solidFill>
                      <a:schemeClr val="accent6">
                        <a:lumMod val="40000"/>
                        <a:lumOff val="60000"/>
                      </a:schemeClr>
                    </a:solidFill>
                  </a:tcPr>
                </a:tc>
                <a:extLst>
                  <a:ext uri="{0D108BD9-81ED-4DB2-BD59-A6C34878D82A}">
                    <a16:rowId xmlns:a16="http://schemas.microsoft.com/office/drawing/2014/main" val="3471625389"/>
                  </a:ext>
                </a:extLst>
              </a:tr>
              <a:tr h="2383648">
                <a:tc>
                  <a:txBody>
                    <a:bodyPr/>
                    <a:lstStyle/>
                    <a:p>
                      <a:pPr marL="0" marR="0">
                        <a:spcBef>
                          <a:spcPts val="0"/>
                        </a:spcBef>
                        <a:spcAft>
                          <a:spcPts val="0"/>
                        </a:spcAft>
                        <a:tabLst>
                          <a:tab pos="228600" algn="l"/>
                          <a:tab pos="457200" algn="l"/>
                          <a:tab pos="685800" algn="l"/>
                          <a:tab pos="990600" algn="l"/>
                          <a:tab pos="1143000" algn="l"/>
                          <a:tab pos="1371600" algn="l"/>
                          <a:tab pos="1600200" algn="l"/>
                          <a:tab pos="1828800" algn="l"/>
                          <a:tab pos="5029200" algn="l"/>
                        </a:tabLst>
                      </a:pPr>
                      <a:r>
                        <a:rPr lang="en-US" sz="2800" b="1" dirty="0">
                          <a:solidFill>
                            <a:schemeClr val="accent6">
                              <a:lumMod val="50000"/>
                            </a:schemeClr>
                          </a:solidFill>
                          <a:effectLst/>
                        </a:rPr>
                        <a:t>The anointing was preceded by a dinner with thirty guests, but then conducted as a private affair on the street at the edge of the town at dawn with no witnesses (9:22–27).</a:t>
                      </a:r>
                      <a:endParaRPr lang="en-US" sz="2800" b="1" dirty="0">
                        <a:solidFill>
                          <a:schemeClr val="accent6">
                            <a:lumMod val="50000"/>
                          </a:schemeClr>
                        </a:solidFill>
                        <a:effectLst/>
                        <a:latin typeface="Times New Roman" panose="02020603050405020304" pitchFamily="18" charset="0"/>
                        <a:ea typeface="MS Mincho" panose="02020609040205080304" pitchFamily="49" charset="-128"/>
                      </a:endParaRPr>
                    </a:p>
                  </a:txBody>
                  <a:tcPr marL="91097" marR="91097" marT="0" marB="0" anchor="ctr">
                    <a:solidFill>
                      <a:schemeClr val="accent6">
                        <a:lumMod val="20000"/>
                        <a:lumOff val="80000"/>
                      </a:schemeClr>
                    </a:solidFill>
                  </a:tcPr>
                </a:tc>
                <a:tc>
                  <a:txBody>
                    <a:bodyPr/>
                    <a:lstStyle/>
                    <a:p>
                      <a:pPr marL="0" marR="0">
                        <a:spcBef>
                          <a:spcPts val="0"/>
                        </a:spcBef>
                        <a:spcAft>
                          <a:spcPts val="0"/>
                        </a:spcAft>
                        <a:tabLst>
                          <a:tab pos="228600" algn="l"/>
                          <a:tab pos="457200" algn="l"/>
                          <a:tab pos="685800" algn="l"/>
                          <a:tab pos="990600" algn="l"/>
                          <a:tab pos="1143000" algn="l"/>
                          <a:tab pos="1371600" algn="l"/>
                          <a:tab pos="1600200" algn="l"/>
                          <a:tab pos="1828800" algn="l"/>
                          <a:tab pos="5029200" algn="l"/>
                        </a:tabLst>
                      </a:pPr>
                      <a:r>
                        <a:rPr lang="en-US" sz="2800" b="1" dirty="0">
                          <a:solidFill>
                            <a:schemeClr val="accent6">
                              <a:lumMod val="50000"/>
                            </a:schemeClr>
                          </a:solidFill>
                          <a:effectLst/>
                        </a:rPr>
                        <a:t>The anointing was preceded by a sacrifice to YHWH (</a:t>
                      </a:r>
                      <a:r>
                        <a:rPr lang="en-US" sz="2800" b="1" i="1" dirty="0" err="1">
                          <a:solidFill>
                            <a:schemeClr val="accent6">
                              <a:lumMod val="50000"/>
                            </a:schemeClr>
                          </a:solidFill>
                          <a:effectLst/>
                        </a:rPr>
                        <a:t>zābah</a:t>
                      </a:r>
                      <a:r>
                        <a:rPr lang="en-US" sz="2800" b="1" i="1" dirty="0">
                          <a:solidFill>
                            <a:schemeClr val="accent6">
                              <a:lumMod val="50000"/>
                            </a:schemeClr>
                          </a:solidFill>
                          <a:effectLst/>
                        </a:rPr>
                        <a:t>̣ </a:t>
                      </a:r>
                      <a:r>
                        <a:rPr lang="en-US" sz="2800" b="1" i="1" dirty="0" err="1">
                          <a:solidFill>
                            <a:schemeClr val="accent6">
                              <a:lumMod val="50000"/>
                            </a:schemeClr>
                          </a:solidFill>
                          <a:effectLst/>
                        </a:rPr>
                        <a:t>layhwh</a:t>
                      </a:r>
                      <a:r>
                        <a:rPr lang="en-US" sz="2800" b="1" dirty="0">
                          <a:solidFill>
                            <a:schemeClr val="accent6">
                              <a:lumMod val="50000"/>
                            </a:schemeClr>
                          </a:solidFill>
                          <a:effectLst/>
                        </a:rPr>
                        <a:t>) and conducted in the presence of the elders of the town, and Jesse’s family.</a:t>
                      </a:r>
                      <a:endParaRPr lang="en-US" sz="2800" b="1" dirty="0">
                        <a:solidFill>
                          <a:schemeClr val="accent6">
                            <a:lumMod val="50000"/>
                          </a:schemeClr>
                        </a:solidFill>
                        <a:effectLst/>
                        <a:latin typeface="Times New Roman" panose="02020603050405020304" pitchFamily="18" charset="0"/>
                        <a:ea typeface="MS Mincho" panose="02020609040205080304" pitchFamily="49" charset="-128"/>
                      </a:endParaRPr>
                    </a:p>
                  </a:txBody>
                  <a:tcPr marL="91097" marR="91097" marT="0" marB="0" anchor="ctr">
                    <a:solidFill>
                      <a:schemeClr val="accent6">
                        <a:lumMod val="20000"/>
                        <a:lumOff val="80000"/>
                      </a:schemeClr>
                    </a:solidFill>
                  </a:tcPr>
                </a:tc>
                <a:extLst>
                  <a:ext uri="{0D108BD9-81ED-4DB2-BD59-A6C34878D82A}">
                    <a16:rowId xmlns:a16="http://schemas.microsoft.com/office/drawing/2014/main" val="1118003682"/>
                  </a:ext>
                </a:extLst>
              </a:tr>
            </a:tbl>
          </a:graphicData>
        </a:graphic>
      </p:graphicFrame>
    </p:spTree>
    <p:extLst>
      <p:ext uri="{BB962C8B-B14F-4D97-AF65-F5344CB8AC3E}">
        <p14:creationId xmlns:p14="http://schemas.microsoft.com/office/powerpoint/2010/main" val="9794823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26FC7C-B72A-4ABF-95E6-2FBF1D04FB68}"/>
              </a:ext>
            </a:extLst>
          </p:cNvPr>
          <p:cNvSpPr>
            <a:spLocks noGrp="1"/>
          </p:cNvSpPr>
          <p:nvPr>
            <p:ph type="title"/>
          </p:nvPr>
        </p:nvSpPr>
        <p:spPr/>
        <p:txBody>
          <a:bodyPr/>
          <a:lstStyle/>
          <a:p>
            <a:endParaRPr lang="en-US"/>
          </a:p>
        </p:txBody>
      </p:sp>
      <p:graphicFrame>
        <p:nvGraphicFramePr>
          <p:cNvPr id="4" name="Content Placeholder 3">
            <a:extLst>
              <a:ext uri="{FF2B5EF4-FFF2-40B4-BE49-F238E27FC236}">
                <a16:creationId xmlns:a16="http://schemas.microsoft.com/office/drawing/2014/main" id="{1370F043-94F5-4114-A63C-005EFD0F25E5}"/>
              </a:ext>
            </a:extLst>
          </p:cNvPr>
          <p:cNvGraphicFramePr>
            <a:graphicFrameLocks noGrp="1"/>
          </p:cNvGraphicFramePr>
          <p:nvPr>
            <p:ph idx="1"/>
            <p:extLst>
              <p:ext uri="{D42A27DB-BD31-4B8C-83A1-F6EECF244321}">
                <p14:modId xmlns:p14="http://schemas.microsoft.com/office/powerpoint/2010/main" val="1209377752"/>
              </p:ext>
            </p:extLst>
          </p:nvPr>
        </p:nvGraphicFramePr>
        <p:xfrm>
          <a:off x="533400" y="317204"/>
          <a:ext cx="11201400" cy="5258882"/>
        </p:xfrm>
        <a:graphic>
          <a:graphicData uri="http://schemas.openxmlformats.org/drawingml/2006/table">
            <a:tbl>
              <a:tblPr firstRow="1" firstCol="1" bandRow="1">
                <a:tableStyleId>{5C22544A-7EE6-4342-B048-85BDC9FD1C3A}</a:tableStyleId>
              </a:tblPr>
              <a:tblGrid>
                <a:gridCol w="5600700">
                  <a:extLst>
                    <a:ext uri="{9D8B030D-6E8A-4147-A177-3AD203B41FA5}">
                      <a16:colId xmlns:a16="http://schemas.microsoft.com/office/drawing/2014/main" val="2224424456"/>
                    </a:ext>
                  </a:extLst>
                </a:gridCol>
                <a:gridCol w="5600700">
                  <a:extLst>
                    <a:ext uri="{9D8B030D-6E8A-4147-A177-3AD203B41FA5}">
                      <a16:colId xmlns:a16="http://schemas.microsoft.com/office/drawing/2014/main" val="950002700"/>
                    </a:ext>
                  </a:extLst>
                </a:gridCol>
              </a:tblGrid>
              <a:tr h="619520">
                <a:tc gridSpan="2">
                  <a:txBody>
                    <a:bodyPr/>
                    <a:lstStyle/>
                    <a:p>
                      <a:pPr marL="0" marR="0" algn="ctr">
                        <a:spcBef>
                          <a:spcPts val="0"/>
                        </a:spcBef>
                        <a:spcAft>
                          <a:spcPts val="0"/>
                        </a:spcAft>
                        <a:tabLst>
                          <a:tab pos="228600" algn="l"/>
                          <a:tab pos="457200" algn="l"/>
                          <a:tab pos="685800" algn="l"/>
                          <a:tab pos="990600" algn="l"/>
                          <a:tab pos="1143000" algn="l"/>
                          <a:tab pos="1371600" algn="l"/>
                          <a:tab pos="1600200" algn="l"/>
                          <a:tab pos="1828800" algn="l"/>
                          <a:tab pos="5029200" algn="l"/>
                        </a:tabLst>
                      </a:pPr>
                      <a:r>
                        <a:rPr lang="en-US" sz="2800" b="1" dirty="0">
                          <a:effectLst/>
                        </a:rPr>
                        <a:t>A Comparison of the Anointing Accounts of Saul and David</a:t>
                      </a:r>
                      <a:endParaRPr lang="en-US" sz="2800" b="1" dirty="0">
                        <a:effectLst/>
                        <a:latin typeface="Times New Roman" panose="02020603050405020304" pitchFamily="18" charset="0"/>
                        <a:ea typeface="MS Mincho" panose="02020609040205080304" pitchFamily="49" charset="-128"/>
                      </a:endParaRPr>
                    </a:p>
                  </a:txBody>
                  <a:tcPr marL="91097" marR="91097" marT="0" marB="0" anchor="ctr">
                    <a:solidFill>
                      <a:schemeClr val="tx1"/>
                    </a:solidFill>
                  </a:tcPr>
                </a:tc>
                <a:tc hMerge="1">
                  <a:txBody>
                    <a:bodyPr/>
                    <a:lstStyle/>
                    <a:p>
                      <a:endParaRPr lang="en-US"/>
                    </a:p>
                  </a:txBody>
                  <a:tcPr/>
                </a:tc>
                <a:extLst>
                  <a:ext uri="{0D108BD9-81ED-4DB2-BD59-A6C34878D82A}">
                    <a16:rowId xmlns:a16="http://schemas.microsoft.com/office/drawing/2014/main" val="136455999"/>
                  </a:ext>
                </a:extLst>
              </a:tr>
              <a:tr h="513819">
                <a:tc>
                  <a:txBody>
                    <a:bodyPr/>
                    <a:lstStyle/>
                    <a:p>
                      <a:pPr marL="0" marR="0" algn="ctr">
                        <a:spcBef>
                          <a:spcPts val="0"/>
                        </a:spcBef>
                        <a:spcAft>
                          <a:spcPts val="0"/>
                        </a:spcAft>
                        <a:tabLst>
                          <a:tab pos="228600" algn="l"/>
                          <a:tab pos="457200" algn="l"/>
                          <a:tab pos="685800" algn="l"/>
                          <a:tab pos="990600" algn="l"/>
                          <a:tab pos="1143000" algn="l"/>
                          <a:tab pos="1371600" algn="l"/>
                          <a:tab pos="1600200" algn="l"/>
                          <a:tab pos="1828800" algn="l"/>
                          <a:tab pos="5029200" algn="l"/>
                        </a:tabLst>
                      </a:pPr>
                      <a:r>
                        <a:rPr lang="en-US" sz="2800" b="1" dirty="0">
                          <a:solidFill>
                            <a:schemeClr val="accent6">
                              <a:lumMod val="50000"/>
                            </a:schemeClr>
                          </a:solidFill>
                          <a:effectLst/>
                        </a:rPr>
                        <a:t>1 Samuel 10:1[1–13]</a:t>
                      </a:r>
                      <a:endParaRPr lang="en-US" sz="2800" b="1" dirty="0">
                        <a:solidFill>
                          <a:schemeClr val="accent6">
                            <a:lumMod val="50000"/>
                          </a:schemeClr>
                        </a:solidFill>
                        <a:effectLst/>
                        <a:latin typeface="Times New Roman" panose="02020603050405020304" pitchFamily="18" charset="0"/>
                        <a:ea typeface="MS Mincho" panose="02020609040205080304" pitchFamily="49" charset="-128"/>
                      </a:endParaRPr>
                    </a:p>
                  </a:txBody>
                  <a:tcPr marL="91097" marR="91097" marT="0" marB="0" anchor="ctr">
                    <a:solidFill>
                      <a:schemeClr val="accent6">
                        <a:lumMod val="20000"/>
                        <a:lumOff val="80000"/>
                      </a:schemeClr>
                    </a:solidFill>
                  </a:tcPr>
                </a:tc>
                <a:tc>
                  <a:txBody>
                    <a:bodyPr/>
                    <a:lstStyle/>
                    <a:p>
                      <a:pPr marL="0" marR="0" algn="ctr">
                        <a:spcBef>
                          <a:spcPts val="0"/>
                        </a:spcBef>
                        <a:spcAft>
                          <a:spcPts val="0"/>
                        </a:spcAft>
                        <a:tabLst>
                          <a:tab pos="228600" algn="l"/>
                          <a:tab pos="457200" algn="l"/>
                          <a:tab pos="685800" algn="l"/>
                          <a:tab pos="990600" algn="l"/>
                          <a:tab pos="1143000" algn="l"/>
                          <a:tab pos="1371600" algn="l"/>
                          <a:tab pos="1600200" algn="l"/>
                          <a:tab pos="1828800" algn="l"/>
                          <a:tab pos="5029200" algn="l"/>
                        </a:tabLst>
                      </a:pPr>
                      <a:r>
                        <a:rPr lang="en-US" sz="2800" b="1" dirty="0">
                          <a:solidFill>
                            <a:schemeClr val="accent6">
                              <a:lumMod val="50000"/>
                            </a:schemeClr>
                          </a:solidFill>
                          <a:effectLst/>
                        </a:rPr>
                        <a:t>1 Samuel 16:13[1–13]</a:t>
                      </a:r>
                      <a:endParaRPr lang="en-US" sz="2800" b="1" dirty="0">
                        <a:solidFill>
                          <a:schemeClr val="accent6">
                            <a:lumMod val="50000"/>
                          </a:schemeClr>
                        </a:solidFill>
                        <a:effectLst/>
                        <a:latin typeface="Times New Roman" panose="02020603050405020304" pitchFamily="18" charset="0"/>
                        <a:ea typeface="MS Mincho" panose="02020609040205080304" pitchFamily="49" charset="-128"/>
                      </a:endParaRPr>
                    </a:p>
                  </a:txBody>
                  <a:tcPr marL="91097" marR="91097" marT="0" marB="0" anchor="ctr">
                    <a:solidFill>
                      <a:schemeClr val="accent6">
                        <a:lumMod val="20000"/>
                        <a:lumOff val="80000"/>
                      </a:schemeClr>
                    </a:solidFill>
                  </a:tcPr>
                </a:tc>
                <a:extLst>
                  <a:ext uri="{0D108BD9-81ED-4DB2-BD59-A6C34878D82A}">
                    <a16:rowId xmlns:a16="http://schemas.microsoft.com/office/drawing/2014/main" val="2943276724"/>
                  </a:ext>
                </a:extLst>
              </a:tr>
              <a:tr h="2750362">
                <a:tc>
                  <a:txBody>
                    <a:bodyPr/>
                    <a:lstStyle/>
                    <a:p>
                      <a:pPr marL="0" marR="0">
                        <a:spcBef>
                          <a:spcPts val="0"/>
                        </a:spcBef>
                        <a:spcAft>
                          <a:spcPts val="0"/>
                        </a:spcAft>
                        <a:tabLst>
                          <a:tab pos="228600" algn="l"/>
                          <a:tab pos="457200" algn="l"/>
                          <a:tab pos="685800" algn="l"/>
                          <a:tab pos="990600" algn="l"/>
                          <a:tab pos="1143000" algn="l"/>
                          <a:tab pos="1371600" algn="l"/>
                          <a:tab pos="1600200" algn="l"/>
                          <a:tab pos="1828800" algn="l"/>
                          <a:tab pos="5029200" algn="l"/>
                        </a:tabLst>
                      </a:pPr>
                      <a:r>
                        <a:rPr lang="en-US" sz="2800" b="1" dirty="0">
                          <a:solidFill>
                            <a:schemeClr val="accent6">
                              <a:lumMod val="50000"/>
                            </a:schemeClr>
                          </a:solidFill>
                          <a:effectLst/>
                        </a:rPr>
                        <a:t>The election involved YHWH merely announcing to Samuel privately that he was to anoint “a man from the land of Benjamin” (9:16–17). </a:t>
                      </a:r>
                      <a:endParaRPr lang="en-US" sz="2800" b="1" dirty="0">
                        <a:solidFill>
                          <a:schemeClr val="accent6">
                            <a:lumMod val="50000"/>
                          </a:schemeClr>
                        </a:solidFill>
                        <a:effectLst/>
                        <a:latin typeface="Times New Roman" panose="02020603050405020304" pitchFamily="18" charset="0"/>
                        <a:ea typeface="MS Mincho" panose="02020609040205080304" pitchFamily="49" charset="-128"/>
                      </a:endParaRPr>
                    </a:p>
                  </a:txBody>
                  <a:tcPr marL="91097" marR="91097" marT="0" marB="0" anchor="ctr">
                    <a:solidFill>
                      <a:schemeClr val="accent6">
                        <a:lumMod val="40000"/>
                        <a:lumOff val="60000"/>
                      </a:schemeClr>
                    </a:solidFill>
                  </a:tcPr>
                </a:tc>
                <a:tc>
                  <a:txBody>
                    <a:bodyPr/>
                    <a:lstStyle/>
                    <a:p>
                      <a:pPr marL="0" marR="0">
                        <a:spcBef>
                          <a:spcPts val="0"/>
                        </a:spcBef>
                        <a:spcAft>
                          <a:spcPts val="0"/>
                        </a:spcAft>
                        <a:tabLst>
                          <a:tab pos="228600" algn="l"/>
                          <a:tab pos="457200" algn="l"/>
                          <a:tab pos="685800" algn="l"/>
                          <a:tab pos="990600" algn="l"/>
                          <a:tab pos="1143000" algn="l"/>
                          <a:tab pos="1371600" algn="l"/>
                          <a:tab pos="1600200" algn="l"/>
                          <a:tab pos="1828800" algn="l"/>
                          <a:tab pos="5029200" algn="l"/>
                        </a:tabLst>
                      </a:pPr>
                      <a:r>
                        <a:rPr lang="en-US" sz="2800" b="1" dirty="0">
                          <a:solidFill>
                            <a:schemeClr val="accent6">
                              <a:lumMod val="50000"/>
                            </a:schemeClr>
                          </a:solidFill>
                          <a:effectLst/>
                        </a:rPr>
                        <a:t>The election involved an elaborate public process, climaxing in calling David in from the field (he had not even been invited to the sacrifice!), and identifying him as the chosen one (v. 12).</a:t>
                      </a:r>
                      <a:endParaRPr lang="en-US" sz="2800" b="1" dirty="0">
                        <a:solidFill>
                          <a:schemeClr val="accent6">
                            <a:lumMod val="50000"/>
                          </a:schemeClr>
                        </a:solidFill>
                        <a:effectLst/>
                        <a:latin typeface="Times New Roman" panose="02020603050405020304" pitchFamily="18" charset="0"/>
                        <a:ea typeface="MS Mincho" panose="02020609040205080304" pitchFamily="49" charset="-128"/>
                      </a:endParaRPr>
                    </a:p>
                  </a:txBody>
                  <a:tcPr marL="91097" marR="91097" marT="0" marB="0" anchor="ctr">
                    <a:solidFill>
                      <a:schemeClr val="accent6">
                        <a:lumMod val="40000"/>
                        <a:lumOff val="60000"/>
                      </a:schemeClr>
                    </a:solidFill>
                  </a:tcPr>
                </a:tc>
                <a:extLst>
                  <a:ext uri="{0D108BD9-81ED-4DB2-BD59-A6C34878D82A}">
                    <a16:rowId xmlns:a16="http://schemas.microsoft.com/office/drawing/2014/main" val="1551458990"/>
                  </a:ext>
                </a:extLst>
              </a:tr>
              <a:tr h="1375181">
                <a:tc>
                  <a:txBody>
                    <a:bodyPr/>
                    <a:lstStyle/>
                    <a:p>
                      <a:pPr marL="0" marR="0">
                        <a:spcBef>
                          <a:spcPts val="0"/>
                        </a:spcBef>
                        <a:spcAft>
                          <a:spcPts val="0"/>
                        </a:spcAft>
                        <a:tabLst>
                          <a:tab pos="228600" algn="l"/>
                          <a:tab pos="457200" algn="l"/>
                          <a:tab pos="685800" algn="l"/>
                          <a:tab pos="990600" algn="l"/>
                          <a:tab pos="1143000" algn="l"/>
                          <a:tab pos="1371600" algn="l"/>
                          <a:tab pos="1600200" algn="l"/>
                          <a:tab pos="1828800" algn="l"/>
                          <a:tab pos="5029200" algn="l"/>
                        </a:tabLst>
                      </a:pPr>
                      <a:r>
                        <a:rPr lang="en-US" sz="2800" b="1" dirty="0">
                          <a:solidFill>
                            <a:schemeClr val="accent6">
                              <a:lumMod val="50000"/>
                            </a:schemeClr>
                          </a:solidFill>
                          <a:effectLst/>
                        </a:rPr>
                        <a:t>The instrument of anointing was a </a:t>
                      </a:r>
                      <a:r>
                        <a:rPr lang="en-US" sz="2800" b="1" i="1" dirty="0">
                          <a:solidFill>
                            <a:schemeClr val="accent6">
                              <a:lumMod val="50000"/>
                            </a:schemeClr>
                          </a:solidFill>
                          <a:effectLst/>
                        </a:rPr>
                        <a:t>pak</a:t>
                      </a:r>
                      <a:r>
                        <a:rPr lang="en-US" sz="2800" b="1" dirty="0">
                          <a:solidFill>
                            <a:schemeClr val="accent6">
                              <a:lumMod val="50000"/>
                            </a:schemeClr>
                          </a:solidFill>
                          <a:effectLst/>
                        </a:rPr>
                        <a:t>, an ordinary flask, a juglet (10:1) 3–4 inches tall.</a:t>
                      </a:r>
                      <a:endParaRPr lang="en-US" sz="2800" b="1" dirty="0">
                        <a:solidFill>
                          <a:schemeClr val="accent6">
                            <a:lumMod val="50000"/>
                          </a:schemeClr>
                        </a:solidFill>
                        <a:effectLst/>
                        <a:latin typeface="Times New Roman" panose="02020603050405020304" pitchFamily="18" charset="0"/>
                        <a:ea typeface="MS Mincho" panose="02020609040205080304" pitchFamily="49" charset="-128"/>
                      </a:endParaRPr>
                    </a:p>
                  </a:txBody>
                  <a:tcPr marL="91097" marR="91097" marT="0" marB="0" anchor="ctr">
                    <a:solidFill>
                      <a:schemeClr val="accent6">
                        <a:lumMod val="20000"/>
                        <a:lumOff val="80000"/>
                      </a:schemeClr>
                    </a:solidFill>
                  </a:tcPr>
                </a:tc>
                <a:tc>
                  <a:txBody>
                    <a:bodyPr/>
                    <a:lstStyle/>
                    <a:p>
                      <a:pPr marL="0" marR="0">
                        <a:spcBef>
                          <a:spcPts val="0"/>
                        </a:spcBef>
                        <a:spcAft>
                          <a:spcPts val="0"/>
                        </a:spcAft>
                        <a:tabLst>
                          <a:tab pos="228600" algn="l"/>
                          <a:tab pos="457200" algn="l"/>
                          <a:tab pos="685800" algn="l"/>
                          <a:tab pos="990600" algn="l"/>
                          <a:tab pos="1143000" algn="l"/>
                          <a:tab pos="1371600" algn="l"/>
                          <a:tab pos="1600200" algn="l"/>
                          <a:tab pos="1828800" algn="l"/>
                          <a:tab pos="5029200" algn="l"/>
                        </a:tabLst>
                      </a:pPr>
                      <a:r>
                        <a:rPr lang="en-US" sz="2800" b="1" dirty="0">
                          <a:solidFill>
                            <a:schemeClr val="accent6">
                              <a:lumMod val="50000"/>
                            </a:schemeClr>
                          </a:solidFill>
                          <a:effectLst/>
                        </a:rPr>
                        <a:t>The instrument of anointing was the official “horn of the oil” (</a:t>
                      </a:r>
                      <a:r>
                        <a:rPr lang="en-US" sz="2800" b="1" i="1" dirty="0" err="1">
                          <a:solidFill>
                            <a:schemeClr val="accent6">
                              <a:lumMod val="50000"/>
                            </a:schemeClr>
                          </a:solidFill>
                          <a:effectLst/>
                        </a:rPr>
                        <a:t>qeren</a:t>
                      </a:r>
                      <a:r>
                        <a:rPr lang="en-US" sz="2800" b="1" dirty="0">
                          <a:solidFill>
                            <a:schemeClr val="accent6">
                              <a:lumMod val="50000"/>
                            </a:schemeClr>
                          </a:solidFill>
                          <a:effectLst/>
                        </a:rPr>
                        <a:t>, 16:1, 13).</a:t>
                      </a:r>
                      <a:endParaRPr lang="en-US" sz="2800" b="1" dirty="0">
                        <a:solidFill>
                          <a:schemeClr val="accent6">
                            <a:lumMod val="50000"/>
                          </a:schemeClr>
                        </a:solidFill>
                        <a:effectLst/>
                        <a:latin typeface="Times New Roman" panose="02020603050405020304" pitchFamily="18" charset="0"/>
                        <a:ea typeface="MS Mincho" panose="02020609040205080304" pitchFamily="49" charset="-128"/>
                      </a:endParaRPr>
                    </a:p>
                  </a:txBody>
                  <a:tcPr marL="91097" marR="91097" marT="0" marB="0" anchor="ctr">
                    <a:solidFill>
                      <a:schemeClr val="accent6">
                        <a:lumMod val="20000"/>
                        <a:lumOff val="80000"/>
                      </a:schemeClr>
                    </a:solidFill>
                  </a:tcPr>
                </a:tc>
                <a:extLst>
                  <a:ext uri="{0D108BD9-81ED-4DB2-BD59-A6C34878D82A}">
                    <a16:rowId xmlns:a16="http://schemas.microsoft.com/office/drawing/2014/main" val="3190475386"/>
                  </a:ext>
                </a:extLst>
              </a:tr>
            </a:tbl>
          </a:graphicData>
        </a:graphic>
      </p:graphicFrame>
    </p:spTree>
    <p:extLst>
      <p:ext uri="{BB962C8B-B14F-4D97-AF65-F5344CB8AC3E}">
        <p14:creationId xmlns:p14="http://schemas.microsoft.com/office/powerpoint/2010/main" val="25531945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28ADCE-D183-11F0-2A03-96EC2489294A}"/>
              </a:ext>
            </a:extLst>
          </p:cNvPr>
          <p:cNvSpPr>
            <a:spLocks noGrp="1"/>
          </p:cNvSpPr>
          <p:nvPr>
            <p:ph type="title"/>
          </p:nvPr>
        </p:nvSpPr>
        <p:spPr>
          <a:xfrm>
            <a:off x="590550" y="2698752"/>
            <a:ext cx="4219575" cy="1325563"/>
          </a:xfrm>
        </p:spPr>
        <p:txBody>
          <a:bodyPr>
            <a:normAutofit fontScale="90000"/>
          </a:bodyPr>
          <a:lstStyle/>
          <a:p>
            <a:r>
              <a:rPr lang="en-US" b="1" dirty="0">
                <a:solidFill>
                  <a:srgbClr val="FFFFDC"/>
                </a:solidFill>
                <a:latin typeface="+mn-lt"/>
              </a:rPr>
              <a:t>An Israelite </a:t>
            </a:r>
            <a:r>
              <a:rPr lang="en-US" b="1" i="1" dirty="0">
                <a:solidFill>
                  <a:srgbClr val="FFFFDC"/>
                </a:solidFill>
                <a:latin typeface="+mn-lt"/>
              </a:rPr>
              <a:t>pak</a:t>
            </a:r>
            <a:br>
              <a:rPr lang="en-US" b="1" i="1" dirty="0">
                <a:solidFill>
                  <a:srgbClr val="FFFFDC"/>
                </a:solidFill>
                <a:latin typeface="+mn-lt"/>
              </a:rPr>
            </a:br>
            <a:r>
              <a:rPr lang="en-US" b="1" dirty="0">
                <a:solidFill>
                  <a:srgbClr val="FFFFDC"/>
                </a:solidFill>
                <a:latin typeface="+mn-lt"/>
              </a:rPr>
              <a:t>8</a:t>
            </a:r>
            <a:r>
              <a:rPr lang="en-US" b="1" baseline="30000" dirty="0">
                <a:solidFill>
                  <a:srgbClr val="FFFFDC"/>
                </a:solidFill>
                <a:latin typeface="+mn-lt"/>
              </a:rPr>
              <a:t>th</a:t>
            </a:r>
            <a:r>
              <a:rPr lang="en-US" b="1" dirty="0">
                <a:solidFill>
                  <a:srgbClr val="FFFFDC"/>
                </a:solidFill>
                <a:latin typeface="+mn-lt"/>
              </a:rPr>
              <a:t>–7</a:t>
            </a:r>
            <a:r>
              <a:rPr lang="en-US" b="1" baseline="30000" dirty="0">
                <a:solidFill>
                  <a:srgbClr val="FFFFDC"/>
                </a:solidFill>
                <a:latin typeface="+mn-lt"/>
              </a:rPr>
              <a:t>th</a:t>
            </a:r>
            <a:r>
              <a:rPr lang="en-US" b="1" dirty="0">
                <a:solidFill>
                  <a:srgbClr val="FFFFDC"/>
                </a:solidFill>
                <a:latin typeface="+mn-lt"/>
              </a:rPr>
              <a:t> century BC</a:t>
            </a:r>
          </a:p>
        </p:txBody>
      </p:sp>
      <p:pic>
        <p:nvPicPr>
          <p:cNvPr id="4" name="Content Placeholder 3">
            <a:extLst>
              <a:ext uri="{FF2B5EF4-FFF2-40B4-BE49-F238E27FC236}">
                <a16:creationId xmlns:a16="http://schemas.microsoft.com/office/drawing/2014/main" id="{D8BC804C-AB7E-283A-5E44-CD3D78599A65}"/>
              </a:ext>
            </a:extLst>
          </p:cNvPr>
          <p:cNvPicPr>
            <a:picLocks noGrp="1" noChangeAspect="1"/>
          </p:cNvPicPr>
          <p:nvPr>
            <p:ph idx="1"/>
          </p:nvPr>
        </p:nvPicPr>
        <p:blipFill>
          <a:blip r:embed="rId2"/>
          <a:stretch>
            <a:fillRect/>
          </a:stretch>
        </p:blipFill>
        <p:spPr>
          <a:xfrm>
            <a:off x="5476875" y="615949"/>
            <a:ext cx="5762625" cy="5762625"/>
          </a:xfrm>
          <a:prstGeom prst="rect">
            <a:avLst/>
          </a:prstGeom>
        </p:spPr>
      </p:pic>
    </p:spTree>
    <p:extLst>
      <p:ext uri="{BB962C8B-B14F-4D97-AF65-F5344CB8AC3E}">
        <p14:creationId xmlns:p14="http://schemas.microsoft.com/office/powerpoint/2010/main" val="11101156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2BF5A0-D706-FAD5-FCE9-7A1275F875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F469D7-4B11-D062-F2C1-570FFB0B763E}"/>
              </a:ext>
            </a:extLst>
          </p:cNvPr>
          <p:cNvSpPr>
            <a:spLocks noGrp="1"/>
          </p:cNvSpPr>
          <p:nvPr>
            <p:ph type="title"/>
          </p:nvPr>
        </p:nvSpPr>
        <p:spPr>
          <a:xfrm>
            <a:off x="590550" y="2698752"/>
            <a:ext cx="4219575" cy="1325563"/>
          </a:xfrm>
        </p:spPr>
        <p:txBody>
          <a:bodyPr>
            <a:normAutofit/>
          </a:bodyPr>
          <a:lstStyle/>
          <a:p>
            <a:pPr algn="ctr"/>
            <a:r>
              <a:rPr lang="en-US" b="1" dirty="0">
                <a:solidFill>
                  <a:srgbClr val="FFFFDC"/>
                </a:solidFill>
                <a:latin typeface="+mn-lt"/>
              </a:rPr>
              <a:t>A Ram’s Horn </a:t>
            </a:r>
            <a:br>
              <a:rPr lang="en-US" b="1" dirty="0">
                <a:solidFill>
                  <a:srgbClr val="FFFFDC"/>
                </a:solidFill>
                <a:latin typeface="+mn-lt"/>
              </a:rPr>
            </a:br>
            <a:r>
              <a:rPr lang="en-US" b="1" dirty="0">
                <a:solidFill>
                  <a:srgbClr val="FFFFDC"/>
                </a:solidFill>
                <a:latin typeface="+mn-lt"/>
              </a:rPr>
              <a:t>for Anointing</a:t>
            </a:r>
          </a:p>
        </p:txBody>
      </p:sp>
      <p:pic>
        <p:nvPicPr>
          <p:cNvPr id="7" name="Content Placeholder 6">
            <a:extLst>
              <a:ext uri="{FF2B5EF4-FFF2-40B4-BE49-F238E27FC236}">
                <a16:creationId xmlns:a16="http://schemas.microsoft.com/office/drawing/2014/main" id="{6A238E37-83E6-6060-18DE-894ECDDF7523}"/>
              </a:ext>
            </a:extLst>
          </p:cNvPr>
          <p:cNvPicPr>
            <a:picLocks noGrp="1" noChangeAspect="1"/>
          </p:cNvPicPr>
          <p:nvPr>
            <p:ph idx="1"/>
          </p:nvPr>
        </p:nvPicPr>
        <p:blipFill>
          <a:blip r:embed="rId2"/>
          <a:stretch>
            <a:fillRect/>
          </a:stretch>
        </p:blipFill>
        <p:spPr>
          <a:xfrm>
            <a:off x="5230019" y="781844"/>
            <a:ext cx="5542756" cy="5542756"/>
          </a:xfrm>
          <a:prstGeom prst="rect">
            <a:avLst/>
          </a:prstGeom>
        </p:spPr>
      </p:pic>
    </p:spTree>
    <p:extLst>
      <p:ext uri="{BB962C8B-B14F-4D97-AF65-F5344CB8AC3E}">
        <p14:creationId xmlns:p14="http://schemas.microsoft.com/office/powerpoint/2010/main" val="34926344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26FC7C-B72A-4ABF-95E6-2FBF1D04FB68}"/>
              </a:ext>
            </a:extLst>
          </p:cNvPr>
          <p:cNvSpPr>
            <a:spLocks noGrp="1"/>
          </p:cNvSpPr>
          <p:nvPr>
            <p:ph type="title"/>
          </p:nvPr>
        </p:nvSpPr>
        <p:spPr/>
        <p:txBody>
          <a:bodyPr/>
          <a:lstStyle/>
          <a:p>
            <a:endParaRPr lang="en-US"/>
          </a:p>
        </p:txBody>
      </p:sp>
      <p:graphicFrame>
        <p:nvGraphicFramePr>
          <p:cNvPr id="4" name="Content Placeholder 3">
            <a:extLst>
              <a:ext uri="{FF2B5EF4-FFF2-40B4-BE49-F238E27FC236}">
                <a16:creationId xmlns:a16="http://schemas.microsoft.com/office/drawing/2014/main" id="{1370F043-94F5-4114-A63C-005EFD0F25E5}"/>
              </a:ext>
            </a:extLst>
          </p:cNvPr>
          <p:cNvGraphicFramePr>
            <a:graphicFrameLocks noGrp="1"/>
          </p:cNvGraphicFramePr>
          <p:nvPr>
            <p:ph idx="1"/>
            <p:extLst>
              <p:ext uri="{D42A27DB-BD31-4B8C-83A1-F6EECF244321}">
                <p14:modId xmlns:p14="http://schemas.microsoft.com/office/powerpoint/2010/main" val="12130345"/>
              </p:ext>
            </p:extLst>
          </p:nvPr>
        </p:nvGraphicFramePr>
        <p:xfrm>
          <a:off x="495300" y="1027908"/>
          <a:ext cx="11201400" cy="5154354"/>
        </p:xfrm>
        <a:graphic>
          <a:graphicData uri="http://schemas.openxmlformats.org/drawingml/2006/table">
            <a:tbl>
              <a:tblPr firstRow="1" firstCol="1" bandRow="1">
                <a:tableStyleId>{5C22544A-7EE6-4342-B048-85BDC9FD1C3A}</a:tableStyleId>
              </a:tblPr>
              <a:tblGrid>
                <a:gridCol w="5600700">
                  <a:extLst>
                    <a:ext uri="{9D8B030D-6E8A-4147-A177-3AD203B41FA5}">
                      <a16:colId xmlns:a16="http://schemas.microsoft.com/office/drawing/2014/main" val="2224424456"/>
                    </a:ext>
                  </a:extLst>
                </a:gridCol>
                <a:gridCol w="5600700">
                  <a:extLst>
                    <a:ext uri="{9D8B030D-6E8A-4147-A177-3AD203B41FA5}">
                      <a16:colId xmlns:a16="http://schemas.microsoft.com/office/drawing/2014/main" val="950002700"/>
                    </a:ext>
                  </a:extLst>
                </a:gridCol>
              </a:tblGrid>
              <a:tr h="681345">
                <a:tc gridSpan="2">
                  <a:txBody>
                    <a:bodyPr/>
                    <a:lstStyle/>
                    <a:p>
                      <a:pPr marL="0" marR="0" algn="ctr">
                        <a:spcBef>
                          <a:spcPts val="0"/>
                        </a:spcBef>
                        <a:spcAft>
                          <a:spcPts val="0"/>
                        </a:spcAft>
                        <a:tabLst>
                          <a:tab pos="228600" algn="l"/>
                          <a:tab pos="457200" algn="l"/>
                          <a:tab pos="685800" algn="l"/>
                          <a:tab pos="990600" algn="l"/>
                          <a:tab pos="1143000" algn="l"/>
                          <a:tab pos="1371600" algn="l"/>
                          <a:tab pos="1600200" algn="l"/>
                          <a:tab pos="1828800" algn="l"/>
                          <a:tab pos="5029200" algn="l"/>
                        </a:tabLst>
                      </a:pPr>
                      <a:r>
                        <a:rPr lang="en-US" sz="2800" b="1" dirty="0">
                          <a:effectLst/>
                        </a:rPr>
                        <a:t>A Comparison of the Anointing Accounts of Saul and David</a:t>
                      </a:r>
                      <a:endParaRPr lang="en-US" sz="2800" b="1" dirty="0">
                        <a:effectLst/>
                        <a:latin typeface="Times New Roman" panose="02020603050405020304" pitchFamily="18" charset="0"/>
                        <a:ea typeface="MS Mincho" panose="02020609040205080304" pitchFamily="49" charset="-128"/>
                      </a:endParaRPr>
                    </a:p>
                  </a:txBody>
                  <a:tcPr marL="91097" marR="91097" marT="0" marB="0" anchor="ctr">
                    <a:solidFill>
                      <a:schemeClr val="tx1"/>
                    </a:solidFill>
                  </a:tcPr>
                </a:tc>
                <a:tc hMerge="1">
                  <a:txBody>
                    <a:bodyPr/>
                    <a:lstStyle/>
                    <a:p>
                      <a:endParaRPr lang="en-US"/>
                    </a:p>
                  </a:txBody>
                  <a:tcPr/>
                </a:tc>
                <a:extLst>
                  <a:ext uri="{0D108BD9-81ED-4DB2-BD59-A6C34878D82A}">
                    <a16:rowId xmlns:a16="http://schemas.microsoft.com/office/drawing/2014/main" val="136455999"/>
                  </a:ext>
                </a:extLst>
              </a:tr>
              <a:tr h="565096">
                <a:tc>
                  <a:txBody>
                    <a:bodyPr/>
                    <a:lstStyle/>
                    <a:p>
                      <a:pPr marL="0" marR="0" algn="ctr">
                        <a:spcBef>
                          <a:spcPts val="0"/>
                        </a:spcBef>
                        <a:spcAft>
                          <a:spcPts val="0"/>
                        </a:spcAft>
                        <a:tabLst>
                          <a:tab pos="228600" algn="l"/>
                          <a:tab pos="457200" algn="l"/>
                          <a:tab pos="685800" algn="l"/>
                          <a:tab pos="990600" algn="l"/>
                          <a:tab pos="1143000" algn="l"/>
                          <a:tab pos="1371600" algn="l"/>
                          <a:tab pos="1600200" algn="l"/>
                          <a:tab pos="1828800" algn="l"/>
                          <a:tab pos="5029200" algn="l"/>
                        </a:tabLst>
                      </a:pPr>
                      <a:r>
                        <a:rPr lang="en-US" sz="2800" b="1" dirty="0">
                          <a:solidFill>
                            <a:schemeClr val="accent6">
                              <a:lumMod val="50000"/>
                            </a:schemeClr>
                          </a:solidFill>
                          <a:effectLst/>
                        </a:rPr>
                        <a:t>1 Samuel 10:1[1–13]</a:t>
                      </a:r>
                      <a:endParaRPr lang="en-US" sz="2800" b="1" dirty="0">
                        <a:solidFill>
                          <a:schemeClr val="accent6">
                            <a:lumMod val="50000"/>
                          </a:schemeClr>
                        </a:solidFill>
                        <a:effectLst/>
                        <a:latin typeface="Times New Roman" panose="02020603050405020304" pitchFamily="18" charset="0"/>
                        <a:ea typeface="MS Mincho" panose="02020609040205080304" pitchFamily="49" charset="-128"/>
                      </a:endParaRPr>
                    </a:p>
                  </a:txBody>
                  <a:tcPr marL="91097" marR="91097" marT="0" marB="0" anchor="ctr">
                    <a:solidFill>
                      <a:schemeClr val="accent6">
                        <a:lumMod val="20000"/>
                        <a:lumOff val="80000"/>
                      </a:schemeClr>
                    </a:solidFill>
                  </a:tcPr>
                </a:tc>
                <a:tc>
                  <a:txBody>
                    <a:bodyPr/>
                    <a:lstStyle/>
                    <a:p>
                      <a:pPr marL="0" marR="0" algn="ctr">
                        <a:spcBef>
                          <a:spcPts val="0"/>
                        </a:spcBef>
                        <a:spcAft>
                          <a:spcPts val="0"/>
                        </a:spcAft>
                        <a:tabLst>
                          <a:tab pos="228600" algn="l"/>
                          <a:tab pos="457200" algn="l"/>
                          <a:tab pos="685800" algn="l"/>
                          <a:tab pos="990600" algn="l"/>
                          <a:tab pos="1143000" algn="l"/>
                          <a:tab pos="1371600" algn="l"/>
                          <a:tab pos="1600200" algn="l"/>
                          <a:tab pos="1828800" algn="l"/>
                          <a:tab pos="5029200" algn="l"/>
                        </a:tabLst>
                      </a:pPr>
                      <a:r>
                        <a:rPr lang="en-US" sz="2800" b="1" dirty="0">
                          <a:solidFill>
                            <a:schemeClr val="accent6">
                              <a:lumMod val="50000"/>
                            </a:schemeClr>
                          </a:solidFill>
                          <a:effectLst/>
                        </a:rPr>
                        <a:t>1 Samuel 16:13[1–13]</a:t>
                      </a:r>
                      <a:endParaRPr lang="en-US" sz="2800" b="1" dirty="0">
                        <a:solidFill>
                          <a:schemeClr val="accent6">
                            <a:lumMod val="50000"/>
                          </a:schemeClr>
                        </a:solidFill>
                        <a:effectLst/>
                        <a:latin typeface="Times New Roman" panose="02020603050405020304" pitchFamily="18" charset="0"/>
                        <a:ea typeface="MS Mincho" panose="02020609040205080304" pitchFamily="49" charset="-128"/>
                      </a:endParaRPr>
                    </a:p>
                  </a:txBody>
                  <a:tcPr marL="91097" marR="91097" marT="0" marB="0" anchor="ctr">
                    <a:solidFill>
                      <a:schemeClr val="accent6">
                        <a:lumMod val="20000"/>
                        <a:lumOff val="80000"/>
                      </a:schemeClr>
                    </a:solidFill>
                  </a:tcPr>
                </a:tc>
                <a:extLst>
                  <a:ext uri="{0D108BD9-81ED-4DB2-BD59-A6C34878D82A}">
                    <a16:rowId xmlns:a16="http://schemas.microsoft.com/office/drawing/2014/main" val="2943276724"/>
                  </a:ext>
                </a:extLst>
              </a:tr>
              <a:tr h="1387219">
                <a:tc>
                  <a:txBody>
                    <a:bodyPr/>
                    <a:lstStyle/>
                    <a:p>
                      <a:pPr marL="0" marR="0">
                        <a:spcBef>
                          <a:spcPts val="0"/>
                        </a:spcBef>
                        <a:spcAft>
                          <a:spcPts val="0"/>
                        </a:spcAft>
                        <a:tabLst>
                          <a:tab pos="228600" algn="l"/>
                          <a:tab pos="457200" algn="l"/>
                          <a:tab pos="685800" algn="l"/>
                          <a:tab pos="990600" algn="l"/>
                          <a:tab pos="1143000" algn="l"/>
                          <a:tab pos="1371600" algn="l"/>
                          <a:tab pos="1600200" algn="l"/>
                          <a:tab pos="1828800" algn="l"/>
                          <a:tab pos="5029200" algn="l"/>
                        </a:tabLst>
                      </a:pPr>
                      <a:r>
                        <a:rPr lang="en-US" sz="2800" b="1" dirty="0">
                          <a:solidFill>
                            <a:schemeClr val="accent6">
                              <a:lumMod val="50000"/>
                            </a:schemeClr>
                          </a:solidFill>
                          <a:effectLst/>
                        </a:rPr>
                        <a:t>The verb of anointing was </a:t>
                      </a:r>
                      <a:r>
                        <a:rPr lang="en-US" sz="2800" b="1" i="1" dirty="0" err="1">
                          <a:solidFill>
                            <a:schemeClr val="accent6">
                              <a:lumMod val="50000"/>
                            </a:schemeClr>
                          </a:solidFill>
                          <a:effectLst/>
                        </a:rPr>
                        <a:t>šāpak</a:t>
                      </a:r>
                      <a:r>
                        <a:rPr lang="en-US" sz="2800" b="1" dirty="0">
                          <a:solidFill>
                            <a:schemeClr val="accent6">
                              <a:lumMod val="50000"/>
                            </a:schemeClr>
                          </a:solidFill>
                          <a:effectLst/>
                        </a:rPr>
                        <a:t>, “to pour” (10:1)</a:t>
                      </a:r>
                      <a:endParaRPr lang="en-US" sz="2800" b="1" dirty="0">
                        <a:solidFill>
                          <a:schemeClr val="accent6">
                            <a:lumMod val="50000"/>
                          </a:schemeClr>
                        </a:solidFill>
                        <a:effectLst/>
                        <a:latin typeface="Times New Roman" panose="02020603050405020304" pitchFamily="18" charset="0"/>
                        <a:ea typeface="MS Mincho" panose="02020609040205080304" pitchFamily="49" charset="-128"/>
                      </a:endParaRPr>
                    </a:p>
                  </a:txBody>
                  <a:tcPr marL="91097" marR="91097" marT="0" marB="0" anchor="ctr">
                    <a:solidFill>
                      <a:schemeClr val="accent6">
                        <a:lumMod val="20000"/>
                        <a:lumOff val="80000"/>
                      </a:schemeClr>
                    </a:solidFill>
                  </a:tcPr>
                </a:tc>
                <a:tc>
                  <a:txBody>
                    <a:bodyPr/>
                    <a:lstStyle/>
                    <a:p>
                      <a:pPr marL="0" marR="0">
                        <a:spcBef>
                          <a:spcPts val="0"/>
                        </a:spcBef>
                        <a:spcAft>
                          <a:spcPts val="0"/>
                        </a:spcAft>
                        <a:tabLst>
                          <a:tab pos="228600" algn="l"/>
                          <a:tab pos="457200" algn="l"/>
                          <a:tab pos="685800" algn="l"/>
                          <a:tab pos="990600" algn="l"/>
                          <a:tab pos="1143000" algn="l"/>
                          <a:tab pos="1371600" algn="l"/>
                          <a:tab pos="1600200" algn="l"/>
                          <a:tab pos="1828800" algn="l"/>
                          <a:tab pos="5029200" algn="l"/>
                        </a:tabLst>
                      </a:pPr>
                      <a:r>
                        <a:rPr lang="en-US" sz="2800" b="1" dirty="0">
                          <a:solidFill>
                            <a:schemeClr val="accent6">
                              <a:lumMod val="50000"/>
                            </a:schemeClr>
                          </a:solidFill>
                          <a:effectLst/>
                        </a:rPr>
                        <a:t>The verb of anointing was </a:t>
                      </a:r>
                      <a:r>
                        <a:rPr lang="en-US" sz="2800" b="1" i="1" dirty="0" err="1">
                          <a:solidFill>
                            <a:schemeClr val="accent6">
                              <a:lumMod val="50000"/>
                            </a:schemeClr>
                          </a:solidFill>
                          <a:effectLst/>
                        </a:rPr>
                        <a:t>māšah</a:t>
                      </a:r>
                      <a:r>
                        <a:rPr lang="en-US" sz="2800" b="1" i="1" dirty="0">
                          <a:solidFill>
                            <a:schemeClr val="accent6">
                              <a:lumMod val="50000"/>
                            </a:schemeClr>
                          </a:solidFill>
                          <a:effectLst/>
                        </a:rPr>
                        <a:t>̣,</a:t>
                      </a:r>
                      <a:r>
                        <a:rPr lang="en-US" sz="2800" b="1" dirty="0">
                          <a:solidFill>
                            <a:schemeClr val="accent6">
                              <a:lumMod val="50000"/>
                            </a:schemeClr>
                          </a:solidFill>
                          <a:effectLst/>
                        </a:rPr>
                        <a:t> “to anoint” (16:13).</a:t>
                      </a:r>
                      <a:endParaRPr lang="en-US" sz="2800" b="1" dirty="0">
                        <a:solidFill>
                          <a:schemeClr val="accent6">
                            <a:lumMod val="50000"/>
                          </a:schemeClr>
                        </a:solidFill>
                        <a:effectLst/>
                        <a:latin typeface="Times New Roman" panose="02020603050405020304" pitchFamily="18" charset="0"/>
                        <a:ea typeface="MS Mincho" panose="02020609040205080304" pitchFamily="49" charset="-128"/>
                      </a:endParaRPr>
                    </a:p>
                  </a:txBody>
                  <a:tcPr marL="91097" marR="91097" marT="0" marB="0" anchor="ctr">
                    <a:solidFill>
                      <a:schemeClr val="accent6">
                        <a:lumMod val="20000"/>
                        <a:lumOff val="80000"/>
                      </a:schemeClr>
                    </a:solidFill>
                  </a:tcPr>
                </a:tc>
                <a:extLst>
                  <a:ext uri="{0D108BD9-81ED-4DB2-BD59-A6C34878D82A}">
                    <a16:rowId xmlns:a16="http://schemas.microsoft.com/office/drawing/2014/main" val="3799320856"/>
                  </a:ext>
                </a:extLst>
              </a:tr>
              <a:tr h="2520694">
                <a:tc>
                  <a:txBody>
                    <a:bodyPr/>
                    <a:lstStyle/>
                    <a:p>
                      <a:pPr marL="0" marR="0">
                        <a:spcBef>
                          <a:spcPts val="0"/>
                        </a:spcBef>
                        <a:spcAft>
                          <a:spcPts val="0"/>
                        </a:spcAft>
                        <a:tabLst>
                          <a:tab pos="228600" algn="l"/>
                          <a:tab pos="457200" algn="l"/>
                          <a:tab pos="685800" algn="l"/>
                          <a:tab pos="990600" algn="l"/>
                          <a:tab pos="1143000" algn="l"/>
                          <a:tab pos="1371600" algn="l"/>
                          <a:tab pos="1600200" algn="l"/>
                          <a:tab pos="1828800" algn="l"/>
                          <a:tab pos="5029200" algn="l"/>
                        </a:tabLst>
                      </a:pPr>
                      <a:r>
                        <a:rPr lang="en-US" sz="2800" b="1" dirty="0">
                          <a:solidFill>
                            <a:schemeClr val="accent6">
                              <a:lumMod val="50000"/>
                            </a:schemeClr>
                          </a:solidFill>
                          <a:effectLst/>
                        </a:rPr>
                        <a:t>Samuel responded verbally to the event with a rhetorical question, “Has not YHWH anointed you ruler (</a:t>
                      </a:r>
                      <a:r>
                        <a:rPr lang="en-US" sz="2800" b="1" i="1" dirty="0" err="1">
                          <a:solidFill>
                            <a:schemeClr val="accent6">
                              <a:lumMod val="50000"/>
                            </a:schemeClr>
                          </a:solidFill>
                          <a:effectLst/>
                        </a:rPr>
                        <a:t>nāgîd</a:t>
                      </a:r>
                      <a:r>
                        <a:rPr lang="en-US" sz="2800" b="1" dirty="0">
                          <a:solidFill>
                            <a:schemeClr val="accent6">
                              <a:lumMod val="50000"/>
                            </a:schemeClr>
                          </a:solidFill>
                          <a:effectLst/>
                        </a:rPr>
                        <a:t>) over his human grant (</a:t>
                      </a:r>
                      <a:r>
                        <a:rPr lang="en-US" sz="2800" b="1" i="1" dirty="0" err="1">
                          <a:solidFill>
                            <a:schemeClr val="accent6">
                              <a:lumMod val="50000"/>
                            </a:schemeClr>
                          </a:solidFill>
                          <a:effectLst/>
                        </a:rPr>
                        <a:t>naḥăla</a:t>
                      </a:r>
                      <a:r>
                        <a:rPr lang="en-US" sz="2800" b="1" dirty="0">
                          <a:solidFill>
                            <a:schemeClr val="accent6">
                              <a:lumMod val="50000"/>
                            </a:schemeClr>
                          </a:solidFill>
                          <a:effectLst/>
                        </a:rPr>
                        <a:t>̂).</a:t>
                      </a:r>
                      <a:endParaRPr lang="en-US" sz="2800" b="1" dirty="0">
                        <a:solidFill>
                          <a:schemeClr val="accent6">
                            <a:lumMod val="50000"/>
                          </a:schemeClr>
                        </a:solidFill>
                        <a:effectLst/>
                        <a:latin typeface="Times New Roman" panose="02020603050405020304" pitchFamily="18" charset="0"/>
                        <a:ea typeface="MS Mincho" panose="02020609040205080304" pitchFamily="49" charset="-128"/>
                      </a:endParaRPr>
                    </a:p>
                  </a:txBody>
                  <a:tcPr marL="91097" marR="91097" marT="0" marB="0" anchor="ctr">
                    <a:solidFill>
                      <a:schemeClr val="accent6">
                        <a:lumMod val="20000"/>
                        <a:lumOff val="80000"/>
                      </a:schemeClr>
                    </a:solidFill>
                  </a:tcPr>
                </a:tc>
                <a:tc>
                  <a:txBody>
                    <a:bodyPr/>
                    <a:lstStyle/>
                    <a:p>
                      <a:pPr marL="0" marR="0">
                        <a:spcBef>
                          <a:spcPts val="0"/>
                        </a:spcBef>
                        <a:spcAft>
                          <a:spcPts val="0"/>
                        </a:spcAft>
                        <a:tabLst>
                          <a:tab pos="228600" algn="l"/>
                          <a:tab pos="457200" algn="l"/>
                          <a:tab pos="685800" algn="l"/>
                          <a:tab pos="990600" algn="l"/>
                          <a:tab pos="1143000" algn="l"/>
                          <a:tab pos="1371600" algn="l"/>
                          <a:tab pos="1600200" algn="l"/>
                          <a:tab pos="1828800" algn="l"/>
                          <a:tab pos="5029200" algn="l"/>
                        </a:tabLst>
                      </a:pPr>
                      <a:r>
                        <a:rPr lang="en-US" sz="2800" b="1" dirty="0">
                          <a:solidFill>
                            <a:schemeClr val="accent6">
                              <a:lumMod val="50000"/>
                            </a:schemeClr>
                          </a:solidFill>
                          <a:effectLst/>
                        </a:rPr>
                        <a:t>No verbal response was needed. Samuel left immediately for Ramah. </a:t>
                      </a:r>
                      <a:endParaRPr lang="en-US" sz="2800" b="1" dirty="0">
                        <a:solidFill>
                          <a:schemeClr val="accent6">
                            <a:lumMod val="50000"/>
                          </a:schemeClr>
                        </a:solidFill>
                        <a:effectLst/>
                        <a:latin typeface="Times New Roman" panose="02020603050405020304" pitchFamily="18" charset="0"/>
                        <a:ea typeface="MS Mincho" panose="02020609040205080304" pitchFamily="49" charset="-128"/>
                      </a:endParaRPr>
                    </a:p>
                  </a:txBody>
                  <a:tcPr marL="91097" marR="91097" marT="0" marB="0" anchor="ctr">
                    <a:solidFill>
                      <a:schemeClr val="accent6">
                        <a:lumMod val="20000"/>
                        <a:lumOff val="80000"/>
                      </a:schemeClr>
                    </a:solidFill>
                  </a:tcPr>
                </a:tc>
                <a:extLst>
                  <a:ext uri="{0D108BD9-81ED-4DB2-BD59-A6C34878D82A}">
                    <a16:rowId xmlns:a16="http://schemas.microsoft.com/office/drawing/2014/main" val="4156537207"/>
                  </a:ext>
                </a:extLst>
              </a:tr>
            </a:tbl>
          </a:graphicData>
        </a:graphic>
      </p:graphicFrame>
    </p:spTree>
    <p:extLst>
      <p:ext uri="{BB962C8B-B14F-4D97-AF65-F5344CB8AC3E}">
        <p14:creationId xmlns:p14="http://schemas.microsoft.com/office/powerpoint/2010/main" val="12258238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26FC7C-B72A-4ABF-95E6-2FBF1D04FB68}"/>
              </a:ext>
            </a:extLst>
          </p:cNvPr>
          <p:cNvSpPr>
            <a:spLocks noGrp="1"/>
          </p:cNvSpPr>
          <p:nvPr>
            <p:ph type="title"/>
          </p:nvPr>
        </p:nvSpPr>
        <p:spPr/>
        <p:txBody>
          <a:bodyPr/>
          <a:lstStyle/>
          <a:p>
            <a:endParaRPr lang="en-US"/>
          </a:p>
        </p:txBody>
      </p:sp>
      <p:graphicFrame>
        <p:nvGraphicFramePr>
          <p:cNvPr id="4" name="Content Placeholder 3">
            <a:extLst>
              <a:ext uri="{FF2B5EF4-FFF2-40B4-BE49-F238E27FC236}">
                <a16:creationId xmlns:a16="http://schemas.microsoft.com/office/drawing/2014/main" id="{1370F043-94F5-4114-A63C-005EFD0F25E5}"/>
              </a:ext>
            </a:extLst>
          </p:cNvPr>
          <p:cNvGraphicFramePr>
            <a:graphicFrameLocks noGrp="1"/>
          </p:cNvGraphicFramePr>
          <p:nvPr>
            <p:ph idx="1"/>
          </p:nvPr>
        </p:nvGraphicFramePr>
        <p:xfrm>
          <a:off x="495300" y="365127"/>
          <a:ext cx="11163300" cy="5988048"/>
        </p:xfrm>
        <a:graphic>
          <a:graphicData uri="http://schemas.openxmlformats.org/drawingml/2006/table">
            <a:tbl>
              <a:tblPr firstRow="1" firstCol="1" bandRow="1">
                <a:tableStyleId>{5C22544A-7EE6-4342-B048-85BDC9FD1C3A}</a:tableStyleId>
              </a:tblPr>
              <a:tblGrid>
                <a:gridCol w="5581650">
                  <a:extLst>
                    <a:ext uri="{9D8B030D-6E8A-4147-A177-3AD203B41FA5}">
                      <a16:colId xmlns:a16="http://schemas.microsoft.com/office/drawing/2014/main" val="2224424456"/>
                    </a:ext>
                  </a:extLst>
                </a:gridCol>
                <a:gridCol w="5581650">
                  <a:extLst>
                    <a:ext uri="{9D8B030D-6E8A-4147-A177-3AD203B41FA5}">
                      <a16:colId xmlns:a16="http://schemas.microsoft.com/office/drawing/2014/main" val="950002700"/>
                    </a:ext>
                  </a:extLst>
                </a:gridCol>
              </a:tblGrid>
              <a:tr h="600699">
                <a:tc gridSpan="2">
                  <a:txBody>
                    <a:bodyPr/>
                    <a:lstStyle/>
                    <a:p>
                      <a:pPr marL="0" marR="0" algn="ctr">
                        <a:spcBef>
                          <a:spcPts val="0"/>
                        </a:spcBef>
                        <a:spcAft>
                          <a:spcPts val="0"/>
                        </a:spcAft>
                        <a:tabLst>
                          <a:tab pos="228600" algn="l"/>
                          <a:tab pos="457200" algn="l"/>
                          <a:tab pos="685800" algn="l"/>
                          <a:tab pos="990600" algn="l"/>
                          <a:tab pos="1143000" algn="l"/>
                          <a:tab pos="1371600" algn="l"/>
                          <a:tab pos="1600200" algn="l"/>
                          <a:tab pos="1828800" algn="l"/>
                          <a:tab pos="5029200" algn="l"/>
                        </a:tabLst>
                      </a:pPr>
                      <a:r>
                        <a:rPr lang="en-US" sz="2800" b="1" dirty="0">
                          <a:effectLst/>
                        </a:rPr>
                        <a:t>A Comparison of the Anointing Accounts of Saul and David</a:t>
                      </a:r>
                      <a:endParaRPr lang="en-US" sz="2800" b="1" dirty="0">
                        <a:effectLst/>
                        <a:latin typeface="Times New Roman" panose="02020603050405020304" pitchFamily="18" charset="0"/>
                        <a:ea typeface="MS Mincho" panose="02020609040205080304" pitchFamily="49" charset="-128"/>
                      </a:endParaRPr>
                    </a:p>
                  </a:txBody>
                  <a:tcPr marL="91097" marR="91097" marT="0" marB="0" anchor="ctr">
                    <a:solidFill>
                      <a:schemeClr val="tx1"/>
                    </a:solidFill>
                  </a:tcPr>
                </a:tc>
                <a:tc hMerge="1">
                  <a:txBody>
                    <a:bodyPr/>
                    <a:lstStyle/>
                    <a:p>
                      <a:endParaRPr lang="en-US"/>
                    </a:p>
                  </a:txBody>
                  <a:tcPr/>
                </a:tc>
                <a:extLst>
                  <a:ext uri="{0D108BD9-81ED-4DB2-BD59-A6C34878D82A}">
                    <a16:rowId xmlns:a16="http://schemas.microsoft.com/office/drawing/2014/main" val="136455999"/>
                  </a:ext>
                </a:extLst>
              </a:tr>
              <a:tr h="498209">
                <a:tc>
                  <a:txBody>
                    <a:bodyPr/>
                    <a:lstStyle/>
                    <a:p>
                      <a:pPr marL="0" marR="0" algn="ctr">
                        <a:spcBef>
                          <a:spcPts val="0"/>
                        </a:spcBef>
                        <a:spcAft>
                          <a:spcPts val="0"/>
                        </a:spcAft>
                        <a:tabLst>
                          <a:tab pos="228600" algn="l"/>
                          <a:tab pos="457200" algn="l"/>
                          <a:tab pos="685800" algn="l"/>
                          <a:tab pos="990600" algn="l"/>
                          <a:tab pos="1143000" algn="l"/>
                          <a:tab pos="1371600" algn="l"/>
                          <a:tab pos="1600200" algn="l"/>
                          <a:tab pos="1828800" algn="l"/>
                          <a:tab pos="5029200" algn="l"/>
                        </a:tabLst>
                      </a:pPr>
                      <a:r>
                        <a:rPr lang="en-US" sz="2800" b="1" dirty="0">
                          <a:solidFill>
                            <a:schemeClr val="accent6">
                              <a:lumMod val="50000"/>
                            </a:schemeClr>
                          </a:solidFill>
                          <a:effectLst/>
                        </a:rPr>
                        <a:t>1 Samuel 10:1[1–13]</a:t>
                      </a:r>
                      <a:endParaRPr lang="en-US" sz="2800" b="1" dirty="0">
                        <a:solidFill>
                          <a:schemeClr val="accent6">
                            <a:lumMod val="50000"/>
                          </a:schemeClr>
                        </a:solidFill>
                        <a:effectLst/>
                        <a:latin typeface="Times New Roman" panose="02020603050405020304" pitchFamily="18" charset="0"/>
                        <a:ea typeface="MS Mincho" panose="02020609040205080304" pitchFamily="49" charset="-128"/>
                      </a:endParaRPr>
                    </a:p>
                  </a:txBody>
                  <a:tcPr marL="91097" marR="91097" marT="0" marB="0" anchor="ctr">
                    <a:solidFill>
                      <a:schemeClr val="accent6">
                        <a:lumMod val="20000"/>
                        <a:lumOff val="80000"/>
                      </a:schemeClr>
                    </a:solidFill>
                  </a:tcPr>
                </a:tc>
                <a:tc>
                  <a:txBody>
                    <a:bodyPr/>
                    <a:lstStyle/>
                    <a:p>
                      <a:pPr marL="0" marR="0" algn="ctr">
                        <a:spcBef>
                          <a:spcPts val="0"/>
                        </a:spcBef>
                        <a:spcAft>
                          <a:spcPts val="0"/>
                        </a:spcAft>
                        <a:tabLst>
                          <a:tab pos="228600" algn="l"/>
                          <a:tab pos="457200" algn="l"/>
                          <a:tab pos="685800" algn="l"/>
                          <a:tab pos="990600" algn="l"/>
                          <a:tab pos="1143000" algn="l"/>
                          <a:tab pos="1371600" algn="l"/>
                          <a:tab pos="1600200" algn="l"/>
                          <a:tab pos="1828800" algn="l"/>
                          <a:tab pos="5029200" algn="l"/>
                        </a:tabLst>
                      </a:pPr>
                      <a:r>
                        <a:rPr lang="en-US" sz="2800" b="1" dirty="0">
                          <a:solidFill>
                            <a:schemeClr val="accent6">
                              <a:lumMod val="50000"/>
                            </a:schemeClr>
                          </a:solidFill>
                          <a:effectLst/>
                        </a:rPr>
                        <a:t>1 Samuel 16:13[1–13]</a:t>
                      </a:r>
                      <a:endParaRPr lang="en-US" sz="2800" b="1" dirty="0">
                        <a:solidFill>
                          <a:schemeClr val="accent6">
                            <a:lumMod val="50000"/>
                          </a:schemeClr>
                        </a:solidFill>
                        <a:effectLst/>
                        <a:latin typeface="Times New Roman" panose="02020603050405020304" pitchFamily="18" charset="0"/>
                        <a:ea typeface="MS Mincho" panose="02020609040205080304" pitchFamily="49" charset="-128"/>
                      </a:endParaRPr>
                    </a:p>
                  </a:txBody>
                  <a:tcPr marL="91097" marR="91097" marT="0" marB="0" anchor="ctr">
                    <a:solidFill>
                      <a:schemeClr val="accent6">
                        <a:lumMod val="20000"/>
                        <a:lumOff val="80000"/>
                      </a:schemeClr>
                    </a:solidFill>
                  </a:tcPr>
                </a:tc>
                <a:extLst>
                  <a:ext uri="{0D108BD9-81ED-4DB2-BD59-A6C34878D82A}">
                    <a16:rowId xmlns:a16="http://schemas.microsoft.com/office/drawing/2014/main" val="2943276724"/>
                  </a:ext>
                </a:extLst>
              </a:tr>
              <a:tr h="4889140">
                <a:tc>
                  <a:txBody>
                    <a:bodyPr/>
                    <a:lstStyle/>
                    <a:p>
                      <a:pPr marL="0" marR="0">
                        <a:spcBef>
                          <a:spcPts val="0"/>
                        </a:spcBef>
                        <a:spcAft>
                          <a:spcPts val="0"/>
                        </a:spcAft>
                        <a:tabLst>
                          <a:tab pos="228600" algn="l"/>
                          <a:tab pos="457200" algn="l"/>
                          <a:tab pos="685800" algn="l"/>
                          <a:tab pos="990600" algn="l"/>
                          <a:tab pos="1143000" algn="l"/>
                          <a:tab pos="1371600" algn="l"/>
                          <a:tab pos="1600200" algn="l"/>
                          <a:tab pos="1828800" algn="l"/>
                          <a:tab pos="5029200" algn="l"/>
                        </a:tabLst>
                      </a:pPr>
                      <a:r>
                        <a:rPr lang="en-US" sz="2800" b="1" dirty="0">
                          <a:solidFill>
                            <a:schemeClr val="accent6">
                              <a:lumMod val="50000"/>
                            </a:schemeClr>
                          </a:solidFill>
                          <a:effectLst/>
                        </a:rPr>
                        <a:t>YHWH confirmed his election of Saul with three attesting signs (</a:t>
                      </a:r>
                      <a:r>
                        <a:rPr lang="en-US" sz="2800" b="1" i="1" dirty="0" err="1">
                          <a:solidFill>
                            <a:schemeClr val="accent6">
                              <a:lumMod val="50000"/>
                            </a:schemeClr>
                          </a:solidFill>
                          <a:effectLst/>
                        </a:rPr>
                        <a:t>ʾôtôt</a:t>
                      </a:r>
                      <a:r>
                        <a:rPr lang="en-US" sz="2800" b="1" dirty="0">
                          <a:solidFill>
                            <a:schemeClr val="accent6">
                              <a:lumMod val="50000"/>
                            </a:schemeClr>
                          </a:solidFill>
                          <a:effectLst/>
                        </a:rPr>
                        <a:t>, 10:2–13), linked to the “Spirit of YHWH/God” rushing upon him upon him (</a:t>
                      </a:r>
                      <a:r>
                        <a:rPr lang="en-US" sz="2800" b="1" i="1" dirty="0" err="1">
                          <a:solidFill>
                            <a:schemeClr val="accent6">
                              <a:lumMod val="50000"/>
                            </a:schemeClr>
                          </a:solidFill>
                          <a:effectLst/>
                        </a:rPr>
                        <a:t>ṣālah</a:t>
                      </a:r>
                      <a:r>
                        <a:rPr lang="en-US" sz="2800" b="1" i="1" dirty="0">
                          <a:solidFill>
                            <a:schemeClr val="accent6">
                              <a:lumMod val="50000"/>
                            </a:schemeClr>
                          </a:solidFill>
                          <a:effectLst/>
                        </a:rPr>
                        <a:t>̣ </a:t>
                      </a:r>
                      <a:r>
                        <a:rPr lang="en-US" sz="2800" b="1" i="1" dirty="0" err="1">
                          <a:solidFill>
                            <a:schemeClr val="accent6">
                              <a:lumMod val="50000"/>
                            </a:schemeClr>
                          </a:solidFill>
                          <a:effectLst/>
                        </a:rPr>
                        <a:t>ʿālāyw</a:t>
                      </a:r>
                      <a:r>
                        <a:rPr lang="en-US" sz="2800" b="1" dirty="0">
                          <a:solidFill>
                            <a:schemeClr val="accent6">
                              <a:lumMod val="50000"/>
                            </a:schemeClr>
                          </a:solidFill>
                          <a:effectLst/>
                        </a:rPr>
                        <a:t>). That Spirit would come and go and sometimes be replaced by “a disastrous spirit from God” (</a:t>
                      </a:r>
                      <a:r>
                        <a:rPr lang="en-US" sz="2800" b="1" i="1" dirty="0" err="1">
                          <a:solidFill>
                            <a:schemeClr val="accent6">
                              <a:lumMod val="50000"/>
                            </a:schemeClr>
                          </a:solidFill>
                          <a:effectLst/>
                        </a:rPr>
                        <a:t>rûah</a:t>
                      </a:r>
                      <a:r>
                        <a:rPr lang="en-US" sz="2800" b="1" i="1" dirty="0">
                          <a:solidFill>
                            <a:schemeClr val="accent6">
                              <a:lumMod val="50000"/>
                            </a:schemeClr>
                          </a:solidFill>
                          <a:effectLst/>
                        </a:rPr>
                        <a:t>̣ </a:t>
                      </a:r>
                      <a:r>
                        <a:rPr lang="en-US" sz="2800" b="1" i="1" dirty="0" err="1">
                          <a:solidFill>
                            <a:schemeClr val="accent6">
                              <a:lumMod val="50000"/>
                            </a:schemeClr>
                          </a:solidFill>
                          <a:effectLst/>
                        </a:rPr>
                        <a:t>rāʿa</a:t>
                      </a:r>
                      <a:r>
                        <a:rPr lang="en-US" sz="2800" b="1" i="1" dirty="0">
                          <a:solidFill>
                            <a:schemeClr val="accent6">
                              <a:lumMod val="50000"/>
                            </a:schemeClr>
                          </a:solidFill>
                          <a:effectLst/>
                        </a:rPr>
                        <a:t>̂ </a:t>
                      </a:r>
                      <a:r>
                        <a:rPr lang="en-US" sz="2800" b="1" i="1" dirty="0" err="1">
                          <a:solidFill>
                            <a:schemeClr val="accent6">
                              <a:lumMod val="50000"/>
                            </a:schemeClr>
                          </a:solidFill>
                          <a:effectLst/>
                        </a:rPr>
                        <a:t>mēʾēt</a:t>
                      </a:r>
                      <a:r>
                        <a:rPr lang="en-US" sz="2800" b="1" i="1" dirty="0">
                          <a:solidFill>
                            <a:schemeClr val="accent6">
                              <a:lumMod val="50000"/>
                            </a:schemeClr>
                          </a:solidFill>
                          <a:effectLst/>
                        </a:rPr>
                        <a:t> yhwh</a:t>
                      </a:r>
                      <a:r>
                        <a:rPr lang="en-US" sz="2800" b="1" dirty="0">
                          <a:solidFill>
                            <a:schemeClr val="accent6">
                              <a:lumMod val="50000"/>
                            </a:schemeClr>
                          </a:solidFill>
                          <a:effectLst/>
                        </a:rPr>
                        <a:t>; 16:14–23).</a:t>
                      </a:r>
                      <a:endParaRPr lang="en-US" sz="2800" b="1" dirty="0">
                        <a:solidFill>
                          <a:schemeClr val="accent6">
                            <a:lumMod val="50000"/>
                          </a:schemeClr>
                        </a:solidFill>
                        <a:effectLst/>
                        <a:latin typeface="Times New Roman" panose="02020603050405020304" pitchFamily="18" charset="0"/>
                        <a:ea typeface="MS Mincho" panose="02020609040205080304" pitchFamily="49" charset="-128"/>
                      </a:endParaRPr>
                    </a:p>
                  </a:txBody>
                  <a:tcPr marL="91097" marR="91097" marT="0" marB="0" anchor="ctr">
                    <a:solidFill>
                      <a:schemeClr val="accent6">
                        <a:lumMod val="40000"/>
                        <a:lumOff val="60000"/>
                      </a:schemeClr>
                    </a:solidFill>
                  </a:tcPr>
                </a:tc>
                <a:tc>
                  <a:txBody>
                    <a:bodyPr/>
                    <a:lstStyle/>
                    <a:p>
                      <a:pPr marL="0" marR="0">
                        <a:spcBef>
                          <a:spcPts val="0"/>
                        </a:spcBef>
                        <a:spcAft>
                          <a:spcPts val="0"/>
                        </a:spcAft>
                        <a:tabLst>
                          <a:tab pos="228600" algn="l"/>
                          <a:tab pos="457200" algn="l"/>
                          <a:tab pos="685800" algn="l"/>
                          <a:tab pos="990600" algn="l"/>
                          <a:tab pos="1143000" algn="l"/>
                          <a:tab pos="1371600" algn="l"/>
                          <a:tab pos="1600200" algn="l"/>
                          <a:tab pos="1828800" algn="l"/>
                          <a:tab pos="5029200" algn="l"/>
                        </a:tabLst>
                      </a:pPr>
                      <a:r>
                        <a:rPr lang="en-US" sz="2800" b="1" dirty="0">
                          <a:solidFill>
                            <a:schemeClr val="accent6">
                              <a:lumMod val="50000"/>
                            </a:schemeClr>
                          </a:solidFill>
                          <a:effectLst/>
                        </a:rPr>
                        <a:t>YHWH confirmed his election of David by having “the Spirit YHWH” (</a:t>
                      </a:r>
                      <a:r>
                        <a:rPr lang="en-US" sz="2800" b="1" i="1" dirty="0" err="1">
                          <a:solidFill>
                            <a:schemeClr val="accent6">
                              <a:lumMod val="50000"/>
                            </a:schemeClr>
                          </a:solidFill>
                          <a:effectLst/>
                        </a:rPr>
                        <a:t>rûah</a:t>
                      </a:r>
                      <a:r>
                        <a:rPr lang="en-US" sz="2800" b="1" i="1" dirty="0">
                          <a:solidFill>
                            <a:schemeClr val="accent6">
                              <a:lumMod val="50000"/>
                            </a:schemeClr>
                          </a:solidFill>
                          <a:effectLst/>
                        </a:rPr>
                        <a:t>̣ YHWH</a:t>
                      </a:r>
                      <a:r>
                        <a:rPr lang="en-US" sz="2800" b="1" dirty="0">
                          <a:solidFill>
                            <a:schemeClr val="accent6">
                              <a:lumMod val="50000"/>
                            </a:schemeClr>
                          </a:solidFill>
                          <a:effectLst/>
                        </a:rPr>
                        <a:t>) rush to him (</a:t>
                      </a:r>
                      <a:r>
                        <a:rPr lang="en-US" sz="2800" b="1" i="1" dirty="0" err="1">
                          <a:solidFill>
                            <a:schemeClr val="accent6">
                              <a:lumMod val="50000"/>
                            </a:schemeClr>
                          </a:solidFill>
                          <a:effectLst/>
                        </a:rPr>
                        <a:t>ṣālah</a:t>
                      </a:r>
                      <a:r>
                        <a:rPr lang="en-US" sz="2800" b="1" i="1" dirty="0">
                          <a:solidFill>
                            <a:schemeClr val="accent6">
                              <a:lumMod val="50000"/>
                            </a:schemeClr>
                          </a:solidFill>
                          <a:effectLst/>
                        </a:rPr>
                        <a:t>̣ </a:t>
                      </a:r>
                      <a:r>
                        <a:rPr lang="en-US" sz="2800" b="1" i="1" dirty="0" err="1">
                          <a:solidFill>
                            <a:schemeClr val="accent6">
                              <a:lumMod val="50000"/>
                            </a:schemeClr>
                          </a:solidFill>
                          <a:effectLst/>
                        </a:rPr>
                        <a:t>ʾel</a:t>
                      </a:r>
                      <a:r>
                        <a:rPr lang="en-US" sz="2800" b="1" dirty="0">
                          <a:solidFill>
                            <a:schemeClr val="accent6">
                              <a:lumMod val="50000"/>
                            </a:schemeClr>
                          </a:solidFill>
                          <a:effectLst/>
                        </a:rPr>
                        <a:t>) [and remain with him] from that day forward. Remarkably, the Spirit of YHWH is never mentioned again in the Samuel narrative until the end, where David acknowledges the inspiration of “the Spirit of YHWH” behind his literary work (2 Sam 23:2).</a:t>
                      </a:r>
                      <a:endParaRPr lang="en-US" sz="2800" b="1" dirty="0">
                        <a:solidFill>
                          <a:schemeClr val="accent6">
                            <a:lumMod val="50000"/>
                          </a:schemeClr>
                        </a:solidFill>
                        <a:effectLst/>
                        <a:latin typeface="Times New Roman" panose="02020603050405020304" pitchFamily="18" charset="0"/>
                        <a:ea typeface="MS Mincho" panose="02020609040205080304" pitchFamily="49" charset="-128"/>
                      </a:endParaRPr>
                    </a:p>
                  </a:txBody>
                  <a:tcPr marL="91097" marR="91097" marT="0" marB="0" anchor="ctr">
                    <a:solidFill>
                      <a:schemeClr val="accent6">
                        <a:lumMod val="40000"/>
                        <a:lumOff val="60000"/>
                      </a:schemeClr>
                    </a:solidFill>
                  </a:tcPr>
                </a:tc>
                <a:extLst>
                  <a:ext uri="{0D108BD9-81ED-4DB2-BD59-A6C34878D82A}">
                    <a16:rowId xmlns:a16="http://schemas.microsoft.com/office/drawing/2014/main" val="1877355019"/>
                  </a:ext>
                </a:extLst>
              </a:tr>
            </a:tbl>
          </a:graphicData>
        </a:graphic>
      </p:graphicFrame>
    </p:spTree>
    <p:extLst>
      <p:ext uri="{BB962C8B-B14F-4D97-AF65-F5344CB8AC3E}">
        <p14:creationId xmlns:p14="http://schemas.microsoft.com/office/powerpoint/2010/main" val="17280693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1DB8DC-9A8C-2A33-D31D-18669A9106B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240B1CF-FA79-F4B8-7564-EFCCAE449722}"/>
              </a:ext>
            </a:extLst>
          </p:cNvPr>
          <p:cNvSpPr>
            <a:spLocks noGrp="1"/>
          </p:cNvSpPr>
          <p:nvPr>
            <p:ph idx="1"/>
          </p:nvPr>
        </p:nvSpPr>
        <p:spPr>
          <a:xfrm>
            <a:off x="647700" y="371475"/>
            <a:ext cx="11034712" cy="6591301"/>
          </a:xfrm>
        </p:spPr>
        <p:txBody>
          <a:bodyPr>
            <a:noAutofit/>
          </a:bodyPr>
          <a:lstStyle/>
          <a:p>
            <a:pPr marL="0" indent="0">
              <a:lnSpc>
                <a:spcPct val="100000"/>
              </a:lnSpc>
              <a:spcBef>
                <a:spcPts val="0"/>
              </a:spcBef>
              <a:buNone/>
            </a:pPr>
            <a:r>
              <a:rPr lang="en-US" sz="2000" b="1" dirty="0">
                <a:solidFill>
                  <a:srgbClr val="FFFFCC"/>
                </a:solidFill>
                <a:latin typeface="Calibri" panose="020F0502020204030204" pitchFamily="34" charset="0"/>
                <a:ea typeface="Calibri" panose="020F0502020204030204" pitchFamily="34" charset="0"/>
                <a:cs typeface="Calibri" panose="020F0502020204030204" pitchFamily="34" charset="0"/>
              </a:rPr>
              <a:t>2 Samuel 23:1–4</a:t>
            </a:r>
          </a:p>
          <a:p>
            <a:pPr marL="0" indent="0">
              <a:buNone/>
            </a:pPr>
            <a:r>
              <a:rPr lang="en-US" b="1" baseline="30000" dirty="0">
                <a:solidFill>
                  <a:srgbClr val="FFFFCC"/>
                </a:solidFill>
                <a:latin typeface="Calibri" panose="020F0502020204030204" pitchFamily="34" charset="0"/>
                <a:ea typeface="Calibri" panose="020F0502020204030204" pitchFamily="34" charset="0"/>
                <a:cs typeface="Calibri" panose="020F0502020204030204" pitchFamily="34" charset="0"/>
              </a:rPr>
              <a:t>23:1 </a:t>
            </a:r>
            <a:r>
              <a:rPr lang="en-US" b="1" dirty="0">
                <a:solidFill>
                  <a:srgbClr val="FFFFCC"/>
                </a:solidFill>
                <a:latin typeface="Calibri" panose="020F0502020204030204" pitchFamily="34" charset="0"/>
                <a:ea typeface="Calibri" panose="020F0502020204030204" pitchFamily="34" charset="0"/>
                <a:cs typeface="Calibri" panose="020F0502020204030204" pitchFamily="34" charset="0"/>
              </a:rPr>
              <a:t>Now these are the last words of David:</a:t>
            </a:r>
          </a:p>
          <a:p>
            <a:pPr marL="742950" indent="0">
              <a:buNone/>
            </a:pPr>
            <a:r>
              <a:rPr lang="en-US" b="1" dirty="0">
                <a:solidFill>
                  <a:srgbClr val="FFFFCC"/>
                </a:solidFill>
                <a:latin typeface="Calibri" panose="020F0502020204030204" pitchFamily="34" charset="0"/>
                <a:ea typeface="Calibri" panose="020F0502020204030204" pitchFamily="34" charset="0"/>
                <a:cs typeface="Calibri" panose="020F0502020204030204" pitchFamily="34" charset="0"/>
              </a:rPr>
              <a:t>The oracle of David, the son of Jesse,</a:t>
            </a:r>
            <a:br>
              <a:rPr lang="en-US" b="1" dirty="0">
                <a:solidFill>
                  <a:srgbClr val="FFFFCC"/>
                </a:solidFill>
                <a:latin typeface="Calibri" panose="020F0502020204030204" pitchFamily="34" charset="0"/>
                <a:ea typeface="Calibri" panose="020F0502020204030204" pitchFamily="34" charset="0"/>
                <a:cs typeface="Calibri" panose="020F0502020204030204" pitchFamily="34" charset="0"/>
              </a:rPr>
            </a:br>
            <a:r>
              <a:rPr lang="en-US" b="1" dirty="0">
                <a:solidFill>
                  <a:srgbClr val="FFFFCC"/>
                </a:solidFill>
                <a:latin typeface="Calibri" panose="020F0502020204030204" pitchFamily="34" charset="0"/>
                <a:ea typeface="Calibri" panose="020F0502020204030204" pitchFamily="34" charset="0"/>
                <a:cs typeface="Calibri" panose="020F0502020204030204" pitchFamily="34" charset="0"/>
              </a:rPr>
              <a:t>    the oracle of the man who was raised on high,</a:t>
            </a:r>
            <a:br>
              <a:rPr lang="en-US" b="1" dirty="0">
                <a:solidFill>
                  <a:srgbClr val="FFFFCC"/>
                </a:solidFill>
                <a:latin typeface="Calibri" panose="020F0502020204030204" pitchFamily="34" charset="0"/>
                <a:ea typeface="Calibri" panose="020F0502020204030204" pitchFamily="34" charset="0"/>
                <a:cs typeface="Calibri" panose="020F0502020204030204" pitchFamily="34" charset="0"/>
              </a:rPr>
            </a:br>
            <a:r>
              <a:rPr lang="en-US" b="1" dirty="0">
                <a:solidFill>
                  <a:srgbClr val="FFFFCC"/>
                </a:solidFill>
                <a:latin typeface="Calibri" panose="020F0502020204030204" pitchFamily="34" charset="0"/>
                <a:ea typeface="Calibri" panose="020F0502020204030204" pitchFamily="34" charset="0"/>
                <a:cs typeface="Calibri" panose="020F0502020204030204" pitchFamily="34" charset="0"/>
              </a:rPr>
              <a:t>the anointed of the God of Jacob,</a:t>
            </a:r>
            <a:br>
              <a:rPr lang="en-US" b="1" dirty="0">
                <a:solidFill>
                  <a:srgbClr val="FFFFCC"/>
                </a:solidFill>
                <a:latin typeface="Calibri" panose="020F0502020204030204" pitchFamily="34" charset="0"/>
                <a:ea typeface="Calibri" panose="020F0502020204030204" pitchFamily="34" charset="0"/>
                <a:cs typeface="Calibri" panose="020F0502020204030204" pitchFamily="34" charset="0"/>
              </a:rPr>
            </a:br>
            <a:r>
              <a:rPr lang="en-US" b="1" dirty="0">
                <a:solidFill>
                  <a:srgbClr val="FFFFCC"/>
                </a:solidFill>
                <a:latin typeface="Calibri" panose="020F0502020204030204" pitchFamily="34" charset="0"/>
                <a:ea typeface="Calibri" panose="020F0502020204030204" pitchFamily="34" charset="0"/>
                <a:cs typeface="Calibri" panose="020F0502020204030204" pitchFamily="34" charset="0"/>
              </a:rPr>
              <a:t>    the sweet psalmist of Israel:</a:t>
            </a:r>
          </a:p>
          <a:p>
            <a:pPr marL="742950" indent="0">
              <a:buNone/>
            </a:pPr>
            <a:r>
              <a:rPr lang="en-US" b="1" baseline="30000" dirty="0">
                <a:solidFill>
                  <a:srgbClr val="FFFFCC"/>
                </a:solidFill>
                <a:latin typeface="Calibri" panose="020F0502020204030204" pitchFamily="34" charset="0"/>
                <a:ea typeface="Calibri" panose="020F0502020204030204" pitchFamily="34" charset="0"/>
                <a:cs typeface="Calibri" panose="020F0502020204030204" pitchFamily="34" charset="0"/>
              </a:rPr>
              <a:t>2 </a:t>
            </a:r>
            <a:r>
              <a:rPr lang="en-US" b="1" dirty="0">
                <a:solidFill>
                  <a:srgbClr val="FFFFCC"/>
                </a:solidFill>
                <a:latin typeface="Calibri" panose="020F0502020204030204" pitchFamily="34" charset="0"/>
                <a:ea typeface="Calibri" panose="020F0502020204030204" pitchFamily="34" charset="0"/>
                <a:cs typeface="Calibri" panose="020F0502020204030204" pitchFamily="34" charset="0"/>
              </a:rPr>
              <a:t>“</a:t>
            </a:r>
            <a:r>
              <a:rPr lang="en-US" b="1" dirty="0">
                <a:solidFill>
                  <a:srgbClr val="66FF33"/>
                </a:solidFill>
                <a:latin typeface="Calibri" panose="020F0502020204030204" pitchFamily="34" charset="0"/>
                <a:ea typeface="Calibri" panose="020F0502020204030204" pitchFamily="34" charset="0"/>
                <a:cs typeface="Calibri" panose="020F0502020204030204" pitchFamily="34" charset="0"/>
              </a:rPr>
              <a:t>The Spirit of YHWH speaks by me;</a:t>
            </a:r>
            <a:br>
              <a:rPr lang="en-US" b="1" dirty="0">
                <a:solidFill>
                  <a:srgbClr val="66FF33"/>
                </a:solidFill>
                <a:latin typeface="Calibri" panose="020F0502020204030204" pitchFamily="34" charset="0"/>
                <a:ea typeface="Calibri" panose="020F0502020204030204" pitchFamily="34" charset="0"/>
                <a:cs typeface="Calibri" panose="020F0502020204030204" pitchFamily="34" charset="0"/>
              </a:rPr>
            </a:br>
            <a:r>
              <a:rPr lang="en-US" b="1" dirty="0">
                <a:solidFill>
                  <a:srgbClr val="66FF33"/>
                </a:solidFill>
                <a:latin typeface="Calibri" panose="020F0502020204030204" pitchFamily="34" charset="0"/>
                <a:ea typeface="Calibri" panose="020F0502020204030204" pitchFamily="34" charset="0"/>
                <a:cs typeface="Calibri" panose="020F0502020204030204" pitchFamily="34" charset="0"/>
              </a:rPr>
              <a:t>    his word is on my tongue.</a:t>
            </a:r>
            <a:br>
              <a:rPr lang="en-US" b="1" dirty="0">
                <a:solidFill>
                  <a:srgbClr val="66FF33"/>
                </a:solidFill>
                <a:latin typeface="Calibri" panose="020F0502020204030204" pitchFamily="34" charset="0"/>
                <a:ea typeface="Calibri" panose="020F0502020204030204" pitchFamily="34" charset="0"/>
                <a:cs typeface="Calibri" panose="020F0502020204030204" pitchFamily="34" charset="0"/>
              </a:rPr>
            </a:br>
            <a:r>
              <a:rPr lang="en-US" b="1" baseline="30000" dirty="0">
                <a:solidFill>
                  <a:srgbClr val="66FF33"/>
                </a:solidFill>
                <a:latin typeface="Calibri" panose="020F0502020204030204" pitchFamily="34" charset="0"/>
                <a:ea typeface="Calibri" panose="020F0502020204030204" pitchFamily="34" charset="0"/>
                <a:cs typeface="Calibri" panose="020F0502020204030204" pitchFamily="34" charset="0"/>
              </a:rPr>
              <a:t>3 </a:t>
            </a:r>
            <a:r>
              <a:rPr lang="en-US" b="1" dirty="0">
                <a:solidFill>
                  <a:srgbClr val="66FF33"/>
                </a:solidFill>
                <a:latin typeface="Calibri" panose="020F0502020204030204" pitchFamily="34" charset="0"/>
                <a:ea typeface="Calibri" panose="020F0502020204030204" pitchFamily="34" charset="0"/>
                <a:cs typeface="Calibri" panose="020F0502020204030204" pitchFamily="34" charset="0"/>
              </a:rPr>
              <a:t>The God of Israel has spoken;</a:t>
            </a:r>
            <a:br>
              <a:rPr lang="en-US" b="1" dirty="0">
                <a:solidFill>
                  <a:srgbClr val="66FF33"/>
                </a:solidFill>
                <a:latin typeface="Calibri" panose="020F0502020204030204" pitchFamily="34" charset="0"/>
                <a:ea typeface="Calibri" panose="020F0502020204030204" pitchFamily="34" charset="0"/>
                <a:cs typeface="Calibri" panose="020F0502020204030204" pitchFamily="34" charset="0"/>
              </a:rPr>
            </a:br>
            <a:r>
              <a:rPr lang="en-US" b="1" dirty="0">
                <a:solidFill>
                  <a:srgbClr val="66FF33"/>
                </a:solidFill>
                <a:latin typeface="Calibri" panose="020F0502020204030204" pitchFamily="34" charset="0"/>
                <a:ea typeface="Calibri" panose="020F0502020204030204" pitchFamily="34" charset="0"/>
                <a:cs typeface="Calibri" panose="020F0502020204030204" pitchFamily="34" charset="0"/>
              </a:rPr>
              <a:t>    the Rock of Israel has said to me:</a:t>
            </a:r>
            <a:br>
              <a:rPr lang="en-US" b="1" dirty="0">
                <a:solidFill>
                  <a:srgbClr val="66FF33"/>
                </a:solidFill>
                <a:latin typeface="Calibri" panose="020F0502020204030204" pitchFamily="34" charset="0"/>
                <a:ea typeface="Calibri" panose="020F0502020204030204" pitchFamily="34" charset="0"/>
                <a:cs typeface="Calibri" panose="020F0502020204030204" pitchFamily="34" charset="0"/>
              </a:rPr>
            </a:br>
            <a:r>
              <a:rPr lang="en-US" b="1" dirty="0">
                <a:solidFill>
                  <a:srgbClr val="FFFFCC"/>
                </a:solidFill>
                <a:latin typeface="Calibri" panose="020F0502020204030204" pitchFamily="34" charset="0"/>
                <a:ea typeface="Calibri" panose="020F0502020204030204" pitchFamily="34" charset="0"/>
                <a:cs typeface="Calibri" panose="020F0502020204030204" pitchFamily="34" charset="0"/>
              </a:rPr>
              <a:t>When one rules justly over men,</a:t>
            </a:r>
            <a:br>
              <a:rPr lang="en-US" b="1" dirty="0">
                <a:solidFill>
                  <a:srgbClr val="FFFFCC"/>
                </a:solidFill>
                <a:latin typeface="Calibri" panose="020F0502020204030204" pitchFamily="34" charset="0"/>
                <a:ea typeface="Calibri" panose="020F0502020204030204" pitchFamily="34" charset="0"/>
                <a:cs typeface="Calibri" panose="020F0502020204030204" pitchFamily="34" charset="0"/>
              </a:rPr>
            </a:br>
            <a:r>
              <a:rPr lang="en-US" b="1" dirty="0">
                <a:solidFill>
                  <a:srgbClr val="FFFFCC"/>
                </a:solidFill>
                <a:latin typeface="Calibri" panose="020F0502020204030204" pitchFamily="34" charset="0"/>
                <a:ea typeface="Calibri" panose="020F0502020204030204" pitchFamily="34" charset="0"/>
                <a:cs typeface="Calibri" panose="020F0502020204030204" pitchFamily="34" charset="0"/>
              </a:rPr>
              <a:t>    ruling in the fear of God,</a:t>
            </a:r>
            <a:br>
              <a:rPr lang="en-US" b="1" dirty="0">
                <a:solidFill>
                  <a:srgbClr val="FFFFCC"/>
                </a:solidFill>
                <a:latin typeface="Calibri" panose="020F0502020204030204" pitchFamily="34" charset="0"/>
                <a:ea typeface="Calibri" panose="020F0502020204030204" pitchFamily="34" charset="0"/>
                <a:cs typeface="Calibri" panose="020F0502020204030204" pitchFamily="34" charset="0"/>
              </a:rPr>
            </a:br>
            <a:r>
              <a:rPr lang="en-US" b="1" baseline="30000" dirty="0">
                <a:solidFill>
                  <a:srgbClr val="FFFFCC"/>
                </a:solidFill>
                <a:latin typeface="Calibri" panose="020F0502020204030204" pitchFamily="34" charset="0"/>
                <a:ea typeface="Calibri" panose="020F0502020204030204" pitchFamily="34" charset="0"/>
                <a:cs typeface="Calibri" panose="020F0502020204030204" pitchFamily="34" charset="0"/>
              </a:rPr>
              <a:t>4   </a:t>
            </a:r>
            <a:r>
              <a:rPr lang="en-US" b="1" dirty="0">
                <a:solidFill>
                  <a:srgbClr val="FFFFCC"/>
                </a:solidFill>
                <a:latin typeface="Calibri" panose="020F0502020204030204" pitchFamily="34" charset="0"/>
                <a:ea typeface="Calibri" panose="020F0502020204030204" pitchFamily="34" charset="0"/>
                <a:cs typeface="Calibri" panose="020F0502020204030204" pitchFamily="34" charset="0"/>
              </a:rPr>
              <a:t>He dawns on them like the morning light,</a:t>
            </a:r>
            <a:br>
              <a:rPr lang="en-US" b="1" dirty="0">
                <a:solidFill>
                  <a:srgbClr val="FFFFCC"/>
                </a:solidFill>
                <a:latin typeface="Calibri" panose="020F0502020204030204" pitchFamily="34" charset="0"/>
                <a:ea typeface="Calibri" panose="020F0502020204030204" pitchFamily="34" charset="0"/>
                <a:cs typeface="Calibri" panose="020F0502020204030204" pitchFamily="34" charset="0"/>
              </a:rPr>
            </a:br>
            <a:r>
              <a:rPr lang="en-US" b="1" dirty="0">
                <a:solidFill>
                  <a:srgbClr val="FFFFCC"/>
                </a:solidFill>
                <a:latin typeface="Calibri" panose="020F0502020204030204" pitchFamily="34" charset="0"/>
                <a:ea typeface="Calibri" panose="020F0502020204030204" pitchFamily="34" charset="0"/>
                <a:cs typeface="Calibri" panose="020F0502020204030204" pitchFamily="34" charset="0"/>
              </a:rPr>
              <a:t>    like the sun shining forth on a cloudless morning,</a:t>
            </a:r>
            <a:br>
              <a:rPr lang="en-US" b="1" dirty="0">
                <a:solidFill>
                  <a:srgbClr val="FFFFCC"/>
                </a:solidFill>
                <a:latin typeface="Calibri" panose="020F0502020204030204" pitchFamily="34" charset="0"/>
                <a:ea typeface="Calibri" panose="020F0502020204030204" pitchFamily="34" charset="0"/>
                <a:cs typeface="Calibri" panose="020F0502020204030204" pitchFamily="34" charset="0"/>
              </a:rPr>
            </a:br>
            <a:r>
              <a:rPr lang="en-US" b="1" dirty="0">
                <a:solidFill>
                  <a:srgbClr val="FFFFCC"/>
                </a:solidFill>
                <a:latin typeface="Calibri" panose="020F0502020204030204" pitchFamily="34" charset="0"/>
                <a:ea typeface="Calibri" panose="020F0502020204030204" pitchFamily="34" charset="0"/>
                <a:cs typeface="Calibri" panose="020F0502020204030204" pitchFamily="34" charset="0"/>
              </a:rPr>
              <a:t>    like rain that makes grass to sprout from the earth.</a:t>
            </a:r>
            <a:endPar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513158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4CD022-E84A-F0A0-B5E4-96A6244790F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153A332-A7FC-3DD3-4483-8E177ED47AE6}"/>
              </a:ext>
            </a:extLst>
          </p:cNvPr>
          <p:cNvSpPr>
            <a:spLocks noGrp="1"/>
          </p:cNvSpPr>
          <p:nvPr>
            <p:ph idx="1"/>
          </p:nvPr>
        </p:nvSpPr>
        <p:spPr>
          <a:xfrm>
            <a:off x="914400" y="152401"/>
            <a:ext cx="10768012" cy="6810376"/>
          </a:xfrm>
        </p:spPr>
        <p:txBody>
          <a:bodyPr>
            <a:noAutofit/>
          </a:bodyPr>
          <a:lstStyle/>
          <a:p>
            <a:pPr marL="0" indent="0">
              <a:lnSpc>
                <a:spcPct val="100000"/>
              </a:lnSpc>
              <a:spcBef>
                <a:spcPts val="0"/>
              </a:spcBef>
              <a:buNone/>
            </a:pP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Psalm 51</a:t>
            </a:r>
          </a:p>
          <a:p>
            <a:pPr marL="0" indent="0">
              <a:lnSpc>
                <a:spcPct val="100000"/>
              </a:lnSpc>
              <a:spcBef>
                <a:spcPts val="0"/>
              </a:spcBef>
              <a:spcAft>
                <a:spcPts val="600"/>
              </a:spcAft>
              <a:buNone/>
            </a:pPr>
            <a:r>
              <a:rPr lang="en-US" sz="3200" b="1" baseline="30000" dirty="0">
                <a:solidFill>
                  <a:srgbClr val="FFFFCC"/>
                </a:solidFill>
                <a:latin typeface="Calibri" panose="020F0502020204030204" pitchFamily="34" charset="0"/>
                <a:ea typeface="Calibri" panose="020F0502020204030204" pitchFamily="34" charset="0"/>
                <a:cs typeface="Calibri" panose="020F0502020204030204" pitchFamily="34" charset="0"/>
              </a:rPr>
              <a:t>7 </a:t>
            </a:r>
            <a:r>
              <a:rPr lang="en-US" sz="3200" b="1" dirty="0">
                <a:solidFill>
                  <a:srgbClr val="FFFFCC"/>
                </a:solidFill>
                <a:latin typeface="Calibri" panose="020F0502020204030204" pitchFamily="34" charset="0"/>
                <a:ea typeface="Calibri" panose="020F0502020204030204" pitchFamily="34" charset="0"/>
                <a:cs typeface="Calibri" panose="020F0502020204030204" pitchFamily="34" charset="0"/>
              </a:rPr>
              <a:t>Purge me with hyssop, and I shall be clean;</a:t>
            </a:r>
            <a:br>
              <a:rPr lang="en-US" sz="3200" b="1" dirty="0">
                <a:solidFill>
                  <a:srgbClr val="FFFFCC"/>
                </a:solidFill>
                <a:latin typeface="Calibri" panose="020F0502020204030204" pitchFamily="34" charset="0"/>
                <a:ea typeface="Calibri" panose="020F0502020204030204" pitchFamily="34" charset="0"/>
                <a:cs typeface="Calibri" panose="020F0502020204030204" pitchFamily="34" charset="0"/>
              </a:rPr>
            </a:br>
            <a:r>
              <a:rPr lang="en-US" sz="3200" b="1" dirty="0">
                <a:solidFill>
                  <a:srgbClr val="FFFFCC"/>
                </a:solidFill>
                <a:latin typeface="Calibri" panose="020F0502020204030204" pitchFamily="34" charset="0"/>
                <a:ea typeface="Calibri" panose="020F0502020204030204" pitchFamily="34" charset="0"/>
                <a:cs typeface="Calibri" panose="020F0502020204030204" pitchFamily="34" charset="0"/>
              </a:rPr>
              <a:t>    wash me, and I shall be whiter than snow.</a:t>
            </a:r>
            <a:br>
              <a:rPr lang="en-US" sz="3200" b="1" dirty="0">
                <a:solidFill>
                  <a:srgbClr val="FFFFCC"/>
                </a:solidFill>
                <a:latin typeface="Calibri" panose="020F0502020204030204" pitchFamily="34" charset="0"/>
                <a:ea typeface="Calibri" panose="020F0502020204030204" pitchFamily="34" charset="0"/>
                <a:cs typeface="Calibri" panose="020F0502020204030204" pitchFamily="34" charset="0"/>
              </a:rPr>
            </a:br>
            <a:r>
              <a:rPr lang="en-US" sz="3200" b="1" baseline="30000" dirty="0">
                <a:solidFill>
                  <a:srgbClr val="FFFFCC"/>
                </a:solidFill>
                <a:latin typeface="Calibri" panose="020F0502020204030204" pitchFamily="34" charset="0"/>
                <a:ea typeface="Calibri" panose="020F0502020204030204" pitchFamily="34" charset="0"/>
                <a:cs typeface="Calibri" panose="020F0502020204030204" pitchFamily="34" charset="0"/>
              </a:rPr>
              <a:t>8 </a:t>
            </a:r>
            <a:r>
              <a:rPr lang="en-US" sz="3200" b="1" dirty="0">
                <a:solidFill>
                  <a:srgbClr val="FFFFCC"/>
                </a:solidFill>
                <a:latin typeface="Calibri" panose="020F0502020204030204" pitchFamily="34" charset="0"/>
                <a:ea typeface="Calibri" panose="020F0502020204030204" pitchFamily="34" charset="0"/>
                <a:cs typeface="Calibri" panose="020F0502020204030204" pitchFamily="34" charset="0"/>
              </a:rPr>
              <a:t>Let me hear joy and gladness;</a:t>
            </a:r>
            <a:br>
              <a:rPr lang="en-US" sz="3200" b="1" dirty="0">
                <a:solidFill>
                  <a:srgbClr val="FFFFCC"/>
                </a:solidFill>
                <a:latin typeface="Calibri" panose="020F0502020204030204" pitchFamily="34" charset="0"/>
                <a:ea typeface="Calibri" panose="020F0502020204030204" pitchFamily="34" charset="0"/>
                <a:cs typeface="Calibri" panose="020F0502020204030204" pitchFamily="34" charset="0"/>
              </a:rPr>
            </a:br>
            <a:r>
              <a:rPr lang="en-US" sz="3200" b="1" dirty="0">
                <a:solidFill>
                  <a:srgbClr val="FFFFCC"/>
                </a:solidFill>
                <a:latin typeface="Calibri" panose="020F0502020204030204" pitchFamily="34" charset="0"/>
                <a:ea typeface="Calibri" panose="020F0502020204030204" pitchFamily="34" charset="0"/>
                <a:cs typeface="Calibri" panose="020F0502020204030204" pitchFamily="34" charset="0"/>
              </a:rPr>
              <a:t>    let the bones that you have broken rejoice.</a:t>
            </a:r>
            <a:br>
              <a:rPr lang="en-US" sz="3200" b="1" dirty="0">
                <a:solidFill>
                  <a:srgbClr val="FFFFCC"/>
                </a:solidFill>
                <a:latin typeface="Calibri" panose="020F0502020204030204" pitchFamily="34" charset="0"/>
                <a:ea typeface="Calibri" panose="020F0502020204030204" pitchFamily="34" charset="0"/>
                <a:cs typeface="Calibri" panose="020F0502020204030204" pitchFamily="34" charset="0"/>
              </a:rPr>
            </a:br>
            <a:r>
              <a:rPr lang="en-US" sz="3200" b="1" baseline="30000" dirty="0">
                <a:solidFill>
                  <a:srgbClr val="FFFFCC"/>
                </a:solidFill>
                <a:latin typeface="Calibri" panose="020F0502020204030204" pitchFamily="34" charset="0"/>
                <a:ea typeface="Calibri" panose="020F0502020204030204" pitchFamily="34" charset="0"/>
                <a:cs typeface="Calibri" panose="020F0502020204030204" pitchFamily="34" charset="0"/>
              </a:rPr>
              <a:t>9 </a:t>
            </a:r>
            <a:r>
              <a:rPr lang="en-US" sz="3200" b="1" dirty="0">
                <a:solidFill>
                  <a:srgbClr val="FFFFCC"/>
                </a:solidFill>
                <a:latin typeface="Calibri" panose="020F0502020204030204" pitchFamily="34" charset="0"/>
                <a:ea typeface="Calibri" panose="020F0502020204030204" pitchFamily="34" charset="0"/>
                <a:cs typeface="Calibri" panose="020F0502020204030204" pitchFamily="34" charset="0"/>
              </a:rPr>
              <a:t>Hide your face from my sins,</a:t>
            </a:r>
            <a:br>
              <a:rPr lang="en-US" sz="3200" b="1" dirty="0">
                <a:solidFill>
                  <a:srgbClr val="FFFFCC"/>
                </a:solidFill>
                <a:latin typeface="Calibri" panose="020F0502020204030204" pitchFamily="34" charset="0"/>
                <a:ea typeface="Calibri" panose="020F0502020204030204" pitchFamily="34" charset="0"/>
                <a:cs typeface="Calibri" panose="020F0502020204030204" pitchFamily="34" charset="0"/>
              </a:rPr>
            </a:br>
            <a:r>
              <a:rPr lang="en-US" sz="3200" b="1" dirty="0">
                <a:solidFill>
                  <a:srgbClr val="FFFFCC"/>
                </a:solidFill>
                <a:latin typeface="Calibri" panose="020F0502020204030204" pitchFamily="34" charset="0"/>
                <a:ea typeface="Calibri" panose="020F0502020204030204" pitchFamily="34" charset="0"/>
                <a:cs typeface="Calibri" panose="020F0502020204030204" pitchFamily="34" charset="0"/>
              </a:rPr>
              <a:t>    and blot out all my iniquities.</a:t>
            </a:r>
          </a:p>
          <a:p>
            <a:pPr marL="0" indent="0">
              <a:lnSpc>
                <a:spcPct val="100000"/>
              </a:lnSpc>
              <a:spcBef>
                <a:spcPts val="0"/>
              </a:spcBef>
              <a:spcAft>
                <a:spcPts val="600"/>
              </a:spcAft>
              <a:buNone/>
            </a:pPr>
            <a:r>
              <a:rPr lang="en-US" sz="3200" b="1" baseline="30000" dirty="0">
                <a:solidFill>
                  <a:srgbClr val="3C0000"/>
                </a:solidFill>
                <a:highlight>
                  <a:srgbClr val="66FF33"/>
                </a:highlight>
                <a:latin typeface="Calibri" panose="020F0502020204030204" pitchFamily="34" charset="0"/>
                <a:ea typeface="Calibri" panose="020F0502020204030204" pitchFamily="34" charset="0"/>
                <a:cs typeface="Calibri" panose="020F0502020204030204" pitchFamily="34" charset="0"/>
              </a:rPr>
              <a:t>10 </a:t>
            </a:r>
            <a:r>
              <a:rPr lang="en-US" sz="3200" b="1" dirty="0">
                <a:solidFill>
                  <a:srgbClr val="3C0000"/>
                </a:solidFill>
                <a:highlight>
                  <a:srgbClr val="66FF33"/>
                </a:highlight>
                <a:latin typeface="Calibri" panose="020F0502020204030204" pitchFamily="34" charset="0"/>
                <a:ea typeface="Calibri" panose="020F0502020204030204" pitchFamily="34" charset="0"/>
                <a:cs typeface="Calibri" panose="020F0502020204030204" pitchFamily="34" charset="0"/>
              </a:rPr>
              <a:t>Create in me a clean heart, O God,</a:t>
            </a:r>
            <a:br>
              <a:rPr lang="en-US" sz="3200" b="1" dirty="0">
                <a:solidFill>
                  <a:srgbClr val="3C0000"/>
                </a:solidFill>
                <a:highlight>
                  <a:srgbClr val="66FF33"/>
                </a:highlight>
                <a:latin typeface="Calibri" panose="020F0502020204030204" pitchFamily="34" charset="0"/>
                <a:ea typeface="Calibri" panose="020F0502020204030204" pitchFamily="34" charset="0"/>
                <a:cs typeface="Calibri" panose="020F0502020204030204" pitchFamily="34" charset="0"/>
              </a:rPr>
            </a:br>
            <a:r>
              <a:rPr lang="en-US" sz="3200" b="1" dirty="0">
                <a:solidFill>
                  <a:srgbClr val="3C0000"/>
                </a:solidFill>
                <a:highlight>
                  <a:srgbClr val="66FF33"/>
                </a:highlight>
                <a:latin typeface="Calibri" panose="020F0502020204030204" pitchFamily="34" charset="0"/>
                <a:ea typeface="Calibri" panose="020F0502020204030204" pitchFamily="34" charset="0"/>
                <a:cs typeface="Calibri" panose="020F0502020204030204" pitchFamily="34" charset="0"/>
              </a:rPr>
              <a:t>    and renew a right spirit within me.</a:t>
            </a:r>
            <a:br>
              <a:rPr lang="en-US" sz="3200" b="1" dirty="0">
                <a:solidFill>
                  <a:srgbClr val="3C0000"/>
                </a:solidFill>
                <a:highlight>
                  <a:srgbClr val="66FF33"/>
                </a:highlight>
                <a:latin typeface="Calibri" panose="020F0502020204030204" pitchFamily="34" charset="0"/>
                <a:ea typeface="Calibri" panose="020F0502020204030204" pitchFamily="34" charset="0"/>
                <a:cs typeface="Calibri" panose="020F0502020204030204" pitchFamily="34" charset="0"/>
              </a:rPr>
            </a:br>
            <a:r>
              <a:rPr lang="en-US" sz="3200" b="1" baseline="30000" dirty="0">
                <a:solidFill>
                  <a:srgbClr val="3C0000"/>
                </a:solidFill>
                <a:highlight>
                  <a:srgbClr val="66FF33"/>
                </a:highlight>
                <a:latin typeface="Calibri" panose="020F0502020204030204" pitchFamily="34" charset="0"/>
                <a:ea typeface="Calibri" panose="020F0502020204030204" pitchFamily="34" charset="0"/>
                <a:cs typeface="Calibri" panose="020F0502020204030204" pitchFamily="34" charset="0"/>
              </a:rPr>
              <a:t>11 </a:t>
            </a:r>
            <a:r>
              <a:rPr lang="en-US" sz="3200" b="1" dirty="0">
                <a:solidFill>
                  <a:srgbClr val="3C0000"/>
                </a:solidFill>
                <a:highlight>
                  <a:srgbClr val="66FF33"/>
                </a:highlight>
                <a:latin typeface="Calibri" panose="020F0502020204030204" pitchFamily="34" charset="0"/>
                <a:ea typeface="Calibri" panose="020F0502020204030204" pitchFamily="34" charset="0"/>
                <a:cs typeface="Calibri" panose="020F0502020204030204" pitchFamily="34" charset="0"/>
              </a:rPr>
              <a:t>Cast me not away from your presence,</a:t>
            </a:r>
            <a:br>
              <a:rPr lang="en-US" sz="3200" b="1" dirty="0">
                <a:solidFill>
                  <a:srgbClr val="3C0000"/>
                </a:solidFill>
                <a:highlight>
                  <a:srgbClr val="66FF33"/>
                </a:highlight>
                <a:latin typeface="Calibri" panose="020F0502020204030204" pitchFamily="34" charset="0"/>
                <a:ea typeface="Calibri" panose="020F0502020204030204" pitchFamily="34" charset="0"/>
                <a:cs typeface="Calibri" panose="020F0502020204030204" pitchFamily="34" charset="0"/>
              </a:rPr>
            </a:br>
            <a:r>
              <a:rPr lang="en-US" sz="3200" b="1" dirty="0">
                <a:solidFill>
                  <a:srgbClr val="3C0000"/>
                </a:solidFill>
                <a:highlight>
                  <a:srgbClr val="66FF33"/>
                </a:highlight>
                <a:latin typeface="Calibri" panose="020F0502020204030204" pitchFamily="34" charset="0"/>
                <a:ea typeface="Calibri" panose="020F0502020204030204" pitchFamily="34" charset="0"/>
                <a:cs typeface="Calibri" panose="020F0502020204030204" pitchFamily="34" charset="0"/>
              </a:rPr>
              <a:t>    and take not your Holy Spirit from me.</a:t>
            </a:r>
            <a:br>
              <a:rPr lang="en-US" sz="3200" b="1" dirty="0">
                <a:solidFill>
                  <a:srgbClr val="3C0000"/>
                </a:solidFill>
                <a:highlight>
                  <a:srgbClr val="66FF33"/>
                </a:highlight>
                <a:latin typeface="Calibri" panose="020F0502020204030204" pitchFamily="34" charset="0"/>
                <a:ea typeface="Calibri" panose="020F0502020204030204" pitchFamily="34" charset="0"/>
                <a:cs typeface="Calibri" panose="020F0502020204030204" pitchFamily="34" charset="0"/>
              </a:rPr>
            </a:br>
            <a:r>
              <a:rPr lang="en-US" sz="3200" b="1" baseline="30000" dirty="0">
                <a:solidFill>
                  <a:srgbClr val="3C0000"/>
                </a:solidFill>
                <a:highlight>
                  <a:srgbClr val="66FF33"/>
                </a:highlight>
                <a:latin typeface="Calibri" panose="020F0502020204030204" pitchFamily="34" charset="0"/>
                <a:ea typeface="Calibri" panose="020F0502020204030204" pitchFamily="34" charset="0"/>
                <a:cs typeface="Calibri" panose="020F0502020204030204" pitchFamily="34" charset="0"/>
              </a:rPr>
              <a:t>12 </a:t>
            </a:r>
            <a:r>
              <a:rPr lang="en-US" sz="3200" b="1" dirty="0">
                <a:solidFill>
                  <a:srgbClr val="3C0000"/>
                </a:solidFill>
                <a:highlight>
                  <a:srgbClr val="66FF33"/>
                </a:highlight>
                <a:latin typeface="Calibri" panose="020F0502020204030204" pitchFamily="34" charset="0"/>
                <a:ea typeface="Calibri" panose="020F0502020204030204" pitchFamily="34" charset="0"/>
                <a:cs typeface="Calibri" panose="020F0502020204030204" pitchFamily="34" charset="0"/>
              </a:rPr>
              <a:t>Restore to me the joy of your salvation,</a:t>
            </a:r>
            <a:br>
              <a:rPr lang="en-US" sz="3200" b="1" dirty="0">
                <a:solidFill>
                  <a:srgbClr val="3C0000"/>
                </a:solidFill>
                <a:highlight>
                  <a:srgbClr val="66FF33"/>
                </a:highlight>
                <a:latin typeface="Calibri" panose="020F0502020204030204" pitchFamily="34" charset="0"/>
                <a:ea typeface="Calibri" panose="020F0502020204030204" pitchFamily="34" charset="0"/>
                <a:cs typeface="Calibri" panose="020F0502020204030204" pitchFamily="34" charset="0"/>
              </a:rPr>
            </a:br>
            <a:r>
              <a:rPr lang="en-US" sz="3200" b="1" dirty="0">
                <a:solidFill>
                  <a:srgbClr val="3C0000"/>
                </a:solidFill>
                <a:highlight>
                  <a:srgbClr val="66FF33"/>
                </a:highlight>
                <a:latin typeface="Calibri" panose="020F0502020204030204" pitchFamily="34" charset="0"/>
                <a:ea typeface="Calibri" panose="020F0502020204030204" pitchFamily="34" charset="0"/>
                <a:cs typeface="Calibri" panose="020F0502020204030204" pitchFamily="34" charset="0"/>
              </a:rPr>
              <a:t>    and uphold me with a willing spirit.</a:t>
            </a:r>
          </a:p>
        </p:txBody>
      </p:sp>
    </p:spTree>
    <p:extLst>
      <p:ext uri="{BB962C8B-B14F-4D97-AF65-F5344CB8AC3E}">
        <p14:creationId xmlns:p14="http://schemas.microsoft.com/office/powerpoint/2010/main" val="947436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E4C30-22B1-84A7-2A87-3EF4673D6EBF}"/>
              </a:ext>
            </a:extLst>
          </p:cNvPr>
          <p:cNvSpPr>
            <a:spLocks noGrp="1"/>
          </p:cNvSpPr>
          <p:nvPr>
            <p:ph type="title"/>
          </p:nvPr>
        </p:nvSpPr>
        <p:spPr>
          <a:xfrm>
            <a:off x="838200" y="18255"/>
            <a:ext cx="10515600" cy="1325563"/>
          </a:xfrm>
        </p:spPr>
        <p:txBody>
          <a:bodyPr>
            <a:normAutofit/>
          </a:bodyPr>
          <a:lstStyle/>
          <a:p>
            <a:pPr>
              <a:lnSpc>
                <a:spcPct val="100000"/>
              </a:lnSpc>
            </a:pP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5.	The Introduction of David to Saul (16:14–23)</a:t>
            </a:r>
            <a:endParaRPr lang="en-US" sz="3600" dirty="0"/>
          </a:p>
        </p:txBody>
      </p:sp>
      <p:sp>
        <p:nvSpPr>
          <p:cNvPr id="3" name="Content Placeholder 2">
            <a:extLst>
              <a:ext uri="{FF2B5EF4-FFF2-40B4-BE49-F238E27FC236}">
                <a16:creationId xmlns:a16="http://schemas.microsoft.com/office/drawing/2014/main" id="{3EF9F4CC-03C4-E719-88BF-505788AD1EF3}"/>
              </a:ext>
            </a:extLst>
          </p:cNvPr>
          <p:cNvSpPr>
            <a:spLocks noGrp="1"/>
          </p:cNvSpPr>
          <p:nvPr>
            <p:ph idx="1"/>
          </p:nvPr>
        </p:nvSpPr>
        <p:spPr>
          <a:xfrm>
            <a:off x="400050" y="1152525"/>
            <a:ext cx="11487149" cy="5591175"/>
          </a:xfrm>
        </p:spPr>
        <p:txBody>
          <a:bodyPr>
            <a:normAutofit lnSpcReduction="10000"/>
          </a:bodyPr>
          <a:lstStyle/>
          <a:p>
            <a:pPr marL="400050" indent="-400050">
              <a:lnSpc>
                <a:spcPct val="100000"/>
              </a:lnSpc>
              <a:spcBef>
                <a:spcPts val="0"/>
              </a:spcBef>
              <a:spcAft>
                <a:spcPts val="600"/>
              </a:spcAft>
              <a:buNone/>
              <a:tabLst>
                <a:tab pos="514350" algn="l"/>
              </a:tabLst>
            </a:pP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a.		The Diagnosis of and Prescription for Saul’s Malady </a:t>
            </a:r>
            <a:r>
              <a:rPr lang="en-US" sz="1800" b="1" dirty="0">
                <a:solidFill>
                  <a:srgbClr val="FFFFCC"/>
                </a:solidFill>
                <a:latin typeface="Calibri" panose="020F0502020204030204" pitchFamily="34" charset="0"/>
                <a:ea typeface="Calibri" panose="020F0502020204030204" pitchFamily="34" charset="0"/>
                <a:cs typeface="Calibri" panose="020F0502020204030204" pitchFamily="34" charset="0"/>
              </a:rPr>
              <a:t>(vv.  14–15)</a:t>
            </a:r>
          </a:p>
          <a:p>
            <a:pPr marL="0" indent="0">
              <a:lnSpc>
                <a:spcPct val="100000"/>
              </a:lnSpc>
              <a:spcBef>
                <a:spcPts val="0"/>
              </a:spcBef>
              <a:spcAft>
                <a:spcPts val="600"/>
              </a:spcAft>
              <a:buNone/>
              <a:tabLst>
                <a:tab pos="514350" algn="l"/>
              </a:tabLst>
            </a:pPr>
            <a:endParaRPr lang="en-US" sz="1800" b="1" dirty="0">
              <a:solidFill>
                <a:srgbClr val="FFFFCC"/>
              </a:solidFill>
              <a:latin typeface="Calibri" panose="020F0502020204030204" pitchFamily="34" charset="0"/>
              <a:ea typeface="Calibri" panose="020F0502020204030204" pitchFamily="34" charset="0"/>
              <a:cs typeface="Calibri" panose="020F0502020204030204" pitchFamily="34" charset="0"/>
            </a:endParaRPr>
          </a:p>
          <a:p>
            <a:pPr marL="0" indent="0">
              <a:lnSpc>
                <a:spcPct val="100000"/>
              </a:lnSpc>
              <a:spcBef>
                <a:spcPts val="0"/>
              </a:spcBef>
              <a:spcAft>
                <a:spcPts val="600"/>
              </a:spcAft>
              <a:buNone/>
              <a:tabLst>
                <a:tab pos="514350" algn="l"/>
              </a:tabLst>
            </a:pPr>
            <a:r>
              <a:rPr lang="en-US" sz="3500" b="1" baseline="30000" dirty="0">
                <a:solidFill>
                  <a:srgbClr val="FFFFCC"/>
                </a:solidFill>
                <a:latin typeface="Calibri" panose="020F0502020204030204" pitchFamily="34" charset="0"/>
                <a:ea typeface="Calibri" panose="020F0502020204030204" pitchFamily="34" charset="0"/>
                <a:cs typeface="Calibri" panose="020F0502020204030204" pitchFamily="34" charset="0"/>
              </a:rPr>
              <a:t>14 </a:t>
            </a:r>
            <a:r>
              <a:rPr lang="en-US" sz="3500" b="1" dirty="0">
                <a:solidFill>
                  <a:srgbClr val="FFFFCC"/>
                </a:solidFill>
                <a:latin typeface="Calibri" panose="020F0502020204030204" pitchFamily="34" charset="0"/>
                <a:ea typeface="Calibri" panose="020F0502020204030204" pitchFamily="34" charset="0"/>
                <a:cs typeface="Calibri" panose="020F0502020204030204" pitchFamily="34" charset="0"/>
              </a:rPr>
              <a:t>Now the Spirit of YHWH departed from Saul, and a harmful spirit from YHWH tormented him. </a:t>
            </a:r>
            <a:r>
              <a:rPr lang="en-US" sz="3500" b="1" baseline="30000" dirty="0">
                <a:solidFill>
                  <a:srgbClr val="FFFFCC"/>
                </a:solidFill>
                <a:latin typeface="Calibri" panose="020F0502020204030204" pitchFamily="34" charset="0"/>
                <a:ea typeface="Calibri" panose="020F0502020204030204" pitchFamily="34" charset="0"/>
                <a:cs typeface="Calibri" panose="020F0502020204030204" pitchFamily="34" charset="0"/>
              </a:rPr>
              <a:t>15 </a:t>
            </a:r>
            <a:r>
              <a:rPr lang="en-US" sz="3500" b="1" dirty="0">
                <a:solidFill>
                  <a:srgbClr val="FFFFCC"/>
                </a:solidFill>
                <a:latin typeface="Calibri" panose="020F0502020204030204" pitchFamily="34" charset="0"/>
                <a:ea typeface="Calibri" panose="020F0502020204030204" pitchFamily="34" charset="0"/>
                <a:cs typeface="Calibri" panose="020F0502020204030204" pitchFamily="34" charset="0"/>
              </a:rPr>
              <a:t>And Saul's servants said to him, “Look now, a harmful spirit from God is tormenting you. </a:t>
            </a:r>
          </a:p>
          <a:p>
            <a:pPr marL="0" indent="0">
              <a:lnSpc>
                <a:spcPct val="100000"/>
              </a:lnSpc>
              <a:spcBef>
                <a:spcPts val="0"/>
              </a:spcBef>
              <a:spcAft>
                <a:spcPts val="600"/>
              </a:spcAft>
              <a:buNone/>
              <a:tabLst>
                <a:tab pos="514350" algn="l"/>
              </a:tabLst>
            </a:pPr>
            <a:r>
              <a:rPr lang="en-US" sz="3500" b="1" baseline="30000" dirty="0">
                <a:solidFill>
                  <a:srgbClr val="FFFFCC"/>
                </a:solidFill>
                <a:latin typeface="Calibri" panose="020F0502020204030204" pitchFamily="34" charset="0"/>
                <a:ea typeface="Calibri" panose="020F0502020204030204" pitchFamily="34" charset="0"/>
                <a:cs typeface="Calibri" panose="020F0502020204030204" pitchFamily="34" charset="0"/>
              </a:rPr>
              <a:t>16 </a:t>
            </a:r>
            <a:r>
              <a:rPr lang="en-US" sz="3500" b="1" dirty="0">
                <a:solidFill>
                  <a:srgbClr val="FFFFCC"/>
                </a:solidFill>
                <a:latin typeface="Calibri" panose="020F0502020204030204" pitchFamily="34" charset="0"/>
                <a:ea typeface="Calibri" panose="020F0502020204030204" pitchFamily="34" charset="0"/>
                <a:cs typeface="Calibri" panose="020F0502020204030204" pitchFamily="34" charset="0"/>
              </a:rPr>
              <a:t>Let our lord now command your servants who are before you to seek out a man who is skillful in playing the lyre, and when the harmful spirit from God is upon you, he will play it, and you will be well.” </a:t>
            </a:r>
          </a:p>
        </p:txBody>
      </p:sp>
    </p:spTree>
    <p:extLst>
      <p:ext uri="{BB962C8B-B14F-4D97-AF65-F5344CB8AC3E}">
        <p14:creationId xmlns:p14="http://schemas.microsoft.com/office/powerpoint/2010/main" val="2320783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 calcmode="lin" valueType="num">
                                      <p:cBhvr additive="base">
                                        <p:cTn id="1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FF2CCA-44B6-4E74-52CE-5F0433FE8E5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B8BEDE5-73F8-CAFB-DCF3-20F19E687FF1}"/>
              </a:ext>
            </a:extLst>
          </p:cNvPr>
          <p:cNvSpPr>
            <a:spLocks noGrp="1"/>
          </p:cNvSpPr>
          <p:nvPr>
            <p:ph idx="1"/>
          </p:nvPr>
        </p:nvSpPr>
        <p:spPr>
          <a:xfrm>
            <a:off x="400051" y="190500"/>
            <a:ext cx="11401424" cy="6553200"/>
          </a:xfrm>
        </p:spPr>
        <p:txBody>
          <a:bodyPr>
            <a:normAutofit lnSpcReduction="10000"/>
          </a:bodyPr>
          <a:lstStyle/>
          <a:p>
            <a:pPr marL="742950" indent="-742950">
              <a:lnSpc>
                <a:spcPct val="100000"/>
              </a:lnSpc>
              <a:spcBef>
                <a:spcPts val="0"/>
              </a:spcBef>
              <a:buAutoNum type="alphaLcPeriod"/>
              <a:tabLst>
                <a:tab pos="514350" algn="l"/>
              </a:tabLst>
            </a:pP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The Symptoms and Diagnoses of and Prescription for Saul’s Malady </a:t>
            </a:r>
            <a:r>
              <a:rPr lang="en-US" sz="1800" b="1" dirty="0">
                <a:solidFill>
                  <a:srgbClr val="FFFFCC"/>
                </a:solidFill>
                <a:latin typeface="Calibri" panose="020F0502020204030204" pitchFamily="34" charset="0"/>
                <a:ea typeface="Calibri" panose="020F0502020204030204" pitchFamily="34" charset="0"/>
                <a:cs typeface="Calibri" panose="020F0502020204030204" pitchFamily="34" charset="0"/>
              </a:rPr>
              <a:t>(vv.  14–15)</a:t>
            </a:r>
          </a:p>
          <a:p>
            <a:pPr marL="742950" indent="-742950">
              <a:lnSpc>
                <a:spcPct val="100000"/>
              </a:lnSpc>
              <a:spcBef>
                <a:spcPts val="0"/>
              </a:spcBef>
              <a:buAutoNum type="alphaLcPeriod"/>
              <a:tabLst>
                <a:tab pos="514350" algn="l"/>
              </a:tabLst>
            </a:pPr>
            <a:r>
              <a:rPr lang="en-US" sz="3500" b="1" dirty="0">
                <a:solidFill>
                  <a:srgbClr val="FFFFCC"/>
                </a:solidFill>
                <a:latin typeface="Calibri" panose="020F0502020204030204" pitchFamily="34" charset="0"/>
                <a:ea typeface="Calibri" panose="020F0502020204030204" pitchFamily="34" charset="0"/>
                <a:cs typeface="Calibri" panose="020F0502020204030204" pitchFamily="34" charset="0"/>
              </a:rPr>
              <a:t>Saul’s Response to the Diagnosis and Prescription (vv. 17–19)</a:t>
            </a:r>
          </a:p>
          <a:p>
            <a:pPr marL="400050" indent="-400050">
              <a:lnSpc>
                <a:spcPct val="100000"/>
              </a:lnSpc>
              <a:spcBef>
                <a:spcPts val="0"/>
              </a:spcBef>
              <a:buNone/>
              <a:tabLst>
                <a:tab pos="514350" algn="l"/>
              </a:tabLst>
            </a:pPr>
            <a:endParaRPr lang="en-US" sz="1800" b="1" dirty="0">
              <a:solidFill>
                <a:srgbClr val="FFFFCC"/>
              </a:solidFill>
              <a:latin typeface="Calibri" panose="020F0502020204030204" pitchFamily="34" charset="0"/>
              <a:ea typeface="Calibri" panose="020F0502020204030204" pitchFamily="34" charset="0"/>
              <a:cs typeface="Calibri" panose="020F0502020204030204" pitchFamily="34" charset="0"/>
            </a:endParaRPr>
          </a:p>
          <a:p>
            <a:pPr marL="400050" indent="-400050">
              <a:lnSpc>
                <a:spcPct val="100000"/>
              </a:lnSpc>
              <a:spcBef>
                <a:spcPts val="0"/>
              </a:spcBef>
              <a:buNone/>
              <a:tabLst>
                <a:tab pos="514350" algn="l"/>
              </a:tabLst>
            </a:pPr>
            <a:r>
              <a:rPr lang="en-US" sz="3600" b="1" baseline="30000" dirty="0">
                <a:solidFill>
                  <a:srgbClr val="FFFFCC"/>
                </a:solidFill>
                <a:latin typeface="Calibri" panose="020F0502020204030204" pitchFamily="34" charset="0"/>
                <a:ea typeface="Calibri" panose="020F0502020204030204" pitchFamily="34" charset="0"/>
                <a:cs typeface="Calibri" panose="020F0502020204030204" pitchFamily="34" charset="0"/>
              </a:rPr>
              <a:t>17 </a:t>
            </a: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So Saul said to his servants, “Provide for me a man who can play well and bring him to me.” </a:t>
            </a:r>
          </a:p>
          <a:p>
            <a:pPr marL="400050" indent="-400050">
              <a:lnSpc>
                <a:spcPct val="100000"/>
              </a:lnSpc>
              <a:spcBef>
                <a:spcPts val="0"/>
              </a:spcBef>
              <a:buNone/>
              <a:tabLst>
                <a:tab pos="514350" algn="l"/>
              </a:tabLst>
            </a:pPr>
            <a:r>
              <a:rPr lang="en-US" sz="3600" b="1" baseline="30000" dirty="0">
                <a:solidFill>
                  <a:srgbClr val="FFFFCC"/>
                </a:solidFill>
                <a:latin typeface="Calibri" panose="020F0502020204030204" pitchFamily="34" charset="0"/>
                <a:ea typeface="Calibri" panose="020F0502020204030204" pitchFamily="34" charset="0"/>
                <a:cs typeface="Calibri" panose="020F0502020204030204" pitchFamily="34" charset="0"/>
              </a:rPr>
              <a:t>18 </a:t>
            </a: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One of the young men answered, “Look, I have seen a son of Jesse the Bethlehemite, who is skillful in playing, a man of valor, a man of war, prudent in speech, and a man of good presence, and YHWH is with him.” </a:t>
            </a:r>
          </a:p>
          <a:p>
            <a:pPr marL="400050" indent="-400050">
              <a:lnSpc>
                <a:spcPct val="100000"/>
              </a:lnSpc>
              <a:spcBef>
                <a:spcPts val="0"/>
              </a:spcBef>
              <a:buNone/>
              <a:tabLst>
                <a:tab pos="514350" algn="l"/>
              </a:tabLst>
            </a:pPr>
            <a:r>
              <a:rPr lang="en-US" sz="3600" b="1" baseline="30000" dirty="0">
                <a:solidFill>
                  <a:srgbClr val="FFFFCC"/>
                </a:solidFill>
                <a:latin typeface="Calibri" panose="020F0502020204030204" pitchFamily="34" charset="0"/>
                <a:ea typeface="Calibri" panose="020F0502020204030204" pitchFamily="34" charset="0"/>
                <a:cs typeface="Calibri" panose="020F0502020204030204" pitchFamily="34" charset="0"/>
              </a:rPr>
              <a:t>19 </a:t>
            </a: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 So Saul sent messengers to Jesse and said, “Send me David your son, who is with the sheep.”</a:t>
            </a:r>
            <a:endParaRPr lang="en-US" sz="4400" b="1" dirty="0">
              <a:solidFill>
                <a:srgbClr val="FFFFCC"/>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43660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additive="base">
                                        <p:cTn id="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3" end="3"/>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anim calcmode="lin" valueType="num">
                                      <p:cBhvr additive="base">
                                        <p:cTn id="1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 calcmode="lin" valueType="num">
                                      <p:cBhvr additive="base">
                                        <p:cTn id="1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DF6896-834C-3F93-BF0F-A44DD56AED07}"/>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1C96BF1A-965E-AE19-538C-39DE5F29F713}"/>
              </a:ext>
            </a:extLst>
          </p:cNvPr>
          <p:cNvSpPr>
            <a:spLocks noGrp="1"/>
          </p:cNvSpPr>
          <p:nvPr>
            <p:ph idx="1"/>
          </p:nvPr>
        </p:nvSpPr>
        <p:spPr>
          <a:xfrm>
            <a:off x="838200" y="457200"/>
            <a:ext cx="10515600" cy="5719763"/>
          </a:xfrm>
        </p:spPr>
        <p:txBody>
          <a:bodyPr/>
          <a:lstStyle/>
          <a:p>
            <a:pPr marL="742950" indent="-742950">
              <a:buAutoNum type="alphaLcPeriod"/>
              <a:tabLst>
                <a:tab pos="514350" algn="l"/>
              </a:tabLst>
            </a:pP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The Symptoms and Diagnoses of and Prescription for Saul’s Malady (vv.  14–15)</a:t>
            </a:r>
          </a:p>
          <a:p>
            <a:pPr marL="742950" indent="-742950">
              <a:buAutoNum type="alphaLcPeriod"/>
              <a:tabLst>
                <a:tab pos="514350" algn="l"/>
              </a:tabLst>
            </a:pP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Saul’s Response to the Diagnosis and Prescription (vv. 17–19)</a:t>
            </a:r>
          </a:p>
          <a:p>
            <a:pPr marL="742950" indent="-742950">
              <a:buAutoNum type="alphaLcPeriod"/>
              <a:tabLst>
                <a:tab pos="514350" algn="l"/>
              </a:tabLst>
            </a:pP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David’s Giftedness as a Musical Therapist (16:20–23</a:t>
            </a:r>
            <a:r>
              <a:rPr lang="en-US" b="1" dirty="0">
                <a:solidFill>
                  <a:srgbClr val="FFFFCC"/>
                </a:solidFill>
                <a:latin typeface="Calibri" panose="020F0502020204030204" pitchFamily="34" charset="0"/>
                <a:ea typeface="Calibri" panose="020F0502020204030204" pitchFamily="34" charset="0"/>
                <a:cs typeface="Calibri" panose="020F0502020204030204" pitchFamily="34" charset="0"/>
              </a:rPr>
              <a:t>)</a:t>
            </a:r>
          </a:p>
          <a:p>
            <a:pPr marL="400050" indent="-400050">
              <a:buNone/>
              <a:tabLst>
                <a:tab pos="514350" algn="l"/>
              </a:tabLst>
            </a:pPr>
            <a:endParaRPr lang="en-US" b="1" dirty="0">
              <a:solidFill>
                <a:srgbClr val="FFFFCC"/>
              </a:solidFill>
              <a:latin typeface="Calibri" panose="020F0502020204030204" pitchFamily="34" charset="0"/>
              <a:ea typeface="Calibri" panose="020F0502020204030204" pitchFamily="34" charset="0"/>
              <a:cs typeface="Calibri" panose="020F0502020204030204" pitchFamily="34" charset="0"/>
            </a:endParaRPr>
          </a:p>
          <a:p>
            <a:pPr marL="400050" indent="-400050">
              <a:lnSpc>
                <a:spcPct val="100000"/>
              </a:lnSpc>
              <a:spcBef>
                <a:spcPts val="0"/>
              </a:spcBef>
              <a:spcAft>
                <a:spcPts val="600"/>
              </a:spcAft>
              <a:buNone/>
              <a:tabLst>
                <a:tab pos="514350" algn="l"/>
              </a:tabLst>
            </a:pPr>
            <a:r>
              <a:rPr lang="en-US" sz="3600" b="1" baseline="30000" dirty="0">
                <a:solidFill>
                  <a:srgbClr val="FFFFCC"/>
                </a:solidFill>
                <a:latin typeface="Calibri" panose="020F0502020204030204" pitchFamily="34" charset="0"/>
                <a:ea typeface="Calibri" panose="020F0502020204030204" pitchFamily="34" charset="0"/>
                <a:cs typeface="Calibri" panose="020F0502020204030204" pitchFamily="34" charset="0"/>
              </a:rPr>
              <a:t>20 </a:t>
            </a: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And Jesse took a donkey loaded with bread and a skin of wine and a young goat and sent them by David his son to Saul.</a:t>
            </a:r>
          </a:p>
        </p:txBody>
      </p:sp>
    </p:spTree>
    <p:extLst>
      <p:ext uri="{BB962C8B-B14F-4D97-AF65-F5344CB8AC3E}">
        <p14:creationId xmlns:p14="http://schemas.microsoft.com/office/powerpoint/2010/main" val="32180497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E4F414-921A-CAF5-E271-2F3EE5095B73}"/>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3290548-9407-CB65-9A5F-A51299945C88}"/>
              </a:ext>
            </a:extLst>
          </p:cNvPr>
          <p:cNvSpPr>
            <a:spLocks noGrp="1"/>
          </p:cNvSpPr>
          <p:nvPr>
            <p:ph idx="1"/>
          </p:nvPr>
        </p:nvSpPr>
        <p:spPr>
          <a:xfrm>
            <a:off x="838200" y="457200"/>
            <a:ext cx="10515600" cy="5719763"/>
          </a:xfrm>
        </p:spPr>
        <p:txBody>
          <a:bodyPr>
            <a:normAutofit/>
          </a:bodyPr>
          <a:lstStyle/>
          <a:p>
            <a:pPr marL="400050" indent="-400050">
              <a:lnSpc>
                <a:spcPct val="100000"/>
              </a:lnSpc>
              <a:spcBef>
                <a:spcPts val="0"/>
              </a:spcBef>
              <a:spcAft>
                <a:spcPts val="1200"/>
              </a:spcAft>
              <a:buNone/>
              <a:tabLst>
                <a:tab pos="514350" algn="l"/>
              </a:tabLst>
            </a:pPr>
            <a:r>
              <a:rPr lang="en-US" sz="3600" b="1" baseline="30000" dirty="0">
                <a:solidFill>
                  <a:srgbClr val="FFFFCC"/>
                </a:solidFill>
                <a:latin typeface="Calibri" panose="020F0502020204030204" pitchFamily="34" charset="0"/>
                <a:ea typeface="Calibri" panose="020F0502020204030204" pitchFamily="34" charset="0"/>
                <a:cs typeface="Calibri" panose="020F0502020204030204" pitchFamily="34" charset="0"/>
              </a:rPr>
              <a:t>21 </a:t>
            </a: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And David came to Saul and entered his service. And Saul loved him greatly, and he became his armor-bearer. </a:t>
            </a:r>
          </a:p>
          <a:p>
            <a:pPr marL="400050" indent="-400050">
              <a:lnSpc>
                <a:spcPct val="100000"/>
              </a:lnSpc>
              <a:spcBef>
                <a:spcPts val="0"/>
              </a:spcBef>
              <a:spcAft>
                <a:spcPts val="1200"/>
              </a:spcAft>
              <a:buNone/>
              <a:tabLst>
                <a:tab pos="514350" algn="l"/>
              </a:tabLst>
            </a:pPr>
            <a:r>
              <a:rPr lang="en-US" sz="3600" b="1" baseline="30000" dirty="0">
                <a:solidFill>
                  <a:srgbClr val="FFFFCC"/>
                </a:solidFill>
                <a:latin typeface="Calibri" panose="020F0502020204030204" pitchFamily="34" charset="0"/>
                <a:ea typeface="Calibri" panose="020F0502020204030204" pitchFamily="34" charset="0"/>
                <a:cs typeface="Calibri" panose="020F0502020204030204" pitchFamily="34" charset="0"/>
              </a:rPr>
              <a:t>22 </a:t>
            </a: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And Saul sent to Jesse, saying, “Let David remain in my service, for he has found favor in my sight.” </a:t>
            </a:r>
            <a:r>
              <a:rPr lang="en-US" sz="3600" b="1" baseline="30000" dirty="0">
                <a:solidFill>
                  <a:srgbClr val="3C0000"/>
                </a:solidFill>
                <a:highlight>
                  <a:srgbClr val="66FF33"/>
                </a:highlight>
                <a:latin typeface="Calibri" panose="020F0502020204030204" pitchFamily="34" charset="0"/>
                <a:ea typeface="Calibri" panose="020F0502020204030204" pitchFamily="34" charset="0"/>
                <a:cs typeface="Calibri" panose="020F0502020204030204" pitchFamily="34" charset="0"/>
              </a:rPr>
              <a:t>23 </a:t>
            </a:r>
            <a:r>
              <a:rPr lang="en-US" sz="3600" b="1" dirty="0">
                <a:solidFill>
                  <a:srgbClr val="3C0000"/>
                </a:solidFill>
                <a:highlight>
                  <a:srgbClr val="66FF33"/>
                </a:highlight>
                <a:latin typeface="Calibri" panose="020F0502020204030204" pitchFamily="34" charset="0"/>
                <a:ea typeface="Calibri" panose="020F0502020204030204" pitchFamily="34" charset="0"/>
                <a:cs typeface="Calibri" panose="020F0502020204030204" pitchFamily="34" charset="0"/>
              </a:rPr>
              <a:t>And whenever the harmful spirit from God was upon Saul, David took the lyre and played it with his hand. So Saul was refreshed and was well, and the harmful spirit departed from him.</a:t>
            </a:r>
            <a:endParaRPr lang="en-US" sz="4400" b="1" dirty="0">
              <a:solidFill>
                <a:srgbClr val="3C0000"/>
              </a:solidFill>
              <a:highlight>
                <a:srgbClr val="66FF33"/>
              </a:highligh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489941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66A3D3-F0C7-2138-316D-B95DA1AD07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F3565B-F7BD-4D5F-7078-B0488C0E3CD6}"/>
              </a:ext>
            </a:extLst>
          </p:cNvPr>
          <p:cNvSpPr>
            <a:spLocks noGrp="1"/>
          </p:cNvSpPr>
          <p:nvPr>
            <p:ph type="title"/>
          </p:nvPr>
        </p:nvSpPr>
        <p:spPr>
          <a:xfrm>
            <a:off x="838200" y="365125"/>
            <a:ext cx="10515600" cy="892175"/>
          </a:xfrm>
        </p:spPr>
        <p:txBody>
          <a:bodyPr>
            <a:normAutofit fontScale="90000"/>
          </a:bodyPr>
          <a:lstStyle/>
          <a:p>
            <a:pPr>
              <a:tabLst>
                <a:tab pos="685800" algn="l"/>
              </a:tabLst>
            </a:pP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B.	YHWH’s Response to the National Crisis (17:1–18:9)</a:t>
            </a:r>
          </a:p>
        </p:txBody>
      </p:sp>
      <p:sp>
        <p:nvSpPr>
          <p:cNvPr id="3" name="Content Placeholder 2">
            <a:extLst>
              <a:ext uri="{FF2B5EF4-FFF2-40B4-BE49-F238E27FC236}">
                <a16:creationId xmlns:a16="http://schemas.microsoft.com/office/drawing/2014/main" id="{8FC2CC40-6B1B-9006-B7CD-AC87F64AAED3}"/>
              </a:ext>
            </a:extLst>
          </p:cNvPr>
          <p:cNvSpPr>
            <a:spLocks noGrp="1"/>
          </p:cNvSpPr>
          <p:nvPr>
            <p:ph idx="1"/>
          </p:nvPr>
        </p:nvSpPr>
        <p:spPr>
          <a:xfrm>
            <a:off x="647701" y="1362075"/>
            <a:ext cx="11077574" cy="4743450"/>
          </a:xfrm>
        </p:spPr>
        <p:txBody>
          <a:bodyPr>
            <a:normAutofit fontScale="25000" lnSpcReduction="20000"/>
          </a:bodyPr>
          <a:lstStyle/>
          <a:p>
            <a:r>
              <a:rPr lang="en-US" dirty="0"/>
              <a:t>	David:  The Man after the Yahweh’s Own Heart</a:t>
            </a:r>
          </a:p>
          <a:p>
            <a:pPr marL="0" indent="0" defTabSz="1143000">
              <a:lnSpc>
                <a:spcPct val="120000"/>
              </a:lnSpc>
              <a:spcBef>
                <a:spcPts val="1200"/>
              </a:spcBef>
              <a:buNone/>
              <a:tabLst>
                <a:tab pos="571500" algn="l"/>
                <a:tab pos="1143000" algn="l"/>
                <a:tab pos="1714500" algn="l"/>
                <a:tab pos="2286000" algn="l"/>
              </a:tabLst>
            </a:pPr>
            <a:r>
              <a:rPr lang="en-US" sz="14400" b="1" dirty="0">
                <a:solidFill>
                  <a:srgbClr val="FFFFCC"/>
                </a:solidFill>
                <a:latin typeface="Calibri" panose="020F0502020204030204" pitchFamily="34" charset="0"/>
                <a:ea typeface="Calibri" panose="020F0502020204030204" pitchFamily="34" charset="0"/>
                <a:cs typeface="Calibri" panose="020F0502020204030204" pitchFamily="34" charset="0"/>
              </a:rPr>
              <a:t>David's battle with Goliath is paradigmatic, introducing the reader to many themes that will dominate the entire David narrative. This is the longest episode in the story of David 1–2 Samuel (58 verses) and  second longest in Samuel–Kings (Solomon’s prayer in 1 Kgs 8 is 66 verses). </a:t>
            </a:r>
            <a:endParaRPr lang="en-US" dirty="0"/>
          </a:p>
        </p:txBody>
      </p:sp>
    </p:spTree>
    <p:extLst>
      <p:ext uri="{BB962C8B-B14F-4D97-AF65-F5344CB8AC3E}">
        <p14:creationId xmlns:p14="http://schemas.microsoft.com/office/powerpoint/2010/main" val="33912658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942952-B15C-D160-7072-DAF39AC68725}"/>
              </a:ext>
            </a:extLst>
          </p:cNvPr>
          <p:cNvSpPr>
            <a:spLocks noGrp="1"/>
          </p:cNvSpPr>
          <p:nvPr>
            <p:ph type="title"/>
          </p:nvPr>
        </p:nvSpPr>
        <p:spPr>
          <a:xfrm>
            <a:off x="619125" y="632298"/>
            <a:ext cx="4581525" cy="2587557"/>
          </a:xfrm>
        </p:spPr>
        <p:txBody>
          <a:bodyPr>
            <a:normAutofit fontScale="90000"/>
          </a:bodyPr>
          <a:lstStyle/>
          <a:p>
            <a:r>
              <a:rPr lang="en-US" b="1" dirty="0">
                <a:solidFill>
                  <a:srgbClr val="FFFFCC"/>
                </a:solidFill>
                <a:latin typeface="Calibri" panose="020F0502020204030204" pitchFamily="34" charset="0"/>
                <a:ea typeface="Calibri" panose="020F0502020204030204" pitchFamily="34" charset="0"/>
                <a:cs typeface="Calibri" panose="020F0502020204030204" pitchFamily="34" charset="0"/>
              </a:rPr>
              <a:t>And what shall we do with Goliath?</a:t>
            </a:r>
            <a:br>
              <a:rPr lang="en-US" b="1" dirty="0">
                <a:solidFill>
                  <a:srgbClr val="FFFFCC"/>
                </a:solidFill>
                <a:latin typeface="Calibri" panose="020F0502020204030204" pitchFamily="34" charset="0"/>
                <a:ea typeface="Calibri" panose="020F0502020204030204" pitchFamily="34" charset="0"/>
                <a:cs typeface="Calibri" panose="020F0502020204030204" pitchFamily="34" charset="0"/>
              </a:rPr>
            </a:br>
            <a:br>
              <a:rPr lang="en-US" b="1" dirty="0">
                <a:solidFill>
                  <a:srgbClr val="FFFFCC"/>
                </a:solidFill>
                <a:latin typeface="Calibri" panose="020F0502020204030204" pitchFamily="34" charset="0"/>
                <a:ea typeface="Calibri" panose="020F0502020204030204" pitchFamily="34" charset="0"/>
                <a:cs typeface="Calibri" panose="020F0502020204030204" pitchFamily="34" charset="0"/>
              </a:rPr>
            </a:br>
            <a:r>
              <a:rPr lang="en-US" b="1" dirty="0">
                <a:solidFill>
                  <a:srgbClr val="FFFFCC"/>
                </a:solidFill>
                <a:latin typeface="Calibri" panose="020F0502020204030204" pitchFamily="34" charset="0"/>
                <a:ea typeface="Calibri" panose="020F0502020204030204" pitchFamily="34" charset="0"/>
                <a:cs typeface="Calibri" panose="020F0502020204030204" pitchFamily="34" charset="0"/>
              </a:rPr>
              <a:t>What’s wrong with this picture?</a:t>
            </a:r>
            <a:br>
              <a:rPr lang="en-US" b="1" dirty="0">
                <a:solidFill>
                  <a:srgbClr val="FFFFCC"/>
                </a:solidFill>
                <a:latin typeface="Calibri" panose="020F0502020204030204" pitchFamily="34" charset="0"/>
                <a:ea typeface="Calibri" panose="020F0502020204030204" pitchFamily="34" charset="0"/>
                <a:cs typeface="Calibri" panose="020F0502020204030204" pitchFamily="34" charset="0"/>
              </a:rPr>
            </a:br>
            <a:endParaRPr lang="en-US" b="1" dirty="0">
              <a:solidFill>
                <a:srgbClr val="FFFFCC"/>
              </a:solidFill>
              <a:latin typeface="Calibri" panose="020F0502020204030204" pitchFamily="34" charset="0"/>
              <a:ea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9E6C8269-7C92-7515-3F81-50BCCBDD8A81}"/>
              </a:ext>
            </a:extLst>
          </p:cNvPr>
          <p:cNvSpPr>
            <a:spLocks noGrp="1"/>
          </p:cNvSpPr>
          <p:nvPr>
            <p:ph idx="1"/>
          </p:nvPr>
        </p:nvSpPr>
        <p:spPr>
          <a:xfrm>
            <a:off x="809624" y="4067175"/>
            <a:ext cx="2744155" cy="2481275"/>
          </a:xfrm>
        </p:spPr>
        <p:txBody>
          <a:bodyPr>
            <a:normAutofit/>
          </a:bodyPr>
          <a:lstStyle/>
          <a:p>
            <a:pPr marL="0" indent="0">
              <a:buNone/>
            </a:pPr>
            <a:r>
              <a:rPr lang="en-US" sz="4000" b="1" dirty="0">
                <a:solidFill>
                  <a:srgbClr val="FFFFCC"/>
                </a:solidFill>
                <a:latin typeface="Calibri" panose="020F0502020204030204" pitchFamily="34" charset="0"/>
                <a:ea typeface="Calibri" panose="020F0502020204030204" pitchFamily="34" charset="0"/>
                <a:cs typeface="Calibri" panose="020F0502020204030204" pitchFamily="34" charset="0"/>
              </a:rPr>
              <a:t>Let’s start with the hair?</a:t>
            </a:r>
          </a:p>
        </p:txBody>
      </p:sp>
      <p:pic>
        <p:nvPicPr>
          <p:cNvPr id="1026" name="Picture 2">
            <a:extLst>
              <a:ext uri="{FF2B5EF4-FFF2-40B4-BE49-F238E27FC236}">
                <a16:creationId xmlns:a16="http://schemas.microsoft.com/office/drawing/2014/main" id="{F47D6AEE-A42F-BE0D-B445-41300E242D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21813" y="238125"/>
            <a:ext cx="4851062" cy="631032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a:extLst>
              <a:ext uri="{FF2B5EF4-FFF2-40B4-BE49-F238E27FC236}">
                <a16:creationId xmlns:a16="http://schemas.microsoft.com/office/drawing/2014/main" id="{A04A0833-4EEB-66D4-E98E-74C7343141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40138" y="3219855"/>
            <a:ext cx="2595317" cy="32571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03908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7B2BF85-6195-D438-D142-1964FCEFCEBB}"/>
              </a:ext>
            </a:extLst>
          </p:cNvPr>
          <p:cNvSpPr>
            <a:spLocks noGrp="1"/>
          </p:cNvSpPr>
          <p:nvPr>
            <p:ph idx="1"/>
          </p:nvPr>
        </p:nvSpPr>
        <p:spPr>
          <a:xfrm>
            <a:off x="838200" y="400050"/>
            <a:ext cx="10515600" cy="6092824"/>
          </a:xfrm>
        </p:spPr>
        <p:txBody>
          <a:bodyPr>
            <a:normAutofit/>
          </a:bodyPr>
          <a:lstStyle/>
          <a:p>
            <a:pPr marL="0" indent="0">
              <a:buNone/>
            </a:pPr>
            <a:r>
              <a:rPr lang="en-US" sz="3600" b="1" dirty="0">
                <a:solidFill>
                  <a:srgbClr val="FFFFCC"/>
                </a:solidFill>
              </a:rPr>
              <a:t>1.	The Nature and Context of the Crisis </a:t>
            </a: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(vv. 1–3)</a:t>
            </a:r>
          </a:p>
          <a:p>
            <a:pPr marL="0" indent="0">
              <a:buNone/>
              <a:tabLst>
                <a:tab pos="685800" algn="l"/>
                <a:tab pos="1143000" algn="l"/>
              </a:tabLst>
            </a:pP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	</a:t>
            </a:r>
          </a:p>
        </p:txBody>
      </p:sp>
      <p:pic>
        <p:nvPicPr>
          <p:cNvPr id="4" name="Picture 3">
            <a:extLst>
              <a:ext uri="{FF2B5EF4-FFF2-40B4-BE49-F238E27FC236}">
                <a16:creationId xmlns:a16="http://schemas.microsoft.com/office/drawing/2014/main" id="{F9E34FD7-AE7A-C7B6-B772-EE8E5F431ED2}"/>
              </a:ext>
            </a:extLst>
          </p:cNvPr>
          <p:cNvPicPr>
            <a:picLocks noChangeAspect="1"/>
          </p:cNvPicPr>
          <p:nvPr/>
        </p:nvPicPr>
        <p:blipFill>
          <a:blip r:embed="rId2"/>
          <a:stretch>
            <a:fillRect/>
          </a:stretch>
        </p:blipFill>
        <p:spPr>
          <a:xfrm>
            <a:off x="771783" y="980090"/>
            <a:ext cx="10751235" cy="5512784"/>
          </a:xfrm>
          <a:prstGeom prst="rect">
            <a:avLst/>
          </a:prstGeom>
        </p:spPr>
      </p:pic>
    </p:spTree>
    <p:extLst>
      <p:ext uri="{BB962C8B-B14F-4D97-AF65-F5344CB8AC3E}">
        <p14:creationId xmlns:p14="http://schemas.microsoft.com/office/powerpoint/2010/main" val="33180452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BB95B1-E3E5-BEF1-1BDB-75E8DFF165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066E60-8179-B757-6EDE-699CEC33F745}"/>
              </a:ext>
            </a:extLst>
          </p:cNvPr>
          <p:cNvSpPr>
            <a:spLocks noGrp="1"/>
          </p:cNvSpPr>
          <p:nvPr>
            <p:ph type="title"/>
          </p:nvPr>
        </p:nvSpPr>
        <p:spPr>
          <a:xfrm>
            <a:off x="2452687" y="365126"/>
            <a:ext cx="7286625" cy="806450"/>
          </a:xfrm>
        </p:spPr>
        <p:txBody>
          <a:bodyPr>
            <a:normAutofit/>
          </a:bodyPr>
          <a:lstStyle/>
          <a:p>
            <a:pPr algn="ctr"/>
            <a:endParaRPr lang="en-US" sz="4000" b="1" dirty="0">
              <a:solidFill>
                <a:srgbClr val="FFFFCC"/>
              </a:solidFill>
              <a:latin typeface="Calibri" panose="020F0502020204030204" pitchFamily="34" charset="0"/>
              <a:ea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44BCAFFE-C194-52E7-A753-5F42326961D2}"/>
              </a:ext>
            </a:extLst>
          </p:cNvPr>
          <p:cNvSpPr>
            <a:spLocks noGrp="1"/>
          </p:cNvSpPr>
          <p:nvPr>
            <p:ph idx="1"/>
          </p:nvPr>
        </p:nvSpPr>
        <p:spPr>
          <a:xfrm>
            <a:off x="838200" y="1390650"/>
            <a:ext cx="10515600" cy="5102224"/>
          </a:xfrm>
        </p:spPr>
        <p:txBody>
          <a:bodyPr>
            <a:normAutofit/>
          </a:bodyPr>
          <a:lstStyle/>
          <a:p>
            <a:pPr marL="742950" indent="-742950">
              <a:buAutoNum type="arabicPeriod"/>
            </a:pP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The Nature and Context of the Crisis (vv. 1–3)</a:t>
            </a:r>
          </a:p>
          <a:p>
            <a:pPr marL="0" indent="0">
              <a:buNone/>
            </a:pPr>
            <a:endPar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endParaRPr>
          </a:p>
          <a:p>
            <a:pPr marL="0" indent="0">
              <a:buNone/>
            </a:pP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2.	The Physical Challenge: Goliath (vv. 4–7)</a:t>
            </a:r>
          </a:p>
          <a:p>
            <a:pPr marL="0" indent="0">
              <a:buNone/>
              <a:tabLst>
                <a:tab pos="685800" algn="l"/>
                <a:tab pos="1143000" algn="l"/>
              </a:tabLst>
            </a:pPr>
            <a:endParaRPr lang="en-US" sz="1600" b="1" dirty="0">
              <a:solidFill>
                <a:srgbClr val="FFFFCC"/>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346825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30ED47-AB5C-16C4-B426-99CFB9CDB7A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33C2BFF-9D75-1A0E-21F1-2BC4F91A629B}"/>
              </a:ext>
            </a:extLst>
          </p:cNvPr>
          <p:cNvSpPr>
            <a:spLocks noGrp="1"/>
          </p:cNvSpPr>
          <p:nvPr>
            <p:ph idx="1"/>
          </p:nvPr>
        </p:nvSpPr>
        <p:spPr>
          <a:xfrm>
            <a:off x="838200" y="472967"/>
            <a:ext cx="10515600" cy="6019908"/>
          </a:xfrm>
        </p:spPr>
        <p:txBody>
          <a:bodyPr>
            <a:normAutofit/>
          </a:bodyPr>
          <a:lstStyle/>
          <a:p>
            <a:pPr marL="0" indent="0">
              <a:lnSpc>
                <a:spcPct val="100000"/>
              </a:lnSpc>
              <a:spcBef>
                <a:spcPts val="0"/>
              </a:spcBef>
              <a:spcAft>
                <a:spcPts val="600"/>
              </a:spcAft>
              <a:buNone/>
              <a:tabLst>
                <a:tab pos="685800" algn="l"/>
                <a:tab pos="1143000" algn="l"/>
              </a:tabLst>
            </a:pPr>
            <a:r>
              <a:rPr lang="en-US" sz="3600" b="1" baseline="30000" dirty="0">
                <a:solidFill>
                  <a:srgbClr val="FFFFCC"/>
                </a:solidFill>
                <a:latin typeface="Calibri" panose="020F0502020204030204" pitchFamily="34" charset="0"/>
                <a:ea typeface="Calibri" panose="020F0502020204030204" pitchFamily="34" charset="0"/>
                <a:cs typeface="Calibri" panose="020F0502020204030204" pitchFamily="34" charset="0"/>
              </a:rPr>
              <a:t>4 </a:t>
            </a: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Then Goliath, a Philistine champion from Gath, came out of the Philistine ranks to face the forces of Israel. He was over nine feet tall! </a:t>
            </a:r>
          </a:p>
          <a:p>
            <a:pPr marL="0" indent="0">
              <a:lnSpc>
                <a:spcPct val="100000"/>
              </a:lnSpc>
              <a:spcBef>
                <a:spcPts val="0"/>
              </a:spcBef>
              <a:spcAft>
                <a:spcPts val="600"/>
              </a:spcAft>
              <a:buNone/>
              <a:tabLst>
                <a:tab pos="685800" algn="l"/>
                <a:tab pos="1143000" algn="l"/>
              </a:tabLst>
            </a:pPr>
            <a:r>
              <a:rPr lang="en-US" sz="3600" b="1" baseline="30000" dirty="0">
                <a:solidFill>
                  <a:srgbClr val="FFFFCC"/>
                </a:solidFill>
                <a:latin typeface="Calibri" panose="020F0502020204030204" pitchFamily="34" charset="0"/>
                <a:ea typeface="Calibri" panose="020F0502020204030204" pitchFamily="34" charset="0"/>
                <a:cs typeface="Calibri" panose="020F0502020204030204" pitchFamily="34" charset="0"/>
              </a:rPr>
              <a:t>5 </a:t>
            </a: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He wore a bronze helmet, and his bronze coat of scale [chest and back] armor mail weighed 125 pounds. </a:t>
            </a:r>
            <a:r>
              <a:rPr lang="en-US" sz="3600" b="1" baseline="30000" dirty="0">
                <a:solidFill>
                  <a:srgbClr val="FFFFCC"/>
                </a:solidFill>
                <a:latin typeface="Calibri" panose="020F0502020204030204" pitchFamily="34" charset="0"/>
                <a:ea typeface="Calibri" panose="020F0502020204030204" pitchFamily="34" charset="0"/>
                <a:cs typeface="Calibri" panose="020F0502020204030204" pitchFamily="34" charset="0"/>
              </a:rPr>
              <a:t>6 </a:t>
            </a: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He also wore bronze shin armor, and he carried a bronze javelin on his shoulder. </a:t>
            </a:r>
            <a:r>
              <a:rPr lang="en-US" sz="3600" b="1" baseline="30000" dirty="0">
                <a:solidFill>
                  <a:srgbClr val="FFFFCC"/>
                </a:solidFill>
                <a:latin typeface="Calibri" panose="020F0502020204030204" pitchFamily="34" charset="0"/>
                <a:ea typeface="Calibri" panose="020F0502020204030204" pitchFamily="34" charset="0"/>
                <a:cs typeface="Calibri" panose="020F0502020204030204" pitchFamily="34" charset="0"/>
              </a:rPr>
              <a:t>7 </a:t>
            </a: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The shaft of his spear was like a weaver’s beam, tipped with an iron spearhead that weighed 15 pounds. His armor bearer walked ahead of him carrying a shield.</a:t>
            </a:r>
          </a:p>
          <a:p>
            <a:pPr marL="0" indent="0">
              <a:buNone/>
              <a:tabLst>
                <a:tab pos="685800" algn="l"/>
                <a:tab pos="1143000" algn="l"/>
              </a:tabLst>
            </a:pPr>
            <a:endPar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410087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3729AA-9AAF-D0D4-53D2-4A1E5EBD89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AB5C9D-E546-78B3-2896-C24C361F3A45}"/>
              </a:ext>
            </a:extLst>
          </p:cNvPr>
          <p:cNvSpPr>
            <a:spLocks noGrp="1"/>
          </p:cNvSpPr>
          <p:nvPr>
            <p:ph type="title"/>
          </p:nvPr>
        </p:nvSpPr>
        <p:spPr>
          <a:xfrm>
            <a:off x="438150" y="365126"/>
            <a:ext cx="9301163" cy="806450"/>
          </a:xfrm>
        </p:spPr>
        <p:txBody>
          <a:bodyPr>
            <a:normAutofit/>
          </a:bodyPr>
          <a:lstStyle/>
          <a:p>
            <a:pPr>
              <a:tabLst>
                <a:tab pos="685800" algn="l"/>
                <a:tab pos="1143000" algn="l"/>
              </a:tabLst>
            </a:pPr>
            <a:r>
              <a:rPr lang="en-US" sz="4000" b="1" dirty="0">
                <a:solidFill>
                  <a:srgbClr val="FFFFCC"/>
                </a:solidFill>
                <a:latin typeface="Calibri" panose="020F0502020204030204" pitchFamily="34" charset="0"/>
                <a:ea typeface="Calibri" panose="020F0502020204030204" pitchFamily="34" charset="0"/>
                <a:cs typeface="Calibri" panose="020F0502020204030204" pitchFamily="34" charset="0"/>
              </a:rPr>
              <a:t>2.	The Physical Challenge (vv. 4–7)</a:t>
            </a:r>
          </a:p>
        </p:txBody>
      </p:sp>
      <p:sp>
        <p:nvSpPr>
          <p:cNvPr id="3" name="Content Placeholder 2">
            <a:extLst>
              <a:ext uri="{FF2B5EF4-FFF2-40B4-BE49-F238E27FC236}">
                <a16:creationId xmlns:a16="http://schemas.microsoft.com/office/drawing/2014/main" id="{EBDB261E-6473-574F-9527-F508F6D8B53D}"/>
              </a:ext>
            </a:extLst>
          </p:cNvPr>
          <p:cNvSpPr>
            <a:spLocks noGrp="1"/>
          </p:cNvSpPr>
          <p:nvPr>
            <p:ph idx="1"/>
          </p:nvPr>
        </p:nvSpPr>
        <p:spPr>
          <a:xfrm>
            <a:off x="1152525" y="1390650"/>
            <a:ext cx="11039474" cy="5102224"/>
          </a:xfrm>
        </p:spPr>
        <p:txBody>
          <a:bodyPr>
            <a:normAutofit/>
          </a:bodyPr>
          <a:lstStyle/>
          <a:p>
            <a:pPr marL="742950" indent="-742950">
              <a:lnSpc>
                <a:spcPct val="100000"/>
              </a:lnSpc>
              <a:spcBef>
                <a:spcPts val="0"/>
              </a:spcBef>
              <a:spcAft>
                <a:spcPts val="1200"/>
              </a:spcAft>
              <a:buAutoNum type="alphaLcPeriod"/>
              <a:tabLst>
                <a:tab pos="685800" algn="l"/>
                <a:tab pos="1143000" algn="l"/>
              </a:tabLst>
            </a:pP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His status: the Philistine champion (</a:t>
            </a:r>
            <a:r>
              <a:rPr lang="hbo-Hebr-IL" sz="3600" b="1" dirty="0">
                <a:solidFill>
                  <a:srgbClr val="FFFFCC"/>
                </a:solidFill>
                <a:latin typeface="SBL BibLit" panose="02000000000000000000" pitchFamily="2" charset="-79"/>
                <a:ea typeface="SBL BibLit" panose="02000000000000000000" pitchFamily="2" charset="-79"/>
                <a:cs typeface="SBL BibLit" panose="02000000000000000000" pitchFamily="2" charset="-79"/>
              </a:rPr>
              <a:t>אִישׁ הַבֵּנַיִם</a:t>
            </a: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726636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a:extLst>
              <a:ext uri="{FF2B5EF4-FFF2-40B4-BE49-F238E27FC236}">
                <a16:creationId xmlns:a16="http://schemas.microsoft.com/office/drawing/2014/main" id="{DC348C7B-79B6-B961-23F7-A22C7A5EF326}"/>
              </a:ext>
            </a:extLst>
          </p:cNvPr>
          <p:cNvSpPr>
            <a:spLocks noGrp="1" noChangeArrowheads="1"/>
          </p:cNvSpPr>
          <p:nvPr>
            <p:ph type="title"/>
          </p:nvPr>
        </p:nvSpPr>
        <p:spPr>
          <a:xfrm>
            <a:off x="6477000" y="914400"/>
            <a:ext cx="4097338" cy="1143000"/>
          </a:xfrm>
        </p:spPr>
        <p:txBody>
          <a:bodyPr/>
          <a:lstStyle/>
          <a:p>
            <a:r>
              <a:rPr lang="en-US" altLang="en-US" sz="4000" b="1">
                <a:solidFill>
                  <a:srgbClr val="FFFFCC"/>
                </a:solidFill>
                <a:latin typeface="Calibri" panose="020F0502020204030204" pitchFamily="34" charset="0"/>
                <a:cs typeface="Calibri" panose="020F0502020204030204" pitchFamily="34" charset="0"/>
              </a:rPr>
              <a:t>Jonathan Toews</a:t>
            </a:r>
          </a:p>
        </p:txBody>
      </p:sp>
      <p:sp>
        <p:nvSpPr>
          <p:cNvPr id="64515" name="Content Placeholder 2">
            <a:extLst>
              <a:ext uri="{FF2B5EF4-FFF2-40B4-BE49-F238E27FC236}">
                <a16:creationId xmlns:a16="http://schemas.microsoft.com/office/drawing/2014/main" id="{637F876F-DF78-B5F7-6AB3-37F3C8FCCA2A}"/>
              </a:ext>
            </a:extLst>
          </p:cNvPr>
          <p:cNvSpPr>
            <a:spLocks noGrp="1" noChangeArrowheads="1"/>
          </p:cNvSpPr>
          <p:nvPr>
            <p:ph idx="1"/>
          </p:nvPr>
        </p:nvSpPr>
        <p:spPr>
          <a:xfrm>
            <a:off x="6705600" y="2895600"/>
            <a:ext cx="3733800" cy="3505200"/>
          </a:xfrm>
        </p:spPr>
        <p:txBody>
          <a:bodyPr/>
          <a:lstStyle/>
          <a:p>
            <a:pPr marL="0" indent="0">
              <a:buFontTx/>
              <a:buNone/>
            </a:pPr>
            <a:r>
              <a:rPr lang="en-US" altLang="en-US" sz="4000" b="1">
                <a:solidFill>
                  <a:srgbClr val="FFFFCC"/>
                </a:solidFill>
                <a:latin typeface="Calibri" panose="020F0502020204030204" pitchFamily="34" charset="0"/>
                <a:cs typeface="Calibri" panose="020F0502020204030204" pitchFamily="34" charset="0"/>
              </a:rPr>
              <a:t>His third Stanley Cup in six years</a:t>
            </a:r>
          </a:p>
        </p:txBody>
      </p:sp>
      <p:pic>
        <p:nvPicPr>
          <p:cNvPr id="64516" name="Picture 2" descr="http://undhockey.areavoices.com/files/2015/06/toewscup.jpg">
            <a:hlinkClick r:id="rId2"/>
            <a:extLst>
              <a:ext uri="{FF2B5EF4-FFF2-40B4-BE49-F238E27FC236}">
                <a16:creationId xmlns:a16="http://schemas.microsoft.com/office/drawing/2014/main" id="{B1848D41-E90C-076C-C5A5-4FBB931B10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0338" y="274638"/>
            <a:ext cx="4665662" cy="625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953A71-9EE1-4D8A-F9D5-FEB8F29FA4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F498C4-7B91-4E52-2B72-B79FD8DC3C64}"/>
              </a:ext>
            </a:extLst>
          </p:cNvPr>
          <p:cNvSpPr>
            <a:spLocks noGrp="1"/>
          </p:cNvSpPr>
          <p:nvPr>
            <p:ph type="title"/>
          </p:nvPr>
        </p:nvSpPr>
        <p:spPr>
          <a:xfrm>
            <a:off x="438150" y="365126"/>
            <a:ext cx="9301163" cy="806450"/>
          </a:xfrm>
        </p:spPr>
        <p:txBody>
          <a:bodyPr>
            <a:normAutofit/>
          </a:bodyPr>
          <a:lstStyle/>
          <a:p>
            <a:pPr>
              <a:tabLst>
                <a:tab pos="685800" algn="l"/>
                <a:tab pos="1143000" algn="l"/>
              </a:tabLst>
            </a:pPr>
            <a:r>
              <a:rPr lang="en-US" sz="4000" b="1" dirty="0">
                <a:solidFill>
                  <a:srgbClr val="FFFFCC"/>
                </a:solidFill>
                <a:latin typeface="Calibri" panose="020F0502020204030204" pitchFamily="34" charset="0"/>
                <a:ea typeface="Calibri" panose="020F0502020204030204" pitchFamily="34" charset="0"/>
                <a:cs typeface="Calibri" panose="020F0502020204030204" pitchFamily="34" charset="0"/>
              </a:rPr>
              <a:t>2.	The Physical Challenge (vv. 4–7)</a:t>
            </a:r>
          </a:p>
        </p:txBody>
      </p:sp>
      <p:sp>
        <p:nvSpPr>
          <p:cNvPr id="3" name="Content Placeholder 2">
            <a:extLst>
              <a:ext uri="{FF2B5EF4-FFF2-40B4-BE49-F238E27FC236}">
                <a16:creationId xmlns:a16="http://schemas.microsoft.com/office/drawing/2014/main" id="{14573E57-8409-0809-C6A2-0AB94205425B}"/>
              </a:ext>
            </a:extLst>
          </p:cNvPr>
          <p:cNvSpPr>
            <a:spLocks noGrp="1"/>
          </p:cNvSpPr>
          <p:nvPr>
            <p:ph idx="1"/>
          </p:nvPr>
        </p:nvSpPr>
        <p:spPr>
          <a:xfrm>
            <a:off x="1152525" y="1390650"/>
            <a:ext cx="11039474" cy="5102224"/>
          </a:xfrm>
        </p:spPr>
        <p:txBody>
          <a:bodyPr>
            <a:normAutofit/>
          </a:bodyPr>
          <a:lstStyle/>
          <a:p>
            <a:pPr marL="742950" indent="-742950">
              <a:lnSpc>
                <a:spcPct val="100000"/>
              </a:lnSpc>
              <a:spcBef>
                <a:spcPts val="0"/>
              </a:spcBef>
              <a:spcAft>
                <a:spcPts val="1200"/>
              </a:spcAft>
              <a:buAutoNum type="alphaLcPeriod"/>
              <a:tabLst>
                <a:tab pos="685800" algn="l"/>
                <a:tab pos="1143000" algn="l"/>
              </a:tabLst>
            </a:pP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His status: the Philistine champion (</a:t>
            </a:r>
            <a:r>
              <a:rPr lang="hbo-Hebr-IL" sz="3600" b="1" dirty="0">
                <a:solidFill>
                  <a:srgbClr val="FFFFCC"/>
                </a:solidFill>
                <a:latin typeface="SBL BibLit" panose="02000000000000000000" pitchFamily="2" charset="-79"/>
                <a:ea typeface="SBL BibLit" panose="02000000000000000000" pitchFamily="2" charset="-79"/>
                <a:cs typeface="SBL BibLit" panose="02000000000000000000" pitchFamily="2" charset="-79"/>
              </a:rPr>
              <a:t>אִישׁ הַבֵּנַיִם</a:t>
            </a: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a:t>
            </a:r>
          </a:p>
          <a:p>
            <a:pPr marL="742950" indent="-742950">
              <a:lnSpc>
                <a:spcPct val="100000"/>
              </a:lnSpc>
              <a:spcBef>
                <a:spcPts val="0"/>
              </a:spcBef>
              <a:spcAft>
                <a:spcPts val="1200"/>
              </a:spcAft>
              <a:buAutoNum type="alphaLcPeriod"/>
              <a:tabLst>
                <a:tab pos="685800" algn="l"/>
                <a:tab pos="1143000" algn="l"/>
              </a:tabLst>
            </a:pP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His</a:t>
            </a:r>
            <a:r>
              <a:rPr lang="hbo-Hebr-IL" sz="3600" b="1" dirty="0">
                <a:solidFill>
                  <a:srgbClr val="FFFFCC"/>
                </a:solidFill>
                <a:latin typeface="Calibri" panose="020F0502020204030204" pitchFamily="34" charset="0"/>
                <a:ea typeface="Calibri" panose="020F0502020204030204" pitchFamily="34" charset="0"/>
                <a:cs typeface="Calibri" panose="020F0502020204030204" pitchFamily="34" charset="0"/>
              </a:rPr>
              <a:t> </a:t>
            </a: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name: </a:t>
            </a:r>
            <a:r>
              <a:rPr lang="en-US" sz="3600" b="1" dirty="0" err="1">
                <a:solidFill>
                  <a:srgbClr val="FFFFCC"/>
                </a:solidFill>
                <a:latin typeface="Calibri" panose="020F0502020204030204" pitchFamily="34" charset="0"/>
                <a:ea typeface="Calibri" panose="020F0502020204030204" pitchFamily="34" charset="0"/>
                <a:cs typeface="Calibri" panose="020F0502020204030204" pitchFamily="34" charset="0"/>
              </a:rPr>
              <a:t>Golyath</a:t>
            </a: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 (</a:t>
            </a:r>
            <a:r>
              <a:rPr lang="hbo-Hebr-IL" sz="3600" b="1" dirty="0">
                <a:solidFill>
                  <a:srgbClr val="FFFFCC"/>
                </a:solidFill>
                <a:latin typeface="SBL BibLit" panose="02000000000000000000" pitchFamily="2" charset="-79"/>
                <a:ea typeface="SBL BibLit" panose="02000000000000000000" pitchFamily="2" charset="-79"/>
                <a:cs typeface="SBL BibLit" panose="02000000000000000000" pitchFamily="2" charset="-79"/>
              </a:rPr>
              <a:t>גָּלְיָת</a:t>
            </a: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 cf. Ugaritic </a:t>
            </a:r>
            <a:r>
              <a:rPr lang="en-US" sz="3600" b="1" i="1" dirty="0" err="1">
                <a:solidFill>
                  <a:srgbClr val="FFFFCC"/>
                </a:solidFill>
                <a:latin typeface="Calibri" panose="020F0502020204030204" pitchFamily="34" charset="0"/>
                <a:ea typeface="Calibri" panose="020F0502020204030204" pitchFamily="34" charset="0"/>
                <a:cs typeface="Calibri" panose="020F0502020204030204" pitchFamily="34" charset="0"/>
              </a:rPr>
              <a:t>glyt</a:t>
            </a: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a:t>
            </a:r>
          </a:p>
          <a:p>
            <a:pPr marL="685800" indent="-685800">
              <a:lnSpc>
                <a:spcPct val="100000"/>
              </a:lnSpc>
              <a:spcBef>
                <a:spcPts val="0"/>
              </a:spcBef>
              <a:spcAft>
                <a:spcPts val="1200"/>
              </a:spcAft>
              <a:buNone/>
              <a:tabLst>
                <a:tab pos="685800" algn="l"/>
                <a:tab pos="1143000" algn="l"/>
              </a:tabLst>
            </a:pPr>
            <a:r>
              <a:rPr lang="en-US" sz="3600" b="1" i="1" dirty="0">
                <a:solidFill>
                  <a:srgbClr val="FFFFCC"/>
                </a:solidFill>
                <a:latin typeface="Calibri" panose="020F0502020204030204" pitchFamily="34" charset="0"/>
                <a:ea typeface="Calibri" panose="020F0502020204030204" pitchFamily="34" charset="0"/>
                <a:cs typeface="Calibri" panose="020F0502020204030204" pitchFamily="34" charset="0"/>
              </a:rPr>
              <a:t>	</a:t>
            </a: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Tsumura: This may be an ancient name for a giant-hero</a:t>
            </a:r>
          </a:p>
          <a:p>
            <a:pPr marL="0" indent="0">
              <a:lnSpc>
                <a:spcPct val="100000"/>
              </a:lnSpc>
              <a:spcBef>
                <a:spcPts val="0"/>
              </a:spcBef>
              <a:spcAft>
                <a:spcPts val="1200"/>
              </a:spcAft>
              <a:buNone/>
              <a:tabLst>
                <a:tab pos="685800" algn="l"/>
                <a:tab pos="1143000" algn="l"/>
              </a:tabLst>
            </a:pP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		cf. 1 Chr 20:5, “Elhanan killed Lahmi the brother of 						</a:t>
            </a:r>
            <a:r>
              <a:rPr lang="en-US" sz="3600" b="1" dirty="0" err="1">
                <a:solidFill>
                  <a:srgbClr val="FFFFCC"/>
                </a:solidFill>
                <a:latin typeface="Calibri" panose="020F0502020204030204" pitchFamily="34" charset="0"/>
                <a:ea typeface="Calibri" panose="020F0502020204030204" pitchFamily="34" charset="0"/>
                <a:cs typeface="Calibri" panose="020F0502020204030204" pitchFamily="34" charset="0"/>
              </a:rPr>
              <a:t>Golyath</a:t>
            </a: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 the Gittite”</a:t>
            </a:r>
          </a:p>
          <a:p>
            <a:pPr marL="0" indent="0">
              <a:lnSpc>
                <a:spcPct val="100000"/>
              </a:lnSpc>
              <a:spcBef>
                <a:spcPts val="0"/>
              </a:spcBef>
              <a:spcAft>
                <a:spcPts val="1200"/>
              </a:spcAft>
              <a:buNone/>
              <a:tabLst>
                <a:tab pos="685800" algn="l"/>
                <a:tab pos="1143000" algn="l"/>
              </a:tabLst>
            </a:pP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c.	His size: 9 feet 9 inches (6 cubits and a span)</a:t>
            </a:r>
          </a:p>
        </p:txBody>
      </p:sp>
    </p:spTree>
    <p:extLst>
      <p:ext uri="{BB962C8B-B14F-4D97-AF65-F5344CB8AC3E}">
        <p14:creationId xmlns:p14="http://schemas.microsoft.com/office/powerpoint/2010/main" val="42436397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32E0C2-5907-F562-24C1-2870737217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5A3B1A-A169-5D2D-3C05-C3E93690085D}"/>
              </a:ext>
            </a:extLst>
          </p:cNvPr>
          <p:cNvSpPr>
            <a:spLocks noGrp="1"/>
          </p:cNvSpPr>
          <p:nvPr>
            <p:ph type="title"/>
          </p:nvPr>
        </p:nvSpPr>
        <p:spPr>
          <a:xfrm>
            <a:off x="1343025" y="2930998"/>
            <a:ext cx="4581525" cy="2587557"/>
          </a:xfrm>
        </p:spPr>
        <p:txBody>
          <a:bodyPr>
            <a:normAutofit fontScale="90000"/>
          </a:bodyPr>
          <a:lstStyle/>
          <a:p>
            <a:r>
              <a:rPr lang="en-US" b="1" dirty="0">
                <a:solidFill>
                  <a:srgbClr val="FFFFCC"/>
                </a:solidFill>
                <a:latin typeface="Calibri" panose="020F0502020204030204" pitchFamily="34" charset="0"/>
                <a:ea typeface="Calibri" panose="020F0502020204030204" pitchFamily="34" charset="0"/>
                <a:cs typeface="Calibri" panose="020F0502020204030204" pitchFamily="34" charset="0"/>
              </a:rPr>
              <a:t>And what shall we do with Goliath?</a:t>
            </a:r>
            <a:br>
              <a:rPr lang="en-US" b="1" dirty="0">
                <a:solidFill>
                  <a:srgbClr val="FFFFCC"/>
                </a:solidFill>
                <a:latin typeface="Calibri" panose="020F0502020204030204" pitchFamily="34" charset="0"/>
                <a:ea typeface="Calibri" panose="020F0502020204030204" pitchFamily="34" charset="0"/>
                <a:cs typeface="Calibri" panose="020F0502020204030204" pitchFamily="34" charset="0"/>
              </a:rPr>
            </a:br>
            <a:br>
              <a:rPr lang="en-US" b="1" dirty="0">
                <a:solidFill>
                  <a:srgbClr val="FFFFCC"/>
                </a:solidFill>
                <a:latin typeface="Calibri" panose="020F0502020204030204" pitchFamily="34" charset="0"/>
                <a:ea typeface="Calibri" panose="020F0502020204030204" pitchFamily="34" charset="0"/>
                <a:cs typeface="Calibri" panose="020F0502020204030204" pitchFamily="34" charset="0"/>
              </a:rPr>
            </a:br>
            <a:br>
              <a:rPr lang="en-US" b="1" dirty="0">
                <a:solidFill>
                  <a:srgbClr val="FFFFCC"/>
                </a:solidFill>
                <a:latin typeface="Calibri" panose="020F0502020204030204" pitchFamily="34" charset="0"/>
                <a:ea typeface="Calibri" panose="020F0502020204030204" pitchFamily="34" charset="0"/>
                <a:cs typeface="Calibri" panose="020F0502020204030204" pitchFamily="34" charset="0"/>
              </a:rPr>
            </a:br>
            <a:endParaRPr lang="en-US" b="1" dirty="0">
              <a:solidFill>
                <a:srgbClr val="FFFFCC"/>
              </a:solidFill>
              <a:latin typeface="Calibri" panose="020F0502020204030204" pitchFamily="34" charset="0"/>
              <a:ea typeface="Calibri" panose="020F0502020204030204" pitchFamily="34" charset="0"/>
              <a:cs typeface="Calibri" panose="020F0502020204030204" pitchFamily="34" charset="0"/>
            </a:endParaRPr>
          </a:p>
        </p:txBody>
      </p:sp>
      <p:pic>
        <p:nvPicPr>
          <p:cNvPr id="1026" name="Picture 2">
            <a:extLst>
              <a:ext uri="{FF2B5EF4-FFF2-40B4-BE49-F238E27FC236}">
                <a16:creationId xmlns:a16="http://schemas.microsoft.com/office/drawing/2014/main" id="{DFE061DF-9496-820E-E0E8-48B2AAF107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21813" y="238125"/>
            <a:ext cx="4851062" cy="6310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6457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D04378F-E1E5-3F8D-CDFE-3EBB83F0BC9D}"/>
              </a:ext>
            </a:extLst>
          </p:cNvPr>
          <p:cNvSpPr>
            <a:spLocks noGrp="1"/>
          </p:cNvSpPr>
          <p:nvPr>
            <p:ph idx="1"/>
          </p:nvPr>
        </p:nvSpPr>
        <p:spPr>
          <a:xfrm>
            <a:off x="838200" y="276225"/>
            <a:ext cx="10515600" cy="6343650"/>
          </a:xfrm>
        </p:spPr>
        <p:txBody>
          <a:bodyPr/>
          <a:lstStyle/>
          <a:p>
            <a:pPr marL="0" indent="0">
              <a:lnSpc>
                <a:spcPct val="100000"/>
              </a:lnSpc>
              <a:spcBef>
                <a:spcPts val="0"/>
              </a:spcBef>
              <a:spcAft>
                <a:spcPts val="600"/>
              </a:spcAft>
              <a:buNone/>
            </a:pP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DSS, LXX, Josephus </a:t>
            </a:r>
            <a:r>
              <a:rPr lang="en-US" sz="3600" b="1" i="1" dirty="0">
                <a:solidFill>
                  <a:srgbClr val="FFFFCC"/>
                </a:solidFill>
                <a:latin typeface="Calibri" panose="020F0502020204030204" pitchFamily="34" charset="0"/>
                <a:ea typeface="Calibri" panose="020F0502020204030204" pitchFamily="34" charset="0"/>
                <a:cs typeface="Calibri" panose="020F0502020204030204" pitchFamily="34" charset="0"/>
              </a:rPr>
              <a:t>Ant. </a:t>
            </a: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6.171 read “four cubits”—but the weight and dimensions of the armor require a larger person.</a:t>
            </a:r>
          </a:p>
          <a:p>
            <a:pPr marL="0" indent="0">
              <a:lnSpc>
                <a:spcPct val="100000"/>
              </a:lnSpc>
              <a:spcBef>
                <a:spcPts val="0"/>
              </a:spcBef>
              <a:spcAft>
                <a:spcPts val="600"/>
              </a:spcAft>
              <a:buNone/>
            </a:pP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Tsumura—such gigantism may have resulted from dysfunction of the pituitary gland. W. J. Martin (U. of Liverpool) mentions a man John Middleton (1600) buried in Hale near Liverpool who was 9 feet 3 inches. Archaeologists have discovered skeletons 3.2 meters (8 feet), when the average height of adult males was ca. 5 feet. </a:t>
            </a:r>
          </a:p>
          <a:p>
            <a:pPr marL="0" indent="0">
              <a:buNone/>
            </a:pPr>
            <a:endParaRPr lang="en-US" sz="4000" b="1" dirty="0">
              <a:solidFill>
                <a:srgbClr val="FFFFCC"/>
              </a:solidFill>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en-US" dirty="0"/>
          </a:p>
        </p:txBody>
      </p:sp>
    </p:spTree>
    <p:extLst>
      <p:ext uri="{BB962C8B-B14F-4D97-AF65-F5344CB8AC3E}">
        <p14:creationId xmlns:p14="http://schemas.microsoft.com/office/powerpoint/2010/main" val="526005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7F236A-B209-F232-0B25-DA434ADF53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492878-42AC-FDB2-EC55-11492D3CC9DD}"/>
              </a:ext>
            </a:extLst>
          </p:cNvPr>
          <p:cNvSpPr>
            <a:spLocks noGrp="1"/>
          </p:cNvSpPr>
          <p:nvPr>
            <p:ph type="title"/>
          </p:nvPr>
        </p:nvSpPr>
        <p:spPr>
          <a:xfrm>
            <a:off x="838201" y="365126"/>
            <a:ext cx="8901112" cy="806450"/>
          </a:xfrm>
        </p:spPr>
        <p:txBody>
          <a:bodyPr>
            <a:normAutofit/>
          </a:bodyPr>
          <a:lstStyle/>
          <a:p>
            <a:pPr>
              <a:tabLst>
                <a:tab pos="685800" algn="l"/>
                <a:tab pos="1143000" algn="l"/>
              </a:tabLst>
            </a:pPr>
            <a:r>
              <a:rPr lang="en-US" sz="4000" b="1" dirty="0">
                <a:solidFill>
                  <a:srgbClr val="FFFFCC"/>
                </a:solidFill>
                <a:latin typeface="Calibri" panose="020F0502020204030204" pitchFamily="34" charset="0"/>
                <a:ea typeface="Calibri" panose="020F0502020204030204" pitchFamily="34" charset="0"/>
                <a:cs typeface="Calibri" panose="020F0502020204030204" pitchFamily="34" charset="0"/>
              </a:rPr>
              <a:t>2.	The Physical Challenge (vv. 4–7)</a:t>
            </a:r>
          </a:p>
        </p:txBody>
      </p:sp>
      <p:sp>
        <p:nvSpPr>
          <p:cNvPr id="3" name="Content Placeholder 2">
            <a:extLst>
              <a:ext uri="{FF2B5EF4-FFF2-40B4-BE49-F238E27FC236}">
                <a16:creationId xmlns:a16="http://schemas.microsoft.com/office/drawing/2014/main" id="{D820EA2A-C2D0-F66A-B54C-D732439E4CC3}"/>
              </a:ext>
            </a:extLst>
          </p:cNvPr>
          <p:cNvSpPr>
            <a:spLocks noGrp="1"/>
          </p:cNvSpPr>
          <p:nvPr>
            <p:ph idx="1"/>
          </p:nvPr>
        </p:nvSpPr>
        <p:spPr>
          <a:xfrm>
            <a:off x="838200" y="1390650"/>
            <a:ext cx="11353800" cy="5102224"/>
          </a:xfrm>
        </p:spPr>
        <p:txBody>
          <a:bodyPr>
            <a:normAutofit fontScale="92500" lnSpcReduction="10000"/>
          </a:bodyPr>
          <a:lstStyle/>
          <a:p>
            <a:pPr marL="1200150" lvl="1" indent="-571500">
              <a:lnSpc>
                <a:spcPct val="100000"/>
              </a:lnSpc>
              <a:spcBef>
                <a:spcPts val="0"/>
              </a:spcBef>
              <a:spcAft>
                <a:spcPts val="1200"/>
              </a:spcAft>
              <a:buAutoNum type="alphaLcPeriod"/>
              <a:tabLst>
                <a:tab pos="685800" algn="l"/>
                <a:tab pos="1143000" algn="l"/>
              </a:tabLst>
            </a:pPr>
            <a:r>
              <a:rPr lang="en-US" sz="3900" b="1" dirty="0">
                <a:solidFill>
                  <a:srgbClr val="FFFFCC"/>
                </a:solidFill>
                <a:latin typeface="Calibri" panose="020F0502020204030204" pitchFamily="34" charset="0"/>
                <a:ea typeface="Calibri" panose="020F0502020204030204" pitchFamily="34" charset="0"/>
                <a:cs typeface="Calibri" panose="020F0502020204030204" pitchFamily="34" charset="0"/>
              </a:rPr>
              <a:t>His social status: the Philistine champion (</a:t>
            </a:r>
            <a:r>
              <a:rPr lang="hbo-Hebr-IL" sz="3900" b="1" dirty="0">
                <a:solidFill>
                  <a:srgbClr val="FFFFCC"/>
                </a:solidFill>
                <a:latin typeface="SBL BibLit" panose="02000000000000000000" pitchFamily="2" charset="-79"/>
                <a:ea typeface="SBL BibLit" panose="02000000000000000000" pitchFamily="2" charset="-79"/>
                <a:cs typeface="SBL BibLit" panose="02000000000000000000" pitchFamily="2" charset="-79"/>
              </a:rPr>
              <a:t>אִישׁ הַבֵּנַיִם</a:t>
            </a:r>
            <a:r>
              <a:rPr lang="en-US" sz="3900" b="1" dirty="0">
                <a:solidFill>
                  <a:srgbClr val="FFFFCC"/>
                </a:solidFill>
                <a:latin typeface="Calibri" panose="020F0502020204030204" pitchFamily="34" charset="0"/>
                <a:ea typeface="Calibri" panose="020F0502020204030204" pitchFamily="34" charset="0"/>
                <a:cs typeface="Calibri" panose="020F0502020204030204" pitchFamily="34" charset="0"/>
              </a:rPr>
              <a:t>)</a:t>
            </a:r>
          </a:p>
          <a:p>
            <a:pPr marL="1200150" lvl="1" indent="-571500">
              <a:lnSpc>
                <a:spcPct val="100000"/>
              </a:lnSpc>
              <a:spcBef>
                <a:spcPts val="0"/>
              </a:spcBef>
              <a:spcAft>
                <a:spcPts val="1200"/>
              </a:spcAft>
              <a:buAutoNum type="alphaLcPeriod"/>
              <a:tabLst>
                <a:tab pos="685800" algn="l"/>
                <a:tab pos="1143000" algn="l"/>
              </a:tabLst>
            </a:pPr>
            <a:r>
              <a:rPr lang="en-US" sz="3900" b="1" dirty="0">
                <a:solidFill>
                  <a:srgbClr val="FFFFCC"/>
                </a:solidFill>
                <a:latin typeface="Calibri" panose="020F0502020204030204" pitchFamily="34" charset="0"/>
                <a:ea typeface="Calibri" panose="020F0502020204030204" pitchFamily="34" charset="0"/>
                <a:cs typeface="Calibri" panose="020F0502020204030204" pitchFamily="34" charset="0"/>
              </a:rPr>
              <a:t>His</a:t>
            </a:r>
            <a:r>
              <a:rPr lang="hbo-Hebr-IL" sz="3900" b="1" dirty="0">
                <a:solidFill>
                  <a:srgbClr val="FFFFCC"/>
                </a:solidFill>
                <a:latin typeface="Calibri" panose="020F0502020204030204" pitchFamily="34" charset="0"/>
                <a:ea typeface="Calibri" panose="020F0502020204030204" pitchFamily="34" charset="0"/>
                <a:cs typeface="Calibri" panose="020F0502020204030204" pitchFamily="34" charset="0"/>
              </a:rPr>
              <a:t> </a:t>
            </a:r>
            <a:r>
              <a:rPr lang="en-US" sz="3900" b="1" dirty="0">
                <a:solidFill>
                  <a:srgbClr val="FFFFCC"/>
                </a:solidFill>
                <a:latin typeface="Calibri" panose="020F0502020204030204" pitchFamily="34" charset="0"/>
                <a:ea typeface="Calibri" panose="020F0502020204030204" pitchFamily="34" charset="0"/>
                <a:cs typeface="Calibri" panose="020F0502020204030204" pitchFamily="34" charset="0"/>
              </a:rPr>
              <a:t>name: </a:t>
            </a:r>
            <a:r>
              <a:rPr lang="en-US" sz="3900" b="1" dirty="0" err="1">
                <a:solidFill>
                  <a:srgbClr val="FFFFCC"/>
                </a:solidFill>
                <a:latin typeface="Calibri" panose="020F0502020204030204" pitchFamily="34" charset="0"/>
                <a:ea typeface="Calibri" panose="020F0502020204030204" pitchFamily="34" charset="0"/>
                <a:cs typeface="Calibri" panose="020F0502020204030204" pitchFamily="34" charset="0"/>
              </a:rPr>
              <a:t>Golyath</a:t>
            </a:r>
            <a:r>
              <a:rPr lang="en-US" sz="3900" b="1" dirty="0">
                <a:solidFill>
                  <a:srgbClr val="FFFFCC"/>
                </a:solidFill>
                <a:latin typeface="Calibri" panose="020F0502020204030204" pitchFamily="34" charset="0"/>
                <a:ea typeface="Calibri" panose="020F0502020204030204" pitchFamily="34" charset="0"/>
                <a:cs typeface="Calibri" panose="020F0502020204030204" pitchFamily="34" charset="0"/>
              </a:rPr>
              <a:t> (</a:t>
            </a:r>
            <a:r>
              <a:rPr lang="hbo-Hebr-IL" sz="3900" b="1" dirty="0">
                <a:solidFill>
                  <a:srgbClr val="FFFFCC"/>
                </a:solidFill>
                <a:latin typeface="SBL BibLit" panose="02000000000000000000" pitchFamily="2" charset="-79"/>
                <a:ea typeface="SBL BibLit" panose="02000000000000000000" pitchFamily="2" charset="-79"/>
                <a:cs typeface="SBL BibLit" panose="02000000000000000000" pitchFamily="2" charset="-79"/>
              </a:rPr>
              <a:t>גָּלְיָת</a:t>
            </a:r>
            <a:r>
              <a:rPr lang="en-US" sz="3900" b="1" dirty="0">
                <a:solidFill>
                  <a:srgbClr val="FFFFCC"/>
                </a:solidFill>
                <a:latin typeface="Calibri" panose="020F0502020204030204" pitchFamily="34" charset="0"/>
                <a:ea typeface="Calibri" panose="020F0502020204030204" pitchFamily="34" charset="0"/>
                <a:cs typeface="Calibri" panose="020F0502020204030204" pitchFamily="34" charset="0"/>
              </a:rPr>
              <a:t>, cf. Ugaritic </a:t>
            </a:r>
            <a:r>
              <a:rPr lang="en-US" sz="3900" b="1" i="1" dirty="0" err="1">
                <a:solidFill>
                  <a:srgbClr val="FFFFCC"/>
                </a:solidFill>
                <a:latin typeface="Calibri" panose="020F0502020204030204" pitchFamily="34" charset="0"/>
                <a:ea typeface="Calibri" panose="020F0502020204030204" pitchFamily="34" charset="0"/>
                <a:cs typeface="Calibri" panose="020F0502020204030204" pitchFamily="34" charset="0"/>
              </a:rPr>
              <a:t>glyt</a:t>
            </a:r>
            <a:endParaRPr lang="en-US" sz="3900" b="1" i="1" dirty="0">
              <a:solidFill>
                <a:srgbClr val="FFFFCC"/>
              </a:solidFill>
              <a:latin typeface="Calibri" panose="020F0502020204030204" pitchFamily="34" charset="0"/>
              <a:ea typeface="Calibri" panose="020F0502020204030204" pitchFamily="34" charset="0"/>
              <a:cs typeface="Calibri" panose="020F0502020204030204" pitchFamily="34" charset="0"/>
            </a:endParaRPr>
          </a:p>
          <a:p>
            <a:pPr marL="1200150" indent="-571500">
              <a:lnSpc>
                <a:spcPct val="100000"/>
              </a:lnSpc>
              <a:spcBef>
                <a:spcPts val="0"/>
              </a:spcBef>
              <a:spcAft>
                <a:spcPts val="1200"/>
              </a:spcAft>
              <a:buAutoNum type="alphaLcPeriod" startAt="3"/>
              <a:tabLst>
                <a:tab pos="685800" algn="l"/>
                <a:tab pos="1143000" algn="l"/>
              </a:tabLst>
            </a:pPr>
            <a:r>
              <a:rPr lang="en-US" sz="3900" b="1" dirty="0">
                <a:solidFill>
                  <a:srgbClr val="FFFFCC"/>
                </a:solidFill>
                <a:latin typeface="Calibri" panose="020F0502020204030204" pitchFamily="34" charset="0"/>
                <a:ea typeface="Calibri" panose="020F0502020204030204" pitchFamily="34" charset="0"/>
                <a:cs typeface="Calibri" panose="020F0502020204030204" pitchFamily="34" charset="0"/>
              </a:rPr>
              <a:t>His size: 9 feet 9 inches (6 cubits and a span)</a:t>
            </a:r>
          </a:p>
          <a:p>
            <a:pPr marL="1200150" indent="-571500">
              <a:lnSpc>
                <a:spcPct val="100000"/>
              </a:lnSpc>
              <a:spcBef>
                <a:spcPts val="0"/>
              </a:spcBef>
              <a:spcAft>
                <a:spcPts val="1200"/>
              </a:spcAft>
              <a:buAutoNum type="alphaLcPeriod" startAt="3"/>
              <a:tabLst>
                <a:tab pos="685800" algn="l"/>
                <a:tab pos="1143000" algn="l"/>
              </a:tabLst>
            </a:pPr>
            <a:r>
              <a:rPr lang="en-US" sz="3900" b="1" dirty="0">
                <a:solidFill>
                  <a:srgbClr val="FFFFCC"/>
                </a:solidFill>
                <a:latin typeface="Calibri" panose="020F0502020204030204" pitchFamily="34" charset="0"/>
                <a:ea typeface="Calibri" panose="020F0502020204030204" pitchFamily="34" charset="0"/>
                <a:cs typeface="Calibri" panose="020F0502020204030204" pitchFamily="34" charset="0"/>
              </a:rPr>
              <a:t>His armor: 125-pound coat of mail</a:t>
            </a:r>
          </a:p>
          <a:p>
            <a:pPr marL="1200150" indent="-571500">
              <a:lnSpc>
                <a:spcPct val="100000"/>
              </a:lnSpc>
              <a:spcBef>
                <a:spcPts val="0"/>
              </a:spcBef>
              <a:spcAft>
                <a:spcPts val="1200"/>
              </a:spcAft>
              <a:buNone/>
              <a:tabLst>
                <a:tab pos="685800" algn="l"/>
                <a:tab pos="1143000" algn="l"/>
              </a:tabLst>
            </a:pPr>
            <a:r>
              <a:rPr lang="en-US" sz="3900" b="1" dirty="0">
                <a:solidFill>
                  <a:srgbClr val="FFFFCC"/>
                </a:solidFill>
                <a:latin typeface="Calibri" panose="020F0502020204030204" pitchFamily="34" charset="0"/>
                <a:ea typeface="Calibri" panose="020F0502020204030204" pitchFamily="34" charset="0"/>
                <a:cs typeface="Calibri" panose="020F0502020204030204" pitchFamily="34" charset="0"/>
              </a:rPr>
              <a:t>			–an armor-bearer carrying his shield.</a:t>
            </a:r>
          </a:p>
          <a:p>
            <a:pPr marL="1200150" indent="-571500">
              <a:lnSpc>
                <a:spcPct val="100000"/>
              </a:lnSpc>
              <a:spcBef>
                <a:spcPts val="0"/>
              </a:spcBef>
              <a:spcAft>
                <a:spcPts val="1200"/>
              </a:spcAft>
              <a:buNone/>
              <a:tabLst>
                <a:tab pos="685800" algn="l"/>
                <a:tab pos="1143000" algn="l"/>
              </a:tabLst>
            </a:pPr>
            <a:r>
              <a:rPr lang="en-US" sz="3900" b="1" dirty="0">
                <a:solidFill>
                  <a:srgbClr val="FFFFCC"/>
                </a:solidFill>
                <a:latin typeface="Calibri" panose="020F0502020204030204" pitchFamily="34" charset="0"/>
                <a:ea typeface="Calibri" panose="020F0502020204030204" pitchFamily="34" charset="0"/>
                <a:cs typeface="Calibri" panose="020F0502020204030204" pitchFamily="34" charset="0"/>
              </a:rPr>
              <a:t>e.	His spiritual status: an uncircumcised Philistine (17:26)</a:t>
            </a:r>
            <a:endParaRPr lang="en-US" sz="200" b="1" dirty="0">
              <a:solidFill>
                <a:srgbClr val="FFFFCC"/>
              </a:solidFill>
              <a:latin typeface="Calibri" panose="020F0502020204030204" pitchFamily="34" charset="0"/>
              <a:ea typeface="Calibri" panose="020F0502020204030204" pitchFamily="34" charset="0"/>
              <a:cs typeface="Calibri" panose="020F0502020204030204" pitchFamily="34" charset="0"/>
            </a:endParaRPr>
          </a:p>
          <a:p>
            <a:pPr marL="1200150" indent="-571500">
              <a:lnSpc>
                <a:spcPct val="100000"/>
              </a:lnSpc>
              <a:spcBef>
                <a:spcPts val="0"/>
              </a:spcBef>
              <a:spcAft>
                <a:spcPts val="1200"/>
              </a:spcAft>
              <a:buNone/>
              <a:tabLst>
                <a:tab pos="685800" algn="l"/>
                <a:tab pos="1143000" algn="l"/>
              </a:tabLst>
            </a:pPr>
            <a:r>
              <a:rPr lang="en-US" sz="200" b="1" dirty="0">
                <a:solidFill>
                  <a:srgbClr val="FFFFCC"/>
                </a:solidFill>
                <a:latin typeface="Calibri" panose="020F0502020204030204" pitchFamily="34" charset="0"/>
                <a:ea typeface="Calibri" panose="020F0502020204030204" pitchFamily="34" charset="0"/>
                <a:cs typeface="Calibri" panose="020F0502020204030204" pitchFamily="34" charset="0"/>
              </a:rPr>
              <a:t>  </a:t>
            </a:r>
          </a:p>
          <a:p>
            <a:pPr marL="0" indent="0">
              <a:lnSpc>
                <a:spcPct val="100000"/>
              </a:lnSpc>
              <a:spcBef>
                <a:spcPts val="0"/>
              </a:spcBef>
              <a:spcAft>
                <a:spcPts val="1200"/>
              </a:spcAft>
              <a:buNone/>
              <a:tabLst>
                <a:tab pos="685800" algn="l"/>
                <a:tab pos="1143000" algn="l"/>
              </a:tabLst>
            </a:pP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3.	The Psychological Challenge (vv. 4–7)</a:t>
            </a:r>
          </a:p>
        </p:txBody>
      </p:sp>
    </p:spTree>
    <p:extLst>
      <p:ext uri="{BB962C8B-B14F-4D97-AF65-F5344CB8AC3E}">
        <p14:creationId xmlns:p14="http://schemas.microsoft.com/office/powerpoint/2010/main" val="3005891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anim calcmode="lin" valueType="num">
                                      <p:cBhvr additive="base">
                                        <p:cTn id="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F914F2-A7C3-4A9F-85E6-E4DD0629C5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F2E45C-E984-5701-E5F8-8499A1AC47F8}"/>
              </a:ext>
            </a:extLst>
          </p:cNvPr>
          <p:cNvSpPr>
            <a:spLocks noGrp="1"/>
          </p:cNvSpPr>
          <p:nvPr>
            <p:ph type="title"/>
          </p:nvPr>
        </p:nvSpPr>
        <p:spPr>
          <a:xfrm>
            <a:off x="2452687" y="146051"/>
            <a:ext cx="7286625" cy="806450"/>
          </a:xfrm>
        </p:spPr>
        <p:txBody>
          <a:bodyPr>
            <a:normAutofit/>
          </a:bodyPr>
          <a:lstStyle/>
          <a:p>
            <a:pPr algn="ctr"/>
            <a:r>
              <a:rPr lang="en-US" sz="4000" b="1" dirty="0" err="1">
                <a:solidFill>
                  <a:srgbClr val="FFFFCC"/>
                </a:solidFill>
                <a:latin typeface="Calibri" panose="020F0502020204030204" pitchFamily="34" charset="0"/>
                <a:ea typeface="Calibri" panose="020F0502020204030204" pitchFamily="34" charset="0"/>
                <a:cs typeface="Calibri" panose="020F0502020204030204" pitchFamily="34" charset="0"/>
              </a:rPr>
              <a:t>Golyath’s</a:t>
            </a:r>
            <a:r>
              <a:rPr lang="en-US" sz="4000" b="1" dirty="0">
                <a:solidFill>
                  <a:srgbClr val="FFFFCC"/>
                </a:solidFill>
                <a:latin typeface="Calibri" panose="020F0502020204030204" pitchFamily="34" charset="0"/>
                <a:ea typeface="Calibri" panose="020F0502020204030204" pitchFamily="34" charset="0"/>
                <a:cs typeface="Calibri" panose="020F0502020204030204" pitchFamily="34" charset="0"/>
              </a:rPr>
              <a:t> Taunt (vv. 8–11)</a:t>
            </a:r>
          </a:p>
        </p:txBody>
      </p:sp>
      <p:sp>
        <p:nvSpPr>
          <p:cNvPr id="3" name="Content Placeholder 2">
            <a:extLst>
              <a:ext uri="{FF2B5EF4-FFF2-40B4-BE49-F238E27FC236}">
                <a16:creationId xmlns:a16="http://schemas.microsoft.com/office/drawing/2014/main" id="{D9E94805-429E-A61D-48EB-AC0F9D8DCBDD}"/>
              </a:ext>
            </a:extLst>
          </p:cNvPr>
          <p:cNvSpPr>
            <a:spLocks noGrp="1"/>
          </p:cNvSpPr>
          <p:nvPr>
            <p:ph idx="1"/>
          </p:nvPr>
        </p:nvSpPr>
        <p:spPr>
          <a:xfrm>
            <a:off x="838200" y="952501"/>
            <a:ext cx="10515600" cy="5905499"/>
          </a:xfrm>
        </p:spPr>
        <p:txBody>
          <a:bodyPr>
            <a:normAutofit lnSpcReduction="10000"/>
          </a:bodyPr>
          <a:lstStyle/>
          <a:p>
            <a:pPr marL="0" indent="0">
              <a:lnSpc>
                <a:spcPct val="110000"/>
              </a:lnSpc>
              <a:spcBef>
                <a:spcPts val="0"/>
              </a:spcBef>
              <a:spcAft>
                <a:spcPts val="600"/>
              </a:spcAft>
              <a:buNone/>
              <a:tabLst>
                <a:tab pos="685800" algn="l"/>
                <a:tab pos="1143000" algn="l"/>
              </a:tabLst>
            </a:pPr>
            <a:r>
              <a:rPr lang="en-US" sz="3600" b="1" baseline="30000" dirty="0">
                <a:solidFill>
                  <a:srgbClr val="FFFFCC"/>
                </a:solidFill>
              </a:rPr>
              <a:t>8 </a:t>
            </a:r>
            <a:r>
              <a:rPr lang="en-US" sz="3600" b="1" dirty="0" err="1">
                <a:solidFill>
                  <a:srgbClr val="FFFFCC"/>
                </a:solidFill>
              </a:rPr>
              <a:t>Golyath</a:t>
            </a:r>
            <a:r>
              <a:rPr lang="en-US" sz="3600" b="1" dirty="0">
                <a:solidFill>
                  <a:srgbClr val="FFFFCC"/>
                </a:solidFill>
              </a:rPr>
              <a:t> stood and shouted a taunt across to the Israelites. “Why are you all coming out to fight?” he called. “I am the Philistine champion, but you are only the servants of Saul. Choose one man [as your champion] to come down here and fight me! </a:t>
            </a:r>
            <a:r>
              <a:rPr lang="en-US" sz="3600" b="1" baseline="30000" dirty="0">
                <a:solidFill>
                  <a:srgbClr val="FFFFCC"/>
                </a:solidFill>
              </a:rPr>
              <a:t>9 </a:t>
            </a:r>
            <a:r>
              <a:rPr lang="en-US" sz="3600" b="1" dirty="0">
                <a:solidFill>
                  <a:srgbClr val="FFFFCC"/>
                </a:solidFill>
              </a:rPr>
              <a:t>If he kills me, then we will be your slaves. But if I kill him, you will be our slaves! </a:t>
            </a:r>
            <a:r>
              <a:rPr lang="en-US" sz="3600" b="1" baseline="30000" dirty="0">
                <a:solidFill>
                  <a:srgbClr val="FFFFCC"/>
                </a:solidFill>
              </a:rPr>
              <a:t>10 </a:t>
            </a:r>
            <a:r>
              <a:rPr lang="en-US" sz="3600" b="1" dirty="0">
                <a:solidFill>
                  <a:srgbClr val="FFFFCC"/>
                </a:solidFill>
              </a:rPr>
              <a:t>I defy the armies of Israel today! Send me a man who will fight me!” </a:t>
            </a:r>
            <a:r>
              <a:rPr lang="en-US" sz="3600" b="1" baseline="30000" dirty="0">
                <a:solidFill>
                  <a:srgbClr val="FFFFCC"/>
                </a:solidFill>
              </a:rPr>
              <a:t>11 </a:t>
            </a:r>
            <a:r>
              <a:rPr lang="en-US" sz="3600" b="1" dirty="0">
                <a:solidFill>
                  <a:srgbClr val="FFFFCC"/>
                </a:solidFill>
              </a:rPr>
              <a:t>When Saul and the Israelites heard this, they were terrified and deeply shaken.</a:t>
            </a:r>
            <a:endParaRPr lang="en-US" sz="4400" b="1" dirty="0">
              <a:solidFill>
                <a:srgbClr val="FFFFCC"/>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260831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14C4AC-44F1-0541-6856-FBC436ED20B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E03AC21-2CC4-20AE-9F1E-7BDBB6855C1C}"/>
              </a:ext>
            </a:extLst>
          </p:cNvPr>
          <p:cNvSpPr>
            <a:spLocks noGrp="1"/>
          </p:cNvSpPr>
          <p:nvPr>
            <p:ph idx="1"/>
          </p:nvPr>
        </p:nvSpPr>
        <p:spPr>
          <a:xfrm>
            <a:off x="428625" y="571500"/>
            <a:ext cx="11372849" cy="5921374"/>
          </a:xfrm>
        </p:spPr>
        <p:txBody>
          <a:bodyPr>
            <a:normAutofit/>
          </a:bodyPr>
          <a:lstStyle/>
          <a:p>
            <a:pPr marL="742950" indent="-742950">
              <a:buAutoNum type="arabicPeriod"/>
            </a:pPr>
            <a:r>
              <a:rPr lang="en-US" sz="3600" b="1" dirty="0">
                <a:solidFill>
                  <a:srgbClr val="FFFFCC"/>
                </a:solidFill>
              </a:rPr>
              <a:t>The Nature and Context of the Crisis (vv. 1–3)</a:t>
            </a:r>
          </a:p>
          <a:p>
            <a:pPr marL="742950" indent="-742950">
              <a:buAutoNum type="arabicPeriod"/>
            </a:pP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The Physical Challenge (vv. 4–7)</a:t>
            </a:r>
          </a:p>
          <a:p>
            <a:pPr marL="742950" indent="-742950">
              <a:buAutoNum type="arabicPeriod"/>
            </a:pP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The Psychological Challenge: </a:t>
            </a:r>
            <a:r>
              <a:rPr lang="en-US" sz="3600" b="1" dirty="0" err="1">
                <a:solidFill>
                  <a:srgbClr val="FFFFCC"/>
                </a:solidFill>
                <a:latin typeface="Calibri" panose="020F0502020204030204" pitchFamily="34" charset="0"/>
                <a:ea typeface="Calibri" panose="020F0502020204030204" pitchFamily="34" charset="0"/>
                <a:cs typeface="Calibri" panose="020F0502020204030204" pitchFamily="34" charset="0"/>
              </a:rPr>
              <a:t>Golyath’s</a:t>
            </a: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 Taunt (vv. 8–11)</a:t>
            </a:r>
          </a:p>
          <a:p>
            <a:pPr marL="742950" indent="-742950">
              <a:buAutoNum type="arabicPeriod"/>
            </a:pP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The Arrival of David (vv. 12–20)</a:t>
            </a:r>
          </a:p>
        </p:txBody>
      </p:sp>
    </p:spTree>
    <p:extLst>
      <p:ext uri="{BB962C8B-B14F-4D97-AF65-F5344CB8AC3E}">
        <p14:creationId xmlns:p14="http://schemas.microsoft.com/office/powerpoint/2010/main" val="3526977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additive="base">
                                        <p:cTn id="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0D0319-DBC0-806D-10DB-54C608262A7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F5DFCA1-6A00-72DF-B56C-62AB89FBC90C}"/>
              </a:ext>
            </a:extLst>
          </p:cNvPr>
          <p:cNvSpPr>
            <a:spLocks noGrp="1"/>
          </p:cNvSpPr>
          <p:nvPr>
            <p:ph idx="1"/>
          </p:nvPr>
        </p:nvSpPr>
        <p:spPr>
          <a:xfrm>
            <a:off x="838200" y="400050"/>
            <a:ext cx="10515600" cy="6092824"/>
          </a:xfrm>
        </p:spPr>
        <p:txBody>
          <a:bodyPr>
            <a:normAutofit/>
          </a:bodyPr>
          <a:lstStyle/>
          <a:p>
            <a:pPr marL="0" indent="0">
              <a:buNone/>
            </a:pPr>
            <a:r>
              <a:rPr lang="en-US" sz="3600" b="1" dirty="0">
                <a:solidFill>
                  <a:srgbClr val="FFFFCC"/>
                </a:solidFill>
              </a:rPr>
              <a:t>1.	The Nature and Context of the Crisis </a:t>
            </a: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(vv. 1–3)</a:t>
            </a:r>
          </a:p>
          <a:p>
            <a:pPr marL="0" indent="0">
              <a:buNone/>
              <a:tabLst>
                <a:tab pos="685800" algn="l"/>
                <a:tab pos="1143000" algn="l"/>
              </a:tabLst>
            </a:pP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	</a:t>
            </a:r>
          </a:p>
        </p:txBody>
      </p:sp>
      <p:pic>
        <p:nvPicPr>
          <p:cNvPr id="4" name="Picture 3">
            <a:extLst>
              <a:ext uri="{FF2B5EF4-FFF2-40B4-BE49-F238E27FC236}">
                <a16:creationId xmlns:a16="http://schemas.microsoft.com/office/drawing/2014/main" id="{ED685B1C-59B0-0B01-AA4C-DD36D25411CE}"/>
              </a:ext>
            </a:extLst>
          </p:cNvPr>
          <p:cNvPicPr>
            <a:picLocks noChangeAspect="1"/>
          </p:cNvPicPr>
          <p:nvPr/>
        </p:nvPicPr>
        <p:blipFill>
          <a:blip r:embed="rId2"/>
          <a:stretch>
            <a:fillRect/>
          </a:stretch>
        </p:blipFill>
        <p:spPr>
          <a:xfrm>
            <a:off x="771783" y="980090"/>
            <a:ext cx="10751235" cy="5512784"/>
          </a:xfrm>
          <a:prstGeom prst="rect">
            <a:avLst/>
          </a:prstGeom>
        </p:spPr>
      </p:pic>
    </p:spTree>
    <p:extLst>
      <p:ext uri="{BB962C8B-B14F-4D97-AF65-F5344CB8AC3E}">
        <p14:creationId xmlns:p14="http://schemas.microsoft.com/office/powerpoint/2010/main" val="2100571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F78DE4-629A-9574-5E1D-37FBD01F82F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34732C4-8008-84DA-85E9-5A3C0EFB7288}"/>
              </a:ext>
            </a:extLst>
          </p:cNvPr>
          <p:cNvSpPr>
            <a:spLocks noGrp="1"/>
          </p:cNvSpPr>
          <p:nvPr>
            <p:ph idx="1"/>
          </p:nvPr>
        </p:nvSpPr>
        <p:spPr>
          <a:xfrm>
            <a:off x="428625" y="571500"/>
            <a:ext cx="11372849" cy="5921374"/>
          </a:xfrm>
        </p:spPr>
        <p:txBody>
          <a:bodyPr>
            <a:normAutofit/>
          </a:bodyPr>
          <a:lstStyle/>
          <a:p>
            <a:pPr marL="742950" indent="-742950">
              <a:buAutoNum type="arabicPeriod"/>
            </a:pPr>
            <a:r>
              <a:rPr lang="en-US" sz="3600" b="1" dirty="0">
                <a:solidFill>
                  <a:srgbClr val="FFFFCC"/>
                </a:solidFill>
              </a:rPr>
              <a:t>The Nature and Context of the Crisis (vv. 1–3)</a:t>
            </a:r>
          </a:p>
          <a:p>
            <a:pPr marL="742950" indent="-742950">
              <a:buAutoNum type="arabicPeriod"/>
            </a:pP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The Physical Challenge (vv. 4–7)</a:t>
            </a:r>
          </a:p>
          <a:p>
            <a:pPr marL="742950" indent="-742950">
              <a:buAutoNum type="arabicPeriod"/>
            </a:pP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The Psychological Challenge: </a:t>
            </a:r>
            <a:r>
              <a:rPr lang="en-US" sz="3600" b="1" dirty="0" err="1">
                <a:solidFill>
                  <a:srgbClr val="FFFFCC"/>
                </a:solidFill>
                <a:latin typeface="Calibri" panose="020F0502020204030204" pitchFamily="34" charset="0"/>
                <a:ea typeface="Calibri" panose="020F0502020204030204" pitchFamily="34" charset="0"/>
                <a:cs typeface="Calibri" panose="020F0502020204030204" pitchFamily="34" charset="0"/>
              </a:rPr>
              <a:t>Golyath’s</a:t>
            </a: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 Taunt (vv. 8–11)</a:t>
            </a:r>
          </a:p>
          <a:p>
            <a:pPr marL="742950" indent="-742950">
              <a:buAutoNum type="arabicPeriod"/>
            </a:pP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The Arrival of David (vv. 12–20)</a:t>
            </a:r>
          </a:p>
          <a:p>
            <a:pPr marL="742950" indent="-742950">
              <a:buAutoNum type="arabicPeriod"/>
            </a:pP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The Problem in the Israelite Camp (vv. 21–25)</a:t>
            </a:r>
          </a:p>
          <a:p>
            <a:pPr marL="742950" indent="-742950">
              <a:buAutoNum type="arabicPeriod"/>
            </a:pP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David’s Response to the Challenge (vv. 26–37)</a:t>
            </a:r>
          </a:p>
          <a:p>
            <a:pPr marL="0" indent="0">
              <a:buNone/>
            </a:pP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3086123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additive="base">
                                        <p:cTn id="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 calcmode="lin" valueType="num">
                                      <p:cBhvr additive="base">
                                        <p:cTn id="1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5D641-0510-F75B-44B5-A891ADE6DB8A}"/>
              </a:ext>
            </a:extLst>
          </p:cNvPr>
          <p:cNvSpPr>
            <a:spLocks noGrp="1"/>
          </p:cNvSpPr>
          <p:nvPr>
            <p:ph type="title"/>
          </p:nvPr>
        </p:nvSpPr>
        <p:spPr>
          <a:xfrm>
            <a:off x="838200" y="365126"/>
            <a:ext cx="10515600" cy="749300"/>
          </a:xfrm>
        </p:spPr>
        <p:txBody>
          <a:bodyPr>
            <a:normAutofit/>
          </a:bodyPr>
          <a:lstStyle/>
          <a:p>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6.  David’s Response to the Challenge (17:26–37)</a:t>
            </a:r>
          </a:p>
        </p:txBody>
      </p:sp>
      <p:sp>
        <p:nvSpPr>
          <p:cNvPr id="3" name="Content Placeholder 2">
            <a:extLst>
              <a:ext uri="{FF2B5EF4-FFF2-40B4-BE49-F238E27FC236}">
                <a16:creationId xmlns:a16="http://schemas.microsoft.com/office/drawing/2014/main" id="{F04C839C-E151-396B-EA23-464B5C19D85E}"/>
              </a:ext>
            </a:extLst>
          </p:cNvPr>
          <p:cNvSpPr>
            <a:spLocks noGrp="1"/>
          </p:cNvSpPr>
          <p:nvPr>
            <p:ph idx="1"/>
          </p:nvPr>
        </p:nvSpPr>
        <p:spPr>
          <a:xfrm>
            <a:off x="838200" y="1304924"/>
            <a:ext cx="10515600" cy="5187949"/>
          </a:xfrm>
        </p:spPr>
        <p:txBody>
          <a:bodyPr>
            <a:normAutofit/>
          </a:bodyPr>
          <a:lstStyle/>
          <a:p>
            <a:pPr marL="742950" indent="-742950">
              <a:lnSpc>
                <a:spcPct val="100000"/>
              </a:lnSpc>
              <a:spcBef>
                <a:spcPts val="0"/>
              </a:spcBef>
              <a:spcAft>
                <a:spcPts val="600"/>
              </a:spcAft>
              <a:buAutoNum type="alphaLcPeriod"/>
            </a:pP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His Questions (vv. 26–30)</a:t>
            </a:r>
          </a:p>
          <a:p>
            <a:pPr marL="0" indent="0">
              <a:lnSpc>
                <a:spcPct val="100000"/>
              </a:lnSpc>
              <a:spcBef>
                <a:spcPts val="0"/>
              </a:spcBef>
              <a:spcAft>
                <a:spcPts val="600"/>
              </a:spcAft>
              <a:buNone/>
            </a:pPr>
            <a:r>
              <a:rPr lang="en-US" sz="3600" b="1" baseline="30000" dirty="0">
                <a:solidFill>
                  <a:srgbClr val="FFFFCC"/>
                </a:solidFill>
                <a:latin typeface="Calibri" panose="020F0502020204030204" pitchFamily="34" charset="0"/>
                <a:ea typeface="Calibri" panose="020F0502020204030204" pitchFamily="34" charset="0"/>
                <a:cs typeface="Calibri" panose="020F0502020204030204" pitchFamily="34" charset="0"/>
              </a:rPr>
              <a:t>6 </a:t>
            </a: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David asked the soldiers standing nearby, “What will a man get for killing this Philistine and ending his defiance of Israel? Who is this uncircumcised Philistine anyway, that he is allowed to defy the armies of the living God?”</a:t>
            </a:r>
          </a:p>
          <a:p>
            <a:pPr marL="0" indent="0">
              <a:lnSpc>
                <a:spcPct val="100000"/>
              </a:lnSpc>
              <a:spcBef>
                <a:spcPts val="0"/>
              </a:spcBef>
              <a:spcAft>
                <a:spcPts val="600"/>
              </a:spcAft>
              <a:buNone/>
            </a:pPr>
            <a:r>
              <a:rPr lang="en-US" sz="3600" b="1" baseline="30000" dirty="0">
                <a:solidFill>
                  <a:srgbClr val="FFFFCC"/>
                </a:solidFill>
                <a:latin typeface="Calibri" panose="020F0502020204030204" pitchFamily="34" charset="0"/>
                <a:ea typeface="Calibri" panose="020F0502020204030204" pitchFamily="34" charset="0"/>
                <a:cs typeface="Calibri" panose="020F0502020204030204" pitchFamily="34" charset="0"/>
              </a:rPr>
              <a:t>27 </a:t>
            </a: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And these men gave David the same reply. They said, “Yes, that is the reward for killing him.”</a:t>
            </a:r>
            <a:endParaRPr lang="en-US" sz="2000" dirty="0"/>
          </a:p>
        </p:txBody>
      </p:sp>
    </p:spTree>
    <p:extLst>
      <p:ext uri="{BB962C8B-B14F-4D97-AF65-F5344CB8AC3E}">
        <p14:creationId xmlns:p14="http://schemas.microsoft.com/office/powerpoint/2010/main" val="193080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D40A85-C604-C184-5621-F2446F75C57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92F48D0-A7AF-5FD5-5303-F8FDA8E6FF94}"/>
              </a:ext>
            </a:extLst>
          </p:cNvPr>
          <p:cNvSpPr>
            <a:spLocks noGrp="1"/>
          </p:cNvSpPr>
          <p:nvPr>
            <p:ph idx="1"/>
          </p:nvPr>
        </p:nvSpPr>
        <p:spPr>
          <a:xfrm>
            <a:off x="590550" y="466724"/>
            <a:ext cx="10972800" cy="6026149"/>
          </a:xfrm>
        </p:spPr>
        <p:txBody>
          <a:bodyPr>
            <a:normAutofit fontScale="55000" lnSpcReduction="20000"/>
          </a:bodyPr>
          <a:lstStyle/>
          <a:p>
            <a:pPr marL="0" indent="0">
              <a:lnSpc>
                <a:spcPct val="120000"/>
              </a:lnSpc>
              <a:spcBef>
                <a:spcPts val="0"/>
              </a:spcBef>
              <a:spcAft>
                <a:spcPts val="600"/>
              </a:spcAft>
              <a:buNone/>
            </a:pPr>
            <a:r>
              <a:rPr lang="en-US" sz="6500" b="1" baseline="30000" dirty="0">
                <a:solidFill>
                  <a:srgbClr val="FFFFCC"/>
                </a:solidFill>
                <a:latin typeface="Calibri" panose="020F0502020204030204" pitchFamily="34" charset="0"/>
                <a:ea typeface="Calibri" panose="020F0502020204030204" pitchFamily="34" charset="0"/>
                <a:cs typeface="Calibri" panose="020F0502020204030204" pitchFamily="34" charset="0"/>
              </a:rPr>
              <a:t>28 </a:t>
            </a:r>
            <a:r>
              <a:rPr lang="en-US" sz="6500" b="1" dirty="0">
                <a:solidFill>
                  <a:srgbClr val="FFFFCC"/>
                </a:solidFill>
                <a:latin typeface="Calibri" panose="020F0502020204030204" pitchFamily="34" charset="0"/>
                <a:ea typeface="Calibri" panose="020F0502020204030204" pitchFamily="34" charset="0"/>
                <a:cs typeface="Calibri" panose="020F0502020204030204" pitchFamily="34" charset="0"/>
              </a:rPr>
              <a:t>But when David’s oldest brother, Eliav, heard David talking to the men, he was angry. “What are you doing around here anyway?” he demanded. “What about those few sheep you’re supposed to be taking care of? I know about your pride and deceit. You just want to see the battle!”</a:t>
            </a:r>
          </a:p>
          <a:p>
            <a:pPr marL="0" indent="0">
              <a:lnSpc>
                <a:spcPct val="120000"/>
              </a:lnSpc>
              <a:spcBef>
                <a:spcPts val="0"/>
              </a:spcBef>
              <a:spcAft>
                <a:spcPts val="600"/>
              </a:spcAft>
              <a:buNone/>
            </a:pPr>
            <a:r>
              <a:rPr lang="en-US" sz="6500" b="1" baseline="30000" dirty="0">
                <a:solidFill>
                  <a:srgbClr val="FFFFCC"/>
                </a:solidFill>
                <a:latin typeface="Calibri" panose="020F0502020204030204" pitchFamily="34" charset="0"/>
                <a:ea typeface="Calibri" panose="020F0502020204030204" pitchFamily="34" charset="0"/>
                <a:cs typeface="Calibri" panose="020F0502020204030204" pitchFamily="34" charset="0"/>
              </a:rPr>
              <a:t>29 </a:t>
            </a:r>
            <a:r>
              <a:rPr lang="en-US" sz="6500" b="1" dirty="0">
                <a:solidFill>
                  <a:srgbClr val="FFFFCC"/>
                </a:solidFill>
                <a:latin typeface="Calibri" panose="020F0502020204030204" pitchFamily="34" charset="0"/>
                <a:ea typeface="Calibri" panose="020F0502020204030204" pitchFamily="34" charset="0"/>
                <a:cs typeface="Calibri" panose="020F0502020204030204" pitchFamily="34" charset="0"/>
              </a:rPr>
              <a:t>“What have I done now?” David replied. “I was only asking a question!” </a:t>
            </a:r>
            <a:r>
              <a:rPr lang="en-US" sz="6500" b="1" baseline="30000" dirty="0">
                <a:solidFill>
                  <a:srgbClr val="FFFFCC"/>
                </a:solidFill>
                <a:latin typeface="Calibri" panose="020F0502020204030204" pitchFamily="34" charset="0"/>
                <a:ea typeface="Calibri" panose="020F0502020204030204" pitchFamily="34" charset="0"/>
                <a:cs typeface="Calibri" panose="020F0502020204030204" pitchFamily="34" charset="0"/>
              </a:rPr>
              <a:t>30 </a:t>
            </a:r>
            <a:r>
              <a:rPr lang="en-US" sz="6500" b="1" dirty="0">
                <a:solidFill>
                  <a:srgbClr val="FFFFCC"/>
                </a:solidFill>
                <a:latin typeface="Calibri" panose="020F0502020204030204" pitchFamily="34" charset="0"/>
                <a:ea typeface="Calibri" panose="020F0502020204030204" pitchFamily="34" charset="0"/>
                <a:cs typeface="Calibri" panose="020F0502020204030204" pitchFamily="34" charset="0"/>
              </a:rPr>
              <a:t>He walked over to some others and asked them the same thing and received the same answer. </a:t>
            </a:r>
          </a:p>
        </p:txBody>
      </p:sp>
    </p:spTree>
    <p:extLst>
      <p:ext uri="{BB962C8B-B14F-4D97-AF65-F5344CB8AC3E}">
        <p14:creationId xmlns:p14="http://schemas.microsoft.com/office/powerpoint/2010/main" val="283003627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6D16F8-70F6-581A-6410-50B9C2844B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0E0B96-4AC1-1061-823E-3D077C5AB2D3}"/>
              </a:ext>
            </a:extLst>
          </p:cNvPr>
          <p:cNvSpPr>
            <a:spLocks noGrp="1"/>
          </p:cNvSpPr>
          <p:nvPr>
            <p:ph type="title"/>
          </p:nvPr>
        </p:nvSpPr>
        <p:spPr>
          <a:xfrm>
            <a:off x="771525" y="0"/>
            <a:ext cx="10515600" cy="749300"/>
          </a:xfrm>
        </p:spPr>
        <p:txBody>
          <a:bodyPr>
            <a:normAutofit/>
          </a:bodyPr>
          <a:lstStyle/>
          <a:p>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6.  David’s Response to the Crisis (17:26–37)</a:t>
            </a:r>
          </a:p>
        </p:txBody>
      </p:sp>
      <p:sp>
        <p:nvSpPr>
          <p:cNvPr id="3" name="Content Placeholder 2">
            <a:extLst>
              <a:ext uri="{FF2B5EF4-FFF2-40B4-BE49-F238E27FC236}">
                <a16:creationId xmlns:a16="http://schemas.microsoft.com/office/drawing/2014/main" id="{AE128D40-21E4-0E1D-0918-713A63D76D6D}"/>
              </a:ext>
            </a:extLst>
          </p:cNvPr>
          <p:cNvSpPr>
            <a:spLocks noGrp="1"/>
          </p:cNvSpPr>
          <p:nvPr>
            <p:ph idx="1"/>
          </p:nvPr>
        </p:nvSpPr>
        <p:spPr>
          <a:xfrm>
            <a:off x="476250" y="828676"/>
            <a:ext cx="11106150" cy="5664198"/>
          </a:xfrm>
        </p:spPr>
        <p:txBody>
          <a:bodyPr>
            <a:noAutofit/>
          </a:bodyPr>
          <a:lstStyle/>
          <a:p>
            <a:pPr marL="742950" indent="-742950">
              <a:buAutoNum type="alphaLcPeriod"/>
              <a:tabLst>
                <a:tab pos="514350" algn="l"/>
              </a:tabLst>
            </a:pP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His Questions (vv. 26–30)</a:t>
            </a:r>
          </a:p>
          <a:p>
            <a:pPr marL="742950" indent="-742950">
              <a:buAutoNum type="alphaLcPeriod"/>
              <a:tabLst>
                <a:tab pos="514350" algn="l"/>
              </a:tabLst>
            </a:pP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His Offer to Serve as Israel’s Champion (vv. 31–37)</a:t>
            </a:r>
          </a:p>
          <a:p>
            <a:pPr marL="457200" indent="0">
              <a:buNone/>
            </a:pPr>
            <a:r>
              <a:rPr lang="en-US" sz="3600" b="1" baseline="30000" dirty="0">
                <a:solidFill>
                  <a:srgbClr val="FFFFCC"/>
                </a:solidFill>
                <a:latin typeface="Calibri" panose="020F0502020204030204" pitchFamily="34" charset="0"/>
                <a:ea typeface="Calibri" panose="020F0502020204030204" pitchFamily="34" charset="0"/>
                <a:cs typeface="Calibri" panose="020F0502020204030204" pitchFamily="34" charset="0"/>
              </a:rPr>
              <a:t>31 </a:t>
            </a: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Then David’s question was reported to King Saul, and the king sent for him.</a:t>
            </a:r>
          </a:p>
          <a:p>
            <a:pPr marL="457200" indent="0">
              <a:buNone/>
            </a:pPr>
            <a:r>
              <a:rPr lang="en-US" sz="3600" b="1" baseline="30000" dirty="0">
                <a:solidFill>
                  <a:srgbClr val="FFFFCC"/>
                </a:solidFill>
                <a:latin typeface="Calibri" panose="020F0502020204030204" pitchFamily="34" charset="0"/>
                <a:ea typeface="Calibri" panose="020F0502020204030204" pitchFamily="34" charset="0"/>
                <a:cs typeface="Calibri" panose="020F0502020204030204" pitchFamily="34" charset="0"/>
              </a:rPr>
              <a:t>32 </a:t>
            </a: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“Don’t worry about this Philistine,” David told Saul. “I’ll go fight him!”</a:t>
            </a:r>
          </a:p>
          <a:p>
            <a:pPr marL="457200" indent="0">
              <a:buNone/>
            </a:pPr>
            <a:r>
              <a:rPr lang="en-US" sz="3600" b="1" baseline="30000" dirty="0">
                <a:solidFill>
                  <a:srgbClr val="FFFFCC"/>
                </a:solidFill>
                <a:latin typeface="Calibri" panose="020F0502020204030204" pitchFamily="34" charset="0"/>
                <a:ea typeface="Calibri" panose="020F0502020204030204" pitchFamily="34" charset="0"/>
                <a:cs typeface="Calibri" panose="020F0502020204030204" pitchFamily="34" charset="0"/>
              </a:rPr>
              <a:t>33 </a:t>
            </a: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“Don’t be ridiculous!” Saul replied. “There’s no way you can fight this Philistine and possibly win! You’re only a boy, and he’s been a man of war since his youth.”</a:t>
            </a:r>
          </a:p>
        </p:txBody>
      </p:sp>
    </p:spTree>
    <p:extLst>
      <p:ext uri="{BB962C8B-B14F-4D97-AF65-F5344CB8AC3E}">
        <p14:creationId xmlns:p14="http://schemas.microsoft.com/office/powerpoint/2010/main" val="22188195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3CB29A-7DED-FD32-7216-2246259B02E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E75D89C-E6EA-B034-015F-BFEA707D5E70}"/>
              </a:ext>
            </a:extLst>
          </p:cNvPr>
          <p:cNvSpPr>
            <a:spLocks noGrp="1"/>
          </p:cNvSpPr>
          <p:nvPr>
            <p:ph idx="1"/>
          </p:nvPr>
        </p:nvSpPr>
        <p:spPr>
          <a:xfrm>
            <a:off x="400050" y="152400"/>
            <a:ext cx="11296650" cy="6477000"/>
          </a:xfrm>
        </p:spPr>
        <p:txBody>
          <a:bodyPr>
            <a:normAutofit fontScale="92500"/>
          </a:bodyPr>
          <a:lstStyle/>
          <a:p>
            <a:pPr marL="0" indent="0" algn="l">
              <a:lnSpc>
                <a:spcPct val="110000"/>
              </a:lnSpc>
              <a:spcBef>
                <a:spcPts val="0"/>
              </a:spcBef>
              <a:spcAft>
                <a:spcPts val="600"/>
              </a:spcAft>
              <a:buNone/>
            </a:pPr>
            <a:r>
              <a:rPr lang="en-US" sz="3600" b="1" baseline="30000" dirty="0">
                <a:solidFill>
                  <a:srgbClr val="FFFFCC"/>
                </a:solidFill>
                <a:latin typeface="Calibri" panose="020F0502020204030204" pitchFamily="34" charset="0"/>
                <a:ea typeface="Calibri" panose="020F0502020204030204" pitchFamily="34" charset="0"/>
                <a:cs typeface="Calibri" panose="020F0502020204030204" pitchFamily="34" charset="0"/>
              </a:rPr>
              <a:t>34 </a:t>
            </a: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But David persisted. “I have been taking care of my father’s sheep and goats,” he said. “When a lion or a bear comes to steal a lamb from the flock, </a:t>
            </a:r>
            <a:r>
              <a:rPr lang="en-US" sz="3600" b="1" baseline="30000" dirty="0">
                <a:solidFill>
                  <a:srgbClr val="FFFFCC"/>
                </a:solidFill>
                <a:latin typeface="Calibri" panose="020F0502020204030204" pitchFamily="34" charset="0"/>
                <a:ea typeface="Calibri" panose="020F0502020204030204" pitchFamily="34" charset="0"/>
                <a:cs typeface="Calibri" panose="020F0502020204030204" pitchFamily="34" charset="0"/>
              </a:rPr>
              <a:t>35 </a:t>
            </a: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I go after it with a club and rescue the lamb from its mouth. If the animal turns on me, I catch it by the jaw and club it to death. </a:t>
            </a:r>
            <a:r>
              <a:rPr lang="en-US" sz="3600" b="1" baseline="30000" dirty="0">
                <a:solidFill>
                  <a:srgbClr val="FFFFCC"/>
                </a:solidFill>
                <a:latin typeface="Calibri" panose="020F0502020204030204" pitchFamily="34" charset="0"/>
                <a:ea typeface="Calibri" panose="020F0502020204030204" pitchFamily="34" charset="0"/>
                <a:cs typeface="Calibri" panose="020F0502020204030204" pitchFamily="34" charset="0"/>
              </a:rPr>
              <a:t>36 </a:t>
            </a: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I have done this to both lions and bears, and I’ll do it to this uncircumcised Philistine, too, for he has defied the armies of the living God! </a:t>
            </a:r>
            <a:r>
              <a:rPr lang="en-US" sz="3600" b="1" baseline="30000" dirty="0">
                <a:solidFill>
                  <a:srgbClr val="FFFFCC"/>
                </a:solidFill>
                <a:latin typeface="Calibri" panose="020F0502020204030204" pitchFamily="34" charset="0"/>
                <a:ea typeface="Calibri" panose="020F0502020204030204" pitchFamily="34" charset="0"/>
                <a:cs typeface="Calibri" panose="020F0502020204030204" pitchFamily="34" charset="0"/>
              </a:rPr>
              <a:t>37 </a:t>
            </a:r>
            <a:r>
              <a:rPr lang="en-US" sz="3600" b="1" dirty="0">
                <a:solidFill>
                  <a:srgbClr val="3C0000"/>
                </a:solidFill>
                <a:highlight>
                  <a:srgbClr val="00FF00"/>
                </a:highlight>
                <a:latin typeface="Calibri" panose="020F0502020204030204" pitchFamily="34" charset="0"/>
                <a:ea typeface="Calibri" panose="020F0502020204030204" pitchFamily="34" charset="0"/>
                <a:cs typeface="Calibri" panose="020F0502020204030204" pitchFamily="34" charset="0"/>
              </a:rPr>
              <a:t>YHWH  who rescued me from the claws of the lion and the bear will rescue me from this Philistine</a:t>
            </a: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a:t>
            </a:r>
          </a:p>
          <a:p>
            <a:pPr marL="0" indent="0">
              <a:lnSpc>
                <a:spcPct val="110000"/>
              </a:lnSpc>
              <a:spcBef>
                <a:spcPts val="0"/>
              </a:spcBef>
              <a:spcAft>
                <a:spcPts val="600"/>
              </a:spcAft>
              <a:buNone/>
              <a:tabLst>
                <a:tab pos="514350" algn="l"/>
              </a:tabLst>
            </a:pP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Saul finally consented. “All right, go ahead,” he said. “And may YHWH be with you!”</a:t>
            </a:r>
            <a:endParaRPr lang="en-US" sz="4400" b="1" dirty="0">
              <a:solidFill>
                <a:srgbClr val="FFFFCC"/>
              </a:solidFill>
              <a:latin typeface="Calibri" panose="020F0502020204030204" pitchFamily="34" charset="0"/>
              <a:ea typeface="Calibri" panose="020F0502020204030204" pitchFamily="34" charset="0"/>
              <a:cs typeface="Calibri" panose="020F0502020204030204" pitchFamily="34" charset="0"/>
            </a:endParaRPr>
          </a:p>
          <a:p>
            <a:pPr marL="0" indent="0">
              <a:buNone/>
              <a:tabLst>
                <a:tab pos="514350" algn="l"/>
              </a:tabLst>
            </a:pPr>
            <a:endParaRPr lang="en-US" sz="3600" dirty="0"/>
          </a:p>
        </p:txBody>
      </p:sp>
    </p:spTree>
    <p:extLst>
      <p:ext uri="{BB962C8B-B14F-4D97-AF65-F5344CB8AC3E}">
        <p14:creationId xmlns:p14="http://schemas.microsoft.com/office/powerpoint/2010/main" val="366661885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5DD59-6A0F-DAF1-4AC2-93FCA04C63EF}"/>
              </a:ext>
            </a:extLst>
          </p:cNvPr>
          <p:cNvSpPr>
            <a:spLocks noGrp="1"/>
          </p:cNvSpPr>
          <p:nvPr>
            <p:ph type="title"/>
          </p:nvPr>
        </p:nvSpPr>
        <p:spPr>
          <a:xfrm>
            <a:off x="838200" y="146050"/>
            <a:ext cx="10515600" cy="777875"/>
          </a:xfrm>
        </p:spPr>
        <p:txBody>
          <a:bodyPr>
            <a:normAutofit/>
          </a:bodyPr>
          <a:lstStyle/>
          <a:p>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7.  YHWH’s Resolution of the Crisis (17:38–54)</a:t>
            </a:r>
          </a:p>
        </p:txBody>
      </p:sp>
      <p:sp>
        <p:nvSpPr>
          <p:cNvPr id="3" name="Content Placeholder 2">
            <a:extLst>
              <a:ext uri="{FF2B5EF4-FFF2-40B4-BE49-F238E27FC236}">
                <a16:creationId xmlns:a16="http://schemas.microsoft.com/office/drawing/2014/main" id="{A56BBCCE-96C9-1AD5-9583-78B0BDDF1980}"/>
              </a:ext>
            </a:extLst>
          </p:cNvPr>
          <p:cNvSpPr>
            <a:spLocks noGrp="1"/>
          </p:cNvSpPr>
          <p:nvPr>
            <p:ph idx="1"/>
          </p:nvPr>
        </p:nvSpPr>
        <p:spPr>
          <a:xfrm>
            <a:off x="504825" y="923925"/>
            <a:ext cx="11258550" cy="5695950"/>
          </a:xfrm>
        </p:spPr>
        <p:txBody>
          <a:bodyPr>
            <a:normAutofit fontScale="92500" lnSpcReduction="10000"/>
          </a:bodyPr>
          <a:lstStyle/>
          <a:p>
            <a:pPr marL="0" indent="0">
              <a:buNone/>
              <a:tabLst>
                <a:tab pos="685800" algn="l"/>
              </a:tabLst>
            </a:pPr>
            <a:r>
              <a:rPr lang="en-US" sz="3600" b="1" dirty="0">
                <a:solidFill>
                  <a:srgbClr val="FFFFCC"/>
                </a:solidFill>
              </a:rPr>
              <a:t>a.	The Champion’s Preparation (17:38–40)</a:t>
            </a:r>
          </a:p>
          <a:p>
            <a:pPr marL="0" indent="0">
              <a:lnSpc>
                <a:spcPct val="110000"/>
              </a:lnSpc>
              <a:spcBef>
                <a:spcPts val="0"/>
              </a:spcBef>
              <a:spcAft>
                <a:spcPts val="600"/>
              </a:spcAft>
              <a:buNone/>
            </a:pPr>
            <a:r>
              <a:rPr lang="en-US" sz="3600" b="1" baseline="30000" dirty="0">
                <a:solidFill>
                  <a:srgbClr val="FFFFCC"/>
                </a:solidFill>
                <a:latin typeface="Calibri" panose="020F0502020204030204" pitchFamily="34" charset="0"/>
                <a:ea typeface="Calibri" panose="020F0502020204030204" pitchFamily="34" charset="0"/>
                <a:cs typeface="Calibri" panose="020F0502020204030204" pitchFamily="34" charset="0"/>
              </a:rPr>
              <a:t>38 </a:t>
            </a: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Then Saul gave David his own armor—a bronze helmet and a coat of mail. </a:t>
            </a:r>
            <a:r>
              <a:rPr lang="en-US" sz="3600" b="1" baseline="30000" dirty="0">
                <a:solidFill>
                  <a:srgbClr val="FFFFCC"/>
                </a:solidFill>
                <a:latin typeface="Calibri" panose="020F0502020204030204" pitchFamily="34" charset="0"/>
                <a:ea typeface="Calibri" panose="020F0502020204030204" pitchFamily="34" charset="0"/>
                <a:cs typeface="Calibri" panose="020F0502020204030204" pitchFamily="34" charset="0"/>
              </a:rPr>
              <a:t>39 </a:t>
            </a: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David put it on, strapped the sword over it, and took a step or two to see what it was like, for he had never worn such things before.</a:t>
            </a:r>
          </a:p>
          <a:p>
            <a:pPr marL="0" indent="0">
              <a:lnSpc>
                <a:spcPct val="110000"/>
              </a:lnSpc>
              <a:spcBef>
                <a:spcPts val="0"/>
              </a:spcBef>
              <a:spcAft>
                <a:spcPts val="600"/>
              </a:spcAft>
              <a:buNone/>
            </a:pP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“I can’t go in these,” he protested to Saul. “I’m not used to them.” </a:t>
            </a:r>
          </a:p>
          <a:p>
            <a:pPr marL="0" indent="0">
              <a:lnSpc>
                <a:spcPct val="110000"/>
              </a:lnSpc>
              <a:spcBef>
                <a:spcPts val="0"/>
              </a:spcBef>
              <a:spcAft>
                <a:spcPts val="600"/>
              </a:spcAft>
              <a:buNone/>
            </a:pP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So David took them off again. </a:t>
            </a:r>
            <a:r>
              <a:rPr lang="en-US" sz="3600" b="1" baseline="30000" dirty="0">
                <a:solidFill>
                  <a:srgbClr val="FFFFCC"/>
                </a:solidFill>
                <a:latin typeface="Calibri" panose="020F0502020204030204" pitchFamily="34" charset="0"/>
                <a:ea typeface="Calibri" panose="020F0502020204030204" pitchFamily="34" charset="0"/>
                <a:cs typeface="Calibri" panose="020F0502020204030204" pitchFamily="34" charset="0"/>
              </a:rPr>
              <a:t>40 </a:t>
            </a: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He picked up five smooth stones from a stream and put them into his shepherd’s bag. Then, armed only with his shepherd’s staff and his sling, he started across the valley to fight the Philistine.</a:t>
            </a:r>
          </a:p>
        </p:txBody>
      </p:sp>
    </p:spTree>
    <p:extLst>
      <p:ext uri="{BB962C8B-B14F-4D97-AF65-F5344CB8AC3E}">
        <p14:creationId xmlns:p14="http://schemas.microsoft.com/office/powerpoint/2010/main" val="778315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A813B5-9189-C1FC-AE8B-0ABE2A6933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56B6DD-4B9D-A38E-D6EC-73B045B58885}"/>
              </a:ext>
            </a:extLst>
          </p:cNvPr>
          <p:cNvSpPr>
            <a:spLocks noGrp="1"/>
          </p:cNvSpPr>
          <p:nvPr>
            <p:ph type="title"/>
          </p:nvPr>
        </p:nvSpPr>
        <p:spPr>
          <a:xfrm>
            <a:off x="838200" y="146050"/>
            <a:ext cx="10515600" cy="777875"/>
          </a:xfrm>
        </p:spPr>
        <p:txBody>
          <a:bodyPr>
            <a:normAutofit/>
          </a:bodyPr>
          <a:lstStyle/>
          <a:p>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b.  The Champion’s Victory (17:41–49)</a:t>
            </a:r>
          </a:p>
        </p:txBody>
      </p:sp>
      <p:sp>
        <p:nvSpPr>
          <p:cNvPr id="3" name="Content Placeholder 2">
            <a:extLst>
              <a:ext uri="{FF2B5EF4-FFF2-40B4-BE49-F238E27FC236}">
                <a16:creationId xmlns:a16="http://schemas.microsoft.com/office/drawing/2014/main" id="{FE291578-43A7-EAB3-4DC7-DA4AD54513B8}"/>
              </a:ext>
            </a:extLst>
          </p:cNvPr>
          <p:cNvSpPr>
            <a:spLocks noGrp="1"/>
          </p:cNvSpPr>
          <p:nvPr>
            <p:ph idx="1"/>
          </p:nvPr>
        </p:nvSpPr>
        <p:spPr>
          <a:xfrm>
            <a:off x="466725" y="1057275"/>
            <a:ext cx="11001375" cy="5562600"/>
          </a:xfrm>
        </p:spPr>
        <p:txBody>
          <a:bodyPr>
            <a:normAutofit/>
          </a:bodyPr>
          <a:lstStyle/>
          <a:p>
            <a:pPr marL="457200" indent="-457200">
              <a:buNone/>
              <a:tabLst>
                <a:tab pos="457200" algn="l"/>
                <a:tab pos="685800" algn="l"/>
              </a:tabLst>
            </a:pP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	The Preliminary Dialogue between the Champion of Darkness and the Champion of Light (vv. 41–47)</a:t>
            </a:r>
          </a:p>
          <a:p>
            <a:pPr marL="457200" indent="-457200">
              <a:buNone/>
              <a:tabLst>
                <a:tab pos="457200" algn="l"/>
                <a:tab pos="685800" algn="l"/>
              </a:tabLst>
            </a:pPr>
            <a:endParaRPr lang="en-US" sz="1800" dirty="0">
              <a:solidFill>
                <a:srgbClr val="FFFFCC"/>
              </a:solidFill>
              <a:latin typeface="Calibri" panose="020F0502020204030204" pitchFamily="34" charset="0"/>
              <a:ea typeface="Calibri" panose="020F0502020204030204" pitchFamily="34" charset="0"/>
              <a:cs typeface="Calibri" panose="020F0502020204030204" pitchFamily="34" charset="0"/>
            </a:endParaRPr>
          </a:p>
          <a:p>
            <a:pPr marL="457200" indent="-457200">
              <a:lnSpc>
                <a:spcPct val="100000"/>
              </a:lnSpc>
              <a:spcBef>
                <a:spcPts val="0"/>
              </a:spcBef>
              <a:spcAft>
                <a:spcPts val="1200"/>
              </a:spcAft>
              <a:buNone/>
              <a:tabLst>
                <a:tab pos="457200" algn="l"/>
                <a:tab pos="685800" algn="l"/>
              </a:tabLst>
            </a:pPr>
            <a:r>
              <a:rPr lang="en-US" sz="3600" b="1" baseline="30000" dirty="0">
                <a:solidFill>
                  <a:srgbClr val="FFFFCC"/>
                </a:solidFill>
                <a:latin typeface="Calibri" panose="020F0502020204030204" pitchFamily="34" charset="0"/>
                <a:ea typeface="Calibri" panose="020F0502020204030204" pitchFamily="34" charset="0"/>
                <a:cs typeface="Calibri" panose="020F0502020204030204" pitchFamily="34" charset="0"/>
              </a:rPr>
              <a:t>41 </a:t>
            </a: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The Philistine walked out toward David with his shield bearer ahead of him. </a:t>
            </a:r>
            <a:r>
              <a:rPr lang="en-US" sz="3600" b="1" baseline="30000" dirty="0">
                <a:solidFill>
                  <a:srgbClr val="FFFFCC"/>
                </a:solidFill>
                <a:latin typeface="Calibri" panose="020F0502020204030204" pitchFamily="34" charset="0"/>
                <a:ea typeface="Calibri" panose="020F0502020204030204" pitchFamily="34" charset="0"/>
                <a:cs typeface="Calibri" panose="020F0502020204030204" pitchFamily="34" charset="0"/>
              </a:rPr>
              <a:t>42 </a:t>
            </a: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When he looked and saw this ruddy-faced and handsome young boy he sneered at him. </a:t>
            </a:r>
            <a:r>
              <a:rPr lang="en-US" sz="3600" b="1" baseline="30000" dirty="0">
                <a:solidFill>
                  <a:srgbClr val="FFFFCC"/>
                </a:solidFill>
                <a:latin typeface="Calibri" panose="020F0502020204030204" pitchFamily="34" charset="0"/>
                <a:ea typeface="Calibri" panose="020F0502020204030204" pitchFamily="34" charset="0"/>
                <a:cs typeface="Calibri" panose="020F0502020204030204" pitchFamily="34" charset="0"/>
              </a:rPr>
              <a:t>43 </a:t>
            </a: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“Am I a dog, that you come at me with sticks?” And the Philistine cursed David by the names of his gods. </a:t>
            </a:r>
            <a:r>
              <a:rPr lang="en-US" sz="3600" b="1" baseline="30000" dirty="0">
                <a:solidFill>
                  <a:srgbClr val="FFFFCC"/>
                </a:solidFill>
                <a:latin typeface="Calibri" panose="020F0502020204030204" pitchFamily="34" charset="0"/>
                <a:ea typeface="Calibri" panose="020F0502020204030204" pitchFamily="34" charset="0"/>
                <a:cs typeface="Calibri" panose="020F0502020204030204" pitchFamily="34" charset="0"/>
              </a:rPr>
              <a:t>44 </a:t>
            </a: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“Come over here, and I’ll give your flesh to the birds and wild animals!” the Philistine yelled.</a:t>
            </a:r>
          </a:p>
        </p:txBody>
      </p:sp>
    </p:spTree>
    <p:extLst>
      <p:ext uri="{BB962C8B-B14F-4D97-AF65-F5344CB8AC3E}">
        <p14:creationId xmlns:p14="http://schemas.microsoft.com/office/powerpoint/2010/main" val="3570128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960689-6F2F-58A7-5543-C890E2BC478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67642BD-1C0B-D55B-AA9E-442C5D677396}"/>
              </a:ext>
            </a:extLst>
          </p:cNvPr>
          <p:cNvSpPr>
            <a:spLocks noGrp="1"/>
          </p:cNvSpPr>
          <p:nvPr>
            <p:ph idx="1"/>
          </p:nvPr>
        </p:nvSpPr>
        <p:spPr>
          <a:xfrm>
            <a:off x="466725" y="419100"/>
            <a:ext cx="11001375" cy="6200775"/>
          </a:xfrm>
        </p:spPr>
        <p:txBody>
          <a:bodyPr>
            <a:normAutofit fontScale="92500" lnSpcReduction="10000"/>
          </a:bodyPr>
          <a:lstStyle/>
          <a:p>
            <a:pPr marL="457200" indent="-457200">
              <a:lnSpc>
                <a:spcPct val="100000"/>
              </a:lnSpc>
              <a:spcBef>
                <a:spcPts val="0"/>
              </a:spcBef>
              <a:spcAft>
                <a:spcPts val="1200"/>
              </a:spcAft>
              <a:buNone/>
              <a:tabLst>
                <a:tab pos="457200" algn="l"/>
                <a:tab pos="685800" algn="l"/>
              </a:tabLst>
            </a:pPr>
            <a:r>
              <a:rPr lang="en-US" sz="3600" b="1" i="0" baseline="30000" dirty="0">
                <a:solidFill>
                  <a:srgbClr val="FFFFCC"/>
                </a:solidFill>
                <a:effectLst/>
                <a:latin typeface="Calibri" panose="020F0502020204030204" pitchFamily="34" charset="0"/>
                <a:ea typeface="Calibri" panose="020F0502020204030204" pitchFamily="34" charset="0"/>
                <a:cs typeface="Calibri" panose="020F0502020204030204" pitchFamily="34" charset="0"/>
              </a:rPr>
              <a:t>45 </a:t>
            </a:r>
            <a:r>
              <a:rPr lang="en-US" sz="3600" b="1" i="0" dirty="0">
                <a:solidFill>
                  <a:srgbClr val="FFFFCC"/>
                </a:solidFill>
                <a:effectLst/>
                <a:latin typeface="Calibri" panose="020F0502020204030204" pitchFamily="34" charset="0"/>
                <a:ea typeface="Calibri" panose="020F0502020204030204" pitchFamily="34" charset="0"/>
                <a:cs typeface="Calibri" panose="020F0502020204030204" pitchFamily="34" charset="0"/>
              </a:rPr>
              <a:t>David replied to the Philistine, “You come to me with sword, spear, and javelin, but I come to you in the name of YHWH </a:t>
            </a:r>
            <a:r>
              <a:rPr lang="en-US" sz="3600" b="1" i="0" dirty="0" err="1">
                <a:solidFill>
                  <a:srgbClr val="FFFFCC"/>
                </a:solidFill>
                <a:effectLst/>
                <a:latin typeface="Calibri" panose="020F0502020204030204" pitchFamily="34" charset="0"/>
                <a:ea typeface="Calibri" panose="020F0502020204030204" pitchFamily="34" charset="0"/>
                <a:cs typeface="Calibri" panose="020F0502020204030204" pitchFamily="34" charset="0"/>
              </a:rPr>
              <a:t>Tsevaoth</a:t>
            </a: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 </a:t>
            </a:r>
            <a:r>
              <a:rPr lang="en-US" sz="3600" b="1" i="0" dirty="0">
                <a:solidFill>
                  <a:srgbClr val="FFFFCC"/>
                </a:solidFill>
                <a:effectLst/>
                <a:latin typeface="Calibri" panose="020F0502020204030204" pitchFamily="34" charset="0"/>
                <a:ea typeface="Calibri" panose="020F0502020204030204" pitchFamily="34" charset="0"/>
                <a:cs typeface="Calibri" panose="020F0502020204030204" pitchFamily="34" charset="0"/>
              </a:rPr>
              <a:t>the God of the armies of Israel, whom you have defied. </a:t>
            </a:r>
          </a:p>
          <a:p>
            <a:pPr marL="457200" indent="-457200">
              <a:lnSpc>
                <a:spcPct val="100000"/>
              </a:lnSpc>
              <a:spcBef>
                <a:spcPts val="0"/>
              </a:spcBef>
              <a:spcAft>
                <a:spcPts val="1200"/>
              </a:spcAft>
              <a:buNone/>
              <a:tabLst>
                <a:tab pos="457200" algn="l"/>
                <a:tab pos="685800" algn="l"/>
              </a:tabLst>
            </a:pPr>
            <a:r>
              <a:rPr lang="en-US" sz="3600" b="1" i="0" baseline="30000" dirty="0">
                <a:solidFill>
                  <a:srgbClr val="FFFFCC"/>
                </a:solidFill>
                <a:effectLst/>
                <a:latin typeface="Calibri" panose="020F0502020204030204" pitchFamily="34" charset="0"/>
                <a:ea typeface="Calibri" panose="020F0502020204030204" pitchFamily="34" charset="0"/>
                <a:cs typeface="Calibri" panose="020F0502020204030204" pitchFamily="34" charset="0"/>
              </a:rPr>
              <a:t>46 </a:t>
            </a:r>
            <a:r>
              <a:rPr lang="en-US" sz="3600" b="1" i="0" dirty="0">
                <a:solidFill>
                  <a:srgbClr val="FFFFCC"/>
                </a:solidFill>
                <a:effectLst/>
                <a:latin typeface="Calibri" panose="020F0502020204030204" pitchFamily="34" charset="0"/>
                <a:ea typeface="Calibri" panose="020F0502020204030204" pitchFamily="34" charset="0"/>
                <a:cs typeface="Calibri" panose="020F0502020204030204" pitchFamily="34" charset="0"/>
              </a:rPr>
              <a:t>Today YHWH will hand you over into my hands, and I will defeat you and cut off your head. And then I will give the corpses </a:t>
            </a:r>
            <a:r>
              <a:rPr lang="en-US" sz="3600" b="1" dirty="0">
                <a:solidFill>
                  <a:srgbClr val="FFFFCC"/>
                </a:solidFill>
                <a:effectLst/>
                <a:latin typeface="Calibri" panose="020F0502020204030204" pitchFamily="34" charset="0"/>
                <a:ea typeface="Calibri" panose="020F0502020204030204" pitchFamily="34" charset="0"/>
                <a:cs typeface="Calibri" panose="020F0502020204030204" pitchFamily="34" charset="0"/>
              </a:rPr>
              <a:t>(</a:t>
            </a:r>
            <a:r>
              <a:rPr lang="hbo-Hebr-IL" sz="3600" b="1" dirty="0">
                <a:solidFill>
                  <a:srgbClr val="FFFFCC"/>
                </a:solidFill>
                <a:effectLst/>
                <a:latin typeface="SBL BibLit" panose="02000000000000000000" pitchFamily="2" charset="-79"/>
                <a:ea typeface="SBL BibLit" panose="02000000000000000000" pitchFamily="2" charset="-79"/>
                <a:cs typeface="SBL BibLit" panose="02000000000000000000" pitchFamily="2" charset="-79"/>
              </a:rPr>
              <a:t>פֶּגֶר</a:t>
            </a:r>
            <a:r>
              <a:rPr lang="en-US" sz="3600" b="1" dirty="0">
                <a:solidFill>
                  <a:srgbClr val="FFFFCC"/>
                </a:solidFill>
                <a:effectLst/>
                <a:latin typeface="Calibri" panose="020F0502020204030204" pitchFamily="34" charset="0"/>
                <a:ea typeface="Calibri" panose="020F0502020204030204" pitchFamily="34" charset="0"/>
                <a:cs typeface="Calibri" panose="020F0502020204030204" pitchFamily="34" charset="0"/>
              </a:rPr>
              <a:t>)</a:t>
            </a:r>
            <a:r>
              <a:rPr lang="en-US" sz="3600" b="1" i="0" dirty="0">
                <a:solidFill>
                  <a:srgbClr val="FFFFCC"/>
                </a:solidFill>
                <a:effectLst/>
                <a:latin typeface="Calibri" panose="020F0502020204030204" pitchFamily="34" charset="0"/>
                <a:ea typeface="Calibri" panose="020F0502020204030204" pitchFamily="34" charset="0"/>
                <a:cs typeface="Calibri" panose="020F0502020204030204" pitchFamily="34" charset="0"/>
              </a:rPr>
              <a:t> of the Philistine camp to the birds of the sky and wild animals of the land </a:t>
            </a:r>
            <a:r>
              <a:rPr lang="en-US" sz="3600" b="1" i="0" dirty="0">
                <a:solidFill>
                  <a:srgbClr val="3C0000"/>
                </a:solidFill>
                <a:effectLst/>
                <a:highlight>
                  <a:srgbClr val="66FF33"/>
                </a:highlight>
                <a:latin typeface="Calibri" panose="020F0502020204030204" pitchFamily="34" charset="0"/>
                <a:ea typeface="Calibri" panose="020F0502020204030204" pitchFamily="34" charset="0"/>
                <a:cs typeface="Calibri" panose="020F0502020204030204" pitchFamily="34" charset="0"/>
              </a:rPr>
              <a:t>that the whole earth may know that there is a God [fighting] for Israel!</a:t>
            </a:r>
            <a:r>
              <a:rPr lang="en-US" sz="3600" b="1" i="0" dirty="0">
                <a:solidFill>
                  <a:srgbClr val="3C0000"/>
                </a:solidFill>
                <a:effectLst/>
                <a:latin typeface="Calibri" panose="020F0502020204030204" pitchFamily="34" charset="0"/>
                <a:ea typeface="Calibri" panose="020F0502020204030204" pitchFamily="34" charset="0"/>
                <a:cs typeface="Calibri" panose="020F0502020204030204" pitchFamily="34" charset="0"/>
              </a:rPr>
              <a:t> </a:t>
            </a:r>
            <a:r>
              <a:rPr lang="en-US" sz="3600" b="1" i="0" baseline="30000" dirty="0">
                <a:solidFill>
                  <a:srgbClr val="FFFFCC"/>
                </a:solidFill>
                <a:effectLst/>
                <a:latin typeface="Calibri" panose="020F0502020204030204" pitchFamily="34" charset="0"/>
                <a:ea typeface="Calibri" panose="020F0502020204030204" pitchFamily="34" charset="0"/>
                <a:cs typeface="Calibri" panose="020F0502020204030204" pitchFamily="34" charset="0"/>
              </a:rPr>
              <a:t>47 </a:t>
            </a:r>
            <a:r>
              <a:rPr lang="en-US" sz="3600" b="1" i="0" dirty="0">
                <a:solidFill>
                  <a:srgbClr val="FFFFCC"/>
                </a:solidFill>
                <a:effectLst/>
                <a:latin typeface="Calibri" panose="020F0502020204030204" pitchFamily="34" charset="0"/>
                <a:ea typeface="Calibri" panose="020F0502020204030204" pitchFamily="34" charset="0"/>
                <a:cs typeface="Calibri" panose="020F0502020204030204" pitchFamily="34" charset="0"/>
              </a:rPr>
              <a:t>And everyone assembled here </a:t>
            </a:r>
            <a:r>
              <a:rPr lang="en-US" sz="3600" b="1" i="0" dirty="0">
                <a:solidFill>
                  <a:srgbClr val="3C0000"/>
                </a:solidFill>
                <a:effectLst/>
                <a:highlight>
                  <a:srgbClr val="66FF33"/>
                </a:highlight>
                <a:latin typeface="Calibri" panose="020F0502020204030204" pitchFamily="34" charset="0"/>
                <a:ea typeface="Calibri" panose="020F0502020204030204" pitchFamily="34" charset="0"/>
                <a:cs typeface="Calibri" panose="020F0502020204030204" pitchFamily="34" charset="0"/>
              </a:rPr>
              <a:t>will know that YHWH does not rescue his people with sword and spear because this is YHWH’s battle, and he will deliver you into our hands!”</a:t>
            </a:r>
            <a:endParaRPr lang="en-US" sz="4800" b="1" dirty="0">
              <a:solidFill>
                <a:srgbClr val="3C0000"/>
              </a:solidFill>
              <a:highlight>
                <a:srgbClr val="66FF33"/>
              </a:highligh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24032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9C0E8F-D89D-CD1E-91DE-07AC7E4C86E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9725199-D04C-3B75-1CA2-D77D938E9FED}"/>
              </a:ext>
            </a:extLst>
          </p:cNvPr>
          <p:cNvSpPr>
            <a:spLocks noGrp="1"/>
          </p:cNvSpPr>
          <p:nvPr>
            <p:ph idx="1"/>
          </p:nvPr>
        </p:nvSpPr>
        <p:spPr>
          <a:xfrm>
            <a:off x="466725" y="419100"/>
            <a:ext cx="11001375" cy="6200775"/>
          </a:xfrm>
        </p:spPr>
        <p:txBody>
          <a:bodyPr>
            <a:normAutofit/>
          </a:bodyPr>
          <a:lstStyle/>
          <a:p>
            <a:pPr marL="457200" indent="-457200">
              <a:lnSpc>
                <a:spcPct val="120000"/>
              </a:lnSpc>
              <a:spcBef>
                <a:spcPts val="0"/>
              </a:spcBef>
              <a:spcAft>
                <a:spcPts val="1200"/>
              </a:spcAft>
              <a:buNone/>
              <a:tabLst>
                <a:tab pos="457200" algn="l"/>
                <a:tab pos="685800" algn="l"/>
              </a:tabLst>
            </a:pPr>
            <a:r>
              <a:rPr lang="en-US" sz="3900" b="1" dirty="0">
                <a:solidFill>
                  <a:srgbClr val="FFFFCC"/>
                </a:solidFill>
                <a:latin typeface="Calibri" panose="020F0502020204030204" pitchFamily="34" charset="0"/>
                <a:ea typeface="Calibri" panose="020F0502020204030204" pitchFamily="34" charset="0"/>
                <a:cs typeface="Calibri" panose="020F0502020204030204" pitchFamily="34" charset="0"/>
              </a:rPr>
              <a:t>•	The Climactic Moment (vv. 48–49)</a:t>
            </a:r>
          </a:p>
          <a:p>
            <a:pPr marL="457200" indent="-457200">
              <a:lnSpc>
                <a:spcPct val="120000"/>
              </a:lnSpc>
              <a:spcBef>
                <a:spcPts val="0"/>
              </a:spcBef>
              <a:spcAft>
                <a:spcPts val="1200"/>
              </a:spcAft>
              <a:buNone/>
              <a:tabLst>
                <a:tab pos="457200" algn="l"/>
                <a:tab pos="685800" algn="l"/>
              </a:tabLst>
            </a:pPr>
            <a:r>
              <a:rPr lang="en-US" sz="3900" b="1" baseline="30000" dirty="0">
                <a:solidFill>
                  <a:srgbClr val="FFFFCC"/>
                </a:solidFill>
                <a:latin typeface="Calibri" panose="020F0502020204030204" pitchFamily="34" charset="0"/>
                <a:ea typeface="Calibri" panose="020F0502020204030204" pitchFamily="34" charset="0"/>
                <a:cs typeface="Calibri" panose="020F0502020204030204" pitchFamily="34" charset="0"/>
              </a:rPr>
              <a:t>48 </a:t>
            </a:r>
            <a:r>
              <a:rPr lang="en-US" sz="3900" b="1" dirty="0">
                <a:solidFill>
                  <a:srgbClr val="FFFFCC"/>
                </a:solidFill>
                <a:latin typeface="Calibri" panose="020F0502020204030204" pitchFamily="34" charset="0"/>
                <a:ea typeface="Calibri" panose="020F0502020204030204" pitchFamily="34" charset="0"/>
                <a:cs typeface="Calibri" panose="020F0502020204030204" pitchFamily="34" charset="0"/>
              </a:rPr>
              <a:t>As the Philistine moved closer to attack, David ran quickly to the battle line toward the Philistine. </a:t>
            </a:r>
          </a:p>
          <a:p>
            <a:pPr marL="457200" indent="-457200">
              <a:lnSpc>
                <a:spcPct val="120000"/>
              </a:lnSpc>
              <a:spcBef>
                <a:spcPts val="0"/>
              </a:spcBef>
              <a:spcAft>
                <a:spcPts val="1200"/>
              </a:spcAft>
              <a:buNone/>
              <a:tabLst>
                <a:tab pos="457200" algn="l"/>
                <a:tab pos="685800" algn="l"/>
              </a:tabLst>
            </a:pPr>
            <a:r>
              <a:rPr lang="en-US" sz="3900" b="1" baseline="30000" dirty="0">
                <a:solidFill>
                  <a:srgbClr val="FFFFCC"/>
                </a:solidFill>
                <a:latin typeface="Calibri" panose="020F0502020204030204" pitchFamily="34" charset="0"/>
                <a:ea typeface="Calibri" panose="020F0502020204030204" pitchFamily="34" charset="0"/>
                <a:cs typeface="Calibri" panose="020F0502020204030204" pitchFamily="34" charset="0"/>
              </a:rPr>
              <a:t>49 </a:t>
            </a:r>
            <a:r>
              <a:rPr lang="en-US" sz="3900" b="1" dirty="0">
                <a:solidFill>
                  <a:srgbClr val="FFFFCC"/>
                </a:solidFill>
                <a:latin typeface="Calibri" panose="020F0502020204030204" pitchFamily="34" charset="0"/>
                <a:ea typeface="Calibri" panose="020F0502020204030204" pitchFamily="34" charset="0"/>
                <a:cs typeface="Calibri" panose="020F0502020204030204" pitchFamily="34" charset="0"/>
              </a:rPr>
              <a:t>Reaching into his shepherd’s bag, David took out a stone, he slung it with his sling and struck the Philistine in his forehead. The stone pierced his forehead and he fell face down on the ground.</a:t>
            </a:r>
            <a:endParaRPr lang="en-US" sz="5800" b="1" dirty="0">
              <a:solidFill>
                <a:srgbClr val="FFFFCC"/>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7830292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A2F235-5D73-B1F3-EA14-5A25370F67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8A3930-E2CD-BCB1-C063-67F78D9F01D8}"/>
              </a:ext>
            </a:extLst>
          </p:cNvPr>
          <p:cNvSpPr>
            <a:spLocks noGrp="1"/>
          </p:cNvSpPr>
          <p:nvPr>
            <p:ph type="title"/>
          </p:nvPr>
        </p:nvSpPr>
        <p:spPr>
          <a:xfrm>
            <a:off x="838200" y="146050"/>
            <a:ext cx="10515600" cy="777875"/>
          </a:xfrm>
        </p:spPr>
        <p:txBody>
          <a:bodyPr>
            <a:normAutofit/>
          </a:bodyPr>
          <a:lstStyle/>
          <a:p>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c.	The Champion’s Trophy (17:50–54)</a:t>
            </a:r>
          </a:p>
        </p:txBody>
      </p:sp>
      <p:sp>
        <p:nvSpPr>
          <p:cNvPr id="3" name="Content Placeholder 2">
            <a:extLst>
              <a:ext uri="{FF2B5EF4-FFF2-40B4-BE49-F238E27FC236}">
                <a16:creationId xmlns:a16="http://schemas.microsoft.com/office/drawing/2014/main" id="{54CB1647-1080-78E1-3B01-45DD3BEE0A0B}"/>
              </a:ext>
            </a:extLst>
          </p:cNvPr>
          <p:cNvSpPr>
            <a:spLocks noGrp="1"/>
          </p:cNvSpPr>
          <p:nvPr>
            <p:ph idx="1"/>
          </p:nvPr>
        </p:nvSpPr>
        <p:spPr>
          <a:xfrm>
            <a:off x="466725" y="1057275"/>
            <a:ext cx="11001375" cy="5562600"/>
          </a:xfrm>
        </p:spPr>
        <p:txBody>
          <a:bodyPr>
            <a:normAutofit/>
          </a:bodyPr>
          <a:lstStyle/>
          <a:p>
            <a:pPr algn="l">
              <a:lnSpc>
                <a:spcPct val="100000"/>
              </a:lnSpc>
              <a:spcBef>
                <a:spcPts val="0"/>
              </a:spcBef>
              <a:spcAft>
                <a:spcPts val="600"/>
              </a:spcAft>
              <a:buNone/>
            </a:pPr>
            <a:r>
              <a:rPr lang="en-US" sz="3600" b="1" i="0" baseline="30000" dirty="0">
                <a:solidFill>
                  <a:srgbClr val="FFFFCC"/>
                </a:solidFill>
                <a:effectLst/>
                <a:latin typeface="Calibri" panose="020F0502020204030204" pitchFamily="34" charset="0"/>
                <a:ea typeface="Calibri" panose="020F0502020204030204" pitchFamily="34" charset="0"/>
                <a:cs typeface="Calibri" panose="020F0502020204030204" pitchFamily="34" charset="0"/>
              </a:rPr>
              <a:t>50 </a:t>
            </a:r>
            <a:r>
              <a:rPr lang="en-US" sz="3600" b="1" i="0" dirty="0">
                <a:solidFill>
                  <a:srgbClr val="FFFFCC"/>
                </a:solidFill>
                <a:effectLst/>
                <a:latin typeface="Calibri" panose="020F0502020204030204" pitchFamily="34" charset="0"/>
                <a:ea typeface="Calibri" panose="020F0502020204030204" pitchFamily="34" charset="0"/>
                <a:cs typeface="Calibri" panose="020F0502020204030204" pitchFamily="34" charset="0"/>
              </a:rPr>
              <a:t>So David triumphed over the Philistine with only a sling and a stone, for he had no sword. </a:t>
            </a:r>
            <a:r>
              <a:rPr lang="en-US" sz="3600" b="1" i="0" baseline="30000" dirty="0">
                <a:solidFill>
                  <a:srgbClr val="FFFFCC"/>
                </a:solidFill>
                <a:effectLst/>
                <a:latin typeface="Calibri" panose="020F0502020204030204" pitchFamily="34" charset="0"/>
                <a:ea typeface="Calibri" panose="020F0502020204030204" pitchFamily="34" charset="0"/>
                <a:cs typeface="Calibri" panose="020F0502020204030204" pitchFamily="34" charset="0"/>
              </a:rPr>
              <a:t>51 </a:t>
            </a:r>
            <a:r>
              <a:rPr lang="en-US" sz="3600" b="1" i="0" dirty="0">
                <a:solidFill>
                  <a:srgbClr val="FFFFCC"/>
                </a:solidFill>
                <a:effectLst/>
                <a:latin typeface="Calibri" panose="020F0502020204030204" pitchFamily="34" charset="0"/>
                <a:ea typeface="Calibri" panose="020F0502020204030204" pitchFamily="34" charset="0"/>
                <a:cs typeface="Calibri" panose="020F0502020204030204" pitchFamily="34" charset="0"/>
              </a:rPr>
              <a:t>Then David ran over and pulled Goliath’s sword from its sheath. David used it to kill him and cut off his head.</a:t>
            </a:r>
          </a:p>
          <a:p>
            <a:pPr algn="l">
              <a:lnSpc>
                <a:spcPct val="100000"/>
              </a:lnSpc>
              <a:spcBef>
                <a:spcPts val="0"/>
              </a:spcBef>
              <a:spcAft>
                <a:spcPts val="600"/>
              </a:spcAft>
              <a:buNone/>
            </a:pPr>
            <a:r>
              <a:rPr lang="en-US" sz="3600" b="1" i="0" dirty="0">
                <a:solidFill>
                  <a:srgbClr val="FFFFCC"/>
                </a:solidFill>
                <a:effectLst/>
                <a:latin typeface="Calibri" panose="020F0502020204030204" pitchFamily="34" charset="0"/>
                <a:ea typeface="Calibri" panose="020F0502020204030204" pitchFamily="34" charset="0"/>
                <a:cs typeface="Calibri" panose="020F0502020204030204" pitchFamily="34" charset="0"/>
              </a:rPr>
              <a:t>. . . . . </a:t>
            </a:r>
          </a:p>
          <a:p>
            <a:pPr algn="l">
              <a:lnSpc>
                <a:spcPct val="100000"/>
              </a:lnSpc>
              <a:spcBef>
                <a:spcPts val="0"/>
              </a:spcBef>
              <a:spcAft>
                <a:spcPts val="600"/>
              </a:spcAft>
              <a:buNone/>
            </a:pPr>
            <a:r>
              <a:rPr lang="en-US" sz="3600" b="1" i="0" baseline="30000" dirty="0">
                <a:solidFill>
                  <a:srgbClr val="FFFFCC"/>
                </a:solidFill>
                <a:effectLst/>
                <a:latin typeface="Calibri" panose="020F0502020204030204" pitchFamily="34" charset="0"/>
                <a:ea typeface="Calibri" panose="020F0502020204030204" pitchFamily="34" charset="0"/>
                <a:cs typeface="Calibri" panose="020F0502020204030204" pitchFamily="34" charset="0"/>
              </a:rPr>
              <a:t>54 </a:t>
            </a:r>
            <a:r>
              <a:rPr lang="en-US" sz="3600" b="1" i="0" dirty="0">
                <a:solidFill>
                  <a:srgbClr val="FFFFCC"/>
                </a:solidFill>
                <a:effectLst/>
                <a:latin typeface="Calibri" panose="020F0502020204030204" pitchFamily="34" charset="0"/>
                <a:ea typeface="Calibri" panose="020F0502020204030204" pitchFamily="34" charset="0"/>
                <a:cs typeface="Calibri" panose="020F0502020204030204" pitchFamily="34" charset="0"/>
              </a:rPr>
              <a:t>(Later David would take the Philistine’s head to Jerusalem, but he stored the man’s armor in his own tent.)</a:t>
            </a:r>
          </a:p>
          <a:p>
            <a:pPr marL="457200" indent="-457200">
              <a:buNone/>
              <a:tabLst>
                <a:tab pos="457200" algn="l"/>
                <a:tab pos="685800" algn="l"/>
              </a:tabLst>
            </a:pPr>
            <a:endPar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5754524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93E892-6682-BD27-15A3-80D54286FFF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8322993-29C5-809D-C887-2DF3D115829C}"/>
              </a:ext>
            </a:extLst>
          </p:cNvPr>
          <p:cNvSpPr>
            <a:spLocks noGrp="1"/>
          </p:cNvSpPr>
          <p:nvPr>
            <p:ph idx="1"/>
          </p:nvPr>
        </p:nvSpPr>
        <p:spPr>
          <a:xfrm>
            <a:off x="466725" y="504825"/>
            <a:ext cx="11001375" cy="6115050"/>
          </a:xfrm>
        </p:spPr>
        <p:txBody>
          <a:bodyPr>
            <a:normAutofit/>
          </a:bodyPr>
          <a:lstStyle/>
          <a:p>
            <a:pPr marL="0" indent="0">
              <a:lnSpc>
                <a:spcPct val="120000"/>
              </a:lnSpc>
              <a:spcBef>
                <a:spcPts val="0"/>
              </a:spcBef>
              <a:spcAft>
                <a:spcPts val="600"/>
              </a:spcAft>
              <a:buNone/>
            </a:pPr>
            <a:r>
              <a:rPr lang="en-US" sz="3600" b="1" dirty="0">
                <a:solidFill>
                  <a:srgbClr val="FFFFCC"/>
                </a:solidFill>
              </a:rPr>
              <a:t>When the Philistines saw that their champion was dead, they turned and ran. </a:t>
            </a:r>
            <a:r>
              <a:rPr lang="en-US" sz="3600" b="1" baseline="30000" dirty="0">
                <a:solidFill>
                  <a:srgbClr val="FFFFCC"/>
                </a:solidFill>
              </a:rPr>
              <a:t>52 </a:t>
            </a:r>
            <a:r>
              <a:rPr lang="en-US" sz="3600" b="1" dirty="0">
                <a:solidFill>
                  <a:srgbClr val="FFFFCC"/>
                </a:solidFill>
              </a:rPr>
              <a:t>Then the men of Israel and Judah gave a great shout of triumph and rushed after the Philistines, chasing them as far as Gath and the gates of Ekron. The bodies of the dead and wounded Philistines were strewn all along the road from </a:t>
            </a:r>
            <a:r>
              <a:rPr lang="en-US" sz="3600" b="1" dirty="0" err="1">
                <a:solidFill>
                  <a:srgbClr val="FFFFCC"/>
                </a:solidFill>
              </a:rPr>
              <a:t>Sha‘araim</a:t>
            </a:r>
            <a:r>
              <a:rPr lang="en-US" sz="3600" b="1" dirty="0">
                <a:solidFill>
                  <a:srgbClr val="FFFFCC"/>
                </a:solidFill>
              </a:rPr>
              <a:t>, as far as Gath and Ekron. </a:t>
            </a:r>
            <a:r>
              <a:rPr lang="en-US" sz="3600" b="1" baseline="30000" dirty="0">
                <a:solidFill>
                  <a:srgbClr val="FFFFCC"/>
                </a:solidFill>
              </a:rPr>
              <a:t>53 </a:t>
            </a:r>
            <a:r>
              <a:rPr lang="en-US" sz="3600" b="1" dirty="0">
                <a:solidFill>
                  <a:srgbClr val="FFFFCC"/>
                </a:solidFill>
              </a:rPr>
              <a:t>Then the Israelite army returned and plundered the deserted Philistine camp.</a:t>
            </a:r>
          </a:p>
        </p:txBody>
      </p:sp>
    </p:spTree>
    <p:extLst>
      <p:ext uri="{BB962C8B-B14F-4D97-AF65-F5344CB8AC3E}">
        <p14:creationId xmlns:p14="http://schemas.microsoft.com/office/powerpoint/2010/main" val="309182967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FA8D8C-FCEF-0DE0-CE97-6F4093CD02D0}"/>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FC7D9893-98D7-44E8-F9EF-748C43D814DD}"/>
              </a:ext>
            </a:extLst>
          </p:cNvPr>
          <p:cNvPicPr>
            <a:picLocks noChangeAspect="1"/>
          </p:cNvPicPr>
          <p:nvPr/>
        </p:nvPicPr>
        <p:blipFill>
          <a:blip r:embed="rId3"/>
          <a:stretch>
            <a:fillRect/>
          </a:stretch>
        </p:blipFill>
        <p:spPr>
          <a:xfrm>
            <a:off x="1049063" y="135532"/>
            <a:ext cx="10033754" cy="5146587"/>
          </a:xfrm>
          <a:prstGeom prst="rect">
            <a:avLst/>
          </a:prstGeom>
        </p:spPr>
      </p:pic>
      <p:sp>
        <p:nvSpPr>
          <p:cNvPr id="6" name="Content Placeholder 5">
            <a:extLst>
              <a:ext uri="{FF2B5EF4-FFF2-40B4-BE49-F238E27FC236}">
                <a16:creationId xmlns:a16="http://schemas.microsoft.com/office/drawing/2014/main" id="{27691FFB-CBEE-A5B3-3828-E086A07FAE33}"/>
              </a:ext>
            </a:extLst>
          </p:cNvPr>
          <p:cNvSpPr>
            <a:spLocks noGrp="1"/>
          </p:cNvSpPr>
          <p:nvPr>
            <p:ph idx="1"/>
          </p:nvPr>
        </p:nvSpPr>
        <p:spPr>
          <a:xfrm>
            <a:off x="838200" y="5525310"/>
            <a:ext cx="10515600" cy="1104089"/>
          </a:xfrm>
        </p:spPr>
        <p:txBody>
          <a:bodyPr>
            <a:normAutofit fontScale="92500" lnSpcReduction="10000"/>
          </a:bodyPr>
          <a:lstStyle/>
          <a:p>
            <a:pPr marL="0" indent="0" algn="ctr">
              <a:buNone/>
            </a:pP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Expanding the Significance </a:t>
            </a:r>
          </a:p>
          <a:p>
            <a:pPr marL="0" indent="0" algn="ctr">
              <a:buNone/>
            </a:pP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of the Champion’s Victory over Goliath</a:t>
            </a:r>
          </a:p>
        </p:txBody>
      </p:sp>
      <p:sp>
        <p:nvSpPr>
          <p:cNvPr id="2" name="Hexagon 1">
            <a:extLst>
              <a:ext uri="{FF2B5EF4-FFF2-40B4-BE49-F238E27FC236}">
                <a16:creationId xmlns:a16="http://schemas.microsoft.com/office/drawing/2014/main" id="{0A103FD8-192E-4FD0-354A-09F5BC5155A0}"/>
              </a:ext>
            </a:extLst>
          </p:cNvPr>
          <p:cNvSpPr/>
          <p:nvPr/>
        </p:nvSpPr>
        <p:spPr>
          <a:xfrm>
            <a:off x="8353425" y="2405368"/>
            <a:ext cx="85725" cy="80961"/>
          </a:xfrm>
          <a:prstGeom prst="hexagon">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TextBox 2">
            <a:extLst>
              <a:ext uri="{FF2B5EF4-FFF2-40B4-BE49-F238E27FC236}">
                <a16:creationId xmlns:a16="http://schemas.microsoft.com/office/drawing/2014/main" id="{65F739B0-E21B-5BA0-F3CB-312D5BBDEEDD}"/>
              </a:ext>
            </a:extLst>
          </p:cNvPr>
          <p:cNvSpPr txBox="1"/>
          <p:nvPr/>
        </p:nvSpPr>
        <p:spPr>
          <a:xfrm>
            <a:off x="8584406" y="2057400"/>
            <a:ext cx="997744"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sng" strike="noStrike" kern="1200" cap="none" spc="0" normalizeH="0" baseline="0" noProof="0" dirty="0">
                <a:ln>
                  <a:noFill/>
                </a:ln>
                <a:solidFill>
                  <a:prstClr val="black"/>
                </a:solidFill>
                <a:effectLst/>
                <a:uLnTx/>
                <a:uFillTx/>
                <a:latin typeface="Aptos" panose="02110004020202020204"/>
                <a:ea typeface="+mn-ea"/>
                <a:cs typeface="+mn-cs"/>
              </a:rPr>
              <a:t>She‘arayim</a:t>
            </a:r>
          </a:p>
        </p:txBody>
      </p:sp>
      <p:cxnSp>
        <p:nvCxnSpPr>
          <p:cNvPr id="14" name="Straight Arrow Connector 13">
            <a:extLst>
              <a:ext uri="{FF2B5EF4-FFF2-40B4-BE49-F238E27FC236}">
                <a16:creationId xmlns:a16="http://schemas.microsoft.com/office/drawing/2014/main" id="{C8B0E1E4-C61E-ABA2-F06E-0B6E5E432E90}"/>
              </a:ext>
            </a:extLst>
          </p:cNvPr>
          <p:cNvCxnSpPr>
            <a:cxnSpLocks/>
            <a:endCxn id="2" idx="5"/>
          </p:cNvCxnSpPr>
          <p:nvPr/>
        </p:nvCxnSpPr>
        <p:spPr>
          <a:xfrm flipH="1">
            <a:off x="8418910" y="2195900"/>
            <a:ext cx="220264" cy="209468"/>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17" name="Rectangle 16">
            <a:extLst>
              <a:ext uri="{FF2B5EF4-FFF2-40B4-BE49-F238E27FC236}">
                <a16:creationId xmlns:a16="http://schemas.microsoft.com/office/drawing/2014/main" id="{CD4F86AB-61AB-43AB-F09C-A333DAD1BCBD}"/>
              </a:ext>
            </a:extLst>
          </p:cNvPr>
          <p:cNvSpPr/>
          <p:nvPr/>
        </p:nvSpPr>
        <p:spPr>
          <a:xfrm>
            <a:off x="6832600" y="2221300"/>
            <a:ext cx="714375" cy="47110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9" name="Picture 18">
            <a:extLst>
              <a:ext uri="{FF2B5EF4-FFF2-40B4-BE49-F238E27FC236}">
                <a16:creationId xmlns:a16="http://schemas.microsoft.com/office/drawing/2014/main" id="{57ADC8AB-3026-135E-38C6-B202AEED6157}"/>
              </a:ext>
            </a:extLst>
          </p:cNvPr>
          <p:cNvPicPr>
            <a:picLocks noChangeAspect="1"/>
          </p:cNvPicPr>
          <p:nvPr/>
        </p:nvPicPr>
        <p:blipFill>
          <a:blip r:embed="rId4"/>
          <a:stretch>
            <a:fillRect/>
          </a:stretch>
        </p:blipFill>
        <p:spPr>
          <a:xfrm>
            <a:off x="6832600" y="1331543"/>
            <a:ext cx="749873" cy="512108"/>
          </a:xfrm>
          <a:prstGeom prst="rect">
            <a:avLst/>
          </a:prstGeom>
        </p:spPr>
      </p:pic>
      <p:sp>
        <p:nvSpPr>
          <p:cNvPr id="22" name="Rectangle 21">
            <a:extLst>
              <a:ext uri="{FF2B5EF4-FFF2-40B4-BE49-F238E27FC236}">
                <a16:creationId xmlns:a16="http://schemas.microsoft.com/office/drawing/2014/main" id="{31D59F38-FDDD-53A1-07D6-1A47ABD9D6AA}"/>
              </a:ext>
            </a:extLst>
          </p:cNvPr>
          <p:cNvSpPr/>
          <p:nvPr/>
        </p:nvSpPr>
        <p:spPr>
          <a:xfrm>
            <a:off x="8639174" y="2076450"/>
            <a:ext cx="854870" cy="219075"/>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51588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ppt_x"/>
                                          </p:val>
                                        </p:tav>
                                        <p:tav tm="100000">
                                          <p:val>
                                            <p:strVal val="#ppt_x"/>
                                          </p:val>
                                        </p:tav>
                                      </p:tavLst>
                                    </p:anim>
                                    <p:anim calcmode="lin" valueType="num">
                                      <p:cBhvr additive="base">
                                        <p:cTn id="14"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anim calcmode="lin" valueType="num">
                                      <p:cBhvr additive="base">
                                        <p:cTn id="23" dur="500" fill="hold"/>
                                        <p:tgtEl>
                                          <p:spTgt spid="22"/>
                                        </p:tgtEl>
                                        <p:attrNameLst>
                                          <p:attrName>ppt_x</p:attrName>
                                        </p:attrNameLst>
                                      </p:cBhvr>
                                      <p:tavLst>
                                        <p:tav tm="0">
                                          <p:val>
                                            <p:strVal val="#ppt_x"/>
                                          </p:val>
                                        </p:tav>
                                        <p:tav tm="100000">
                                          <p:val>
                                            <p:strVal val="#ppt_x"/>
                                          </p:val>
                                        </p:tav>
                                      </p:tavLst>
                                    </p:anim>
                                    <p:anim calcmode="lin" valueType="num">
                                      <p:cBhvr additive="base">
                                        <p:cTn id="2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7" grpId="0" animBg="1"/>
      <p:bldP spid="22"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BFF2DB-61BC-68FF-C49A-3334E67DF4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89C850-D8FF-3F28-E197-5CC94E4B3951}"/>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9F87D538-FDAE-021F-5072-DAF89DB15A4C}"/>
              </a:ext>
            </a:extLst>
          </p:cNvPr>
          <p:cNvSpPr>
            <a:spLocks noGrp="1"/>
          </p:cNvSpPr>
          <p:nvPr>
            <p:ph idx="1"/>
          </p:nvPr>
        </p:nvSpPr>
        <p:spPr>
          <a:xfrm>
            <a:off x="276226" y="2495549"/>
            <a:ext cx="2933700" cy="3681413"/>
          </a:xfrm>
        </p:spPr>
        <p:txBody>
          <a:bodyPr>
            <a:normAutofit/>
          </a:bodyPr>
          <a:lstStyle/>
          <a:p>
            <a:pPr marL="0" indent="0" algn="r">
              <a:buNone/>
            </a:pP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Khirbet Qeiyafa</a:t>
            </a:r>
          </a:p>
          <a:p>
            <a:pPr marL="0" indent="0" algn="r">
              <a:buNone/>
            </a:pP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Sha‘arayim</a:t>
            </a:r>
          </a:p>
          <a:p>
            <a:pPr marL="0" indent="0" algn="r">
              <a:buNone/>
            </a:pP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(“Two Gates”)</a:t>
            </a:r>
          </a:p>
        </p:txBody>
      </p:sp>
      <p:cxnSp>
        <p:nvCxnSpPr>
          <p:cNvPr id="7" name="Straight Arrow Connector 6">
            <a:extLst>
              <a:ext uri="{FF2B5EF4-FFF2-40B4-BE49-F238E27FC236}">
                <a16:creationId xmlns:a16="http://schemas.microsoft.com/office/drawing/2014/main" id="{9B63A323-ED66-916D-9E3D-F5EC0BA5CC86}"/>
              </a:ext>
            </a:extLst>
          </p:cNvPr>
          <p:cNvCxnSpPr/>
          <p:nvPr/>
        </p:nvCxnSpPr>
        <p:spPr>
          <a:xfrm flipV="1">
            <a:off x="4489939" y="2971800"/>
            <a:ext cx="1291736" cy="952500"/>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8" name="Straight Arrow Connector 7">
            <a:extLst>
              <a:ext uri="{FF2B5EF4-FFF2-40B4-BE49-F238E27FC236}">
                <a16:creationId xmlns:a16="http://schemas.microsoft.com/office/drawing/2014/main" id="{20CD7EF6-99C4-AC22-7AF3-893CDEA26DB5}"/>
              </a:ext>
            </a:extLst>
          </p:cNvPr>
          <p:cNvCxnSpPr>
            <a:cxnSpLocks/>
          </p:cNvCxnSpPr>
          <p:nvPr/>
        </p:nvCxnSpPr>
        <p:spPr>
          <a:xfrm>
            <a:off x="4505325" y="4057649"/>
            <a:ext cx="3667125" cy="1543051"/>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pic>
        <p:nvPicPr>
          <p:cNvPr id="12" name="Picture 11">
            <a:extLst>
              <a:ext uri="{FF2B5EF4-FFF2-40B4-BE49-F238E27FC236}">
                <a16:creationId xmlns:a16="http://schemas.microsoft.com/office/drawing/2014/main" id="{7704DBB9-F696-26A3-137A-AF25CC1286D6}"/>
              </a:ext>
            </a:extLst>
          </p:cNvPr>
          <p:cNvPicPr>
            <a:picLocks noChangeAspect="1"/>
          </p:cNvPicPr>
          <p:nvPr/>
        </p:nvPicPr>
        <p:blipFill>
          <a:blip r:embed="rId3"/>
          <a:stretch>
            <a:fillRect/>
          </a:stretch>
        </p:blipFill>
        <p:spPr>
          <a:xfrm>
            <a:off x="3381215" y="587375"/>
            <a:ext cx="8608928" cy="5721350"/>
          </a:xfrm>
          <a:prstGeom prst="rect">
            <a:avLst/>
          </a:prstGeom>
        </p:spPr>
      </p:pic>
      <p:cxnSp>
        <p:nvCxnSpPr>
          <p:cNvPr id="16" name="Straight Arrow Connector 15">
            <a:extLst>
              <a:ext uri="{FF2B5EF4-FFF2-40B4-BE49-F238E27FC236}">
                <a16:creationId xmlns:a16="http://schemas.microsoft.com/office/drawing/2014/main" id="{A081454F-7F5A-950C-FDD0-C69036888F05}"/>
              </a:ext>
            </a:extLst>
          </p:cNvPr>
          <p:cNvCxnSpPr>
            <a:stCxn id="3" idx="3"/>
          </p:cNvCxnSpPr>
          <p:nvPr/>
        </p:nvCxnSpPr>
        <p:spPr>
          <a:xfrm flipV="1">
            <a:off x="3209926" y="3429000"/>
            <a:ext cx="2019299" cy="907256"/>
          </a:xfrm>
          <a:prstGeom prst="straightConnector1">
            <a:avLst/>
          </a:prstGeom>
          <a:ln w="5715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a16="http://schemas.microsoft.com/office/drawing/2014/main" id="{810F9B3F-954C-3842-1C14-922237337BBC}"/>
              </a:ext>
            </a:extLst>
          </p:cNvPr>
          <p:cNvCxnSpPr/>
          <p:nvPr/>
        </p:nvCxnSpPr>
        <p:spPr>
          <a:xfrm>
            <a:off x="3209926" y="4486275"/>
            <a:ext cx="5372099" cy="895350"/>
          </a:xfrm>
          <a:prstGeom prst="straightConnector1">
            <a:avLst/>
          </a:prstGeom>
          <a:ln w="5715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20" name="Straight Arrow Connector 19">
            <a:extLst>
              <a:ext uri="{FF2B5EF4-FFF2-40B4-BE49-F238E27FC236}">
                <a16:creationId xmlns:a16="http://schemas.microsoft.com/office/drawing/2014/main" id="{46FC9618-CA84-CBD2-D465-A37834D34FDA}"/>
              </a:ext>
            </a:extLst>
          </p:cNvPr>
          <p:cNvCxnSpPr>
            <a:cxnSpLocks/>
          </p:cNvCxnSpPr>
          <p:nvPr/>
        </p:nvCxnSpPr>
        <p:spPr>
          <a:xfrm flipV="1">
            <a:off x="9551743" y="1023938"/>
            <a:ext cx="0" cy="1676400"/>
          </a:xfrm>
          <a:prstGeom prst="straightConnector1">
            <a:avLst/>
          </a:prstGeom>
          <a:ln w="57150">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22" name="TextBox 21">
            <a:extLst>
              <a:ext uri="{FF2B5EF4-FFF2-40B4-BE49-F238E27FC236}">
                <a16:creationId xmlns:a16="http://schemas.microsoft.com/office/drawing/2014/main" id="{9FB334FF-2A37-2C83-AC9D-9956F99ADF39}"/>
              </a:ext>
            </a:extLst>
          </p:cNvPr>
          <p:cNvSpPr txBox="1"/>
          <p:nvPr/>
        </p:nvSpPr>
        <p:spPr>
          <a:xfrm>
            <a:off x="8801100" y="1400473"/>
            <a:ext cx="371475"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N</a:t>
            </a:r>
          </a:p>
        </p:txBody>
      </p:sp>
    </p:spTree>
    <p:extLst>
      <p:ext uri="{BB962C8B-B14F-4D97-AF65-F5344CB8AC3E}">
        <p14:creationId xmlns:p14="http://schemas.microsoft.com/office/powerpoint/2010/main" val="334473828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9CF7D-816D-1361-D5E5-C953C662B923}"/>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80990E49-38BD-475A-724E-36F3E6B9D692}"/>
              </a:ext>
            </a:extLst>
          </p:cNvPr>
          <p:cNvSpPr>
            <a:spLocks noGrp="1"/>
          </p:cNvSpPr>
          <p:nvPr>
            <p:ph idx="1"/>
          </p:nvPr>
        </p:nvSpPr>
        <p:spPr>
          <a:xfrm>
            <a:off x="838200" y="2495549"/>
            <a:ext cx="3651739" cy="3681413"/>
          </a:xfrm>
        </p:spPr>
        <p:txBody>
          <a:bodyPr>
            <a:normAutofit/>
          </a:bodyPr>
          <a:lstStyle/>
          <a:p>
            <a:pPr marL="0" indent="0" algn="r">
              <a:buNone/>
            </a:pP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Khirbet Qeiyafa</a:t>
            </a:r>
          </a:p>
          <a:p>
            <a:pPr marL="0" indent="0" algn="r">
              <a:buNone/>
            </a:pP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Sha‘arayim</a:t>
            </a:r>
          </a:p>
          <a:p>
            <a:pPr marL="0" indent="0" algn="r">
              <a:buNone/>
            </a:pP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(“Two Gates”)</a:t>
            </a:r>
          </a:p>
        </p:txBody>
      </p:sp>
      <p:pic>
        <p:nvPicPr>
          <p:cNvPr id="5" name="Picture 4">
            <a:extLst>
              <a:ext uri="{FF2B5EF4-FFF2-40B4-BE49-F238E27FC236}">
                <a16:creationId xmlns:a16="http://schemas.microsoft.com/office/drawing/2014/main" id="{E7A67A83-E4D8-B8CC-A499-6616B74ADA89}"/>
              </a:ext>
            </a:extLst>
          </p:cNvPr>
          <p:cNvPicPr>
            <a:picLocks noChangeAspect="1"/>
          </p:cNvPicPr>
          <p:nvPr/>
        </p:nvPicPr>
        <p:blipFill>
          <a:blip r:embed="rId3"/>
          <a:stretch>
            <a:fillRect/>
          </a:stretch>
        </p:blipFill>
        <p:spPr>
          <a:xfrm>
            <a:off x="5216769" y="498474"/>
            <a:ext cx="5410201" cy="5861051"/>
          </a:xfrm>
          <a:prstGeom prst="rect">
            <a:avLst/>
          </a:prstGeom>
        </p:spPr>
      </p:pic>
      <p:cxnSp>
        <p:nvCxnSpPr>
          <p:cNvPr id="7" name="Straight Arrow Connector 6">
            <a:extLst>
              <a:ext uri="{FF2B5EF4-FFF2-40B4-BE49-F238E27FC236}">
                <a16:creationId xmlns:a16="http://schemas.microsoft.com/office/drawing/2014/main" id="{3CD390A8-A833-D1CD-5BC7-E78DEB69556E}"/>
              </a:ext>
            </a:extLst>
          </p:cNvPr>
          <p:cNvCxnSpPr/>
          <p:nvPr/>
        </p:nvCxnSpPr>
        <p:spPr>
          <a:xfrm flipV="1">
            <a:off x="4489939" y="2971800"/>
            <a:ext cx="1291736" cy="952500"/>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8" name="Straight Arrow Connector 7">
            <a:extLst>
              <a:ext uri="{FF2B5EF4-FFF2-40B4-BE49-F238E27FC236}">
                <a16:creationId xmlns:a16="http://schemas.microsoft.com/office/drawing/2014/main" id="{87B8803E-65C5-AACB-FD50-DFC8280BD075}"/>
              </a:ext>
            </a:extLst>
          </p:cNvPr>
          <p:cNvCxnSpPr>
            <a:cxnSpLocks/>
          </p:cNvCxnSpPr>
          <p:nvPr/>
        </p:nvCxnSpPr>
        <p:spPr>
          <a:xfrm>
            <a:off x="4505325" y="4057649"/>
            <a:ext cx="3667125" cy="1543051"/>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7058269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27933-D517-3EE5-6848-E81E711AF45F}"/>
              </a:ext>
            </a:extLst>
          </p:cNvPr>
          <p:cNvSpPr>
            <a:spLocks noGrp="1"/>
          </p:cNvSpPr>
          <p:nvPr>
            <p:ph type="title"/>
          </p:nvPr>
        </p:nvSpPr>
        <p:spPr>
          <a:xfrm>
            <a:off x="838200" y="193675"/>
            <a:ext cx="10515600" cy="1325563"/>
          </a:xfrm>
        </p:spPr>
        <p:txBody>
          <a:bodyPr>
            <a:normAutofit/>
          </a:bodyPr>
          <a:lstStyle/>
          <a:p>
            <a:pPr marL="628650" indent="-628650"/>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8.	The Multi-Dimensional Significance of YHWH’s Victory (17:55–18:9)</a:t>
            </a:r>
          </a:p>
        </p:txBody>
      </p:sp>
      <p:sp>
        <p:nvSpPr>
          <p:cNvPr id="3" name="Content Placeholder 2">
            <a:extLst>
              <a:ext uri="{FF2B5EF4-FFF2-40B4-BE49-F238E27FC236}">
                <a16:creationId xmlns:a16="http://schemas.microsoft.com/office/drawing/2014/main" id="{A635AD5D-F7BD-D329-F553-39ABDF084331}"/>
              </a:ext>
            </a:extLst>
          </p:cNvPr>
          <p:cNvSpPr>
            <a:spLocks noGrp="1"/>
          </p:cNvSpPr>
          <p:nvPr>
            <p:ph idx="1"/>
          </p:nvPr>
        </p:nvSpPr>
        <p:spPr>
          <a:xfrm>
            <a:off x="838200" y="1809750"/>
            <a:ext cx="10515600" cy="4562475"/>
          </a:xfrm>
        </p:spPr>
        <p:txBody>
          <a:bodyPr/>
          <a:lstStyle/>
          <a:p>
            <a:pPr marL="742950" indent="-742950">
              <a:lnSpc>
                <a:spcPct val="150000"/>
              </a:lnSpc>
              <a:buAutoNum type="alphaLcPeriod"/>
            </a:pPr>
            <a:r>
              <a:rPr lang="en-US" sz="3600" b="1" dirty="0">
                <a:solidFill>
                  <a:srgbClr val="FFFFCC"/>
                </a:solidFill>
              </a:rPr>
              <a:t>David's Relationship to His Family (17:55–58)</a:t>
            </a:r>
          </a:p>
          <a:p>
            <a:pPr marL="742950" indent="-742950">
              <a:lnSpc>
                <a:spcPct val="150000"/>
              </a:lnSpc>
              <a:buAutoNum type="alphaLcPeriod"/>
            </a:pPr>
            <a:r>
              <a:rPr lang="en-US" sz="3600" b="1" dirty="0">
                <a:solidFill>
                  <a:srgbClr val="FFFFCC"/>
                </a:solidFill>
              </a:rPr>
              <a:t>David's Relationship to Jonathan (18:1–4)</a:t>
            </a:r>
          </a:p>
          <a:p>
            <a:pPr marL="742950" indent="-742950">
              <a:lnSpc>
                <a:spcPct val="150000"/>
              </a:lnSpc>
              <a:buAutoNum type="alphaLcPeriod"/>
            </a:pPr>
            <a:r>
              <a:rPr lang="en-US" sz="3600" b="1" dirty="0">
                <a:solidFill>
                  <a:srgbClr val="FFFFCC"/>
                </a:solidFill>
              </a:rPr>
              <a:t>David's Relationship to the People (18:5–7)</a:t>
            </a:r>
          </a:p>
          <a:p>
            <a:pPr marL="742950" indent="-742950">
              <a:lnSpc>
                <a:spcPct val="150000"/>
              </a:lnSpc>
              <a:buAutoNum type="alphaLcPeriod"/>
            </a:pPr>
            <a:r>
              <a:rPr lang="en-US" sz="3600" b="1" dirty="0">
                <a:solidFill>
                  <a:srgbClr val="FFFFCC"/>
                </a:solidFill>
              </a:rPr>
              <a:t>David's Relationship to Saul (18:8–9)</a:t>
            </a:r>
          </a:p>
          <a:p>
            <a:pPr marL="0" indent="0">
              <a:buNone/>
            </a:pPr>
            <a:endParaRPr lang="en-US" dirty="0"/>
          </a:p>
        </p:txBody>
      </p:sp>
    </p:spTree>
    <p:extLst>
      <p:ext uri="{BB962C8B-B14F-4D97-AF65-F5344CB8AC3E}">
        <p14:creationId xmlns:p14="http://schemas.microsoft.com/office/powerpoint/2010/main" val="1646104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8342C-610A-358C-75C0-240E74068F46}"/>
              </a:ext>
            </a:extLst>
          </p:cNvPr>
          <p:cNvSpPr>
            <a:spLocks noGrp="1"/>
          </p:cNvSpPr>
          <p:nvPr>
            <p:ph type="title"/>
          </p:nvPr>
        </p:nvSpPr>
        <p:spPr>
          <a:xfrm>
            <a:off x="838200" y="365125"/>
            <a:ext cx="10515600" cy="701675"/>
          </a:xfrm>
        </p:spPr>
        <p:txBody>
          <a:bodyPr>
            <a:normAutofit/>
          </a:bodyPr>
          <a:lstStyle/>
          <a:p>
            <a:pPr algn="ctr"/>
            <a:r>
              <a:rPr lang="en-US" sz="3600" b="1" dirty="0">
                <a:solidFill>
                  <a:srgbClr val="FFFFCC"/>
                </a:solidFill>
              </a:rPr>
              <a:t>C.	The Theological Significance of 1 Samuel 17</a:t>
            </a:r>
          </a:p>
        </p:txBody>
      </p:sp>
      <p:sp>
        <p:nvSpPr>
          <p:cNvPr id="3" name="Content Placeholder 2">
            <a:extLst>
              <a:ext uri="{FF2B5EF4-FFF2-40B4-BE49-F238E27FC236}">
                <a16:creationId xmlns:a16="http://schemas.microsoft.com/office/drawing/2014/main" id="{AC2F1B01-C5C6-4572-E8D5-9EC0F1164669}"/>
              </a:ext>
            </a:extLst>
          </p:cNvPr>
          <p:cNvSpPr>
            <a:spLocks noGrp="1"/>
          </p:cNvSpPr>
          <p:nvPr>
            <p:ph idx="1"/>
          </p:nvPr>
        </p:nvSpPr>
        <p:spPr>
          <a:xfrm>
            <a:off x="619125" y="1200150"/>
            <a:ext cx="11010899" cy="5514975"/>
          </a:xfrm>
        </p:spPr>
        <p:txBody>
          <a:bodyPr>
            <a:normAutofit/>
          </a:bodyPr>
          <a:lstStyle/>
          <a:p>
            <a:pPr marL="742950" indent="-742950">
              <a:buAutoNum type="arabicPeriod"/>
            </a:pPr>
            <a:r>
              <a:rPr lang="en-US" sz="3600" b="1" dirty="0">
                <a:solidFill>
                  <a:srgbClr val="FFFFCC"/>
                </a:solidFill>
              </a:rPr>
              <a:t>What does this account tell us about Saul?</a:t>
            </a:r>
          </a:p>
          <a:p>
            <a:pPr marL="742950" indent="-742950">
              <a:buAutoNum type="arabicPeriod"/>
            </a:pPr>
            <a:r>
              <a:rPr lang="en-US" sz="3600" b="1" dirty="0">
                <a:solidFill>
                  <a:srgbClr val="FFFFCC"/>
                </a:solidFill>
              </a:rPr>
              <a:t>What does this account tell us about Goliath?</a:t>
            </a:r>
          </a:p>
          <a:p>
            <a:pPr marL="742950" indent="-742950">
              <a:buNone/>
            </a:pPr>
            <a:r>
              <a:rPr lang="en-US" sz="3600" b="1" dirty="0">
                <a:solidFill>
                  <a:srgbClr val="FFFFCC"/>
                </a:solidFill>
              </a:rPr>
              <a:t>	His name occurs only twice (in vv. 4 and 23), while “the Philistine” 28 times.</a:t>
            </a:r>
          </a:p>
          <a:p>
            <a:pPr marL="742950" indent="-742950">
              <a:buAutoNum type="arabicPeriod" startAt="3"/>
            </a:pPr>
            <a:r>
              <a:rPr lang="en-US" sz="3600" b="1" dirty="0">
                <a:solidFill>
                  <a:srgbClr val="FFFFCC"/>
                </a:solidFill>
              </a:rPr>
              <a:t>What does this account tell us about David?</a:t>
            </a:r>
          </a:p>
          <a:p>
            <a:pPr marL="742950" indent="-742950">
              <a:buAutoNum type="arabicPeriod" startAt="3"/>
            </a:pPr>
            <a:r>
              <a:rPr lang="en-US" sz="3600" b="1" dirty="0">
                <a:solidFill>
                  <a:srgbClr val="FFFFCC"/>
                </a:solidFill>
              </a:rPr>
              <a:t>What does this account tell us about Jerusalem? (v. 54)</a:t>
            </a:r>
          </a:p>
          <a:p>
            <a:pPr marL="742950" indent="-742950">
              <a:buAutoNum type="arabicPeriod" startAt="3"/>
            </a:pPr>
            <a:r>
              <a:rPr lang="en-US" sz="3600" b="1" dirty="0">
                <a:solidFill>
                  <a:srgbClr val="FFFFCC"/>
                </a:solidFill>
              </a:rPr>
              <a:t>What does this account tell us about David’s family (vv. 28–30)? </a:t>
            </a:r>
          </a:p>
        </p:txBody>
      </p:sp>
    </p:spTree>
    <p:extLst>
      <p:ext uri="{BB962C8B-B14F-4D97-AF65-F5344CB8AC3E}">
        <p14:creationId xmlns:p14="http://schemas.microsoft.com/office/powerpoint/2010/main" val="2257578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 calcmode="lin" valueType="num">
                                      <p:cBhvr additive="base">
                                        <p:cTn id="3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AA2C6-E026-36B6-A876-E6FD5A0D3ACD}"/>
              </a:ext>
            </a:extLst>
          </p:cNvPr>
          <p:cNvSpPr>
            <a:spLocks noGrp="1"/>
          </p:cNvSpPr>
          <p:nvPr>
            <p:ph type="title"/>
          </p:nvPr>
        </p:nvSpPr>
        <p:spPr/>
        <p:txBody>
          <a:bodyPr>
            <a:normAutofit/>
          </a:bodyPr>
          <a:lstStyle/>
          <a:p>
            <a:r>
              <a:rPr lang="en-US" sz="3600" b="1" dirty="0">
                <a:latin typeface="Calibri" panose="020F0502020204030204" pitchFamily="34" charset="0"/>
                <a:ea typeface="Calibri" panose="020F0502020204030204" pitchFamily="34" charset="0"/>
                <a:cs typeface="Calibri" panose="020F0502020204030204" pitchFamily="34" charset="0"/>
              </a:rPr>
              <a:t>c. </a:t>
            </a:r>
          </a:p>
        </p:txBody>
      </p:sp>
      <p:sp>
        <p:nvSpPr>
          <p:cNvPr id="3" name="Content Placeholder 2">
            <a:extLst>
              <a:ext uri="{FF2B5EF4-FFF2-40B4-BE49-F238E27FC236}">
                <a16:creationId xmlns:a16="http://schemas.microsoft.com/office/drawing/2014/main" id="{9676CD1B-5187-7C7B-C078-3B4CFC1CDD08}"/>
              </a:ext>
            </a:extLst>
          </p:cNvPr>
          <p:cNvSpPr>
            <a:spLocks noGrp="1"/>
          </p:cNvSpPr>
          <p:nvPr>
            <p:ph idx="1"/>
          </p:nvPr>
        </p:nvSpPr>
        <p:spPr>
          <a:xfrm>
            <a:off x="838200" y="457200"/>
            <a:ext cx="10515600" cy="5719763"/>
          </a:xfrm>
        </p:spPr>
        <p:txBody>
          <a:bodyPr>
            <a:normAutofit/>
          </a:bodyPr>
          <a:lstStyle/>
          <a:p>
            <a:pPr marL="0" indent="0">
              <a:lnSpc>
                <a:spcPct val="100000"/>
              </a:lnSpc>
              <a:spcBef>
                <a:spcPts val="0"/>
              </a:spcBef>
              <a:spcAft>
                <a:spcPts val="1200"/>
              </a:spcAft>
              <a:buNone/>
            </a:pP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6.	What does this account tell us about God?</a:t>
            </a:r>
          </a:p>
          <a:p>
            <a:pPr marL="0" indent="0">
              <a:lnSpc>
                <a:spcPct val="100000"/>
              </a:lnSpc>
              <a:spcBef>
                <a:spcPts val="0"/>
              </a:spcBef>
              <a:spcAft>
                <a:spcPts val="1200"/>
              </a:spcAft>
              <a:buNone/>
            </a:pPr>
            <a:endParaRPr lang="en-US" sz="3600" b="1" baseline="30000" dirty="0">
              <a:solidFill>
                <a:srgbClr val="FFFFCC"/>
              </a:solidFill>
              <a:latin typeface="Calibri" panose="020F0502020204030204" pitchFamily="34" charset="0"/>
              <a:ea typeface="Calibri" panose="020F0502020204030204" pitchFamily="34" charset="0"/>
              <a:cs typeface="Calibri" panose="020F0502020204030204" pitchFamily="34" charset="0"/>
            </a:endParaRPr>
          </a:p>
          <a:p>
            <a:pPr marL="0" indent="0">
              <a:lnSpc>
                <a:spcPct val="100000"/>
              </a:lnSpc>
              <a:spcBef>
                <a:spcPts val="0"/>
              </a:spcBef>
              <a:spcAft>
                <a:spcPts val="1200"/>
              </a:spcAft>
              <a:buNone/>
            </a:pPr>
            <a:r>
              <a:rPr lang="en-US" sz="3600" b="1" baseline="30000" dirty="0">
                <a:solidFill>
                  <a:srgbClr val="FFFFCC"/>
                </a:solidFill>
                <a:latin typeface="Calibri" panose="020F0502020204030204" pitchFamily="34" charset="0"/>
                <a:ea typeface="Calibri" panose="020F0502020204030204" pitchFamily="34" charset="0"/>
                <a:cs typeface="Calibri" panose="020F0502020204030204" pitchFamily="34" charset="0"/>
              </a:rPr>
              <a:t>46 </a:t>
            </a: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This day YHWH will deliver you into my hand, and I will strike you down and cut off your head. And I will give the dead bodies of the host of the Philistines this day to the birds of the air and to the wild beasts of the earth, </a:t>
            </a:r>
            <a:r>
              <a:rPr lang="en-US" sz="3600" b="1" dirty="0">
                <a:solidFill>
                  <a:srgbClr val="3C0000"/>
                </a:solidFill>
                <a:highlight>
                  <a:srgbClr val="66FF33"/>
                </a:highlight>
                <a:latin typeface="Calibri" panose="020F0502020204030204" pitchFamily="34" charset="0"/>
                <a:ea typeface="Calibri" panose="020F0502020204030204" pitchFamily="34" charset="0"/>
                <a:cs typeface="Calibri" panose="020F0502020204030204" pitchFamily="34" charset="0"/>
              </a:rPr>
              <a:t>that all the earth may know that there is a God in Israel, </a:t>
            </a:r>
            <a:r>
              <a:rPr lang="en-US" sz="3600" b="1" baseline="30000" dirty="0">
                <a:solidFill>
                  <a:srgbClr val="3C0000"/>
                </a:solidFill>
                <a:highlight>
                  <a:srgbClr val="66FF33"/>
                </a:highlight>
                <a:latin typeface="Calibri" panose="020F0502020204030204" pitchFamily="34" charset="0"/>
                <a:ea typeface="Calibri" panose="020F0502020204030204" pitchFamily="34" charset="0"/>
                <a:cs typeface="Calibri" panose="020F0502020204030204" pitchFamily="34" charset="0"/>
              </a:rPr>
              <a:t>47 </a:t>
            </a:r>
            <a:r>
              <a:rPr lang="en-US" sz="3600" b="1" dirty="0">
                <a:solidFill>
                  <a:srgbClr val="3C0000"/>
                </a:solidFill>
                <a:highlight>
                  <a:srgbClr val="66FF33"/>
                </a:highlight>
                <a:latin typeface="Calibri" panose="020F0502020204030204" pitchFamily="34" charset="0"/>
                <a:ea typeface="Calibri" panose="020F0502020204030204" pitchFamily="34" charset="0"/>
                <a:cs typeface="Calibri" panose="020F0502020204030204" pitchFamily="34" charset="0"/>
              </a:rPr>
              <a:t>and that all this assembly may know that YHWH saves not with sword and spear. For the battle is YHWH's, and he will give you into our hand.”</a:t>
            </a:r>
          </a:p>
        </p:txBody>
      </p:sp>
    </p:spTree>
    <p:extLst>
      <p:ext uri="{BB962C8B-B14F-4D97-AF65-F5344CB8AC3E}">
        <p14:creationId xmlns:p14="http://schemas.microsoft.com/office/powerpoint/2010/main" val="1919547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3E9A18-04D1-1578-EA24-FDA528CFCB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1762D2-0EF1-B972-A0ED-437FF75597B8}"/>
              </a:ext>
            </a:extLst>
          </p:cNvPr>
          <p:cNvSpPr>
            <a:spLocks noGrp="1"/>
          </p:cNvSpPr>
          <p:nvPr>
            <p:ph type="title"/>
          </p:nvPr>
        </p:nvSpPr>
        <p:spPr>
          <a:xfrm>
            <a:off x="561975" y="365125"/>
            <a:ext cx="11068049" cy="758825"/>
          </a:xfrm>
        </p:spPr>
        <p:txBody>
          <a:bodyPr>
            <a:normAutofit/>
          </a:bodyPr>
          <a:lstStyle/>
          <a:p>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Where else do we find this sort of revelatory statement?</a:t>
            </a:r>
          </a:p>
        </p:txBody>
      </p:sp>
      <p:sp>
        <p:nvSpPr>
          <p:cNvPr id="3" name="Content Placeholder 2">
            <a:extLst>
              <a:ext uri="{FF2B5EF4-FFF2-40B4-BE49-F238E27FC236}">
                <a16:creationId xmlns:a16="http://schemas.microsoft.com/office/drawing/2014/main" id="{720A8282-3818-C0C1-2660-1C15DC94D116}"/>
              </a:ext>
            </a:extLst>
          </p:cNvPr>
          <p:cNvSpPr>
            <a:spLocks noGrp="1"/>
          </p:cNvSpPr>
          <p:nvPr>
            <p:ph idx="1"/>
          </p:nvPr>
        </p:nvSpPr>
        <p:spPr>
          <a:xfrm>
            <a:off x="238125" y="1190624"/>
            <a:ext cx="11668125" cy="5591175"/>
          </a:xfrm>
        </p:spPr>
        <p:txBody>
          <a:bodyPr>
            <a:normAutofit/>
          </a:bodyPr>
          <a:lstStyle/>
          <a:p>
            <a:pPr marL="514350" indent="-514350">
              <a:buAutoNum type="arabicPeriod"/>
            </a:pPr>
            <a:r>
              <a:rPr lang="en-US" sz="3600" b="1" dirty="0">
                <a:solidFill>
                  <a:srgbClr val="FFFFCC"/>
                </a:solidFill>
              </a:rPr>
              <a:t>Exodus 7:5; 14:4, 18.</a:t>
            </a:r>
          </a:p>
          <a:p>
            <a:pPr marL="514350" indent="-514350">
              <a:lnSpc>
                <a:spcPct val="110000"/>
              </a:lnSpc>
              <a:spcBef>
                <a:spcPts val="0"/>
              </a:spcBef>
              <a:spcAft>
                <a:spcPts val="600"/>
              </a:spcAft>
              <a:buAutoNum type="arabicPeriod"/>
            </a:pP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Joshua 4:21–24.</a:t>
            </a:r>
          </a:p>
          <a:p>
            <a:pPr marL="514350" indent="-514350">
              <a:lnSpc>
                <a:spcPct val="110000"/>
              </a:lnSpc>
              <a:spcBef>
                <a:spcPts val="0"/>
              </a:spcBef>
              <a:spcAft>
                <a:spcPts val="600"/>
              </a:spcAft>
              <a:buAutoNum type="arabicPeriod"/>
            </a:pP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1 Kings 8:43.</a:t>
            </a:r>
          </a:p>
          <a:p>
            <a:pPr marL="514350" indent="-514350">
              <a:lnSpc>
                <a:spcPct val="110000"/>
              </a:lnSpc>
              <a:spcBef>
                <a:spcPts val="0"/>
              </a:spcBef>
              <a:spcAft>
                <a:spcPts val="600"/>
              </a:spcAft>
              <a:buAutoNum type="arabicPeriod"/>
            </a:pP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2 Kings 19:15–19</a:t>
            </a:r>
          </a:p>
          <a:p>
            <a:pPr marL="0" indent="0">
              <a:lnSpc>
                <a:spcPct val="110000"/>
              </a:lnSpc>
              <a:spcBef>
                <a:spcPts val="0"/>
              </a:spcBef>
              <a:spcAft>
                <a:spcPts val="600"/>
              </a:spcAft>
              <a:buNone/>
            </a:pPr>
            <a:r>
              <a:rPr lang="en-US" sz="3600" b="1" baseline="30000" dirty="0">
                <a:solidFill>
                  <a:srgbClr val="FFFFCC"/>
                </a:solidFill>
                <a:latin typeface="Calibri" panose="020F0502020204030204" pitchFamily="34" charset="0"/>
                <a:ea typeface="Calibri" panose="020F0502020204030204" pitchFamily="34" charset="0"/>
                <a:cs typeface="Calibri" panose="020F0502020204030204" pitchFamily="34" charset="0"/>
              </a:rPr>
              <a:t>15 </a:t>
            </a: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And Hezekiah prayed before YHWH and said: “O YHWH, the God of Israel, enthroned above the cherubim, you are the God, you alone, of all the kingdoms of the earth; you have made the heavens and the earth. </a:t>
            </a:r>
          </a:p>
        </p:txBody>
      </p:sp>
    </p:spTree>
    <p:extLst>
      <p:ext uri="{BB962C8B-B14F-4D97-AF65-F5344CB8AC3E}">
        <p14:creationId xmlns:p14="http://schemas.microsoft.com/office/powerpoint/2010/main" val="256084831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5BE595-1C48-44DC-C564-8EC40E4C4C6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62CEDC3-4454-70E3-A6BA-5CE673A2A4CE}"/>
              </a:ext>
            </a:extLst>
          </p:cNvPr>
          <p:cNvSpPr>
            <a:spLocks noGrp="1"/>
          </p:cNvSpPr>
          <p:nvPr>
            <p:ph idx="1"/>
          </p:nvPr>
        </p:nvSpPr>
        <p:spPr>
          <a:xfrm>
            <a:off x="628650" y="85726"/>
            <a:ext cx="11001374" cy="6407150"/>
          </a:xfrm>
        </p:spPr>
        <p:txBody>
          <a:bodyPr>
            <a:noAutofit/>
          </a:bodyPr>
          <a:lstStyle/>
          <a:p>
            <a:pPr marL="0" indent="0">
              <a:lnSpc>
                <a:spcPct val="110000"/>
              </a:lnSpc>
              <a:spcBef>
                <a:spcPts val="0"/>
              </a:spcBef>
              <a:spcAft>
                <a:spcPts val="600"/>
              </a:spcAft>
              <a:buNone/>
            </a:pPr>
            <a:r>
              <a:rPr lang="en-US" sz="3600" b="1" baseline="30000" dirty="0">
                <a:solidFill>
                  <a:srgbClr val="FFFFCC"/>
                </a:solidFill>
                <a:latin typeface="Calibri" panose="020F0502020204030204" pitchFamily="34" charset="0"/>
                <a:ea typeface="Calibri" panose="020F0502020204030204" pitchFamily="34" charset="0"/>
                <a:cs typeface="Calibri" panose="020F0502020204030204" pitchFamily="34" charset="0"/>
              </a:rPr>
              <a:t>16 </a:t>
            </a: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Incline your ear, O YHWH, and hear; open your eyes, O YHWH, and see; and hear the words of Sennacherib, which he has sent to mock the living God. </a:t>
            </a:r>
            <a:r>
              <a:rPr lang="en-US" sz="3600" b="1" baseline="30000" dirty="0">
                <a:solidFill>
                  <a:srgbClr val="FFFFCC"/>
                </a:solidFill>
                <a:latin typeface="Calibri" panose="020F0502020204030204" pitchFamily="34" charset="0"/>
                <a:ea typeface="Calibri" panose="020F0502020204030204" pitchFamily="34" charset="0"/>
                <a:cs typeface="Calibri" panose="020F0502020204030204" pitchFamily="34" charset="0"/>
              </a:rPr>
              <a:t>17 </a:t>
            </a: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Truly, O YHWH, the kings of Assyria have laid waste the nations and their lands </a:t>
            </a:r>
            <a:r>
              <a:rPr lang="en-US" sz="3600" b="1" baseline="30000" dirty="0">
                <a:solidFill>
                  <a:srgbClr val="FFFFCC"/>
                </a:solidFill>
                <a:latin typeface="Calibri" panose="020F0502020204030204" pitchFamily="34" charset="0"/>
                <a:ea typeface="Calibri" panose="020F0502020204030204" pitchFamily="34" charset="0"/>
                <a:cs typeface="Calibri" panose="020F0502020204030204" pitchFamily="34" charset="0"/>
              </a:rPr>
              <a:t>18 </a:t>
            </a: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and have cast their gods into the fire, for they were not gods, but the work of men's hands, wood and stone. Therefore, they were destroyed. </a:t>
            </a:r>
            <a:r>
              <a:rPr lang="en-US" sz="3600" b="1" baseline="30000" dirty="0">
                <a:solidFill>
                  <a:srgbClr val="FFFFCC"/>
                </a:solidFill>
                <a:latin typeface="Calibri" panose="020F0502020204030204" pitchFamily="34" charset="0"/>
                <a:ea typeface="Calibri" panose="020F0502020204030204" pitchFamily="34" charset="0"/>
                <a:cs typeface="Calibri" panose="020F0502020204030204" pitchFamily="34" charset="0"/>
              </a:rPr>
              <a:t>19 </a:t>
            </a: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So now, O YHWH our God, save us, please, from his hand, </a:t>
            </a:r>
            <a:r>
              <a:rPr lang="en-US" sz="3600" b="1" dirty="0">
                <a:solidFill>
                  <a:srgbClr val="3C0000"/>
                </a:solidFill>
                <a:highlight>
                  <a:srgbClr val="66FF33"/>
                </a:highlight>
                <a:latin typeface="Calibri" panose="020F0502020204030204" pitchFamily="34" charset="0"/>
                <a:ea typeface="Calibri" panose="020F0502020204030204" pitchFamily="34" charset="0"/>
                <a:cs typeface="Calibri" panose="020F0502020204030204" pitchFamily="34" charset="0"/>
              </a:rPr>
              <a:t>that all the kingdoms of the earth may know that you, O YHWH, are God alone.”</a:t>
            </a:r>
          </a:p>
        </p:txBody>
      </p:sp>
    </p:spTree>
    <p:extLst>
      <p:ext uri="{BB962C8B-B14F-4D97-AF65-F5344CB8AC3E}">
        <p14:creationId xmlns:p14="http://schemas.microsoft.com/office/powerpoint/2010/main" val="414928878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F8F275-73E5-44A2-F61F-93D8D2A3F49E}"/>
              </a:ext>
            </a:extLst>
          </p:cNvPr>
          <p:cNvSpPr>
            <a:spLocks noGrp="1"/>
          </p:cNvSpPr>
          <p:nvPr>
            <p:ph type="title"/>
          </p:nvPr>
        </p:nvSpPr>
        <p:spPr>
          <a:xfrm>
            <a:off x="838200" y="0"/>
            <a:ext cx="10515600" cy="920750"/>
          </a:xfrm>
        </p:spPr>
        <p:txBody>
          <a:bodyPr/>
          <a:lstStyle/>
          <a:p>
            <a:r>
              <a:rPr lang="en-US" b="1" dirty="0">
                <a:solidFill>
                  <a:srgbClr val="FFFFCC"/>
                </a:solidFill>
                <a:latin typeface="Calibri" panose="020F0502020204030204" pitchFamily="34" charset="0"/>
                <a:ea typeface="Calibri" panose="020F0502020204030204" pitchFamily="34" charset="0"/>
                <a:cs typeface="Calibri" panose="020F0502020204030204" pitchFamily="34" charset="0"/>
              </a:rPr>
              <a:t>5.	</a:t>
            </a:r>
            <a:r>
              <a:rPr lang="en-US" sz="4000" b="1" dirty="0">
                <a:solidFill>
                  <a:srgbClr val="FFFFCC"/>
                </a:solidFill>
                <a:latin typeface="Calibri" panose="020F0502020204030204" pitchFamily="34" charset="0"/>
                <a:ea typeface="Calibri" panose="020F0502020204030204" pitchFamily="34" charset="0"/>
                <a:cs typeface="Calibri" panose="020F0502020204030204" pitchFamily="34" charset="0"/>
              </a:rPr>
              <a:t>The Paradigmatic Significance of chapter 17.</a:t>
            </a:r>
            <a:endParaRPr lang="en-US" b="1" dirty="0">
              <a:solidFill>
                <a:srgbClr val="FFFFCC"/>
              </a:solidFill>
              <a:latin typeface="Calibri" panose="020F0502020204030204" pitchFamily="34" charset="0"/>
              <a:ea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647755A9-0CC1-E53E-E97C-05911C732013}"/>
              </a:ext>
            </a:extLst>
          </p:cNvPr>
          <p:cNvSpPr>
            <a:spLocks noGrp="1"/>
          </p:cNvSpPr>
          <p:nvPr>
            <p:ph idx="1"/>
          </p:nvPr>
        </p:nvSpPr>
        <p:spPr>
          <a:xfrm>
            <a:off x="647700" y="1085850"/>
            <a:ext cx="11049000" cy="5495925"/>
          </a:xfrm>
        </p:spPr>
        <p:txBody>
          <a:bodyPr>
            <a:normAutofit/>
          </a:bodyPr>
          <a:lstStyle/>
          <a:p>
            <a:pPr marL="0" indent="0">
              <a:lnSpc>
                <a:spcPct val="100000"/>
              </a:lnSpc>
              <a:spcBef>
                <a:spcPts val="0"/>
              </a:spcBef>
              <a:buNone/>
            </a:pP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Like the Pharaoh in  Exodus and Sennacherib in 2 Kings 19, this Philistine represented all the forces of darkness arrayed against the kingdom of God, represented not by Saul, Israel’s champion, but by David, the man after God’s own heart. And if we read the story of David to the end, we recognize that this event was paradigmatic (provided the images and visual vocabulary) for the greater David, who would take on the forces of evil once and for all. </a:t>
            </a:r>
            <a:endParaRPr lang="en-US" sz="3200" dirty="0"/>
          </a:p>
        </p:txBody>
      </p:sp>
    </p:spTree>
    <p:extLst>
      <p:ext uri="{BB962C8B-B14F-4D97-AF65-F5344CB8AC3E}">
        <p14:creationId xmlns:p14="http://schemas.microsoft.com/office/powerpoint/2010/main" val="184287431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6540B8-1386-C278-3497-4426023E07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608BC1-DB76-8353-CE4F-38A01C8F653A}"/>
              </a:ext>
            </a:extLst>
          </p:cNvPr>
          <p:cNvSpPr>
            <a:spLocks noGrp="1"/>
          </p:cNvSpPr>
          <p:nvPr>
            <p:ph type="title"/>
          </p:nvPr>
        </p:nvSpPr>
        <p:spPr>
          <a:xfrm>
            <a:off x="838200" y="0"/>
            <a:ext cx="10515600" cy="920750"/>
          </a:xfrm>
        </p:spPr>
        <p:txBody>
          <a:bodyPr/>
          <a:lstStyle/>
          <a:p>
            <a:r>
              <a:rPr lang="en-US" b="1" dirty="0">
                <a:solidFill>
                  <a:srgbClr val="FFFFCC"/>
                </a:solidFill>
                <a:latin typeface="Calibri" panose="020F0502020204030204" pitchFamily="34" charset="0"/>
                <a:ea typeface="Calibri" panose="020F0502020204030204" pitchFamily="34" charset="0"/>
                <a:cs typeface="Calibri" panose="020F0502020204030204" pitchFamily="34" charset="0"/>
              </a:rPr>
              <a:t>5.	</a:t>
            </a:r>
            <a:r>
              <a:rPr lang="en-US" sz="4000" b="1" dirty="0">
                <a:solidFill>
                  <a:srgbClr val="FFFFCC"/>
                </a:solidFill>
                <a:latin typeface="Calibri" panose="020F0502020204030204" pitchFamily="34" charset="0"/>
                <a:ea typeface="Calibri" panose="020F0502020204030204" pitchFamily="34" charset="0"/>
                <a:cs typeface="Calibri" panose="020F0502020204030204" pitchFamily="34" charset="0"/>
              </a:rPr>
              <a:t>The Paradigmatic Significance of chapter 17.</a:t>
            </a:r>
            <a:endParaRPr lang="en-US" b="1" dirty="0">
              <a:solidFill>
                <a:srgbClr val="FFFFCC"/>
              </a:solidFill>
              <a:latin typeface="Calibri" panose="020F0502020204030204" pitchFamily="34" charset="0"/>
              <a:ea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96F4C127-2704-4E8E-23AB-A88F30F654A7}"/>
              </a:ext>
            </a:extLst>
          </p:cNvPr>
          <p:cNvSpPr>
            <a:spLocks noGrp="1"/>
          </p:cNvSpPr>
          <p:nvPr>
            <p:ph idx="1"/>
          </p:nvPr>
        </p:nvSpPr>
        <p:spPr>
          <a:xfrm>
            <a:off x="647700" y="819150"/>
            <a:ext cx="11049000" cy="6134100"/>
          </a:xfrm>
        </p:spPr>
        <p:txBody>
          <a:bodyPr>
            <a:normAutofit/>
          </a:bodyPr>
          <a:lstStyle/>
          <a:p>
            <a:pPr marL="0" indent="0">
              <a:lnSpc>
                <a:spcPct val="100000"/>
              </a:lnSpc>
              <a:spcBef>
                <a:spcPts val="0"/>
              </a:spcBef>
              <a:buNone/>
            </a:pPr>
            <a:r>
              <a:rPr lang="en-US" sz="3200" b="1" dirty="0">
                <a:solidFill>
                  <a:srgbClr val="FFFFCC"/>
                </a:solidFill>
                <a:latin typeface="Calibri" panose="020F0502020204030204" pitchFamily="34" charset="0"/>
                <a:ea typeface="Calibri" panose="020F0502020204030204" pitchFamily="34" charset="0"/>
                <a:cs typeface="Calibri" panose="020F0502020204030204" pitchFamily="34" charset="0"/>
              </a:rPr>
              <a:t>However, while David would suffer many indignities, he would not die for the sins of his people. But he would flourish as king over Israel.</a:t>
            </a:r>
          </a:p>
          <a:p>
            <a:pPr marL="0" indent="0">
              <a:lnSpc>
                <a:spcPct val="100000"/>
              </a:lnSpc>
              <a:spcBef>
                <a:spcPts val="0"/>
              </a:spcBef>
              <a:buNone/>
            </a:pPr>
            <a:r>
              <a:rPr lang="en-US" sz="3200" b="1" dirty="0">
                <a:solidFill>
                  <a:srgbClr val="FFFFCC"/>
                </a:solidFill>
                <a:latin typeface="Calibri" panose="020F0502020204030204" pitchFamily="34" charset="0"/>
                <a:ea typeface="Calibri" panose="020F0502020204030204" pitchFamily="34" charset="0"/>
                <a:cs typeface="Calibri" panose="020F0502020204030204" pitchFamily="34" charset="0"/>
              </a:rPr>
              <a:t>Colossians 2:1–15</a:t>
            </a:r>
          </a:p>
          <a:p>
            <a:pPr marL="0" indent="0">
              <a:lnSpc>
                <a:spcPct val="100000"/>
              </a:lnSpc>
              <a:spcBef>
                <a:spcPts val="0"/>
              </a:spcBef>
              <a:buNone/>
            </a:pPr>
            <a:r>
              <a:rPr lang="en-US" sz="3600" b="1" baseline="30000" dirty="0">
                <a:solidFill>
                  <a:srgbClr val="FFFFCC"/>
                </a:solidFill>
                <a:latin typeface="Calibri" panose="020F0502020204030204" pitchFamily="34" charset="0"/>
                <a:ea typeface="Calibri" panose="020F0502020204030204" pitchFamily="34" charset="0"/>
                <a:cs typeface="Calibri" panose="020F0502020204030204" pitchFamily="34" charset="0"/>
              </a:rPr>
              <a:t>11 </a:t>
            </a: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When you came to Christ, you were “circumcised,” but not by a physical procedure. Christ performed a spiritual circumcision—the cutting away of your sinful nature. </a:t>
            </a:r>
            <a:r>
              <a:rPr lang="en-US" sz="3600" b="1" baseline="30000" dirty="0">
                <a:solidFill>
                  <a:srgbClr val="FFFFCC"/>
                </a:solidFill>
                <a:latin typeface="Calibri" panose="020F0502020204030204" pitchFamily="34" charset="0"/>
                <a:ea typeface="Calibri" panose="020F0502020204030204" pitchFamily="34" charset="0"/>
                <a:cs typeface="Calibri" panose="020F0502020204030204" pitchFamily="34" charset="0"/>
              </a:rPr>
              <a:t>12 </a:t>
            </a: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For you were buried with Christ when you were baptized. And with him you were raised to new life because you trusted the mighty power of God, who raised Christ from the dead.</a:t>
            </a:r>
            <a:endParaRPr lang="en-US" sz="4000" b="1" dirty="0">
              <a:solidFill>
                <a:srgbClr val="FFFFCC"/>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96387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C3C516-D671-0E32-E447-C95DF49A5F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916FE9-4E9E-31BA-5107-193C0034E87E}"/>
              </a:ext>
            </a:extLst>
          </p:cNvPr>
          <p:cNvSpPr>
            <a:spLocks noGrp="1"/>
          </p:cNvSpPr>
          <p:nvPr>
            <p:ph type="title"/>
          </p:nvPr>
        </p:nvSpPr>
        <p:spPr>
          <a:xfrm>
            <a:off x="838200" y="0"/>
            <a:ext cx="10515600" cy="920750"/>
          </a:xfrm>
        </p:spPr>
        <p:txBody>
          <a:bodyPr/>
          <a:lstStyle/>
          <a:p>
            <a:r>
              <a:rPr lang="en-US" b="1" dirty="0">
                <a:solidFill>
                  <a:srgbClr val="FFFFCC"/>
                </a:solidFill>
                <a:latin typeface="Calibri" panose="020F0502020204030204" pitchFamily="34" charset="0"/>
                <a:ea typeface="Calibri" panose="020F0502020204030204" pitchFamily="34" charset="0"/>
                <a:cs typeface="Calibri" panose="020F0502020204030204" pitchFamily="34" charset="0"/>
              </a:rPr>
              <a:t>5.	</a:t>
            </a:r>
            <a:r>
              <a:rPr lang="en-US" sz="4000" b="1" dirty="0">
                <a:solidFill>
                  <a:srgbClr val="FFFFCC"/>
                </a:solidFill>
                <a:latin typeface="Calibri" panose="020F0502020204030204" pitchFamily="34" charset="0"/>
                <a:ea typeface="Calibri" panose="020F0502020204030204" pitchFamily="34" charset="0"/>
                <a:cs typeface="Calibri" panose="020F0502020204030204" pitchFamily="34" charset="0"/>
              </a:rPr>
              <a:t>The Paradigmatic Significance of chapter 17.</a:t>
            </a:r>
            <a:endParaRPr lang="en-US" b="1" dirty="0">
              <a:solidFill>
                <a:srgbClr val="FFFFCC"/>
              </a:solidFill>
              <a:latin typeface="Calibri" panose="020F0502020204030204" pitchFamily="34" charset="0"/>
              <a:ea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7549647F-0F74-CE43-E789-2C2A12D8EA85}"/>
              </a:ext>
            </a:extLst>
          </p:cNvPr>
          <p:cNvSpPr>
            <a:spLocks noGrp="1"/>
          </p:cNvSpPr>
          <p:nvPr>
            <p:ph idx="1"/>
          </p:nvPr>
        </p:nvSpPr>
        <p:spPr>
          <a:xfrm>
            <a:off x="647700" y="1390650"/>
            <a:ext cx="11049000" cy="5562600"/>
          </a:xfrm>
        </p:spPr>
        <p:txBody>
          <a:bodyPr>
            <a:normAutofit/>
          </a:bodyPr>
          <a:lstStyle/>
          <a:p>
            <a:pPr marL="0" indent="0">
              <a:lnSpc>
                <a:spcPct val="100000"/>
              </a:lnSpc>
              <a:spcBef>
                <a:spcPts val="0"/>
              </a:spcBef>
              <a:buNone/>
            </a:pPr>
            <a:r>
              <a:rPr lang="en-US" sz="3600" b="1" baseline="30000" dirty="0">
                <a:solidFill>
                  <a:srgbClr val="FFFFCC"/>
                </a:solidFill>
              </a:rPr>
              <a:t>13 </a:t>
            </a:r>
            <a:r>
              <a:rPr lang="en-US" sz="3600" b="1" dirty="0">
                <a:solidFill>
                  <a:srgbClr val="FFFFCC"/>
                </a:solidFill>
              </a:rPr>
              <a:t>You were dead because of your sins and because your sinful nature was not yet cut away. Then God made you alive with Christ [Messiah], for he forgave all our sins. </a:t>
            </a:r>
            <a:r>
              <a:rPr lang="en-US" sz="3600" b="1" baseline="30000" dirty="0">
                <a:solidFill>
                  <a:srgbClr val="FFFFCC"/>
                </a:solidFill>
              </a:rPr>
              <a:t>14 </a:t>
            </a:r>
            <a:r>
              <a:rPr lang="en-US" sz="3600" b="1" dirty="0">
                <a:solidFill>
                  <a:srgbClr val="FFFFCC"/>
                </a:solidFill>
              </a:rPr>
              <a:t>He canceled the record of the charges against us and took it away by nailing it to the cross. </a:t>
            </a:r>
            <a:r>
              <a:rPr lang="en-US" sz="3600" b="1" baseline="30000" dirty="0">
                <a:solidFill>
                  <a:srgbClr val="3C0000"/>
                </a:solidFill>
                <a:highlight>
                  <a:srgbClr val="66FF33"/>
                </a:highlight>
              </a:rPr>
              <a:t>15 </a:t>
            </a:r>
            <a:r>
              <a:rPr lang="en-US" sz="3600" b="1" dirty="0">
                <a:solidFill>
                  <a:srgbClr val="3C0000"/>
                </a:solidFill>
                <a:highlight>
                  <a:srgbClr val="66FF33"/>
                </a:highlight>
              </a:rPr>
              <a:t>In this way, he disarmed the spiritual rulers and authorities. He shamed them publicly by his victory over them on the cross.</a:t>
            </a:r>
            <a:endParaRPr lang="en-US" sz="4800" b="1" dirty="0">
              <a:solidFill>
                <a:srgbClr val="3C0000"/>
              </a:solidFill>
              <a:highlight>
                <a:srgbClr val="66FF33"/>
              </a:highligh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2113326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D2E9D8-94DA-4C43-25FC-63287DDE15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2C6B62-F23B-EE5B-9BE0-233CDD99DBCF}"/>
              </a:ext>
            </a:extLst>
          </p:cNvPr>
          <p:cNvSpPr>
            <a:spLocks noGrp="1"/>
          </p:cNvSpPr>
          <p:nvPr>
            <p:ph type="title"/>
          </p:nvPr>
        </p:nvSpPr>
        <p:spPr>
          <a:xfrm>
            <a:off x="647700" y="469900"/>
            <a:ext cx="10515600" cy="920750"/>
          </a:xfrm>
        </p:spPr>
        <p:txBody>
          <a:bodyPr/>
          <a:lstStyle/>
          <a:p>
            <a:r>
              <a:rPr lang="en-US" b="1" dirty="0">
                <a:solidFill>
                  <a:srgbClr val="FFFFCC"/>
                </a:solidFill>
                <a:latin typeface="Calibri" panose="020F0502020204030204" pitchFamily="34" charset="0"/>
                <a:ea typeface="Calibri" panose="020F0502020204030204" pitchFamily="34" charset="0"/>
                <a:cs typeface="Calibri" panose="020F0502020204030204" pitchFamily="34" charset="0"/>
              </a:rPr>
              <a:t>5.	</a:t>
            </a:r>
            <a:r>
              <a:rPr lang="en-US" sz="4000" b="1" dirty="0">
                <a:solidFill>
                  <a:srgbClr val="FFFFCC"/>
                </a:solidFill>
                <a:latin typeface="Calibri" panose="020F0502020204030204" pitchFamily="34" charset="0"/>
                <a:ea typeface="Calibri" panose="020F0502020204030204" pitchFamily="34" charset="0"/>
                <a:cs typeface="Calibri" panose="020F0502020204030204" pitchFamily="34" charset="0"/>
              </a:rPr>
              <a:t>The Paradigmatic Significance of chapter 17.</a:t>
            </a:r>
            <a:endParaRPr lang="en-US" b="1" dirty="0">
              <a:solidFill>
                <a:srgbClr val="FFFFCC"/>
              </a:solidFill>
              <a:latin typeface="Calibri" panose="020F0502020204030204" pitchFamily="34" charset="0"/>
              <a:ea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A76640A6-FBA8-57F7-C92C-3A8A4714838C}"/>
              </a:ext>
            </a:extLst>
          </p:cNvPr>
          <p:cNvSpPr>
            <a:spLocks noGrp="1"/>
          </p:cNvSpPr>
          <p:nvPr>
            <p:ph idx="1"/>
          </p:nvPr>
        </p:nvSpPr>
        <p:spPr>
          <a:xfrm>
            <a:off x="647700" y="1390650"/>
            <a:ext cx="11049000" cy="5562600"/>
          </a:xfrm>
        </p:spPr>
        <p:txBody>
          <a:bodyPr>
            <a:normAutofit/>
          </a:bodyPr>
          <a:lstStyle/>
          <a:p>
            <a:pPr marL="0" indent="0">
              <a:lnSpc>
                <a:spcPct val="100000"/>
              </a:lnSpc>
              <a:spcBef>
                <a:spcPts val="0"/>
              </a:spcBef>
              <a:buNone/>
            </a:pP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Colossians 1:13–14</a:t>
            </a:r>
          </a:p>
          <a:p>
            <a:pPr marL="0" indent="0">
              <a:lnSpc>
                <a:spcPct val="100000"/>
              </a:lnSpc>
              <a:spcBef>
                <a:spcPts val="0"/>
              </a:spcBef>
              <a:buNone/>
            </a:pPr>
            <a:endParaRPr lang="en-US" sz="1600" b="1" dirty="0">
              <a:solidFill>
                <a:srgbClr val="FFFFCC"/>
              </a:solidFill>
              <a:latin typeface="Calibri" panose="020F0502020204030204" pitchFamily="34" charset="0"/>
              <a:ea typeface="Calibri" panose="020F0502020204030204" pitchFamily="34" charset="0"/>
              <a:cs typeface="Calibri" panose="020F0502020204030204" pitchFamily="34" charset="0"/>
            </a:endParaRPr>
          </a:p>
          <a:p>
            <a:pPr marL="0" indent="0">
              <a:lnSpc>
                <a:spcPct val="100000"/>
              </a:lnSpc>
              <a:spcBef>
                <a:spcPts val="0"/>
              </a:spcBef>
              <a:buNone/>
            </a:pP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God the Father has enabled you to share in the inheritance that belongs to his people, who live in the light. </a:t>
            </a:r>
            <a:r>
              <a:rPr lang="en-US" sz="3600" b="1" baseline="30000" dirty="0">
                <a:solidFill>
                  <a:srgbClr val="3C0000"/>
                </a:solidFill>
                <a:highlight>
                  <a:srgbClr val="66FF33"/>
                </a:highlight>
                <a:latin typeface="Calibri" panose="020F0502020204030204" pitchFamily="34" charset="0"/>
                <a:ea typeface="Calibri" panose="020F0502020204030204" pitchFamily="34" charset="0"/>
                <a:cs typeface="Calibri" panose="020F0502020204030204" pitchFamily="34" charset="0"/>
              </a:rPr>
              <a:t>13 </a:t>
            </a:r>
            <a:r>
              <a:rPr lang="en-US" sz="3600" b="1" dirty="0">
                <a:solidFill>
                  <a:srgbClr val="3C0000"/>
                </a:solidFill>
                <a:highlight>
                  <a:srgbClr val="66FF33"/>
                </a:highlight>
                <a:latin typeface="Calibri" panose="020F0502020204030204" pitchFamily="34" charset="0"/>
                <a:ea typeface="Calibri" panose="020F0502020204030204" pitchFamily="34" charset="0"/>
                <a:cs typeface="Calibri" panose="020F0502020204030204" pitchFamily="34" charset="0"/>
              </a:rPr>
              <a:t>For he has rescued us from the kingdom of darkness and transferred us into the Kingdom of his dear Son, </a:t>
            </a:r>
            <a:r>
              <a:rPr lang="en-US" sz="3600" b="1" baseline="30000" dirty="0">
                <a:solidFill>
                  <a:srgbClr val="3C0000"/>
                </a:solidFill>
                <a:highlight>
                  <a:srgbClr val="66FF33"/>
                </a:highlight>
                <a:latin typeface="Calibri" panose="020F0502020204030204" pitchFamily="34" charset="0"/>
                <a:ea typeface="Calibri" panose="020F0502020204030204" pitchFamily="34" charset="0"/>
                <a:cs typeface="Calibri" panose="020F0502020204030204" pitchFamily="34" charset="0"/>
              </a:rPr>
              <a:t>14 </a:t>
            </a:r>
            <a:r>
              <a:rPr lang="en-US" sz="3600" b="1" dirty="0">
                <a:solidFill>
                  <a:srgbClr val="3C0000"/>
                </a:solidFill>
                <a:highlight>
                  <a:srgbClr val="66FF33"/>
                </a:highlight>
                <a:latin typeface="Calibri" panose="020F0502020204030204" pitchFamily="34" charset="0"/>
                <a:ea typeface="Calibri" panose="020F0502020204030204" pitchFamily="34" charset="0"/>
                <a:cs typeface="Calibri" panose="020F0502020204030204" pitchFamily="34" charset="0"/>
              </a:rPr>
              <a:t>who purchased our freedom and forgave our sins.</a:t>
            </a:r>
          </a:p>
          <a:p>
            <a:pPr marL="0" indent="0">
              <a:lnSpc>
                <a:spcPct val="100000"/>
              </a:lnSpc>
              <a:spcBef>
                <a:spcPts val="0"/>
              </a:spcBef>
              <a:buNone/>
            </a:pPr>
            <a:endPar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endParaRPr>
          </a:p>
          <a:p>
            <a:pPr marL="0" indent="0">
              <a:lnSpc>
                <a:spcPct val="100000"/>
              </a:lnSpc>
              <a:spcBef>
                <a:spcPts val="0"/>
              </a:spcBef>
              <a:buNone/>
            </a:pP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Hallelujah! What a Savior!</a:t>
            </a:r>
            <a:endParaRPr lang="en-US" sz="6000" b="1" dirty="0">
              <a:solidFill>
                <a:srgbClr val="FFFFCC"/>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5529071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055D04-C000-E919-A8AF-5BA1D44DD9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08671F-4246-43F8-052A-B7E39C5E533F}"/>
              </a:ext>
            </a:extLst>
          </p:cNvPr>
          <p:cNvSpPr>
            <a:spLocks noGrp="1"/>
          </p:cNvSpPr>
          <p:nvPr>
            <p:ph type="title"/>
          </p:nvPr>
        </p:nvSpPr>
        <p:spPr>
          <a:xfrm>
            <a:off x="838200" y="365126"/>
            <a:ext cx="10515600" cy="463549"/>
          </a:xfrm>
        </p:spPr>
        <p:txBody>
          <a:bodyPr>
            <a:normAutofit fontScale="90000"/>
          </a:bodyPr>
          <a:lstStyle/>
          <a:p>
            <a:pPr algn="ct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Martin Luther, A Mighty Fortress is our God</a:t>
            </a:r>
          </a:p>
        </p:txBody>
      </p:sp>
      <p:sp>
        <p:nvSpPr>
          <p:cNvPr id="3" name="Content Placeholder 2">
            <a:extLst>
              <a:ext uri="{FF2B5EF4-FFF2-40B4-BE49-F238E27FC236}">
                <a16:creationId xmlns:a16="http://schemas.microsoft.com/office/drawing/2014/main" id="{0776DDDD-8AB0-335A-3991-9D4F0BFE97EC}"/>
              </a:ext>
            </a:extLst>
          </p:cNvPr>
          <p:cNvSpPr>
            <a:spLocks noGrp="1"/>
          </p:cNvSpPr>
          <p:nvPr>
            <p:ph idx="1"/>
          </p:nvPr>
        </p:nvSpPr>
        <p:spPr>
          <a:xfrm>
            <a:off x="2152650" y="1019175"/>
            <a:ext cx="9201149" cy="5838825"/>
          </a:xfrm>
        </p:spPr>
        <p:txBody>
          <a:bodyPr>
            <a:normAutofit fontScale="62500" lnSpcReduction="20000"/>
          </a:bodyPr>
          <a:lstStyle/>
          <a:p>
            <a:pPr>
              <a:lnSpc>
                <a:spcPct val="120000"/>
              </a:lnSpc>
              <a:spcBef>
                <a:spcPts val="0"/>
              </a:spcBef>
              <a:spcAft>
                <a:spcPts val="600"/>
              </a:spcAft>
            </a:pPr>
            <a:r>
              <a:rPr lang="en-US" sz="6200" b="1" dirty="0">
                <a:solidFill>
                  <a:srgbClr val="FFFFCC"/>
                </a:solidFill>
                <a:latin typeface="Calibri" panose="020F0502020204030204" pitchFamily="34" charset="0"/>
                <a:ea typeface="Calibri" panose="020F0502020204030204" pitchFamily="34" charset="0"/>
                <a:cs typeface="Calibri" panose="020F0502020204030204" pitchFamily="34" charset="0"/>
              </a:rPr>
              <a:t>1 A mighty fortress is our God,</a:t>
            </a:r>
            <a:br>
              <a:rPr lang="en-US" sz="6200" b="1" dirty="0">
                <a:solidFill>
                  <a:srgbClr val="FFFFCC"/>
                </a:solidFill>
                <a:latin typeface="Calibri" panose="020F0502020204030204" pitchFamily="34" charset="0"/>
                <a:ea typeface="Calibri" panose="020F0502020204030204" pitchFamily="34" charset="0"/>
                <a:cs typeface="Calibri" panose="020F0502020204030204" pitchFamily="34" charset="0"/>
              </a:rPr>
            </a:br>
            <a:r>
              <a:rPr lang="en-US" sz="6200" b="1" dirty="0">
                <a:solidFill>
                  <a:srgbClr val="FFFFCC"/>
                </a:solidFill>
                <a:latin typeface="Calibri" panose="020F0502020204030204" pitchFamily="34" charset="0"/>
                <a:ea typeface="Calibri" panose="020F0502020204030204" pitchFamily="34" charset="0"/>
                <a:cs typeface="Calibri" panose="020F0502020204030204" pitchFamily="34" charset="0"/>
              </a:rPr>
              <a:t>a bulwark never failing;</a:t>
            </a:r>
            <a:br>
              <a:rPr lang="en-US" sz="6200" b="1" dirty="0">
                <a:solidFill>
                  <a:srgbClr val="FFFFCC"/>
                </a:solidFill>
                <a:latin typeface="Calibri" panose="020F0502020204030204" pitchFamily="34" charset="0"/>
                <a:ea typeface="Calibri" panose="020F0502020204030204" pitchFamily="34" charset="0"/>
                <a:cs typeface="Calibri" panose="020F0502020204030204" pitchFamily="34" charset="0"/>
              </a:rPr>
            </a:br>
            <a:r>
              <a:rPr lang="en-US" sz="6200" b="1" dirty="0">
                <a:solidFill>
                  <a:srgbClr val="FFFFCC"/>
                </a:solidFill>
                <a:latin typeface="Calibri" panose="020F0502020204030204" pitchFamily="34" charset="0"/>
                <a:ea typeface="Calibri" panose="020F0502020204030204" pitchFamily="34" charset="0"/>
                <a:cs typeface="Calibri" panose="020F0502020204030204" pitchFamily="34" charset="0"/>
              </a:rPr>
              <a:t>our helper he, amid the flood</a:t>
            </a:r>
            <a:br>
              <a:rPr lang="en-US" sz="6200" b="1" dirty="0">
                <a:solidFill>
                  <a:srgbClr val="FFFFCC"/>
                </a:solidFill>
                <a:latin typeface="Calibri" panose="020F0502020204030204" pitchFamily="34" charset="0"/>
                <a:ea typeface="Calibri" panose="020F0502020204030204" pitchFamily="34" charset="0"/>
                <a:cs typeface="Calibri" panose="020F0502020204030204" pitchFamily="34" charset="0"/>
              </a:rPr>
            </a:br>
            <a:r>
              <a:rPr lang="en-US" sz="6200" b="1" dirty="0">
                <a:solidFill>
                  <a:srgbClr val="FFFFCC"/>
                </a:solidFill>
                <a:latin typeface="Calibri" panose="020F0502020204030204" pitchFamily="34" charset="0"/>
                <a:ea typeface="Calibri" panose="020F0502020204030204" pitchFamily="34" charset="0"/>
                <a:cs typeface="Calibri" panose="020F0502020204030204" pitchFamily="34" charset="0"/>
              </a:rPr>
              <a:t>of mortal ills prevailing.</a:t>
            </a:r>
            <a:br>
              <a:rPr lang="en-US" sz="6200" b="1" dirty="0">
                <a:solidFill>
                  <a:srgbClr val="FFFFCC"/>
                </a:solidFill>
                <a:latin typeface="Calibri" panose="020F0502020204030204" pitchFamily="34" charset="0"/>
                <a:ea typeface="Calibri" panose="020F0502020204030204" pitchFamily="34" charset="0"/>
                <a:cs typeface="Calibri" panose="020F0502020204030204" pitchFamily="34" charset="0"/>
              </a:rPr>
            </a:br>
            <a:r>
              <a:rPr lang="en-US" sz="6200" b="1" dirty="0">
                <a:solidFill>
                  <a:srgbClr val="FFFFCC"/>
                </a:solidFill>
                <a:latin typeface="Calibri" panose="020F0502020204030204" pitchFamily="34" charset="0"/>
                <a:ea typeface="Calibri" panose="020F0502020204030204" pitchFamily="34" charset="0"/>
                <a:cs typeface="Calibri" panose="020F0502020204030204" pitchFamily="34" charset="0"/>
              </a:rPr>
              <a:t>For still our ancient foe</a:t>
            </a:r>
            <a:br>
              <a:rPr lang="en-US" sz="6200" b="1" dirty="0">
                <a:solidFill>
                  <a:srgbClr val="FFFFCC"/>
                </a:solidFill>
                <a:latin typeface="Calibri" panose="020F0502020204030204" pitchFamily="34" charset="0"/>
                <a:ea typeface="Calibri" panose="020F0502020204030204" pitchFamily="34" charset="0"/>
                <a:cs typeface="Calibri" panose="020F0502020204030204" pitchFamily="34" charset="0"/>
              </a:rPr>
            </a:br>
            <a:r>
              <a:rPr lang="en-US" sz="6200" b="1" dirty="0">
                <a:solidFill>
                  <a:srgbClr val="FFFFCC"/>
                </a:solidFill>
                <a:latin typeface="Calibri" panose="020F0502020204030204" pitchFamily="34" charset="0"/>
                <a:ea typeface="Calibri" panose="020F0502020204030204" pitchFamily="34" charset="0"/>
                <a:cs typeface="Calibri" panose="020F0502020204030204" pitchFamily="34" charset="0"/>
              </a:rPr>
              <a:t>does seek to work us woe;</a:t>
            </a:r>
            <a:br>
              <a:rPr lang="en-US" sz="6200" b="1" dirty="0">
                <a:solidFill>
                  <a:srgbClr val="FFFFCC"/>
                </a:solidFill>
                <a:latin typeface="Calibri" panose="020F0502020204030204" pitchFamily="34" charset="0"/>
                <a:ea typeface="Calibri" panose="020F0502020204030204" pitchFamily="34" charset="0"/>
                <a:cs typeface="Calibri" panose="020F0502020204030204" pitchFamily="34" charset="0"/>
              </a:rPr>
            </a:br>
            <a:r>
              <a:rPr lang="en-US" sz="6200" b="1" dirty="0">
                <a:solidFill>
                  <a:srgbClr val="FFFFCC"/>
                </a:solidFill>
                <a:latin typeface="Calibri" panose="020F0502020204030204" pitchFamily="34" charset="0"/>
                <a:ea typeface="Calibri" panose="020F0502020204030204" pitchFamily="34" charset="0"/>
                <a:cs typeface="Calibri" panose="020F0502020204030204" pitchFamily="34" charset="0"/>
              </a:rPr>
              <a:t>his craft and power are great,</a:t>
            </a:r>
            <a:br>
              <a:rPr lang="en-US" sz="6200" b="1" dirty="0">
                <a:solidFill>
                  <a:srgbClr val="FFFFCC"/>
                </a:solidFill>
                <a:latin typeface="Calibri" panose="020F0502020204030204" pitchFamily="34" charset="0"/>
                <a:ea typeface="Calibri" panose="020F0502020204030204" pitchFamily="34" charset="0"/>
                <a:cs typeface="Calibri" panose="020F0502020204030204" pitchFamily="34" charset="0"/>
              </a:rPr>
            </a:br>
            <a:r>
              <a:rPr lang="en-US" sz="6200" b="1" dirty="0">
                <a:solidFill>
                  <a:srgbClr val="FFFFCC"/>
                </a:solidFill>
                <a:latin typeface="Calibri" panose="020F0502020204030204" pitchFamily="34" charset="0"/>
                <a:ea typeface="Calibri" panose="020F0502020204030204" pitchFamily="34" charset="0"/>
                <a:cs typeface="Calibri" panose="020F0502020204030204" pitchFamily="34" charset="0"/>
              </a:rPr>
              <a:t>and armed with cruel hate,</a:t>
            </a:r>
            <a:br>
              <a:rPr lang="en-US" sz="6200" b="1" dirty="0">
                <a:solidFill>
                  <a:srgbClr val="FFFFCC"/>
                </a:solidFill>
                <a:latin typeface="Calibri" panose="020F0502020204030204" pitchFamily="34" charset="0"/>
                <a:ea typeface="Calibri" panose="020F0502020204030204" pitchFamily="34" charset="0"/>
                <a:cs typeface="Calibri" panose="020F0502020204030204" pitchFamily="34" charset="0"/>
              </a:rPr>
            </a:br>
            <a:r>
              <a:rPr lang="en-US" sz="6200" b="1" dirty="0">
                <a:solidFill>
                  <a:srgbClr val="FFFFCC"/>
                </a:solidFill>
                <a:latin typeface="Calibri" panose="020F0502020204030204" pitchFamily="34" charset="0"/>
                <a:ea typeface="Calibri" panose="020F0502020204030204" pitchFamily="34" charset="0"/>
                <a:cs typeface="Calibri" panose="020F0502020204030204" pitchFamily="34" charset="0"/>
              </a:rPr>
              <a:t>on earth is not his equal.</a:t>
            </a:r>
            <a:endParaRPr lang="en-US" sz="4800" b="1" dirty="0">
              <a:solidFill>
                <a:srgbClr val="FFFFCC"/>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4766092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F94CA4-EEEB-C6A4-A485-BE8DE0E86B5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3AFFA29-D6C7-A1A0-2BA6-064E89539DDA}"/>
              </a:ext>
            </a:extLst>
          </p:cNvPr>
          <p:cNvSpPr>
            <a:spLocks noGrp="1"/>
          </p:cNvSpPr>
          <p:nvPr>
            <p:ph idx="1"/>
          </p:nvPr>
        </p:nvSpPr>
        <p:spPr>
          <a:xfrm>
            <a:off x="1543050" y="628650"/>
            <a:ext cx="9810749" cy="6315075"/>
          </a:xfrm>
        </p:spPr>
        <p:txBody>
          <a:bodyPr>
            <a:normAutofit fontScale="55000" lnSpcReduction="20000"/>
          </a:bodyPr>
          <a:lstStyle/>
          <a:p>
            <a:pPr>
              <a:lnSpc>
                <a:spcPct val="120000"/>
              </a:lnSpc>
              <a:spcBef>
                <a:spcPts val="0"/>
              </a:spcBef>
              <a:spcAft>
                <a:spcPts val="600"/>
              </a:spcAft>
            </a:pPr>
            <a:r>
              <a:rPr lang="en-US" sz="7200" b="1" dirty="0">
                <a:solidFill>
                  <a:srgbClr val="FFFFCC"/>
                </a:solidFill>
                <a:latin typeface="Calibri" panose="020F0502020204030204" pitchFamily="34" charset="0"/>
                <a:ea typeface="Calibri" panose="020F0502020204030204" pitchFamily="34" charset="0"/>
                <a:cs typeface="Calibri" panose="020F0502020204030204" pitchFamily="34" charset="0"/>
              </a:rPr>
              <a:t>2 Did we in our own strength confide,</a:t>
            </a:r>
            <a:br>
              <a:rPr lang="en-US" sz="7200" b="1" dirty="0">
                <a:solidFill>
                  <a:srgbClr val="FFFFCC"/>
                </a:solidFill>
                <a:latin typeface="Calibri" panose="020F0502020204030204" pitchFamily="34" charset="0"/>
                <a:ea typeface="Calibri" panose="020F0502020204030204" pitchFamily="34" charset="0"/>
                <a:cs typeface="Calibri" panose="020F0502020204030204" pitchFamily="34" charset="0"/>
              </a:rPr>
            </a:br>
            <a:r>
              <a:rPr lang="en-US" sz="7200" b="1" dirty="0">
                <a:solidFill>
                  <a:srgbClr val="FFFFCC"/>
                </a:solidFill>
                <a:latin typeface="Calibri" panose="020F0502020204030204" pitchFamily="34" charset="0"/>
                <a:ea typeface="Calibri" panose="020F0502020204030204" pitchFamily="34" charset="0"/>
                <a:cs typeface="Calibri" panose="020F0502020204030204" pitchFamily="34" charset="0"/>
              </a:rPr>
              <a:t>our striving would be losing,</a:t>
            </a:r>
            <a:br>
              <a:rPr lang="en-US" sz="7200" b="1" dirty="0">
                <a:solidFill>
                  <a:srgbClr val="FFFFCC"/>
                </a:solidFill>
                <a:latin typeface="Calibri" panose="020F0502020204030204" pitchFamily="34" charset="0"/>
                <a:ea typeface="Calibri" panose="020F0502020204030204" pitchFamily="34" charset="0"/>
                <a:cs typeface="Calibri" panose="020F0502020204030204" pitchFamily="34" charset="0"/>
              </a:rPr>
            </a:br>
            <a:r>
              <a:rPr lang="en-US" sz="7200" b="1" dirty="0">
                <a:solidFill>
                  <a:srgbClr val="FFFFCC"/>
                </a:solidFill>
                <a:latin typeface="Calibri" panose="020F0502020204030204" pitchFamily="34" charset="0"/>
                <a:ea typeface="Calibri" panose="020F0502020204030204" pitchFamily="34" charset="0"/>
                <a:cs typeface="Calibri" panose="020F0502020204030204" pitchFamily="34" charset="0"/>
              </a:rPr>
              <a:t>were not the right Man on our side,</a:t>
            </a:r>
            <a:br>
              <a:rPr lang="en-US" sz="7200" b="1" dirty="0">
                <a:solidFill>
                  <a:srgbClr val="FFFFCC"/>
                </a:solidFill>
                <a:latin typeface="Calibri" panose="020F0502020204030204" pitchFamily="34" charset="0"/>
                <a:ea typeface="Calibri" panose="020F0502020204030204" pitchFamily="34" charset="0"/>
                <a:cs typeface="Calibri" panose="020F0502020204030204" pitchFamily="34" charset="0"/>
              </a:rPr>
            </a:br>
            <a:r>
              <a:rPr lang="en-US" sz="7200" b="1" dirty="0">
                <a:solidFill>
                  <a:srgbClr val="FFFFCC"/>
                </a:solidFill>
                <a:latin typeface="Calibri" panose="020F0502020204030204" pitchFamily="34" charset="0"/>
                <a:ea typeface="Calibri" panose="020F0502020204030204" pitchFamily="34" charset="0"/>
                <a:cs typeface="Calibri" panose="020F0502020204030204" pitchFamily="34" charset="0"/>
              </a:rPr>
              <a:t>the Man of God's own choosing.</a:t>
            </a:r>
            <a:br>
              <a:rPr lang="en-US" sz="7200" b="1" dirty="0">
                <a:solidFill>
                  <a:srgbClr val="FFFFCC"/>
                </a:solidFill>
                <a:latin typeface="Calibri" panose="020F0502020204030204" pitchFamily="34" charset="0"/>
                <a:ea typeface="Calibri" panose="020F0502020204030204" pitchFamily="34" charset="0"/>
                <a:cs typeface="Calibri" panose="020F0502020204030204" pitchFamily="34" charset="0"/>
              </a:rPr>
            </a:br>
            <a:r>
              <a:rPr lang="en-US" sz="7200" b="1" dirty="0">
                <a:solidFill>
                  <a:srgbClr val="FFFFCC"/>
                </a:solidFill>
                <a:latin typeface="Calibri" panose="020F0502020204030204" pitchFamily="34" charset="0"/>
                <a:ea typeface="Calibri" panose="020F0502020204030204" pitchFamily="34" charset="0"/>
                <a:cs typeface="Calibri" panose="020F0502020204030204" pitchFamily="34" charset="0"/>
              </a:rPr>
              <a:t>You ask who that may be?</a:t>
            </a:r>
            <a:br>
              <a:rPr lang="en-US" sz="7200" b="1" dirty="0">
                <a:solidFill>
                  <a:srgbClr val="FFFFCC"/>
                </a:solidFill>
                <a:latin typeface="Calibri" panose="020F0502020204030204" pitchFamily="34" charset="0"/>
                <a:ea typeface="Calibri" panose="020F0502020204030204" pitchFamily="34" charset="0"/>
                <a:cs typeface="Calibri" panose="020F0502020204030204" pitchFamily="34" charset="0"/>
              </a:rPr>
            </a:br>
            <a:r>
              <a:rPr lang="en-US" sz="7200" b="1" dirty="0">
                <a:solidFill>
                  <a:srgbClr val="FFFFCC"/>
                </a:solidFill>
                <a:latin typeface="Calibri" panose="020F0502020204030204" pitchFamily="34" charset="0"/>
                <a:ea typeface="Calibri" panose="020F0502020204030204" pitchFamily="34" charset="0"/>
                <a:cs typeface="Calibri" panose="020F0502020204030204" pitchFamily="34" charset="0"/>
              </a:rPr>
              <a:t>Christ Jesus, it is he;</a:t>
            </a:r>
            <a:br>
              <a:rPr lang="en-US" sz="7200" b="1" dirty="0">
                <a:solidFill>
                  <a:srgbClr val="FFFFCC"/>
                </a:solidFill>
                <a:latin typeface="Calibri" panose="020F0502020204030204" pitchFamily="34" charset="0"/>
                <a:ea typeface="Calibri" panose="020F0502020204030204" pitchFamily="34" charset="0"/>
                <a:cs typeface="Calibri" panose="020F0502020204030204" pitchFamily="34" charset="0"/>
              </a:rPr>
            </a:br>
            <a:r>
              <a:rPr lang="en-US" sz="7200" b="1" dirty="0">
                <a:solidFill>
                  <a:srgbClr val="FFFFCC"/>
                </a:solidFill>
                <a:latin typeface="Calibri" panose="020F0502020204030204" pitchFamily="34" charset="0"/>
                <a:ea typeface="Calibri" panose="020F0502020204030204" pitchFamily="34" charset="0"/>
                <a:cs typeface="Calibri" panose="020F0502020204030204" pitchFamily="34" charset="0"/>
              </a:rPr>
              <a:t>Lord Sabaoth his name,</a:t>
            </a:r>
            <a:br>
              <a:rPr lang="en-US" sz="7200" b="1" dirty="0">
                <a:solidFill>
                  <a:srgbClr val="FFFFCC"/>
                </a:solidFill>
                <a:latin typeface="Calibri" panose="020F0502020204030204" pitchFamily="34" charset="0"/>
                <a:ea typeface="Calibri" panose="020F0502020204030204" pitchFamily="34" charset="0"/>
                <a:cs typeface="Calibri" panose="020F0502020204030204" pitchFamily="34" charset="0"/>
              </a:rPr>
            </a:br>
            <a:r>
              <a:rPr lang="en-US" sz="7200" b="1" dirty="0">
                <a:solidFill>
                  <a:srgbClr val="FFFFCC"/>
                </a:solidFill>
                <a:latin typeface="Calibri" panose="020F0502020204030204" pitchFamily="34" charset="0"/>
                <a:ea typeface="Calibri" panose="020F0502020204030204" pitchFamily="34" charset="0"/>
                <a:cs typeface="Calibri" panose="020F0502020204030204" pitchFamily="34" charset="0"/>
              </a:rPr>
              <a:t>from age to age the same;</a:t>
            </a:r>
            <a:br>
              <a:rPr lang="en-US" sz="7200" b="1" dirty="0">
                <a:solidFill>
                  <a:srgbClr val="FFFFCC"/>
                </a:solidFill>
                <a:latin typeface="Calibri" panose="020F0502020204030204" pitchFamily="34" charset="0"/>
                <a:ea typeface="Calibri" panose="020F0502020204030204" pitchFamily="34" charset="0"/>
                <a:cs typeface="Calibri" panose="020F0502020204030204" pitchFamily="34" charset="0"/>
              </a:rPr>
            </a:br>
            <a:r>
              <a:rPr lang="en-US" sz="7200" b="1" dirty="0">
                <a:solidFill>
                  <a:srgbClr val="FFFFCC"/>
                </a:solidFill>
                <a:latin typeface="Calibri" panose="020F0502020204030204" pitchFamily="34" charset="0"/>
                <a:ea typeface="Calibri" panose="020F0502020204030204" pitchFamily="34" charset="0"/>
                <a:cs typeface="Calibri" panose="020F0502020204030204" pitchFamily="34" charset="0"/>
              </a:rPr>
              <a:t>and he must win the battle.</a:t>
            </a:r>
            <a:br>
              <a:rPr lang="en-US" sz="4800" b="1" dirty="0">
                <a:solidFill>
                  <a:srgbClr val="FFFFCC"/>
                </a:solidFill>
                <a:latin typeface="Calibri" panose="020F0502020204030204" pitchFamily="34" charset="0"/>
                <a:ea typeface="Calibri" panose="020F0502020204030204" pitchFamily="34" charset="0"/>
                <a:cs typeface="Calibri" panose="020F0502020204030204" pitchFamily="34" charset="0"/>
              </a:rPr>
            </a:br>
            <a:endParaRPr lang="en-US" sz="4800" b="1" dirty="0">
              <a:solidFill>
                <a:srgbClr val="FFFFCC"/>
              </a:solidFill>
              <a:latin typeface="Calibri" panose="020F0502020204030204" pitchFamily="34" charset="0"/>
              <a:ea typeface="Calibri" panose="020F0502020204030204" pitchFamily="34" charset="0"/>
              <a:cs typeface="Calibri" panose="020F0502020204030204" pitchFamily="34" charset="0"/>
            </a:endParaRPr>
          </a:p>
          <a:p>
            <a:endParaRPr lang="en-US" dirty="0"/>
          </a:p>
        </p:txBody>
      </p:sp>
    </p:spTree>
    <p:extLst>
      <p:ext uri="{BB962C8B-B14F-4D97-AF65-F5344CB8AC3E}">
        <p14:creationId xmlns:p14="http://schemas.microsoft.com/office/powerpoint/2010/main" val="363206493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D5E1ACB-547F-F69A-A30D-E44ED97299E2}"/>
              </a:ext>
            </a:extLst>
          </p:cNvPr>
          <p:cNvSpPr>
            <a:spLocks noGrp="1"/>
          </p:cNvSpPr>
          <p:nvPr>
            <p:ph idx="1"/>
          </p:nvPr>
        </p:nvSpPr>
        <p:spPr>
          <a:xfrm>
            <a:off x="1495424" y="533400"/>
            <a:ext cx="9858375" cy="6010275"/>
          </a:xfrm>
        </p:spPr>
        <p:txBody>
          <a:bodyPr>
            <a:normAutofit/>
          </a:bodyPr>
          <a:lstStyle/>
          <a:p>
            <a:pPr>
              <a:lnSpc>
                <a:spcPct val="100000"/>
              </a:lnSpc>
            </a:pPr>
            <a:r>
              <a:rPr lang="en-US" sz="3900" b="1" dirty="0">
                <a:solidFill>
                  <a:srgbClr val="FFFFCC"/>
                </a:solidFill>
                <a:latin typeface="Calibri" panose="020F0502020204030204" pitchFamily="34" charset="0"/>
                <a:ea typeface="Calibri" panose="020F0502020204030204" pitchFamily="34" charset="0"/>
                <a:cs typeface="Calibri" panose="020F0502020204030204" pitchFamily="34" charset="0"/>
              </a:rPr>
              <a:t>3 And though this world, with devils filled,</a:t>
            </a:r>
            <a:br>
              <a:rPr lang="en-US" sz="3900" b="1" dirty="0">
                <a:solidFill>
                  <a:srgbClr val="FFFFCC"/>
                </a:solidFill>
                <a:latin typeface="Calibri" panose="020F0502020204030204" pitchFamily="34" charset="0"/>
                <a:ea typeface="Calibri" panose="020F0502020204030204" pitchFamily="34" charset="0"/>
                <a:cs typeface="Calibri" panose="020F0502020204030204" pitchFamily="34" charset="0"/>
              </a:rPr>
            </a:br>
            <a:r>
              <a:rPr lang="en-US" sz="3900" b="1" dirty="0">
                <a:solidFill>
                  <a:srgbClr val="FFFFCC"/>
                </a:solidFill>
                <a:latin typeface="Calibri" panose="020F0502020204030204" pitchFamily="34" charset="0"/>
                <a:ea typeface="Calibri" panose="020F0502020204030204" pitchFamily="34" charset="0"/>
                <a:cs typeface="Calibri" panose="020F0502020204030204" pitchFamily="34" charset="0"/>
              </a:rPr>
              <a:t>should threaten to undo us,</a:t>
            </a:r>
            <a:br>
              <a:rPr lang="en-US" sz="3900" b="1" dirty="0">
                <a:solidFill>
                  <a:srgbClr val="FFFFCC"/>
                </a:solidFill>
                <a:latin typeface="Calibri" panose="020F0502020204030204" pitchFamily="34" charset="0"/>
                <a:ea typeface="Calibri" panose="020F0502020204030204" pitchFamily="34" charset="0"/>
                <a:cs typeface="Calibri" panose="020F0502020204030204" pitchFamily="34" charset="0"/>
              </a:rPr>
            </a:br>
            <a:r>
              <a:rPr lang="en-US" sz="3900" b="1" dirty="0">
                <a:solidFill>
                  <a:srgbClr val="FFFFCC"/>
                </a:solidFill>
                <a:latin typeface="Calibri" panose="020F0502020204030204" pitchFamily="34" charset="0"/>
                <a:ea typeface="Calibri" panose="020F0502020204030204" pitchFamily="34" charset="0"/>
                <a:cs typeface="Calibri" panose="020F0502020204030204" pitchFamily="34" charset="0"/>
              </a:rPr>
              <a:t>we will not fear, for God has willed</a:t>
            </a:r>
            <a:br>
              <a:rPr lang="en-US" sz="3900" b="1" dirty="0">
                <a:solidFill>
                  <a:srgbClr val="FFFFCC"/>
                </a:solidFill>
                <a:latin typeface="Calibri" panose="020F0502020204030204" pitchFamily="34" charset="0"/>
                <a:ea typeface="Calibri" panose="020F0502020204030204" pitchFamily="34" charset="0"/>
                <a:cs typeface="Calibri" panose="020F0502020204030204" pitchFamily="34" charset="0"/>
              </a:rPr>
            </a:br>
            <a:r>
              <a:rPr lang="en-US" sz="3900" b="1" dirty="0">
                <a:solidFill>
                  <a:srgbClr val="FFFFCC"/>
                </a:solidFill>
                <a:latin typeface="Calibri" panose="020F0502020204030204" pitchFamily="34" charset="0"/>
                <a:ea typeface="Calibri" panose="020F0502020204030204" pitchFamily="34" charset="0"/>
                <a:cs typeface="Calibri" panose="020F0502020204030204" pitchFamily="34" charset="0"/>
              </a:rPr>
              <a:t>his truth to triumph through us.</a:t>
            </a:r>
            <a:br>
              <a:rPr lang="en-US" sz="3900" b="1" dirty="0">
                <a:solidFill>
                  <a:srgbClr val="FFFFCC"/>
                </a:solidFill>
                <a:latin typeface="Calibri" panose="020F0502020204030204" pitchFamily="34" charset="0"/>
                <a:ea typeface="Calibri" panose="020F0502020204030204" pitchFamily="34" charset="0"/>
                <a:cs typeface="Calibri" panose="020F0502020204030204" pitchFamily="34" charset="0"/>
              </a:rPr>
            </a:br>
            <a:r>
              <a:rPr lang="en-US" sz="3900" b="1" dirty="0">
                <a:solidFill>
                  <a:srgbClr val="FFFFCC"/>
                </a:solidFill>
                <a:latin typeface="Calibri" panose="020F0502020204030204" pitchFamily="34" charset="0"/>
                <a:ea typeface="Calibri" panose="020F0502020204030204" pitchFamily="34" charset="0"/>
                <a:cs typeface="Calibri" panose="020F0502020204030204" pitchFamily="34" charset="0"/>
              </a:rPr>
              <a:t>The prince of darkness grim,</a:t>
            </a:r>
            <a:br>
              <a:rPr lang="en-US" sz="3900" b="1" dirty="0">
                <a:solidFill>
                  <a:srgbClr val="FFFFCC"/>
                </a:solidFill>
                <a:latin typeface="Calibri" panose="020F0502020204030204" pitchFamily="34" charset="0"/>
                <a:ea typeface="Calibri" panose="020F0502020204030204" pitchFamily="34" charset="0"/>
                <a:cs typeface="Calibri" panose="020F0502020204030204" pitchFamily="34" charset="0"/>
              </a:rPr>
            </a:br>
            <a:r>
              <a:rPr lang="en-US" sz="3900" b="1" dirty="0">
                <a:solidFill>
                  <a:srgbClr val="FFFFCC"/>
                </a:solidFill>
                <a:latin typeface="Calibri" panose="020F0502020204030204" pitchFamily="34" charset="0"/>
                <a:ea typeface="Calibri" panose="020F0502020204030204" pitchFamily="34" charset="0"/>
                <a:cs typeface="Calibri" panose="020F0502020204030204" pitchFamily="34" charset="0"/>
              </a:rPr>
              <a:t>we tremble not for him;</a:t>
            </a:r>
            <a:br>
              <a:rPr lang="en-US" sz="3900" b="1" dirty="0">
                <a:solidFill>
                  <a:srgbClr val="FFFFCC"/>
                </a:solidFill>
                <a:latin typeface="Calibri" panose="020F0502020204030204" pitchFamily="34" charset="0"/>
                <a:ea typeface="Calibri" panose="020F0502020204030204" pitchFamily="34" charset="0"/>
                <a:cs typeface="Calibri" panose="020F0502020204030204" pitchFamily="34" charset="0"/>
              </a:rPr>
            </a:br>
            <a:r>
              <a:rPr lang="en-US" sz="3900" b="1" dirty="0">
                <a:solidFill>
                  <a:srgbClr val="FFFFCC"/>
                </a:solidFill>
                <a:latin typeface="Calibri" panose="020F0502020204030204" pitchFamily="34" charset="0"/>
                <a:ea typeface="Calibri" panose="020F0502020204030204" pitchFamily="34" charset="0"/>
                <a:cs typeface="Calibri" panose="020F0502020204030204" pitchFamily="34" charset="0"/>
              </a:rPr>
              <a:t>his rage we can endure,</a:t>
            </a:r>
            <a:br>
              <a:rPr lang="en-US" sz="3900" b="1" dirty="0">
                <a:solidFill>
                  <a:srgbClr val="FFFFCC"/>
                </a:solidFill>
                <a:latin typeface="Calibri" panose="020F0502020204030204" pitchFamily="34" charset="0"/>
                <a:ea typeface="Calibri" panose="020F0502020204030204" pitchFamily="34" charset="0"/>
                <a:cs typeface="Calibri" panose="020F0502020204030204" pitchFamily="34" charset="0"/>
              </a:rPr>
            </a:br>
            <a:r>
              <a:rPr lang="en-US" sz="3900" b="1" dirty="0">
                <a:solidFill>
                  <a:srgbClr val="FFFFCC"/>
                </a:solidFill>
                <a:latin typeface="Calibri" panose="020F0502020204030204" pitchFamily="34" charset="0"/>
                <a:ea typeface="Calibri" panose="020F0502020204030204" pitchFamily="34" charset="0"/>
                <a:cs typeface="Calibri" panose="020F0502020204030204" pitchFamily="34" charset="0"/>
              </a:rPr>
              <a:t>for lo! his doom is sure;</a:t>
            </a:r>
            <a:br>
              <a:rPr lang="en-US" sz="3900" b="1" dirty="0">
                <a:solidFill>
                  <a:srgbClr val="FFFFCC"/>
                </a:solidFill>
                <a:latin typeface="Calibri" panose="020F0502020204030204" pitchFamily="34" charset="0"/>
                <a:ea typeface="Calibri" panose="020F0502020204030204" pitchFamily="34" charset="0"/>
                <a:cs typeface="Calibri" panose="020F0502020204030204" pitchFamily="34" charset="0"/>
              </a:rPr>
            </a:br>
            <a:r>
              <a:rPr lang="en-US" sz="3900" b="1" dirty="0">
                <a:solidFill>
                  <a:srgbClr val="FFFFCC"/>
                </a:solidFill>
                <a:latin typeface="Calibri" panose="020F0502020204030204" pitchFamily="34" charset="0"/>
                <a:ea typeface="Calibri" panose="020F0502020204030204" pitchFamily="34" charset="0"/>
                <a:cs typeface="Calibri" panose="020F0502020204030204" pitchFamily="34" charset="0"/>
              </a:rPr>
              <a:t>one little word shall fell him.</a:t>
            </a:r>
            <a:br>
              <a:rPr lang="en-US" sz="4800" b="1" dirty="0">
                <a:solidFill>
                  <a:srgbClr val="FFFFCC"/>
                </a:solidFill>
                <a:latin typeface="Calibri" panose="020F0502020204030204" pitchFamily="34" charset="0"/>
                <a:ea typeface="Calibri" panose="020F0502020204030204" pitchFamily="34" charset="0"/>
                <a:cs typeface="Calibri" panose="020F0502020204030204" pitchFamily="34" charset="0"/>
              </a:rPr>
            </a:br>
            <a:endParaRPr lang="en-US" dirty="0"/>
          </a:p>
        </p:txBody>
      </p:sp>
    </p:spTree>
    <p:extLst>
      <p:ext uri="{BB962C8B-B14F-4D97-AF65-F5344CB8AC3E}">
        <p14:creationId xmlns:p14="http://schemas.microsoft.com/office/powerpoint/2010/main" val="342311203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A6BA2C-D1F7-2547-D416-2F3E78D01C1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43D2E44-EDAD-7073-A5DE-199E6DCAAEEF}"/>
              </a:ext>
            </a:extLst>
          </p:cNvPr>
          <p:cNvSpPr>
            <a:spLocks noGrp="1"/>
          </p:cNvSpPr>
          <p:nvPr>
            <p:ph idx="1"/>
          </p:nvPr>
        </p:nvSpPr>
        <p:spPr>
          <a:xfrm>
            <a:off x="1400176" y="581025"/>
            <a:ext cx="9953624" cy="5595938"/>
          </a:xfrm>
        </p:spPr>
        <p:txBody>
          <a:bodyPr>
            <a:normAutofit fontScale="92500" lnSpcReduction="20000"/>
          </a:bodyPr>
          <a:lstStyle/>
          <a:p>
            <a:pPr>
              <a:lnSpc>
                <a:spcPct val="110000"/>
              </a:lnSpc>
            </a:pPr>
            <a:r>
              <a:rPr lang="en-US" sz="4800" b="1" dirty="0">
                <a:solidFill>
                  <a:srgbClr val="FFFFCC"/>
                </a:solidFill>
                <a:latin typeface="Calibri" panose="020F0502020204030204" pitchFamily="34" charset="0"/>
                <a:ea typeface="Calibri" panose="020F0502020204030204" pitchFamily="34" charset="0"/>
                <a:cs typeface="Calibri" panose="020F0502020204030204" pitchFamily="34" charset="0"/>
              </a:rPr>
              <a:t>4 That Word above all earthly powers</a:t>
            </a:r>
            <a:br>
              <a:rPr lang="en-US" sz="4800" b="1" dirty="0">
                <a:solidFill>
                  <a:srgbClr val="FFFFCC"/>
                </a:solidFill>
                <a:latin typeface="Calibri" panose="020F0502020204030204" pitchFamily="34" charset="0"/>
                <a:ea typeface="Calibri" panose="020F0502020204030204" pitchFamily="34" charset="0"/>
                <a:cs typeface="Calibri" panose="020F0502020204030204" pitchFamily="34" charset="0"/>
              </a:rPr>
            </a:br>
            <a:r>
              <a:rPr lang="en-US" sz="4800" b="1" dirty="0">
                <a:solidFill>
                  <a:srgbClr val="FFFFCC"/>
                </a:solidFill>
                <a:latin typeface="Calibri" panose="020F0502020204030204" pitchFamily="34" charset="0"/>
                <a:ea typeface="Calibri" panose="020F0502020204030204" pitchFamily="34" charset="0"/>
                <a:cs typeface="Calibri" panose="020F0502020204030204" pitchFamily="34" charset="0"/>
              </a:rPr>
              <a:t>no thanks to them </a:t>
            </a:r>
            <a:r>
              <a:rPr lang="en-US" sz="4800" b="1" dirty="0" err="1">
                <a:solidFill>
                  <a:srgbClr val="FFFFCC"/>
                </a:solidFill>
                <a:latin typeface="Calibri" panose="020F0502020204030204" pitchFamily="34" charset="0"/>
                <a:ea typeface="Calibri" panose="020F0502020204030204" pitchFamily="34" charset="0"/>
                <a:cs typeface="Calibri" panose="020F0502020204030204" pitchFamily="34" charset="0"/>
              </a:rPr>
              <a:t>abideth</a:t>
            </a:r>
            <a:r>
              <a:rPr lang="en-US" sz="4800" b="1" dirty="0">
                <a:solidFill>
                  <a:srgbClr val="FFFFCC"/>
                </a:solidFill>
                <a:latin typeface="Calibri" panose="020F0502020204030204" pitchFamily="34" charset="0"/>
                <a:ea typeface="Calibri" panose="020F0502020204030204" pitchFamily="34" charset="0"/>
                <a:cs typeface="Calibri" panose="020F0502020204030204" pitchFamily="34" charset="0"/>
              </a:rPr>
              <a:t>;</a:t>
            </a:r>
            <a:br>
              <a:rPr lang="en-US" sz="4800" b="1" dirty="0">
                <a:solidFill>
                  <a:srgbClr val="FFFFCC"/>
                </a:solidFill>
                <a:latin typeface="Calibri" panose="020F0502020204030204" pitchFamily="34" charset="0"/>
                <a:ea typeface="Calibri" panose="020F0502020204030204" pitchFamily="34" charset="0"/>
                <a:cs typeface="Calibri" panose="020F0502020204030204" pitchFamily="34" charset="0"/>
              </a:rPr>
            </a:br>
            <a:r>
              <a:rPr lang="en-US" sz="4800" b="1" dirty="0">
                <a:solidFill>
                  <a:srgbClr val="FFFFCC"/>
                </a:solidFill>
                <a:latin typeface="Calibri" panose="020F0502020204030204" pitchFamily="34" charset="0"/>
                <a:ea typeface="Calibri" panose="020F0502020204030204" pitchFamily="34" charset="0"/>
                <a:cs typeface="Calibri" panose="020F0502020204030204" pitchFamily="34" charset="0"/>
              </a:rPr>
              <a:t>the Spirit and the gifts are ours</a:t>
            </a:r>
            <a:br>
              <a:rPr lang="en-US" sz="4800" b="1" dirty="0">
                <a:solidFill>
                  <a:srgbClr val="FFFFCC"/>
                </a:solidFill>
                <a:latin typeface="Calibri" panose="020F0502020204030204" pitchFamily="34" charset="0"/>
                <a:ea typeface="Calibri" panose="020F0502020204030204" pitchFamily="34" charset="0"/>
                <a:cs typeface="Calibri" panose="020F0502020204030204" pitchFamily="34" charset="0"/>
              </a:rPr>
            </a:br>
            <a:r>
              <a:rPr lang="en-US" sz="4800" b="1" dirty="0">
                <a:solidFill>
                  <a:srgbClr val="FFFFCC"/>
                </a:solidFill>
                <a:latin typeface="Calibri" panose="020F0502020204030204" pitchFamily="34" charset="0"/>
                <a:ea typeface="Calibri" panose="020F0502020204030204" pitchFamily="34" charset="0"/>
                <a:cs typeface="Calibri" panose="020F0502020204030204" pitchFamily="34" charset="0"/>
              </a:rPr>
              <a:t>through him who with us </a:t>
            </a:r>
            <a:r>
              <a:rPr lang="en-US" sz="4800" b="1" dirty="0" err="1">
                <a:solidFill>
                  <a:srgbClr val="FFFFCC"/>
                </a:solidFill>
                <a:latin typeface="Calibri" panose="020F0502020204030204" pitchFamily="34" charset="0"/>
                <a:ea typeface="Calibri" panose="020F0502020204030204" pitchFamily="34" charset="0"/>
                <a:cs typeface="Calibri" panose="020F0502020204030204" pitchFamily="34" charset="0"/>
              </a:rPr>
              <a:t>sideth</a:t>
            </a:r>
            <a:r>
              <a:rPr lang="en-US" sz="4800" b="1" dirty="0">
                <a:solidFill>
                  <a:srgbClr val="FFFFCC"/>
                </a:solidFill>
                <a:latin typeface="Calibri" panose="020F0502020204030204" pitchFamily="34" charset="0"/>
                <a:ea typeface="Calibri" panose="020F0502020204030204" pitchFamily="34" charset="0"/>
                <a:cs typeface="Calibri" panose="020F0502020204030204" pitchFamily="34" charset="0"/>
              </a:rPr>
              <a:t>.</a:t>
            </a:r>
            <a:br>
              <a:rPr lang="en-US" sz="4800" b="1" dirty="0">
                <a:solidFill>
                  <a:srgbClr val="FFFFCC"/>
                </a:solidFill>
                <a:latin typeface="Calibri" panose="020F0502020204030204" pitchFamily="34" charset="0"/>
                <a:ea typeface="Calibri" panose="020F0502020204030204" pitchFamily="34" charset="0"/>
                <a:cs typeface="Calibri" panose="020F0502020204030204" pitchFamily="34" charset="0"/>
              </a:rPr>
            </a:br>
            <a:r>
              <a:rPr lang="en-US" sz="4800" b="1" dirty="0">
                <a:solidFill>
                  <a:srgbClr val="FFFFCC"/>
                </a:solidFill>
                <a:latin typeface="Calibri" panose="020F0502020204030204" pitchFamily="34" charset="0"/>
                <a:ea typeface="Calibri" panose="020F0502020204030204" pitchFamily="34" charset="0"/>
                <a:cs typeface="Calibri" panose="020F0502020204030204" pitchFamily="34" charset="0"/>
              </a:rPr>
              <a:t>Let goods and kindred go,</a:t>
            </a:r>
            <a:br>
              <a:rPr lang="en-US" sz="4800" b="1" dirty="0">
                <a:solidFill>
                  <a:srgbClr val="FFFFCC"/>
                </a:solidFill>
                <a:latin typeface="Calibri" panose="020F0502020204030204" pitchFamily="34" charset="0"/>
                <a:ea typeface="Calibri" panose="020F0502020204030204" pitchFamily="34" charset="0"/>
                <a:cs typeface="Calibri" panose="020F0502020204030204" pitchFamily="34" charset="0"/>
              </a:rPr>
            </a:br>
            <a:r>
              <a:rPr lang="en-US" sz="4800" b="1" dirty="0">
                <a:solidFill>
                  <a:srgbClr val="FFFFCC"/>
                </a:solidFill>
                <a:latin typeface="Calibri" panose="020F0502020204030204" pitchFamily="34" charset="0"/>
                <a:ea typeface="Calibri" panose="020F0502020204030204" pitchFamily="34" charset="0"/>
                <a:cs typeface="Calibri" panose="020F0502020204030204" pitchFamily="34" charset="0"/>
              </a:rPr>
              <a:t>this mortal life also;</a:t>
            </a:r>
            <a:br>
              <a:rPr lang="en-US" sz="4800" b="1" dirty="0">
                <a:solidFill>
                  <a:srgbClr val="FFFFCC"/>
                </a:solidFill>
                <a:latin typeface="Calibri" panose="020F0502020204030204" pitchFamily="34" charset="0"/>
                <a:ea typeface="Calibri" panose="020F0502020204030204" pitchFamily="34" charset="0"/>
                <a:cs typeface="Calibri" panose="020F0502020204030204" pitchFamily="34" charset="0"/>
              </a:rPr>
            </a:br>
            <a:r>
              <a:rPr lang="en-US" sz="4800" b="1" dirty="0">
                <a:solidFill>
                  <a:srgbClr val="FFFFCC"/>
                </a:solidFill>
                <a:latin typeface="Calibri" panose="020F0502020204030204" pitchFamily="34" charset="0"/>
                <a:ea typeface="Calibri" panose="020F0502020204030204" pitchFamily="34" charset="0"/>
                <a:cs typeface="Calibri" panose="020F0502020204030204" pitchFamily="34" charset="0"/>
              </a:rPr>
              <a:t>the body they may kill:</a:t>
            </a:r>
            <a:br>
              <a:rPr lang="en-US" sz="4800" b="1" dirty="0">
                <a:solidFill>
                  <a:srgbClr val="FFFFCC"/>
                </a:solidFill>
                <a:latin typeface="Calibri" panose="020F0502020204030204" pitchFamily="34" charset="0"/>
                <a:ea typeface="Calibri" panose="020F0502020204030204" pitchFamily="34" charset="0"/>
                <a:cs typeface="Calibri" panose="020F0502020204030204" pitchFamily="34" charset="0"/>
              </a:rPr>
            </a:br>
            <a:r>
              <a:rPr lang="en-US" sz="4800" b="1" dirty="0">
                <a:solidFill>
                  <a:srgbClr val="FFFFCC"/>
                </a:solidFill>
                <a:latin typeface="Calibri" panose="020F0502020204030204" pitchFamily="34" charset="0"/>
                <a:ea typeface="Calibri" panose="020F0502020204030204" pitchFamily="34" charset="0"/>
                <a:cs typeface="Calibri" panose="020F0502020204030204" pitchFamily="34" charset="0"/>
              </a:rPr>
              <a:t>God's truth </a:t>
            </a:r>
            <a:r>
              <a:rPr lang="en-US" sz="4800" b="1" dirty="0" err="1">
                <a:solidFill>
                  <a:srgbClr val="FFFFCC"/>
                </a:solidFill>
                <a:latin typeface="Calibri" panose="020F0502020204030204" pitchFamily="34" charset="0"/>
                <a:ea typeface="Calibri" panose="020F0502020204030204" pitchFamily="34" charset="0"/>
                <a:cs typeface="Calibri" panose="020F0502020204030204" pitchFamily="34" charset="0"/>
              </a:rPr>
              <a:t>abideth</a:t>
            </a:r>
            <a:r>
              <a:rPr lang="en-US" sz="4800" b="1" dirty="0">
                <a:solidFill>
                  <a:srgbClr val="FFFFCC"/>
                </a:solidFill>
                <a:latin typeface="Calibri" panose="020F0502020204030204" pitchFamily="34" charset="0"/>
                <a:ea typeface="Calibri" panose="020F0502020204030204" pitchFamily="34" charset="0"/>
                <a:cs typeface="Calibri" panose="020F0502020204030204" pitchFamily="34" charset="0"/>
              </a:rPr>
              <a:t> still;</a:t>
            </a:r>
            <a:br>
              <a:rPr lang="en-US" sz="4800" b="1" dirty="0">
                <a:solidFill>
                  <a:srgbClr val="FFFFCC"/>
                </a:solidFill>
                <a:latin typeface="Calibri" panose="020F0502020204030204" pitchFamily="34" charset="0"/>
                <a:ea typeface="Calibri" panose="020F0502020204030204" pitchFamily="34" charset="0"/>
                <a:cs typeface="Calibri" panose="020F0502020204030204" pitchFamily="34" charset="0"/>
              </a:rPr>
            </a:br>
            <a:r>
              <a:rPr lang="en-US" sz="4800" b="1" dirty="0">
                <a:solidFill>
                  <a:srgbClr val="FFFFCC"/>
                </a:solidFill>
                <a:latin typeface="Calibri" panose="020F0502020204030204" pitchFamily="34" charset="0"/>
                <a:ea typeface="Calibri" panose="020F0502020204030204" pitchFamily="34" charset="0"/>
                <a:cs typeface="Calibri" panose="020F0502020204030204" pitchFamily="34" charset="0"/>
              </a:rPr>
              <a:t>his kingdom is forever!</a:t>
            </a:r>
          </a:p>
        </p:txBody>
      </p:sp>
    </p:spTree>
    <p:extLst>
      <p:ext uri="{BB962C8B-B14F-4D97-AF65-F5344CB8AC3E}">
        <p14:creationId xmlns:p14="http://schemas.microsoft.com/office/powerpoint/2010/main" val="182938160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1027</TotalTime>
  <Words>5147</Words>
  <Application>Microsoft Office PowerPoint</Application>
  <PresentationFormat>Widescreen</PresentationFormat>
  <Paragraphs>237</Paragraphs>
  <Slides>67</Slides>
  <Notes>3</Notes>
  <HiddenSlides>0</HiddenSlides>
  <MMClips>0</MMClips>
  <ScaleCrop>false</ScaleCrop>
  <HeadingPairs>
    <vt:vector size="6" baseType="variant">
      <vt:variant>
        <vt:lpstr>Fonts Used</vt:lpstr>
      </vt:variant>
      <vt:variant>
        <vt:i4>9</vt:i4>
      </vt:variant>
      <vt:variant>
        <vt:lpstr>Theme</vt:lpstr>
      </vt:variant>
      <vt:variant>
        <vt:i4>4</vt:i4>
      </vt:variant>
      <vt:variant>
        <vt:lpstr>Slide Titles</vt:lpstr>
      </vt:variant>
      <vt:variant>
        <vt:i4>67</vt:i4>
      </vt:variant>
    </vt:vector>
  </HeadingPairs>
  <TitlesOfParts>
    <vt:vector size="80" baseType="lpstr">
      <vt:lpstr>Aptos</vt:lpstr>
      <vt:lpstr>Aptos Black</vt:lpstr>
      <vt:lpstr>Aptos Display</vt:lpstr>
      <vt:lpstr>Aptos ExtraBold</vt:lpstr>
      <vt:lpstr>Arial</vt:lpstr>
      <vt:lpstr>Calibri</vt:lpstr>
      <vt:lpstr>Calibri Light</vt:lpstr>
      <vt:lpstr>SBL BibLit</vt:lpstr>
      <vt:lpstr>Times New Roman</vt:lpstr>
      <vt:lpstr>Office Theme</vt:lpstr>
      <vt:lpstr>Default Design</vt:lpstr>
      <vt:lpstr>2_Office Theme</vt:lpstr>
      <vt:lpstr>3_Office Theme</vt:lpstr>
      <vt:lpstr>“Dancing with David” The King after God’s Own Mind</vt:lpstr>
      <vt:lpstr>PowerPoint Presentation</vt:lpstr>
      <vt:lpstr>#4 The Dramatic Introduction of the Star Dancer: The Man in God’s Own Mind (1 Samuel 16–17)</vt:lpstr>
      <vt:lpstr>David:   The Man after YHWH’s Own Heart and Mind (1 Samuel 13:13–14)</vt:lpstr>
      <vt:lpstr>A.  YHWH’s Election of the Man He Had in Mind from the Beginning (16:1–23)</vt:lpstr>
      <vt:lpstr>PowerPoint Presentation</vt:lpstr>
      <vt:lpstr>1. YHWH’s Charge to Samuel (vv. 1–3)</vt:lpstr>
      <vt:lpstr>2.  Samuel’s Response (vv. 4–5)</vt:lpstr>
      <vt:lpstr>Notes:</vt:lpstr>
      <vt:lpstr>3.  The Frustrating Process of Divine Election (vv. 6–10)</vt:lpstr>
      <vt:lpstr>4.  The Surprising Resolution of the Frustration (vv. 11–13)</vt:lpstr>
      <vt:lpstr>The Surprising Resolution of the Frustration</vt:lpstr>
      <vt:lpstr>The Surprising Resolution of the Frustration</vt:lpstr>
      <vt:lpstr>A Comparison of the Narrator’s Portrayal  of the Anointings of Saul and David</vt:lpstr>
      <vt:lpstr>PowerPoint Presentation</vt:lpstr>
      <vt:lpstr>PowerPoint Presentation</vt:lpstr>
      <vt:lpstr>An Israelite pak 8th–7th century BC</vt:lpstr>
      <vt:lpstr>A Ram’s Horn  for Anointing</vt:lpstr>
      <vt:lpstr>PowerPoint Presentation</vt:lpstr>
      <vt:lpstr>PowerPoint Presentation</vt:lpstr>
      <vt:lpstr>PowerPoint Presentation</vt:lpstr>
      <vt:lpstr>PowerPoint Presentation</vt:lpstr>
      <vt:lpstr>5. The Introduction of David to Saul (16:14–23)</vt:lpstr>
      <vt:lpstr>PowerPoint Presentation</vt:lpstr>
      <vt:lpstr>PowerPoint Presentation</vt:lpstr>
      <vt:lpstr>PowerPoint Presentation</vt:lpstr>
      <vt:lpstr>B. YHWH’s Response to the National Crisis (17:1–18:9)</vt:lpstr>
      <vt:lpstr>And what shall we do with Goliath?  What’s wrong with this picture? </vt:lpstr>
      <vt:lpstr>PowerPoint Presentation</vt:lpstr>
      <vt:lpstr>PowerPoint Presentation</vt:lpstr>
      <vt:lpstr>PowerPoint Presentation</vt:lpstr>
      <vt:lpstr>2. The Physical Challenge (vv. 4–7)</vt:lpstr>
      <vt:lpstr>Jonathan Toews</vt:lpstr>
      <vt:lpstr>2. The Physical Challenge (vv. 4–7)</vt:lpstr>
      <vt:lpstr>And what shall we do with Goliath?   </vt:lpstr>
      <vt:lpstr>PowerPoint Presentation</vt:lpstr>
      <vt:lpstr>2. The Physical Challenge (vv. 4–7)</vt:lpstr>
      <vt:lpstr>Golyath’s Taunt (vv. 8–11)</vt:lpstr>
      <vt:lpstr>PowerPoint Presentation</vt:lpstr>
      <vt:lpstr>PowerPoint Presentation</vt:lpstr>
      <vt:lpstr>PowerPoint Presentation</vt:lpstr>
      <vt:lpstr>6.  David’s Response to the Challenge (17:26–37)</vt:lpstr>
      <vt:lpstr>PowerPoint Presentation</vt:lpstr>
      <vt:lpstr>6.  David’s Response to the Crisis (17:26–37)</vt:lpstr>
      <vt:lpstr>PowerPoint Presentation</vt:lpstr>
      <vt:lpstr>7.  YHWH’s Resolution of the Crisis (17:38–54)</vt:lpstr>
      <vt:lpstr>b.  The Champion’s Victory (17:41–49)</vt:lpstr>
      <vt:lpstr>PowerPoint Presentation</vt:lpstr>
      <vt:lpstr>PowerPoint Presentation</vt:lpstr>
      <vt:lpstr>c. The Champion’s Trophy (17:50–54)</vt:lpstr>
      <vt:lpstr>PowerPoint Presentation</vt:lpstr>
      <vt:lpstr>PowerPoint Presentation</vt:lpstr>
      <vt:lpstr>PowerPoint Presentation</vt:lpstr>
      <vt:lpstr>PowerPoint Presentation</vt:lpstr>
      <vt:lpstr>8. The Multi-Dimensional Significance of YHWH’s Victory (17:55–18:9)</vt:lpstr>
      <vt:lpstr>C. The Theological Significance of 1 Samuel 17</vt:lpstr>
      <vt:lpstr>c. </vt:lpstr>
      <vt:lpstr>Where else do we find this sort of revelatory statement?</vt:lpstr>
      <vt:lpstr>PowerPoint Presentation</vt:lpstr>
      <vt:lpstr>5. The Paradigmatic Significance of chapter 17.</vt:lpstr>
      <vt:lpstr>5. The Paradigmatic Significance of chapter 17.</vt:lpstr>
      <vt:lpstr>5. The Paradigmatic Significance of chapter 17.</vt:lpstr>
      <vt:lpstr>5. The Paradigmatic Significance of chapter 17.</vt:lpstr>
      <vt:lpstr>Martin Luther, A Mighty Fortress is our God</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Daniel Block</dc:creator>
  <cp:lastModifiedBy>Daniel Block</cp:lastModifiedBy>
  <cp:revision>11</cp:revision>
  <dcterms:created xsi:type="dcterms:W3CDTF">2026-02-02T19:42:57Z</dcterms:created>
  <dcterms:modified xsi:type="dcterms:W3CDTF">2026-10-11T15:50:11Z</dcterms:modified>
</cp:coreProperties>
</file>